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0" r:id="rId3"/>
    <p:sldId id="291" r:id="rId4"/>
    <p:sldId id="292" r:id="rId5"/>
    <p:sldId id="295" r:id="rId6"/>
    <p:sldId id="298" r:id="rId7"/>
    <p:sldId id="294" r:id="rId8"/>
    <p:sldId id="296" r:id="rId9"/>
    <p:sldId id="297" r:id="rId10"/>
    <p:sldId id="283" r:id="rId11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a Vida Villanueva" initials="MVV" lastIdx="1" clrIdx="0"/>
  <p:cmAuthor id="1" name="Peter B Davidson" initials="PBD" lastIdx="10" clrIdx="1"/>
  <p:cmAuthor id="2" name="Sandra S. Hunt" initials="SSH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201" autoAdjust="0"/>
    <p:restoredTop sz="88831" autoAdjust="0"/>
  </p:normalViewPr>
  <p:slideViewPr>
    <p:cSldViewPr>
      <p:cViewPr>
        <p:scale>
          <a:sx n="90" d="100"/>
          <a:sy n="90" d="100"/>
        </p:scale>
        <p:origin x="-2154" y="-162"/>
      </p:cViewPr>
      <p:guideLst>
        <p:guide orient="horz" pos="144"/>
        <p:guide orient="horz" pos="436"/>
        <p:guide orient="horz" pos="4179"/>
        <p:guide orient="horz" pos="3888"/>
        <p:guide orient="horz" pos="3984"/>
        <p:guide orient="horz" pos="1104"/>
        <p:guide orient="horz" pos="1008"/>
        <p:guide orient="horz" pos="2448"/>
        <p:guide orient="horz" pos="2544"/>
        <p:guide orient="horz" pos="336"/>
        <p:guide pos="2832"/>
        <p:guide pos="336"/>
        <p:guide pos="5424"/>
        <p:guide pos="2928"/>
        <p:guide pos="1968"/>
        <p:guide pos="2070"/>
        <p:guide pos="3792"/>
        <p:guide pos="1104"/>
        <p:guide pos="4656"/>
        <p:guide pos="4560"/>
        <p:guide pos="3696"/>
        <p:guide pos="12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5" tIns="46968" rIns="93935" bIns="4696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4" y="0"/>
            <a:ext cx="3066733" cy="468154"/>
          </a:xfrm>
          <a:prstGeom prst="rect">
            <a:avLst/>
          </a:prstGeom>
        </p:spPr>
        <p:txBody>
          <a:bodyPr vert="horz" lIns="93935" tIns="46968" rIns="93935" bIns="46968" rtlCol="0"/>
          <a:lstStyle>
            <a:lvl1pPr algn="r">
              <a:defRPr sz="1300"/>
            </a:lvl1pPr>
          </a:lstStyle>
          <a:p>
            <a:fld id="{3B252B10-7EEA-4EC4-B668-378C0C06A0BC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5" tIns="46968" rIns="93935" bIns="4696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4" y="8893296"/>
            <a:ext cx="3066733" cy="468154"/>
          </a:xfrm>
          <a:prstGeom prst="rect">
            <a:avLst/>
          </a:prstGeom>
        </p:spPr>
        <p:txBody>
          <a:bodyPr vert="horz" lIns="93935" tIns="46968" rIns="93935" bIns="46968" rtlCol="0" anchor="b"/>
          <a:lstStyle>
            <a:lvl1pPr algn="r">
              <a:defRPr sz="1300"/>
            </a:lvl1pPr>
          </a:lstStyle>
          <a:p>
            <a:fld id="{94D08DD5-53C5-4CC1-B345-EDDBBDD190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5" tIns="46968" rIns="93935" bIns="46968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4" y="0"/>
            <a:ext cx="3066733" cy="468154"/>
          </a:xfrm>
          <a:prstGeom prst="rect">
            <a:avLst/>
          </a:prstGeom>
        </p:spPr>
        <p:txBody>
          <a:bodyPr vert="horz" lIns="93935" tIns="46968" rIns="93935" bIns="46968" rtlCol="0"/>
          <a:lstStyle>
            <a:lvl1pPr algn="r">
              <a:defRPr sz="1300"/>
            </a:lvl1pPr>
          </a:lstStyle>
          <a:p>
            <a:fld id="{5EFB8DA3-BCA9-4B7D-B50D-14F47506B614}" type="datetimeFigureOut">
              <a:rPr lang="en-GB" smtClean="0"/>
              <a:pPr/>
              <a:t>13/02/2013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3263"/>
            <a:ext cx="4679950" cy="3509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5" tIns="46968" rIns="93935" bIns="46968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5" tIns="46968" rIns="93935" bIns="4696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5" tIns="46968" rIns="93935" bIns="46968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4" y="8893296"/>
            <a:ext cx="3066733" cy="468154"/>
          </a:xfrm>
          <a:prstGeom prst="rect">
            <a:avLst/>
          </a:prstGeom>
        </p:spPr>
        <p:txBody>
          <a:bodyPr vert="horz" lIns="93935" tIns="46968" rIns="93935" bIns="46968" rtlCol="0" anchor="b"/>
          <a:lstStyle>
            <a:lvl1pPr algn="r">
              <a:defRPr sz="1300"/>
            </a:lvl1pPr>
          </a:lstStyle>
          <a:p>
            <a:fld id="{F07B8F03-BC93-4120-96CA-A36DF640BE2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23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6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7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8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9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add the presentation’s main title</a:t>
            </a:r>
            <a:endParaRPr lang="en-GB" noProof="0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Subtitle and date (move higher if title is only one line)</a:t>
            </a:r>
          </a:p>
        </p:txBody>
      </p:sp>
      <p:sp>
        <p:nvSpPr>
          <p:cNvPr id="21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dirty="0" err="1" smtClean="0"/>
              <a:t>www.pwc.com</a:t>
            </a:r>
            <a:endParaRPr lang="en-GB" noProof="0" dirty="0"/>
          </a:p>
        </p:txBody>
      </p:sp>
      <p:grpSp>
        <p:nvGrpSpPr>
          <p:cNvPr id="16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  <p:sp>
          <p:nvSpPr>
            <p:cNvPr id="20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33400" y="6477001"/>
            <a:ext cx="2590800" cy="15239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20,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99B7A429-FF25-4EB7-83A9-9C78129CA2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3400" y="6477001"/>
            <a:ext cx="2590800" cy="15239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defRPr sz="32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defRPr sz="3200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defRPr sz="3200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defRPr sz="3200">
                <a:solidFill>
                  <a:schemeClr val="tx2"/>
                </a:solidFill>
              </a:defRPr>
            </a:lvl5pPr>
            <a:lvl6pPr>
              <a:buClr>
                <a:schemeClr val="tx2"/>
              </a:buClr>
              <a:defRPr sz="3200" baseline="0">
                <a:solidFill>
                  <a:schemeClr val="tx2"/>
                </a:solidFill>
              </a:defRPr>
            </a:lvl6pPr>
            <a:lvl7pPr>
              <a:buClr>
                <a:schemeClr val="tx2"/>
              </a:buClr>
              <a:buAutoNum type="alphaLcPeriod"/>
              <a:defRPr sz="3200" baseline="0">
                <a:solidFill>
                  <a:schemeClr val="tx2"/>
                </a:solidFill>
              </a:defRPr>
            </a:lvl7pPr>
            <a:lvl8pPr>
              <a:buClr>
                <a:schemeClr val="tx2"/>
              </a:buClr>
              <a:buNone/>
              <a:defRPr sz="3200">
                <a:solidFill>
                  <a:schemeClr val="tx2"/>
                </a:solidFill>
              </a:defRPr>
            </a:lvl8pPr>
            <a:lvl9pPr>
              <a:defRPr sz="32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February 20, 2013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6FAAED2-547E-4ABF-B5C7-7A73EFF9E3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ey point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419600"/>
          </a:xfrm>
        </p:spPr>
        <p:txBody>
          <a:bodyPr>
            <a:noAutofit/>
          </a:bodyPr>
          <a:lstStyle>
            <a:lvl1pPr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defRPr sz="3200" baseline="0">
                <a:solidFill>
                  <a:schemeClr val="bg1"/>
                </a:solidFill>
              </a:defRPr>
            </a:lvl1pPr>
            <a:lvl2pPr marL="444500" indent="-263525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2pPr>
            <a:lvl3pPr marL="714375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3pPr>
            <a:lvl4pPr marL="984250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4pPr>
            <a:lvl5pPr marL="1341438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5pPr>
            <a:lvl6pPr marL="1611313" indent="-271463">
              <a:lnSpc>
                <a:spcPts val="3600"/>
              </a:lnSpc>
              <a:spcBef>
                <a:spcPts val="0"/>
              </a:spcBef>
              <a:spcAft>
                <a:spcPts val="60"/>
              </a:spcAft>
              <a:buClr>
                <a:schemeClr val="bg1"/>
              </a:buClr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6pPr>
            <a:lvl7pPr>
              <a:defRPr sz="2800">
                <a:solidFill>
                  <a:schemeClr val="bg1"/>
                </a:solidFill>
              </a:defRPr>
            </a:lvl7pPr>
            <a:lvl8pPr>
              <a:lnSpc>
                <a:spcPts val="3600"/>
              </a:lnSpc>
              <a:defRPr sz="2800">
                <a:solidFill>
                  <a:schemeClr val="bg1"/>
                </a:solidFill>
              </a:defRPr>
            </a:lvl8pPr>
            <a:lvl9pPr>
              <a:defRPr sz="28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533400" y="6477001"/>
            <a:ext cx="2590800" cy="15239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  <a:endParaRPr lang="en-GB" sz="10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20, 2013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562324B-3853-473C-8EB2-9B88FC8AD3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1"/>
            <a:ext cx="8077200" cy="1066799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58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137159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533400" y="6477001"/>
            <a:ext cx="2590800" cy="152399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20, 2013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6C45DCF-5899-468A-8E13-98BDCCA637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 anchor="t" anchorCtr="0">
            <a:noAutofit/>
          </a:bodyPr>
          <a:lstStyle>
            <a:lvl1pPr algn="ctr">
              <a:lnSpc>
                <a:spcPct val="90000"/>
              </a:lnSpc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8" name="TextBox 37"/>
          <p:cNvSpPr txBox="1"/>
          <p:nvPr/>
        </p:nvSpPr>
        <p:spPr>
          <a:xfrm>
            <a:off x="533400" y="6477001"/>
            <a:ext cx="25908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  <a:endParaRPr lang="en-GB" sz="10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20, 2013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533401" y="2819400"/>
            <a:ext cx="3962399" cy="3352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bg1"/>
              </a:buCl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7620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533400" y="6477001"/>
            <a:ext cx="25908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PwC</a:t>
            </a:r>
            <a:endParaRPr lang="en-GB" sz="1000" noProof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February 20, 2013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552453A-575C-42FC-ACEE-6EFA66B128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1" name="Shape 140"/>
          <p:cNvCxnSpPr/>
          <p:nvPr/>
        </p:nvCxnSpPr>
        <p:spPr>
          <a:xfrm rot="5400000" flipH="1" flipV="1">
            <a:off x="5096257" y="-2734056"/>
            <a:ext cx="152399" cy="6839712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 smtClean="0"/>
              <a:t>Click to add the presentation’s main title</a:t>
            </a:r>
            <a:endParaRPr lang="en-GB" noProof="0" dirty="0"/>
          </a:p>
        </p:txBody>
      </p:sp>
      <p:sp>
        <p:nvSpPr>
          <p:cNvPr id="14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Subtitle and date (move higher if title is only one line)</a:t>
            </a:r>
          </a:p>
        </p:txBody>
      </p:sp>
      <p:sp>
        <p:nvSpPr>
          <p:cNvPr id="144" name="Text Placeholder 31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smtClean="0"/>
              <a:t>www.pwc.com</a:t>
            </a:r>
            <a:endParaRPr lang="en-GB" noProof="0"/>
          </a:p>
        </p:txBody>
      </p:sp>
      <p:grpSp>
        <p:nvGrpSpPr>
          <p:cNvPr id="102" name="Group 101"/>
          <p:cNvGrpSpPr>
            <a:grpSpLocks noChangeAspect="1"/>
          </p:cNvGrpSpPr>
          <p:nvPr userDrawn="1"/>
        </p:nvGrpSpPr>
        <p:grpSpPr>
          <a:xfrm>
            <a:off x="968592" y="5768681"/>
            <a:ext cx="1232283" cy="935789"/>
            <a:chOff x="518032" y="-1032869"/>
            <a:chExt cx="6161413" cy="4678943"/>
          </a:xfrm>
        </p:grpSpPr>
        <p:grpSp>
          <p:nvGrpSpPr>
            <p:cNvPr id="103" name="Group 73"/>
            <p:cNvGrpSpPr>
              <a:grpSpLocks noChangeAspect="1"/>
            </p:cNvGrpSpPr>
            <p:nvPr/>
          </p:nvGrpSpPr>
          <p:grpSpPr>
            <a:xfrm>
              <a:off x="4438637" y="-1032863"/>
              <a:ext cx="2240792" cy="2011550"/>
              <a:chOff x="1905000" y="5715000"/>
              <a:chExt cx="445770" cy="381000"/>
            </a:xfrm>
          </p:grpSpPr>
          <p:sp>
            <p:nvSpPr>
              <p:cNvPr id="107" name="Rectangle 25"/>
              <p:cNvSpPr>
                <a:spLocks noChangeArrowheads="1"/>
              </p:cNvSpPr>
              <p:nvPr userDrawn="1"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08" name="Rectangle 26"/>
              <p:cNvSpPr>
                <a:spLocks noChangeArrowheads="1"/>
              </p:cNvSpPr>
              <p:nvPr userDrawn="1"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09" name="Rectangle 27"/>
              <p:cNvSpPr>
                <a:spLocks noChangeArrowheads="1"/>
              </p:cNvSpPr>
              <p:nvPr userDrawn="1"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10" name="Rectangle 28"/>
              <p:cNvSpPr>
                <a:spLocks noChangeArrowheads="1"/>
              </p:cNvSpPr>
              <p:nvPr userDrawn="1"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11" name="Rectangle 29"/>
              <p:cNvSpPr>
                <a:spLocks noChangeArrowheads="1"/>
              </p:cNvSpPr>
              <p:nvPr userDrawn="1"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12" name="Rectangle 30"/>
              <p:cNvSpPr>
                <a:spLocks noChangeArrowheads="1"/>
              </p:cNvSpPr>
              <p:nvPr userDrawn="1"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13" name="Rectangle 31"/>
              <p:cNvSpPr>
                <a:spLocks noChangeArrowheads="1"/>
              </p:cNvSpPr>
              <p:nvPr userDrawn="1"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14" name="Rectangle 32"/>
              <p:cNvSpPr>
                <a:spLocks noChangeArrowheads="1"/>
              </p:cNvSpPr>
              <p:nvPr userDrawn="1"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15" name="Freeform 33"/>
              <p:cNvSpPr>
                <a:spLocks/>
              </p:cNvSpPr>
              <p:nvPr userDrawn="1"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16" name="Rectangle 34"/>
              <p:cNvSpPr>
                <a:spLocks noChangeArrowheads="1"/>
              </p:cNvSpPr>
              <p:nvPr userDrawn="1"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17" name="Rectangle 35"/>
              <p:cNvSpPr>
                <a:spLocks noChangeArrowheads="1"/>
              </p:cNvSpPr>
              <p:nvPr userDrawn="1"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18" name="Rectangle 36"/>
              <p:cNvSpPr>
                <a:spLocks noChangeArrowheads="1"/>
              </p:cNvSpPr>
              <p:nvPr userDrawn="1"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19" name="Rectangle 25"/>
              <p:cNvSpPr>
                <a:spLocks noChangeArrowheads="1"/>
              </p:cNvSpPr>
              <p:nvPr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20" name="Rectangle 26"/>
              <p:cNvSpPr>
                <a:spLocks noChangeArrowheads="1"/>
              </p:cNvSpPr>
              <p:nvPr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21" name="Rectangle 27"/>
              <p:cNvSpPr>
                <a:spLocks noChangeArrowheads="1"/>
              </p:cNvSpPr>
              <p:nvPr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22" name="Rectangle 28"/>
              <p:cNvSpPr>
                <a:spLocks noChangeArrowheads="1"/>
              </p:cNvSpPr>
              <p:nvPr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23" name="Rectangle 29"/>
              <p:cNvSpPr>
                <a:spLocks noChangeArrowheads="1"/>
              </p:cNvSpPr>
              <p:nvPr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24" name="Rectangle 30"/>
              <p:cNvSpPr>
                <a:spLocks noChangeArrowheads="1"/>
              </p:cNvSpPr>
              <p:nvPr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25" name="Rectangle 31"/>
              <p:cNvSpPr>
                <a:spLocks noChangeArrowheads="1"/>
              </p:cNvSpPr>
              <p:nvPr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26" name="Rectangle 32"/>
              <p:cNvSpPr>
                <a:spLocks noChangeArrowheads="1"/>
              </p:cNvSpPr>
              <p:nvPr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27" name="Freeform 33"/>
              <p:cNvSpPr>
                <a:spLocks/>
              </p:cNvSpPr>
              <p:nvPr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28" name="Rectangle 34"/>
              <p:cNvSpPr>
                <a:spLocks noChangeArrowheads="1"/>
              </p:cNvSpPr>
              <p:nvPr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29" name="Rectangle 35"/>
              <p:cNvSpPr>
                <a:spLocks noChangeArrowheads="1"/>
              </p:cNvSpPr>
              <p:nvPr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30" name="Rectangle 36"/>
              <p:cNvSpPr>
                <a:spLocks noChangeArrowheads="1"/>
              </p:cNvSpPr>
              <p:nvPr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</p:grpSp>
        <p:grpSp>
          <p:nvGrpSpPr>
            <p:cNvPr id="104" name="Group 32"/>
            <p:cNvGrpSpPr/>
            <p:nvPr/>
          </p:nvGrpSpPr>
          <p:grpSpPr>
            <a:xfrm>
              <a:off x="518032" y="978681"/>
              <a:ext cx="4572000" cy="2667393"/>
              <a:chOff x="518032" y="978681"/>
              <a:chExt cx="4572000" cy="2667393"/>
            </a:xfrm>
          </p:grpSpPr>
          <p:sp>
            <p:nvSpPr>
              <p:cNvPr id="105" name="Rectangle 37"/>
              <p:cNvSpPr>
                <a:spLocks noChangeArrowheads="1"/>
              </p:cNvSpPr>
              <p:nvPr userDrawn="1"/>
            </p:nvSpPr>
            <p:spPr bwMode="black">
              <a:xfrm>
                <a:off x="3295650" y="978681"/>
                <a:ext cx="1143000" cy="263229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  <p:sp>
            <p:nvSpPr>
              <p:cNvPr id="106" name="Freeform 7"/>
              <p:cNvSpPr>
                <a:spLocks noEditPoints="1"/>
              </p:cNvSpPr>
              <p:nvPr userDrawn="1"/>
            </p:nvSpPr>
            <p:spPr bwMode="black">
              <a:xfrm>
                <a:off x="518032" y="1922794"/>
                <a:ext cx="4572000" cy="1723280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 dirty="0"/>
              </a:p>
            </p:txBody>
          </p:sp>
        </p:grp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35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1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2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31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609601" y="3048000"/>
            <a:ext cx="914400" cy="76200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grpSp>
        <p:nvGrpSpPr>
          <p:cNvPr id="3" name="Group 31"/>
          <p:cNvGrpSpPr/>
          <p:nvPr/>
        </p:nvGrpSpPr>
        <p:grpSpPr>
          <a:xfrm>
            <a:off x="489086" y="2901697"/>
            <a:ext cx="1209752" cy="151219"/>
            <a:chOff x="489087" y="2521685"/>
            <a:chExt cx="1209752" cy="151219"/>
          </a:xfrm>
        </p:grpSpPr>
        <p:cxnSp>
          <p:nvCxnSpPr>
            <p:cNvPr id="33" name="Straight Connector 32"/>
            <p:cNvCxnSpPr/>
            <p:nvPr userDrawn="1"/>
          </p:nvCxnSpPr>
          <p:spPr>
            <a:xfrm rot="10800000">
              <a:off x="489087" y="2521686"/>
              <a:ext cx="120975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 rot="5400000">
              <a:off x="413478" y="2597295"/>
              <a:ext cx="15121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smtClean="0"/>
              <a:t>Click to add the presentation’s main title</a:t>
            </a:r>
            <a:endParaRPr lang="en-GB" noProof="0"/>
          </a:p>
        </p:txBody>
      </p:sp>
      <p:sp>
        <p:nvSpPr>
          <p:cNvPr id="46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Subtitle and date (move higher if title is only one line)</a:t>
            </a:r>
          </a:p>
        </p:txBody>
      </p:sp>
      <p:sp>
        <p:nvSpPr>
          <p:cNvPr id="47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smtClean="0"/>
              <a:t>www.pwc.com</a:t>
            </a:r>
            <a:endParaRPr lang="en-GB" noProof="0"/>
          </a:p>
        </p:txBody>
      </p:sp>
      <p:grpSp>
        <p:nvGrpSpPr>
          <p:cNvPr id="96" name="Group 32"/>
          <p:cNvGrpSpPr/>
          <p:nvPr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9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  <p:sp>
          <p:nvSpPr>
            <p:cNvPr id="98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28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29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0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1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0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1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2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3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54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add the presentation’s main title</a:t>
            </a:r>
            <a:endParaRPr lang="en-GB" noProof="0" dirty="0"/>
          </a:p>
        </p:txBody>
      </p:sp>
      <p:sp>
        <p:nvSpPr>
          <p:cNvPr id="55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Subtitle and date (move higher if title is only one line)</a:t>
            </a:r>
          </a:p>
        </p:txBody>
      </p:sp>
      <p:sp>
        <p:nvSpPr>
          <p:cNvPr id="56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smtClean="0"/>
              <a:t>www.pwc.com</a:t>
            </a:r>
            <a:endParaRPr lang="en-GB" noProof="0"/>
          </a:p>
        </p:txBody>
      </p:sp>
      <p:sp>
        <p:nvSpPr>
          <p:cNvPr id="17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1752600" y="2899977"/>
            <a:ext cx="6324600" cy="3272223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grpSp>
        <p:nvGrpSpPr>
          <p:cNvPr id="18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9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  <p:sp>
          <p:nvSpPr>
            <p:cNvPr id="21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  <p:sp>
        <p:nvSpPr>
          <p:cNvPr id="32" name="TextBox 31"/>
          <p:cNvSpPr txBox="1"/>
          <p:nvPr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Shape 14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Date Placeholder 7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February 20,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07C36F2-9B04-4DD4-89D6-6A9E6B83A5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649"/>
          <p:cNvSpPr>
            <a:spLocks noChangeArrowheads="1"/>
          </p:cNvSpPr>
          <p:nvPr/>
        </p:nvSpPr>
        <p:spPr bwMode="gray">
          <a:xfrm>
            <a:off x="7391400" y="685801"/>
            <a:ext cx="1752600" cy="54863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 dirty="0"/>
          </a:p>
        </p:txBody>
      </p:sp>
      <p:sp>
        <p:nvSpPr>
          <p:cNvPr id="81" name="Rectangle 648"/>
          <p:cNvSpPr>
            <a:spLocks noChangeArrowheads="1"/>
          </p:cNvSpPr>
          <p:nvPr/>
        </p:nvSpPr>
        <p:spPr bwMode="gray">
          <a:xfrm>
            <a:off x="1752600" y="0"/>
            <a:ext cx="56388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 dirty="0"/>
          </a:p>
        </p:txBody>
      </p:sp>
      <p:sp>
        <p:nvSpPr>
          <p:cNvPr id="83" name="Rectangle 650"/>
          <p:cNvSpPr>
            <a:spLocks noChangeArrowheads="1"/>
          </p:cNvSpPr>
          <p:nvPr/>
        </p:nvSpPr>
        <p:spPr bwMode="gray">
          <a:xfrm>
            <a:off x="1752600" y="685800"/>
            <a:ext cx="5638800" cy="5486400"/>
          </a:xfrm>
          <a:prstGeom prst="rect">
            <a:avLst/>
          </a:prstGeom>
          <a:solidFill>
            <a:schemeClr val="tx2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noProof="0" dirty="0"/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add the presentation’s main title</a:t>
            </a:r>
            <a:endParaRPr lang="en-GB" noProof="0" dirty="0"/>
          </a:p>
        </p:txBody>
      </p:sp>
      <p:sp>
        <p:nvSpPr>
          <p:cNvPr id="51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en-GB" noProof="0" dirty="0" smtClean="0"/>
              <a:t>Subtitle and date (move higher if title is only one line)</a:t>
            </a:r>
          </a:p>
        </p:txBody>
      </p:sp>
      <p:sp>
        <p:nvSpPr>
          <p:cNvPr id="52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smtClean="0"/>
              <a:t>www.pwc.com</a:t>
            </a:r>
            <a:endParaRPr lang="en-GB" noProof="0"/>
          </a:p>
        </p:txBody>
      </p:sp>
      <p:grpSp>
        <p:nvGrpSpPr>
          <p:cNvPr id="11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2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chemeClr val="tx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 dirty="0"/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5867400"/>
            <a:ext cx="4800600" cy="762000"/>
          </a:xfrm>
        </p:spPr>
        <p:txBody>
          <a:bodyPr anchor="b"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noProof="0" smtClean="0"/>
              <a:t>Add legal and copyright disclaimers here.</a:t>
            </a:r>
            <a:endParaRPr lang="en-GB" noProof="0"/>
          </a:p>
        </p:txBody>
      </p:sp>
      <p:cxnSp>
        <p:nvCxnSpPr>
          <p:cNvPr id="7" name="Shape 6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1"/>
            <a:ext cx="3962400" cy="44195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201" y="1752600"/>
            <a:ext cx="3962399" cy="4419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3" name="TextBox 32"/>
          <p:cNvSpPr txBox="1"/>
          <p:nvPr/>
        </p:nvSpPr>
        <p:spPr>
          <a:xfrm>
            <a:off x="533400" y="6477001"/>
            <a:ext cx="25908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2" name="Shape 6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February 20, 2013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6A0CD2A-A927-4499-9BD7-5F957E7037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533400" y="1752601"/>
            <a:ext cx="2590800" cy="44195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3276601" y="1752601"/>
            <a:ext cx="2590799" cy="44195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1752601"/>
            <a:ext cx="2590800" cy="4419599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7" name="TextBox 36"/>
          <p:cNvSpPr txBox="1"/>
          <p:nvPr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Shape 18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February 20, 2013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D056A1EC-B9EE-4F31-8D7C-CDCE6383F2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un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3352800"/>
            <a:ext cx="3962400" cy="28194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199" y="3352800"/>
            <a:ext cx="3962401" cy="28194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33" name="TextBox 32"/>
          <p:cNvSpPr txBox="1"/>
          <p:nvPr/>
        </p:nvSpPr>
        <p:spPr>
          <a:xfrm>
            <a:off x="533400" y="6477001"/>
            <a:ext cx="25908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8077200" cy="14478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14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February 20, 2013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AE2D301-8B1F-4380-8908-7ADAD82BEF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6019800" y="1752600"/>
            <a:ext cx="2590800" cy="2133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4038600"/>
            <a:ext cx="2590800" cy="2133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5334000" cy="4419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400" y="6477001"/>
            <a:ext cx="25908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14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February 20, 2013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4EE3A7A-8820-4D0E-9B0B-B5FF7A66BA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0"/>
            <a:ext cx="2590800" cy="2133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4038600"/>
            <a:ext cx="2590800" cy="2133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1752600"/>
            <a:ext cx="5334000" cy="44196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3400" y="6477001"/>
            <a:ext cx="25908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14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February 20, 2013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FB6F048-3226-4C9C-9EFF-45B2702839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685800"/>
            <a:ext cx="5334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1" smtClean="0"/>
              <a:t>Click to edit Master title style</a:t>
            </a:r>
            <a:endParaRPr lang="en-GB" noProof="1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3276600" y="1752600"/>
            <a:ext cx="53340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GB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2590800" cy="2130552"/>
          </a:xfrm>
        </p:spPr>
        <p:txBody>
          <a:bodyPr/>
          <a:lstStyle>
            <a:lvl1pPr>
              <a:defRPr sz="2400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1" smtClean="0"/>
              <a:t>Click to edit Master text styles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3400" y="6477001"/>
            <a:ext cx="25908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1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Shape 29"/>
          <p:cNvCxnSpPr/>
          <p:nvPr/>
        </p:nvCxnSpPr>
        <p:spPr>
          <a:xfrm rot="5400000" flipH="1" flipV="1">
            <a:off x="5791201" y="-2057400"/>
            <a:ext cx="152399" cy="54864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 smtClean="0"/>
              <a:t>February 20, 2013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A7C79EC-837E-4466-8D41-51C8DCB6D6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16" name="TextBox 15"/>
          <p:cNvSpPr txBox="1"/>
          <p:nvPr/>
        </p:nvSpPr>
        <p:spPr>
          <a:xfrm>
            <a:off x="533400" y="6477001"/>
            <a:ext cx="2590800" cy="152400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sz="1000" noProof="0" dirty="0" smtClean="0">
                <a:latin typeface="Arial" pitchFamily="34" charset="0"/>
                <a:cs typeface="Arial" pitchFamily="34" charset="0"/>
              </a:rPr>
              <a:t>PwC</a:t>
            </a:r>
            <a:endParaRPr lang="en-GB" sz="1000" noProof="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Shape 9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20, 2013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13AF4A8-5715-4AAB-B23D-70CB9DDB6C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1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smtClean="0"/>
              <a:t>Click to edit</a:t>
            </a:r>
            <a:br>
              <a:rPr lang="en-GB" noProof="0" smtClean="0"/>
            </a:br>
            <a:r>
              <a:rPr lang="en-GB" noProof="0" smtClean="0"/>
              <a:t>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1752600"/>
            <a:ext cx="8077199" cy="441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smtClean="0"/>
              <a:t>Slide </a:t>
            </a:r>
            <a:fld id="{1D1D96CC-63C5-4C25-8440-299AF8B6A90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February 20,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0352" y="6324600"/>
            <a:ext cx="5260848" cy="150876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</p:sldLayoutIdLst>
  <p:hf hdr="0" ft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Tx/>
        <a:buFontTx/>
        <a:buNone/>
        <a:tabLst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◦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09728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›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7432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Geographic rating for health insurance</a:t>
            </a:r>
            <a:endParaRPr lang="en-US" sz="2400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895475" y="1828800"/>
            <a:ext cx="5724525" cy="1981200"/>
          </a:xfrm>
        </p:spPr>
        <p:txBody>
          <a:bodyPr/>
          <a:lstStyle/>
          <a:p>
            <a:pPr defTabSz="820738">
              <a:lnSpc>
                <a:spcPct val="100000"/>
              </a:lnSpc>
              <a:spcBef>
                <a:spcPct val="50000"/>
              </a:spcBef>
            </a:pP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www.pwc.com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 flipH="1">
            <a:off x="1752599" y="3886200"/>
            <a:ext cx="6781800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buClr>
                <a:srgbClr val="000000"/>
              </a:buClr>
            </a:pPr>
            <a:r>
              <a:rPr lang="en-US" sz="2800" dirty="0" smtClean="0">
                <a:solidFill>
                  <a:srgbClr val="FFFFFF"/>
                </a:solidFill>
                <a:latin typeface="Georgia"/>
              </a:rPr>
              <a:t>February 20, </a:t>
            </a:r>
            <a:r>
              <a:rPr lang="en-US" sz="2800" dirty="0" smtClean="0">
                <a:solidFill>
                  <a:srgbClr val="FFFFFF"/>
                </a:solidFill>
                <a:latin typeface="Georgia"/>
              </a:rPr>
              <a:t>2013</a:t>
            </a:r>
          </a:p>
          <a:p>
            <a:pPr lvl="0">
              <a:lnSpc>
                <a:spcPct val="90000"/>
              </a:lnSpc>
              <a:buClr>
                <a:srgbClr val="000000"/>
              </a:buClr>
            </a:pPr>
            <a:endParaRPr lang="en-US" sz="2800" dirty="0" smtClean="0">
              <a:solidFill>
                <a:srgbClr val="FFFFFF"/>
              </a:solidFill>
              <a:latin typeface="Georgia"/>
            </a:endParaRPr>
          </a:p>
          <a:p>
            <a:pPr lvl="0">
              <a:lnSpc>
                <a:spcPct val="90000"/>
              </a:lnSpc>
              <a:buClr>
                <a:srgbClr val="000000"/>
              </a:buClr>
            </a:pPr>
            <a:r>
              <a:rPr lang="en-US" sz="2800" dirty="0" smtClean="0">
                <a:solidFill>
                  <a:srgbClr val="FFFFFF"/>
                </a:solidFill>
                <a:latin typeface="Georgia"/>
              </a:rPr>
              <a:t>Sandi Hunt, Principal  sandra.s.hunt@us.pwc.com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February 20,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 rating for health insurance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/>
          <a:p>
            <a:pPr lvl="0"/>
            <a:r>
              <a:rPr lang="en-US" dirty="0" smtClean="0"/>
              <a:t>   1.  </a:t>
            </a:r>
            <a:r>
              <a:rPr lang="en-US" dirty="0" smtClean="0"/>
              <a:t>What </a:t>
            </a:r>
            <a:r>
              <a:rPr lang="en-US" dirty="0" smtClean="0"/>
              <a:t>are geographic regions </a:t>
            </a:r>
            <a:endParaRPr lang="en-US" sz="2400" dirty="0" smtClean="0"/>
          </a:p>
          <a:p>
            <a:pPr lvl="0"/>
            <a:r>
              <a:rPr lang="en-US" dirty="0" smtClean="0"/>
              <a:t>   2</a:t>
            </a:r>
            <a:r>
              <a:rPr lang="en-US" dirty="0" smtClean="0"/>
              <a:t>.</a:t>
            </a:r>
            <a:r>
              <a:rPr lang="en-US" sz="800" dirty="0" smtClean="0"/>
              <a:t>      </a:t>
            </a:r>
            <a:r>
              <a:rPr lang="en-US" dirty="0" smtClean="0"/>
              <a:t>How they are different from a health plan service area</a:t>
            </a:r>
            <a:endParaRPr lang="en-US" sz="2400" dirty="0" smtClean="0"/>
          </a:p>
          <a:p>
            <a:pPr lvl="0"/>
            <a:r>
              <a:rPr lang="en-US" dirty="0" smtClean="0"/>
              <a:t>   3</a:t>
            </a:r>
            <a:r>
              <a:rPr lang="en-US" dirty="0" smtClean="0"/>
              <a:t>.</a:t>
            </a:r>
            <a:r>
              <a:rPr lang="en-US" sz="800" dirty="0" smtClean="0"/>
              <a:t>      </a:t>
            </a:r>
            <a:r>
              <a:rPr lang="en-US" dirty="0" smtClean="0"/>
              <a:t>Why </a:t>
            </a:r>
            <a:r>
              <a:rPr lang="en-US" dirty="0" smtClean="0"/>
              <a:t>geographic regions </a:t>
            </a:r>
            <a:r>
              <a:rPr lang="en-US" dirty="0" smtClean="0"/>
              <a:t>matter</a:t>
            </a:r>
            <a:endParaRPr lang="en-US" sz="2400" dirty="0" smtClean="0"/>
          </a:p>
          <a:p>
            <a:pPr lvl="0"/>
            <a:r>
              <a:rPr lang="en-US" dirty="0" smtClean="0"/>
              <a:t>   4</a:t>
            </a:r>
            <a:r>
              <a:rPr lang="en-US" dirty="0" smtClean="0"/>
              <a:t>.</a:t>
            </a:r>
            <a:r>
              <a:rPr lang="en-US" sz="800" dirty="0" smtClean="0"/>
              <a:t>      </a:t>
            </a:r>
            <a:r>
              <a:rPr lang="en-US" dirty="0" smtClean="0"/>
              <a:t>The proposed </a:t>
            </a:r>
            <a:r>
              <a:rPr lang="en-US" dirty="0" smtClean="0"/>
              <a:t>Federal rules regarding geographic </a:t>
            </a:r>
            <a:r>
              <a:rPr lang="en-US" dirty="0" smtClean="0"/>
              <a:t>regions</a:t>
            </a:r>
            <a:endParaRPr lang="en-US" sz="2400" dirty="0" smtClean="0"/>
          </a:p>
          <a:p>
            <a:pPr lvl="0"/>
            <a:r>
              <a:rPr lang="en-US" dirty="0" smtClean="0"/>
              <a:t>   5</a:t>
            </a:r>
            <a:r>
              <a:rPr lang="en-US" dirty="0" smtClean="0"/>
              <a:t>.</a:t>
            </a:r>
            <a:r>
              <a:rPr lang="en-US" sz="800" dirty="0" smtClean="0"/>
              <a:t>      </a:t>
            </a:r>
            <a:r>
              <a:rPr lang="en-US" dirty="0" smtClean="0"/>
              <a:t>Current </a:t>
            </a:r>
            <a:r>
              <a:rPr lang="en-US" dirty="0" smtClean="0"/>
              <a:t>California rules </a:t>
            </a:r>
            <a:r>
              <a:rPr lang="en-US" dirty="0" smtClean="0"/>
              <a:t>on rating regions</a:t>
            </a:r>
            <a:endParaRPr lang="en-US" sz="2400" dirty="0" smtClean="0"/>
          </a:p>
          <a:p>
            <a:pPr lvl="0"/>
            <a:r>
              <a:rPr lang="en-US" dirty="0" smtClean="0"/>
              <a:t>   6</a:t>
            </a:r>
            <a:r>
              <a:rPr lang="en-US" dirty="0" smtClean="0"/>
              <a:t>.</a:t>
            </a:r>
            <a:r>
              <a:rPr lang="en-US" sz="800" dirty="0" smtClean="0"/>
              <a:t>      </a:t>
            </a:r>
            <a:r>
              <a:rPr lang="en-US" dirty="0" smtClean="0"/>
              <a:t>Approaches being used in other </a:t>
            </a:r>
            <a:r>
              <a:rPr lang="en-US" dirty="0" smtClean="0"/>
              <a:t>states </a:t>
            </a:r>
            <a:endParaRPr lang="en-US" sz="2400" dirty="0" smtClean="0"/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kern="0" dirty="0" smtClean="0"/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sz="1800" kern="0" dirty="0" smtClean="0"/>
          </a:p>
          <a:p>
            <a:pPr marL="453708" lvl="2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kern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07C36F2-9B04-4DD4-89D6-6A9E6B83A5A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6"/>
          </p:nvPr>
        </p:nvSpPr>
        <p:spPr>
          <a:xfrm>
            <a:off x="7086600" y="6324600"/>
            <a:ext cx="1524000" cy="152400"/>
          </a:xfrm>
        </p:spPr>
        <p:txBody>
          <a:bodyPr/>
          <a:lstStyle/>
          <a:p>
            <a:r>
              <a:rPr lang="en-US" dirty="0" smtClean="0"/>
              <a:t>February 20,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geographic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/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dirty="0" smtClean="0"/>
              <a:t>Geographic regions are used to establish common premium rates  for the same product</a:t>
            </a:r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dirty="0" smtClean="0"/>
              <a:t>The Affordable Care Act requires that premiums for a common product be the same for everyone in the region (provided the plan is licensed to serve the entire region)</a:t>
            </a:r>
          </a:p>
          <a:p>
            <a:pPr marL="453708" lvl="2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dirty="0" smtClean="0"/>
              <a:t>The only other allowable rating differences relate to age, family size and possibly tobacco use</a:t>
            </a:r>
          </a:p>
          <a:p>
            <a:pPr marL="453708" lvl="2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dirty="0" smtClean="0"/>
              <a:t>Different provider networks for different products may also result in different premium rates for plans that are otherwise similar </a:t>
            </a:r>
          </a:p>
          <a:p>
            <a:pPr marL="728028" lvl="3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dirty="0" smtClean="0"/>
              <a:t>A plan with a narrow network will have a lower premium rate than one with a broader network, all else being equal</a:t>
            </a:r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kern="0" dirty="0" smtClean="0"/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sz="1800" kern="0" dirty="0" smtClean="0"/>
          </a:p>
          <a:p>
            <a:pPr marL="453708" lvl="2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kern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07C36F2-9B04-4DD4-89D6-6A9E6B83A5A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February 20,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difference between geographic regions and health plan service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/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dirty="0" smtClean="0"/>
              <a:t>Health plans can only offer coverage in the areas in which they are licensed, which may not encompass an </a:t>
            </a:r>
            <a:r>
              <a:rPr lang="en-US" dirty="0" smtClean="0"/>
              <a:t>entire defined geographic region</a:t>
            </a:r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dirty="0" smtClean="0"/>
              <a:t>Health plans may offer coverage in multiple geographic regions, or portions of one or more geographic regions</a:t>
            </a:r>
            <a:endParaRPr lang="en-US" dirty="0" smtClean="0"/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dirty="0" smtClean="0"/>
              <a:t>Within each region for which a plan is licensed, the premium rates for a given product must be the same for the entire region</a:t>
            </a:r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dirty="0" smtClean="0"/>
              <a:t>Some California plans cover only a portion of certain geographic areas, which could present a competitive disadvantage to other plans that cover the broader region unless these coverage areas are taken into consideration</a:t>
            </a:r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kern="0" dirty="0" smtClean="0"/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sz="1800" kern="0" dirty="0" smtClean="0"/>
          </a:p>
          <a:p>
            <a:pPr marL="453708" lvl="2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kern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07C36F2-9B04-4DD4-89D6-6A9E6B83A5A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February 20,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geographic regions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/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dirty="0" smtClean="0"/>
              <a:t>Since premium rates for a given product must be the same for the entire region (other than allowed rating factors) the </a:t>
            </a:r>
          </a:p>
          <a:p>
            <a:pPr marL="453708" lvl="2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dirty="0" smtClean="0"/>
              <a:t>cost of health care delivery system, </a:t>
            </a:r>
          </a:p>
          <a:p>
            <a:pPr marL="453708" lvl="2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dirty="0" smtClean="0"/>
              <a:t>the health status of the population and </a:t>
            </a:r>
          </a:p>
          <a:p>
            <a:pPr marL="453708" lvl="2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dirty="0" smtClean="0"/>
              <a:t>the utilization patterns of the population </a:t>
            </a:r>
          </a:p>
          <a:p>
            <a:pPr marL="453708" lvl="2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None/>
              <a:defRPr/>
            </a:pPr>
            <a:r>
              <a:rPr lang="en-US" dirty="0" smtClean="0"/>
              <a:t>will determine the premium rates</a:t>
            </a:r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dirty="0" smtClean="0"/>
              <a:t>There are existing patterns of health plan premiums based on historical cost and utilization patterns, including variation in health status</a:t>
            </a:r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dirty="0" smtClean="0"/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kern="0" dirty="0" smtClean="0"/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sz="1800" kern="0" dirty="0" smtClean="0"/>
          </a:p>
          <a:p>
            <a:pPr marL="453708" lvl="2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kern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07C36F2-9B04-4DD4-89D6-6A9E6B83A5A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February 20,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geographic regions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/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dirty="0" smtClean="0"/>
              <a:t>Changes to how these costs are aggregated can have an effect on premium rates, with the chance that lower cost areas may be required to subsidize the costs of others</a:t>
            </a:r>
          </a:p>
          <a:p>
            <a:pPr marL="453708" lvl="2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dirty="0" smtClean="0"/>
              <a:t>When a geographic area includes low and high cost areas, the average is by definition higher for the low cost area and lower for the high cost area </a:t>
            </a:r>
          </a:p>
          <a:p>
            <a:pPr marL="453708" lvl="2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dirty="0" smtClean="0"/>
              <a:t>Patterns can change over time depending on provider supply and demand, contracting arrangements and other factors</a:t>
            </a:r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dirty="0" smtClean="0"/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kern="0" dirty="0" smtClean="0"/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sz="1800" kern="0" dirty="0" smtClean="0"/>
          </a:p>
          <a:p>
            <a:pPr marL="453708" lvl="2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kern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07C36F2-9B04-4DD4-89D6-6A9E6B83A5A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February 20,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federal rules regarding geographic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/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kern="0" dirty="0" smtClean="0"/>
              <a:t>Draft federal regulations call for each state to have 7 regions, but can request a different number based on state circumstances</a:t>
            </a:r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kern="0" dirty="0" smtClean="0"/>
              <a:t>States can define regions based on zip code, county, or FIPS code, and they don’t have to be contiguous</a:t>
            </a:r>
            <a:endParaRPr lang="en-US" kern="0" dirty="0" smtClean="0"/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buNone/>
              <a:defRPr/>
            </a:pPr>
            <a:endParaRPr lang="en-US" kern="0" dirty="0" smtClean="0"/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kern="0" dirty="0" smtClean="0"/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kern="0" dirty="0" smtClean="0"/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sz="1800" kern="0" dirty="0" smtClean="0"/>
          </a:p>
          <a:p>
            <a:pPr marL="453708" lvl="2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kern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07C36F2-9B04-4DD4-89D6-6A9E6B83A5A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February 20,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rules for geographic regions in California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/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kern="0" dirty="0" smtClean="0"/>
              <a:t>Individual market – health plans define their own regions</a:t>
            </a:r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kern="0" dirty="0" smtClean="0"/>
              <a:t>Small group market – 19 regions, based on legislation passed in 2012</a:t>
            </a:r>
          </a:p>
          <a:p>
            <a:pPr marL="453708" lvl="2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kern="0" dirty="0" smtClean="0"/>
              <a:t>Before 2012 each health plan could define up to 9 regions for their small group products, which resulted in significant variation across the state in how regions were defined</a:t>
            </a:r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kern="0" dirty="0" smtClean="0"/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kern="0" dirty="0" smtClean="0"/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sz="1800" kern="0" dirty="0" smtClean="0"/>
          </a:p>
          <a:p>
            <a:pPr marL="453708" lvl="2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kern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07C36F2-9B04-4DD4-89D6-6A9E6B83A5A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February 20,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being taken in other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/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kern="0" dirty="0" smtClean="0"/>
              <a:t>Some states are using a single geographic region and pure community rating</a:t>
            </a:r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kern="0" dirty="0" smtClean="0"/>
              <a:t>Few have filed their plans with the federal government</a:t>
            </a:r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kern="0" dirty="0" smtClean="0"/>
              <a:t>Some are considering defining the region at the county level, to provide the greatest level of flexibility</a:t>
            </a:r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en-US" kern="0" dirty="0" smtClean="0"/>
              <a:t>It is likely that states participating in the federally facilitated exchange will have approximately 7 regions, but information has not been released</a:t>
            </a:r>
            <a:endParaRPr lang="en-US" kern="0" dirty="0" smtClean="0"/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kern="0" dirty="0" smtClean="0"/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kern="0" dirty="0" smtClean="0"/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kern="0" dirty="0" smtClean="0"/>
          </a:p>
          <a:p>
            <a:pPr marL="179388" lvl="1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sz="1800" kern="0" dirty="0" smtClean="0"/>
          </a:p>
          <a:p>
            <a:pPr marL="453708" lvl="2" indent="-179388">
              <a:lnSpc>
                <a:spcPct val="9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en-US" kern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07C36F2-9B04-4DD4-89D6-6A9E6B83A5A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smtClean="0"/>
              <a:t>February 20,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wC Presentation Orange">
  <a:themeElements>
    <a:clrScheme name="PwC Orange">
      <a:dk1>
        <a:srgbClr val="000000"/>
      </a:dk1>
      <a:lt1>
        <a:srgbClr val="FFFFFF"/>
      </a:lt1>
      <a:dk2>
        <a:srgbClr val="DC6900"/>
      </a:dk2>
      <a:lt2>
        <a:srgbClr val="FFFFFF"/>
      </a:lt2>
      <a:accent1>
        <a:srgbClr val="DC6900"/>
      </a:accent1>
      <a:accent2>
        <a:srgbClr val="FFB600"/>
      </a:accent2>
      <a:accent3>
        <a:srgbClr val="602320"/>
      </a:accent3>
      <a:accent4>
        <a:srgbClr val="E27588"/>
      </a:accent4>
      <a:accent5>
        <a:srgbClr val="A32020"/>
      </a:accent5>
      <a:accent6>
        <a:srgbClr val="E0301E"/>
      </a:accent6>
      <a:hlink>
        <a:srgbClr val="0000FF"/>
      </a:hlink>
      <a:folHlink>
        <a:srgbClr val="0000FF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tx2"/>
        </a:solidFill>
        <a:ln w="3175"/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indent="-274320">
          <a:spcAft>
            <a:spcPts val="900"/>
          </a:spcAft>
          <a:defRPr sz="2000" dirty="0" err="1" smtClean="0">
            <a:latin typeface="Georgia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PwC Presentation Orange</Template>
  <TotalTime>8104</TotalTime>
  <Words>621</Words>
  <Application>Microsoft Office PowerPoint</Application>
  <PresentationFormat>On-screen Show (4:3)</PresentationFormat>
  <Paragraphs>79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PwC Presentation Orange</vt:lpstr>
      <vt:lpstr>Geographic rating for health insurance</vt:lpstr>
      <vt:lpstr>Geographic rating for health insurance </vt:lpstr>
      <vt:lpstr>What are geographic regions</vt:lpstr>
      <vt:lpstr>The difference between geographic regions and health plan service areas</vt:lpstr>
      <vt:lpstr>Why geographic regions matter</vt:lpstr>
      <vt:lpstr>Why geographic regions matter</vt:lpstr>
      <vt:lpstr>Proposed federal rules regarding geographic regions</vt:lpstr>
      <vt:lpstr>Current rules for geographic regions in California</vt:lpstr>
      <vt:lpstr>Approaches being taken in other states</vt:lpstr>
      <vt:lpstr>Discussion</vt:lpstr>
    </vt:vector>
  </TitlesOfParts>
  <Company>PricewaterhouseCoopers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Wisconsin Department of Health Services</dc:title>
  <dc:creator>GGARCIA002</dc:creator>
  <cp:lastModifiedBy>Sandra Hunt</cp:lastModifiedBy>
  <cp:revision>230</cp:revision>
  <dcterms:created xsi:type="dcterms:W3CDTF">2010-10-19T05:15:25Z</dcterms:created>
  <dcterms:modified xsi:type="dcterms:W3CDTF">2013-02-15T00:20:01Z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B template version">
    <vt:lpwstr>6</vt:lpwstr>
  </property>
  <property fmtid="{D5CDD505-2E9C-101B-9397-08002B2CF9AE}" pid="3" name="TB template type">
    <vt:lpwstr>Onscreen</vt:lpwstr>
  </property>
  <property fmtid="{D5CDD505-2E9C-101B-9397-08002B2CF9AE}" pid="4" name="Template created by">
    <vt:lpwstr>PwC</vt:lpwstr>
  </property>
  <property fmtid="{D5CDD505-2E9C-101B-9397-08002B2CF9AE}" pid="5" name="Template version">
    <vt:lpwstr>5</vt:lpwstr>
  </property>
</Properties>
</file>