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74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77" r:id="rId13"/>
    <p:sldId id="275" r:id="rId14"/>
    <p:sldId id="276" r:id="rId15"/>
    <p:sldId id="268" r:id="rId16"/>
    <p:sldId id="269" r:id="rId17"/>
    <p:sldId id="270" r:id="rId18"/>
    <p:sldId id="278" r:id="rId19"/>
    <p:sldId id="271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rah.khawaja\Desktop\Copy%20of%20All%20HSS%20OUD%20Growth%203.11.19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rah.khawaja\Desktop\Copy%20of%20All%20HSS%20OUD%20Growth%203.11.19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rah.khawaja\Desktop\Copy%20of%20All%20HSS%20OUD%20Growth%203.11.19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rah.khawaja\Desktop\Copy%20of%20All%20HSS%20OUD%20Growth%203.11.19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rah.khawaja\Desktop\Copy%20of%20All%20HSS%20OUD%20Growth%203.11.19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sarah.khawaja\Desktop\Copy%20of%20All%20HSS%20OUD%20Growth%203.11.19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rah.khawaja\Desktop\Copy%20of%20All%20HSS%20OUD%20Growth%203.11.19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rah.khawaja\AppData\Roaming\Microsoft\Excel\Copy%20of%20All%20HSS%20OUD%20Growth%203.11%20(version%202).xlsb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rah.khawaja\Desktop\Copy%20of%20All%20HSS%20OUD%20Growth%203.11.19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272359391519748E-2"/>
          <c:y val="8.3695825301853377E-2"/>
          <c:w val="0.87876254430542944"/>
          <c:h val="0.86127584134355528"/>
        </c:manualLayout>
      </c:layout>
      <c:lineChart>
        <c:grouping val="standard"/>
        <c:varyColors val="0"/>
        <c:ser>
          <c:idx val="0"/>
          <c:order val="0"/>
          <c:tx>
            <c:strRef>
              <c:f>'ALL H&amp;S growth'!$B$42</c:f>
              <c:strCache>
                <c:ptCount val="1"/>
                <c:pt idx="0">
                  <c:v>Totals</c:v>
                </c:pt>
              </c:strCache>
            </c:strRef>
          </c:tx>
          <c:spPr>
            <a:ln w="28575" cap="rnd" cmpd="sng" algn="ctr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 H&amp;S growth'!$C$41:$P$41</c:f>
              <c:strCache>
                <c:ptCount val="1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</c:strCache>
            </c:strRef>
          </c:cat>
          <c:val>
            <c:numRef>
              <c:f>'ALL H&amp;S growth'!$C$42:$P$42</c:f>
              <c:numCache>
                <c:formatCode>General</c:formatCode>
                <c:ptCount val="14"/>
                <c:pt idx="0">
                  <c:v>486</c:v>
                </c:pt>
                <c:pt idx="1">
                  <c:v>560</c:v>
                </c:pt>
                <c:pt idx="2">
                  <c:v>1053</c:v>
                </c:pt>
                <c:pt idx="3">
                  <c:v>1201</c:v>
                </c:pt>
                <c:pt idx="4">
                  <c:v>1446</c:v>
                </c:pt>
                <c:pt idx="5">
                  <c:v>1529</c:v>
                </c:pt>
                <c:pt idx="6">
                  <c:v>1621</c:v>
                </c:pt>
                <c:pt idx="7">
                  <c:v>1686</c:v>
                </c:pt>
                <c:pt idx="8">
                  <c:v>1723</c:v>
                </c:pt>
                <c:pt idx="9">
                  <c:v>1821</c:v>
                </c:pt>
                <c:pt idx="10">
                  <c:v>1915</c:v>
                </c:pt>
                <c:pt idx="11">
                  <c:v>2021</c:v>
                </c:pt>
                <c:pt idx="12">
                  <c:v>2125</c:v>
                </c:pt>
                <c:pt idx="13">
                  <c:v>2235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9AAC-4FA1-917E-8BB242E872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887616"/>
        <c:axId val="123889152"/>
        <c:extLst/>
      </c:lineChart>
      <c:catAx>
        <c:axId val="123887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889152"/>
        <c:crossesAt val="0"/>
        <c:auto val="1"/>
        <c:lblAlgn val="ctr"/>
        <c:lblOffset val="100"/>
        <c:noMultiLvlLbl val="0"/>
      </c:catAx>
      <c:valAx>
        <c:axId val="123889152"/>
        <c:scaling>
          <c:orientation val="minMax"/>
          <c:max val="24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887616"/>
        <c:crosses val="autoZero"/>
        <c:crossBetween val="between"/>
        <c:majorUnit val="400"/>
        <c:minorUnit val="20"/>
      </c:valAx>
      <c:spPr>
        <a:solidFill>
          <a:schemeClr val="bg1">
            <a:lumMod val="75000"/>
          </a:schemeClr>
        </a:solidFill>
        <a:ln>
          <a:solidFill>
            <a:schemeClr val="tx1"/>
          </a:solidFill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alpha val="37000"/>
      </a:schemeClr>
    </a:solidFill>
    <a:ln w="9525" cap="flat" cmpd="sng" algn="ctr">
      <a:solidFill>
        <a:schemeClr val="tx1">
          <a:tint val="75000"/>
          <a:shade val="95000"/>
          <a:satMod val="105000"/>
        </a:schemeClr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Total</a:t>
            </a:r>
            <a:r>
              <a:rPr lang="en-US" baseline="0" dirty="0" smtClean="0"/>
              <a:t> of 6,426 Kits provided to H&amp;SS community partners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4604233498590458E-2"/>
          <c:y val="0.17243545485881973"/>
          <c:w val="0.85486613250521948"/>
          <c:h val="0.685074009185944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Naloxone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Humboldt</c:v>
                </c:pt>
                <c:pt idx="1">
                  <c:v>Redding</c:v>
                </c:pt>
                <c:pt idx="2">
                  <c:v>Chico</c:v>
                </c:pt>
                <c:pt idx="3">
                  <c:v>Marysville</c:v>
                </c:pt>
                <c:pt idx="4">
                  <c:v>Roseville</c:v>
                </c:pt>
                <c:pt idx="5">
                  <c:v>Manteca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516</c:v>
                </c:pt>
                <c:pt idx="1">
                  <c:v>1716</c:v>
                </c:pt>
                <c:pt idx="2">
                  <c:v>264</c:v>
                </c:pt>
                <c:pt idx="3">
                  <c:v>744</c:v>
                </c:pt>
                <c:pt idx="4">
                  <c:v>768</c:v>
                </c:pt>
                <c:pt idx="5">
                  <c:v>2418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E3-4D9C-BED9-49BA4B9347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4997472"/>
        <c:axId val="1344992896"/>
      </c:barChart>
      <c:catAx>
        <c:axId val="134499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4992896"/>
        <c:crosses val="autoZero"/>
        <c:auto val="1"/>
        <c:lblAlgn val="ctr"/>
        <c:lblOffset val="100"/>
        <c:noMultiLvlLbl val="0"/>
      </c:catAx>
      <c:valAx>
        <c:axId val="134499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499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141922477081672E-2"/>
          <c:y val="8.3695865501599742E-2"/>
          <c:w val="0.87876254430542944"/>
          <c:h val="0.86127584134355528"/>
        </c:manualLayout>
      </c:layout>
      <c:lineChart>
        <c:grouping val="standard"/>
        <c:varyColors val="0"/>
        <c:ser>
          <c:idx val="0"/>
          <c:order val="0"/>
          <c:tx>
            <c:strRef>
              <c:f>'all hub growth'!$B$47</c:f>
              <c:strCache>
                <c:ptCount val="1"/>
                <c:pt idx="0">
                  <c:v>Totals</c:v>
                </c:pt>
              </c:strCache>
            </c:strRef>
          </c:tx>
          <c:spPr>
            <a:ln w="28575" cap="rnd" cmpd="sng" algn="ctr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 hub growth'!$C$41:$P$41</c:f>
              <c:strCache>
                <c:ptCount val="1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</c:strCache>
            </c:strRef>
          </c:cat>
          <c:val>
            <c:numRef>
              <c:f>'all hub growth'!$C$47:$P$47</c:f>
              <c:numCache>
                <c:formatCode>General</c:formatCode>
                <c:ptCount val="14"/>
                <c:pt idx="0">
                  <c:v>149</c:v>
                </c:pt>
                <c:pt idx="1">
                  <c:v>151</c:v>
                </c:pt>
                <c:pt idx="2">
                  <c:v>161</c:v>
                </c:pt>
                <c:pt idx="3">
                  <c:v>177</c:v>
                </c:pt>
                <c:pt idx="4">
                  <c:v>208</c:v>
                </c:pt>
                <c:pt idx="5">
                  <c:v>226</c:v>
                </c:pt>
                <c:pt idx="6">
                  <c:v>227</c:v>
                </c:pt>
                <c:pt idx="7">
                  <c:v>233</c:v>
                </c:pt>
                <c:pt idx="8">
                  <c:v>241</c:v>
                </c:pt>
                <c:pt idx="9">
                  <c:v>255</c:v>
                </c:pt>
                <c:pt idx="10">
                  <c:v>259</c:v>
                </c:pt>
                <c:pt idx="11">
                  <c:v>270</c:v>
                </c:pt>
                <c:pt idx="12">
                  <c:v>290</c:v>
                </c:pt>
                <c:pt idx="13">
                  <c:v>300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53AD-4CB7-98DD-296B6B892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887616"/>
        <c:axId val="123889152"/>
        <c:extLst/>
      </c:lineChart>
      <c:catAx>
        <c:axId val="123887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889152"/>
        <c:crossesAt val="0"/>
        <c:auto val="1"/>
        <c:lblAlgn val="ctr"/>
        <c:lblOffset val="100"/>
        <c:noMultiLvlLbl val="0"/>
      </c:catAx>
      <c:valAx>
        <c:axId val="123889152"/>
        <c:scaling>
          <c:orientation val="minMax"/>
          <c:max val="4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887616"/>
        <c:crosses val="autoZero"/>
        <c:crossBetween val="between"/>
        <c:majorUnit val="50"/>
        <c:minorUnit val="20"/>
      </c:valAx>
      <c:spPr>
        <a:solidFill>
          <a:schemeClr val="bg1">
            <a:lumMod val="75000"/>
          </a:schemeClr>
        </a:solidFill>
        <a:ln>
          <a:solidFill>
            <a:schemeClr val="tx1"/>
          </a:solidFill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alpha val="37000"/>
      </a:schemeClr>
    </a:solidFill>
    <a:ln w="9525" cap="flat" cmpd="sng" algn="ctr">
      <a:solidFill>
        <a:schemeClr val="tx1">
          <a:tint val="75000"/>
          <a:shade val="95000"/>
          <a:satMod val="105000"/>
        </a:schemeClr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357441312225393E-2"/>
          <c:y val="8.3695825301853377E-2"/>
          <c:w val="0.87876254430542944"/>
          <c:h val="0.86127584134355528"/>
        </c:manualLayout>
      </c:layout>
      <c:lineChart>
        <c:grouping val="standard"/>
        <c:varyColors val="0"/>
        <c:ser>
          <c:idx val="5"/>
          <c:order val="5"/>
          <c:tx>
            <c:strRef>
              <c:f>'all spoke growth'!$B$48</c:f>
              <c:strCache>
                <c:ptCount val="1"/>
                <c:pt idx="0">
                  <c:v>Totals</c:v>
                </c:pt>
              </c:strCache>
            </c:strRef>
          </c:tx>
          <c:spPr>
            <a:ln w="19050" cap="rnd" cmpd="sng" algn="ctr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 spoke growth'!$C$41:$P$41</c:f>
              <c:strCache>
                <c:ptCount val="1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</c:strCache>
            </c:strRef>
          </c:cat>
          <c:val>
            <c:numRef>
              <c:f>'all spoke growth'!$C$48:$P$48</c:f>
              <c:numCache>
                <c:formatCode>General</c:formatCode>
                <c:ptCount val="14"/>
                <c:pt idx="0">
                  <c:v>337</c:v>
                </c:pt>
                <c:pt idx="1">
                  <c:v>409</c:v>
                </c:pt>
                <c:pt idx="2">
                  <c:v>892</c:v>
                </c:pt>
                <c:pt idx="3">
                  <c:v>1024</c:v>
                </c:pt>
                <c:pt idx="4">
                  <c:v>1238</c:v>
                </c:pt>
                <c:pt idx="5">
                  <c:v>1303</c:v>
                </c:pt>
                <c:pt idx="6">
                  <c:v>1394</c:v>
                </c:pt>
                <c:pt idx="7">
                  <c:v>1453</c:v>
                </c:pt>
                <c:pt idx="8">
                  <c:v>1482</c:v>
                </c:pt>
                <c:pt idx="9">
                  <c:v>1566</c:v>
                </c:pt>
                <c:pt idx="10">
                  <c:v>1656</c:v>
                </c:pt>
                <c:pt idx="11">
                  <c:v>1751</c:v>
                </c:pt>
                <c:pt idx="12">
                  <c:v>1835</c:v>
                </c:pt>
                <c:pt idx="13">
                  <c:v>1935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1D-4AA5-80A1-6FB58C94266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3887616"/>
        <c:axId val="12388915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'all spoke growth'!$B$43</c15:sqref>
                        </c15:formulaRef>
                      </c:ext>
                    </c:extLst>
                    <c:strCache>
                      <c:ptCount val="1"/>
                      <c:pt idx="0">
                        <c:v>REDDING</c:v>
                      </c:pt>
                    </c:strCache>
                  </c:strRef>
                </c:tx>
                <c:spPr>
                  <a:ln w="19050" cap="rnd" cmpd="sng" algn="ctr">
                    <a:solidFill>
                      <a:schemeClr val="accent2"/>
                    </a:solidFill>
                    <a:prstDash val="solid"/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63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'all spoke growth'!$C$41:$P$41</c15:sqref>
                        </c15:formulaRef>
                      </c:ext>
                    </c:extLst>
                    <c:strCache>
                      <c:ptCount val="14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SEPT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  <c:pt idx="12">
                        <c:v>JAN</c:v>
                      </c:pt>
                      <c:pt idx="13">
                        <c:v>FEB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'all spoke growth'!$C$43:$P$43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2">
                        <c:v>102</c:v>
                      </c:pt>
                      <c:pt idx="3">
                        <c:v>217</c:v>
                      </c:pt>
                      <c:pt idx="4">
                        <c:v>235</c:v>
                      </c:pt>
                      <c:pt idx="5">
                        <c:v>247</c:v>
                      </c:pt>
                      <c:pt idx="6">
                        <c:v>260</c:v>
                      </c:pt>
                      <c:pt idx="7">
                        <c:v>266</c:v>
                      </c:pt>
                      <c:pt idx="8">
                        <c:v>277</c:v>
                      </c:pt>
                      <c:pt idx="9">
                        <c:v>298</c:v>
                      </c:pt>
                      <c:pt idx="10">
                        <c:v>306</c:v>
                      </c:pt>
                      <c:pt idx="11">
                        <c:v>349</c:v>
                      </c:pt>
                      <c:pt idx="12">
                        <c:v>391</c:v>
                      </c:pt>
                      <c:pt idx="13">
                        <c:v>410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291D-4AA5-80A1-6FB58C94266C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 spoke growth'!$B$44</c15:sqref>
                        </c15:formulaRef>
                      </c:ext>
                    </c:extLst>
                    <c:strCache>
                      <c:ptCount val="1"/>
                      <c:pt idx="0">
                        <c:v>CHICO</c:v>
                      </c:pt>
                    </c:strCache>
                  </c:strRef>
                </c:tx>
                <c:spPr>
                  <a:ln w="19050" cap="rnd" cmpd="sng" algn="ctr">
                    <a:solidFill>
                      <a:schemeClr val="accent4"/>
                    </a:solidFill>
                    <a:prstDash val="solid"/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63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 spoke growth'!$C$41:$P$41</c15:sqref>
                        </c15:formulaRef>
                      </c:ext>
                    </c:extLst>
                    <c:strCache>
                      <c:ptCount val="14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SEPT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  <c:pt idx="12">
                        <c:v>JAN</c:v>
                      </c:pt>
                      <c:pt idx="13">
                        <c:v>FEB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 spoke growth'!$C$44:$P$44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2">
                        <c:v>119</c:v>
                      </c:pt>
                      <c:pt idx="3">
                        <c:v>127</c:v>
                      </c:pt>
                      <c:pt idx="4">
                        <c:v>141</c:v>
                      </c:pt>
                      <c:pt idx="5">
                        <c:v>197</c:v>
                      </c:pt>
                      <c:pt idx="6">
                        <c:v>216</c:v>
                      </c:pt>
                      <c:pt idx="7">
                        <c:v>225</c:v>
                      </c:pt>
                      <c:pt idx="8">
                        <c:v>222</c:v>
                      </c:pt>
                      <c:pt idx="9">
                        <c:v>246</c:v>
                      </c:pt>
                      <c:pt idx="10">
                        <c:v>258</c:v>
                      </c:pt>
                      <c:pt idx="11">
                        <c:v>264</c:v>
                      </c:pt>
                      <c:pt idx="12">
                        <c:v>292</c:v>
                      </c:pt>
                      <c:pt idx="13">
                        <c:v>299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291D-4AA5-80A1-6FB58C94266C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 spoke growth'!$B$45</c15:sqref>
                        </c15:formulaRef>
                      </c:ext>
                    </c:extLst>
                    <c:strCache>
                      <c:ptCount val="1"/>
                      <c:pt idx="0">
                        <c:v>MARYSVILLE</c:v>
                      </c:pt>
                    </c:strCache>
                  </c:strRef>
                </c:tx>
                <c:spPr>
                  <a:ln w="19050" cap="rnd" cmpd="sng" algn="ctr">
                    <a:solidFill>
                      <a:schemeClr val="accent6"/>
                    </a:solidFill>
                    <a:prstDash val="solid"/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63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 spoke growth'!$C$41:$P$41</c15:sqref>
                        </c15:formulaRef>
                      </c:ext>
                    </c:extLst>
                    <c:strCache>
                      <c:ptCount val="14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SEPT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  <c:pt idx="12">
                        <c:v>JAN</c:v>
                      </c:pt>
                      <c:pt idx="13">
                        <c:v>FEB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 spoke growth'!$C$45:$P$45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152</c:v>
                      </c:pt>
                      <c:pt idx="1">
                        <c:v>184</c:v>
                      </c:pt>
                      <c:pt idx="2">
                        <c:v>434</c:v>
                      </c:pt>
                      <c:pt idx="3">
                        <c:v>439</c:v>
                      </c:pt>
                      <c:pt idx="4">
                        <c:v>540</c:v>
                      </c:pt>
                      <c:pt idx="5">
                        <c:v>499</c:v>
                      </c:pt>
                      <c:pt idx="6">
                        <c:v>538</c:v>
                      </c:pt>
                      <c:pt idx="7">
                        <c:v>551</c:v>
                      </c:pt>
                      <c:pt idx="8">
                        <c:v>564</c:v>
                      </c:pt>
                      <c:pt idx="9">
                        <c:v>575</c:v>
                      </c:pt>
                      <c:pt idx="10">
                        <c:v>616</c:v>
                      </c:pt>
                      <c:pt idx="11">
                        <c:v>635</c:v>
                      </c:pt>
                      <c:pt idx="12">
                        <c:v>646</c:v>
                      </c:pt>
                      <c:pt idx="13">
                        <c:v>660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291D-4AA5-80A1-6FB58C94266C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 spoke growth'!$B$46</c15:sqref>
                        </c15:formulaRef>
                      </c:ext>
                    </c:extLst>
                    <c:strCache>
                      <c:ptCount val="1"/>
                      <c:pt idx="0">
                        <c:v>ROSEVILLE</c:v>
                      </c:pt>
                    </c:strCache>
                  </c:strRef>
                </c:tx>
                <c:spPr>
                  <a:ln w="19050" cap="rnd" cmpd="sng" algn="ctr">
                    <a:solidFill>
                      <a:schemeClr val="accent2">
                        <a:lumMod val="60000"/>
                      </a:schemeClr>
                    </a:solidFill>
                    <a:prstDash val="solid"/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63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 spoke growth'!$C$41:$P$41</c15:sqref>
                        </c15:formulaRef>
                      </c:ext>
                    </c:extLst>
                    <c:strCache>
                      <c:ptCount val="14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SEPT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  <c:pt idx="12">
                        <c:v>JAN</c:v>
                      </c:pt>
                      <c:pt idx="13">
                        <c:v>FEB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 spoke growth'!$C$46:$P$46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183</c:v>
                      </c:pt>
                      <c:pt idx="1">
                        <c:v>224</c:v>
                      </c:pt>
                      <c:pt idx="2">
                        <c:v>227</c:v>
                      </c:pt>
                      <c:pt idx="3">
                        <c:v>233</c:v>
                      </c:pt>
                      <c:pt idx="4">
                        <c:v>295</c:v>
                      </c:pt>
                      <c:pt idx="5">
                        <c:v>311</c:v>
                      </c:pt>
                      <c:pt idx="6">
                        <c:v>321</c:v>
                      </c:pt>
                      <c:pt idx="7">
                        <c:v>346</c:v>
                      </c:pt>
                      <c:pt idx="8">
                        <c:v>340</c:v>
                      </c:pt>
                      <c:pt idx="9">
                        <c:v>353</c:v>
                      </c:pt>
                      <c:pt idx="10">
                        <c:v>368</c:v>
                      </c:pt>
                      <c:pt idx="11">
                        <c:v>397</c:v>
                      </c:pt>
                      <c:pt idx="12">
                        <c:v>402</c:v>
                      </c:pt>
                      <c:pt idx="13">
                        <c:v>446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91D-4AA5-80A1-6FB58C94266C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 spoke growth'!$B$47</c15:sqref>
                        </c15:formulaRef>
                      </c:ext>
                    </c:extLst>
                    <c:strCache>
                      <c:ptCount val="1"/>
                      <c:pt idx="0">
                        <c:v>MANTECA</c:v>
                      </c:pt>
                    </c:strCache>
                  </c:strRef>
                </c:tx>
                <c:spPr>
                  <a:ln w="19050" cap="rnd" cmpd="sng" algn="ctr">
                    <a:solidFill>
                      <a:schemeClr val="accent4">
                        <a:lumMod val="60000"/>
                      </a:schemeClr>
                    </a:solidFill>
                    <a:prstDash val="solid"/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63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 spoke growth'!$C$41:$P$41</c15:sqref>
                        </c15:formulaRef>
                      </c:ext>
                    </c:extLst>
                    <c:strCache>
                      <c:ptCount val="14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SEPT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  <c:pt idx="12">
                        <c:v>JAN</c:v>
                      </c:pt>
                      <c:pt idx="13">
                        <c:v>FEB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 spoke growth'!$C$47:$P$47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</c:v>
                      </c:pt>
                      <c:pt idx="1">
                        <c:v>1</c:v>
                      </c:pt>
                      <c:pt idx="2">
                        <c:v>7</c:v>
                      </c:pt>
                      <c:pt idx="3">
                        <c:v>4</c:v>
                      </c:pt>
                      <c:pt idx="4">
                        <c:v>0</c:v>
                      </c:pt>
                      <c:pt idx="5">
                        <c:v>3</c:v>
                      </c:pt>
                      <c:pt idx="6">
                        <c:v>12</c:v>
                      </c:pt>
                      <c:pt idx="7">
                        <c:v>14</c:v>
                      </c:pt>
                      <c:pt idx="8">
                        <c:v>13</c:v>
                      </c:pt>
                      <c:pt idx="9">
                        <c:v>24</c:v>
                      </c:pt>
                      <c:pt idx="10">
                        <c:v>26</c:v>
                      </c:pt>
                      <c:pt idx="11">
                        <c:v>29</c:v>
                      </c:pt>
                      <c:pt idx="12">
                        <c:v>24</c:v>
                      </c:pt>
                      <c:pt idx="13">
                        <c:v>37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91D-4AA5-80A1-6FB58C94266C}"/>
                  </c:ext>
                </c:extLst>
              </c15:ser>
            </c15:filteredLineSeries>
          </c:ext>
        </c:extLst>
      </c:lineChart>
      <c:catAx>
        <c:axId val="123887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889152"/>
        <c:crossesAt val="0"/>
        <c:auto val="1"/>
        <c:lblAlgn val="ctr"/>
        <c:lblOffset val="100"/>
        <c:noMultiLvlLbl val="0"/>
      </c:catAx>
      <c:valAx>
        <c:axId val="123889152"/>
        <c:scaling>
          <c:orientation val="minMax"/>
          <c:max val="2000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887616"/>
        <c:crosses val="autoZero"/>
        <c:crossBetween val="between"/>
        <c:majorUnit val="200"/>
        <c:minorUnit val="20"/>
      </c:valAx>
      <c:spPr>
        <a:solidFill>
          <a:schemeClr val="bg1">
            <a:lumMod val="75000"/>
          </a:schemeClr>
        </a:solidFill>
        <a:ln>
          <a:solidFill>
            <a:schemeClr val="tx1"/>
          </a:solidFill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alpha val="37000"/>
      </a:schemeClr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59456857991862E-2"/>
          <c:y val="8.3695814794155665E-2"/>
          <c:w val="0.93450785249252233"/>
          <c:h val="0.86127584134355528"/>
        </c:manualLayout>
      </c:layout>
      <c:lineChart>
        <c:grouping val="standard"/>
        <c:varyColors val="0"/>
        <c:ser>
          <c:idx val="10"/>
          <c:order val="10"/>
          <c:tx>
            <c:strRef>
              <c:f>'CHI, RED, HUM'!$A$149</c:f>
              <c:strCache>
                <c:ptCount val="1"/>
                <c:pt idx="0">
                  <c:v>Totals</c:v>
                </c:pt>
              </c:strCache>
            </c:strRef>
          </c:tx>
          <c:spPr>
            <a:ln w="19050" cap="rnd" cmpd="sng" algn="ctr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'CHI, RED, HUM'!$F$136:$P$136</c:f>
              <c:strCache>
                <c:ptCount val="10"/>
                <c:pt idx="0">
                  <c:v>May</c:v>
                </c:pt>
                <c:pt idx="1">
                  <c:v>Jun</c:v>
                </c:pt>
                <c:pt idx="2">
                  <c:v>Jul</c:v>
                </c:pt>
                <c:pt idx="3">
                  <c:v>Aug</c:v>
                </c:pt>
                <c:pt idx="4">
                  <c:v>Sept</c:v>
                </c:pt>
                <c:pt idx="5">
                  <c:v>Oct</c:v>
                </c:pt>
                <c:pt idx="6">
                  <c:v>Nov</c:v>
                </c:pt>
                <c:pt idx="7">
                  <c:v>Dec</c:v>
                </c:pt>
                <c:pt idx="8">
                  <c:v>Jan</c:v>
                </c:pt>
                <c:pt idx="9">
                  <c:v>Jan</c:v>
                </c:pt>
              </c:strCache>
            </c:strRef>
          </c:cat>
          <c:val>
            <c:numRef>
              <c:f>'CHI, RED, HUM'!$F$149:$P$149</c:f>
              <c:numCache>
                <c:formatCode>General</c:formatCode>
                <c:ptCount val="10"/>
                <c:pt idx="0">
                  <c:v>27</c:v>
                </c:pt>
                <c:pt idx="1">
                  <c:v>46</c:v>
                </c:pt>
                <c:pt idx="2">
                  <c:v>47</c:v>
                </c:pt>
                <c:pt idx="3">
                  <c:v>51</c:v>
                </c:pt>
                <c:pt idx="4">
                  <c:v>66</c:v>
                </c:pt>
                <c:pt idx="5">
                  <c:v>70</c:v>
                </c:pt>
                <c:pt idx="6">
                  <c:v>82</c:v>
                </c:pt>
                <c:pt idx="7">
                  <c:v>77</c:v>
                </c:pt>
                <c:pt idx="8">
                  <c:v>80</c:v>
                </c:pt>
                <c:pt idx="9">
                  <c:v>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A6-4622-889A-160186E1F5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887616"/>
        <c:axId val="12388915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'CHI, RED, HUM'!$A$139</c15:sqref>
                        </c15:formulaRef>
                      </c:ext>
                    </c:extLst>
                    <c:strCache>
                      <c:ptCount val="1"/>
                      <c:pt idx="0">
                        <c:v>Full Circle</c:v>
                      </c:pt>
                    </c:strCache>
                  </c:strRef>
                </c:tx>
                <c:spPr>
                  <a:ln w="19050" cap="rnd" cmpd="sng" algn="ctr">
                    <a:solidFill>
                      <a:schemeClr val="accent2"/>
                    </a:solidFill>
                    <a:prstDash val="solid"/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63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'CHI, RED, HUM'!$F$136:$P$136</c15:sqref>
                        </c15:formulaRef>
                      </c:ext>
                    </c:extLst>
                    <c:strCache>
                      <c:ptCount val="10"/>
                      <c:pt idx="0">
                        <c:v>May</c:v>
                      </c:pt>
                      <c:pt idx="1">
                        <c:v>Jun</c:v>
                      </c:pt>
                      <c:pt idx="2">
                        <c:v>Jul</c:v>
                      </c:pt>
                      <c:pt idx="3">
                        <c:v>Aug</c:v>
                      </c:pt>
                      <c:pt idx="4">
                        <c:v>Sept</c:v>
                      </c:pt>
                      <c:pt idx="5">
                        <c:v>Oct</c:v>
                      </c:pt>
                      <c:pt idx="6">
                        <c:v>Nov</c:v>
                      </c:pt>
                      <c:pt idx="7">
                        <c:v>Dec</c:v>
                      </c:pt>
                      <c:pt idx="8">
                        <c:v>Jan</c:v>
                      </c:pt>
                      <c:pt idx="9">
                        <c:v>Jan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'CHI, RED, HUM'!$F$139:$P$139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19</c:v>
                      </c:pt>
                      <c:pt idx="1">
                        <c:v>23</c:v>
                      </c:pt>
                      <c:pt idx="2">
                        <c:v>23</c:v>
                      </c:pt>
                      <c:pt idx="3">
                        <c:v>25</c:v>
                      </c:pt>
                      <c:pt idx="4">
                        <c:v>25</c:v>
                      </c:pt>
                      <c:pt idx="5">
                        <c:v>25</c:v>
                      </c:pt>
                      <c:pt idx="6">
                        <c:v>24</c:v>
                      </c:pt>
                      <c:pt idx="7">
                        <c:v>22</c:v>
                      </c:pt>
                      <c:pt idx="8">
                        <c:v>22</c:v>
                      </c:pt>
                      <c:pt idx="9">
                        <c:v>23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89A6-4622-889A-160186E1F594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HUM'!$A$140</c15:sqref>
                        </c15:formulaRef>
                      </c:ext>
                    </c:extLst>
                    <c:strCache>
                      <c:ptCount val="1"/>
                      <c:pt idx="0">
                        <c:v>K'ima:w</c:v>
                      </c:pt>
                    </c:strCache>
                  </c:strRef>
                </c:tx>
                <c:spPr>
                  <a:ln w="19050" cap="rnd" cmpd="sng" algn="ctr">
                    <a:solidFill>
                      <a:schemeClr val="accent4"/>
                    </a:solidFill>
                    <a:prstDash val="solid"/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63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HUM'!$F$136:$P$136</c15:sqref>
                        </c15:formulaRef>
                      </c:ext>
                    </c:extLst>
                    <c:strCache>
                      <c:ptCount val="10"/>
                      <c:pt idx="0">
                        <c:v>May</c:v>
                      </c:pt>
                      <c:pt idx="1">
                        <c:v>Jun</c:v>
                      </c:pt>
                      <c:pt idx="2">
                        <c:v>Jul</c:v>
                      </c:pt>
                      <c:pt idx="3">
                        <c:v>Aug</c:v>
                      </c:pt>
                      <c:pt idx="4">
                        <c:v>Sept</c:v>
                      </c:pt>
                      <c:pt idx="5">
                        <c:v>Oct</c:v>
                      </c:pt>
                      <c:pt idx="6">
                        <c:v>Nov</c:v>
                      </c:pt>
                      <c:pt idx="7">
                        <c:v>Dec</c:v>
                      </c:pt>
                      <c:pt idx="8">
                        <c:v>Jan</c:v>
                      </c:pt>
                      <c:pt idx="9">
                        <c:v>Jan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HUM'!$F$140:$P$140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1">
                        <c:v>1</c:v>
                      </c:pt>
                      <c:pt idx="2">
                        <c:v>2</c:v>
                      </c:pt>
                      <c:pt idx="3">
                        <c:v>6</c:v>
                      </c:pt>
                      <c:pt idx="4">
                        <c:v>13</c:v>
                      </c:pt>
                      <c:pt idx="5">
                        <c:v>19</c:v>
                      </c:pt>
                      <c:pt idx="6">
                        <c:v>22</c:v>
                      </c:pt>
                      <c:pt idx="7">
                        <c:v>23</c:v>
                      </c:pt>
                      <c:pt idx="8">
                        <c:v>27</c:v>
                      </c:pt>
                      <c:pt idx="9">
                        <c:v>27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89A6-4622-889A-160186E1F594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HUM'!$A$141</c15:sqref>
                        </c15:formulaRef>
                      </c:ext>
                    </c:extLst>
                    <c:strCache>
                      <c:ptCount val="1"/>
                      <c:pt idx="0">
                        <c:v>Open Door CC</c:v>
                      </c:pt>
                    </c:strCache>
                  </c:strRef>
                </c:tx>
                <c:spPr>
                  <a:ln w="19050" cap="rnd" cmpd="sng" algn="ctr">
                    <a:solidFill>
                      <a:schemeClr val="accent6"/>
                    </a:solidFill>
                    <a:prstDash val="solid"/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63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HUM'!$F$136:$P$136</c15:sqref>
                        </c15:formulaRef>
                      </c:ext>
                    </c:extLst>
                    <c:strCache>
                      <c:ptCount val="10"/>
                      <c:pt idx="0">
                        <c:v>May</c:v>
                      </c:pt>
                      <c:pt idx="1">
                        <c:v>Jun</c:v>
                      </c:pt>
                      <c:pt idx="2">
                        <c:v>Jul</c:v>
                      </c:pt>
                      <c:pt idx="3">
                        <c:v>Aug</c:v>
                      </c:pt>
                      <c:pt idx="4">
                        <c:v>Sept</c:v>
                      </c:pt>
                      <c:pt idx="5">
                        <c:v>Oct</c:v>
                      </c:pt>
                      <c:pt idx="6">
                        <c:v>Nov</c:v>
                      </c:pt>
                      <c:pt idx="7">
                        <c:v>Dec</c:v>
                      </c:pt>
                      <c:pt idx="8">
                        <c:v>Jan</c:v>
                      </c:pt>
                      <c:pt idx="9">
                        <c:v>Jan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HUM'!$F$141:$P$141</c15:sqref>
                        </c15:formulaRef>
                      </c:ext>
                    </c:extLst>
                    <c:numCache>
                      <c:formatCode>General</c:formatCode>
                      <c:ptCount val="10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89A6-4622-889A-160186E1F594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HUM'!$A$142</c15:sqref>
                        </c15:formulaRef>
                      </c:ext>
                    </c:extLst>
                    <c:strCache>
                      <c:ptCount val="1"/>
                      <c:pt idx="0">
                        <c:v>Open Door Arc 10th</c:v>
                      </c:pt>
                    </c:strCache>
                  </c:strRef>
                </c:tx>
                <c:spPr>
                  <a:ln w="19050" cap="rnd" cmpd="sng" algn="ctr">
                    <a:solidFill>
                      <a:schemeClr val="accent2">
                        <a:lumMod val="60000"/>
                      </a:schemeClr>
                    </a:solidFill>
                    <a:prstDash val="solid"/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63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HUM'!$F$136:$P$136</c15:sqref>
                        </c15:formulaRef>
                      </c:ext>
                    </c:extLst>
                    <c:strCache>
                      <c:ptCount val="10"/>
                      <c:pt idx="0">
                        <c:v>May</c:v>
                      </c:pt>
                      <c:pt idx="1">
                        <c:v>Jun</c:v>
                      </c:pt>
                      <c:pt idx="2">
                        <c:v>Jul</c:v>
                      </c:pt>
                      <c:pt idx="3">
                        <c:v>Aug</c:v>
                      </c:pt>
                      <c:pt idx="4">
                        <c:v>Sept</c:v>
                      </c:pt>
                      <c:pt idx="5">
                        <c:v>Oct</c:v>
                      </c:pt>
                      <c:pt idx="6">
                        <c:v>Nov</c:v>
                      </c:pt>
                      <c:pt idx="7">
                        <c:v>Dec</c:v>
                      </c:pt>
                      <c:pt idx="8">
                        <c:v>Jan</c:v>
                      </c:pt>
                      <c:pt idx="9">
                        <c:v>Jan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HUM'!$F$142:$P$142</c15:sqref>
                        </c15:formulaRef>
                      </c:ext>
                    </c:extLst>
                    <c:numCache>
                      <c:formatCode>General</c:formatCode>
                      <c:ptCount val="10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9A6-4622-889A-160186E1F594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HUM'!$A$143</c15:sqref>
                        </c15:formulaRef>
                      </c:ext>
                    </c:extLst>
                    <c:strCache>
                      <c:ptCount val="1"/>
                      <c:pt idx="0">
                        <c:v>Open Door Arc 18th</c:v>
                      </c:pt>
                    </c:strCache>
                  </c:strRef>
                </c:tx>
                <c:spPr>
                  <a:ln w="19050" cap="rnd" cmpd="sng" algn="ctr">
                    <a:solidFill>
                      <a:schemeClr val="accent4">
                        <a:lumMod val="60000"/>
                      </a:schemeClr>
                    </a:solidFill>
                    <a:prstDash val="solid"/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HUM'!$F$136:$P$136</c15:sqref>
                        </c15:formulaRef>
                      </c:ext>
                    </c:extLst>
                    <c:strCache>
                      <c:ptCount val="10"/>
                      <c:pt idx="0">
                        <c:v>May</c:v>
                      </c:pt>
                      <c:pt idx="1">
                        <c:v>Jun</c:v>
                      </c:pt>
                      <c:pt idx="2">
                        <c:v>Jul</c:v>
                      </c:pt>
                      <c:pt idx="3">
                        <c:v>Aug</c:v>
                      </c:pt>
                      <c:pt idx="4">
                        <c:v>Sept</c:v>
                      </c:pt>
                      <c:pt idx="5">
                        <c:v>Oct</c:v>
                      </c:pt>
                      <c:pt idx="6">
                        <c:v>Nov</c:v>
                      </c:pt>
                      <c:pt idx="7">
                        <c:v>Dec</c:v>
                      </c:pt>
                      <c:pt idx="8">
                        <c:v>Jan</c:v>
                      </c:pt>
                      <c:pt idx="9">
                        <c:v>Jan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HUM'!$F$143:$P$143</c15:sqref>
                        </c15:formulaRef>
                      </c:ext>
                    </c:extLst>
                    <c:numCache>
                      <c:formatCode>General</c:formatCode>
                      <c:ptCount val="10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9A6-4622-889A-160186E1F594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HUM'!$A$144</c15:sqref>
                        </c15:formulaRef>
                      </c:ext>
                    </c:extLst>
                    <c:strCache>
                      <c:ptCount val="1"/>
                      <c:pt idx="0">
                        <c:v>Open Door Eur Tydd</c:v>
                      </c:pt>
                    </c:strCache>
                  </c:strRef>
                </c:tx>
                <c:spPr>
                  <a:ln w="19050" cap="rnd" cmpd="sng" algn="ctr">
                    <a:solidFill>
                      <a:schemeClr val="accent6">
                        <a:lumMod val="60000"/>
                      </a:schemeClr>
                    </a:solidFill>
                    <a:prstDash val="solid"/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HUM'!$F$136:$P$136</c15:sqref>
                        </c15:formulaRef>
                      </c:ext>
                    </c:extLst>
                    <c:strCache>
                      <c:ptCount val="10"/>
                      <c:pt idx="0">
                        <c:v>May</c:v>
                      </c:pt>
                      <c:pt idx="1">
                        <c:v>Jun</c:v>
                      </c:pt>
                      <c:pt idx="2">
                        <c:v>Jul</c:v>
                      </c:pt>
                      <c:pt idx="3">
                        <c:v>Aug</c:v>
                      </c:pt>
                      <c:pt idx="4">
                        <c:v>Sept</c:v>
                      </c:pt>
                      <c:pt idx="5">
                        <c:v>Oct</c:v>
                      </c:pt>
                      <c:pt idx="6">
                        <c:v>Nov</c:v>
                      </c:pt>
                      <c:pt idx="7">
                        <c:v>Dec</c:v>
                      </c:pt>
                      <c:pt idx="8">
                        <c:v>Jan</c:v>
                      </c:pt>
                      <c:pt idx="9">
                        <c:v>Jan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HUM'!$F$144:$P$144</c15:sqref>
                        </c15:formulaRef>
                      </c:ext>
                    </c:extLst>
                    <c:numCache>
                      <c:formatCode>General</c:formatCode>
                      <c:ptCount val="10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89A6-4622-889A-160186E1F594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HUM'!$A$145</c15:sqref>
                        </c15:formulaRef>
                      </c:ext>
                    </c:extLst>
                    <c:strCache>
                      <c:ptCount val="1"/>
                      <c:pt idx="0">
                        <c:v>Open Door Eur Buhne</c:v>
                      </c:pt>
                    </c:strCache>
                  </c:strRef>
                </c:tx>
                <c:spPr>
                  <a:ln w="19050" cap="rnd" cmpd="sng" algn="ctr">
                    <a:solidFill>
                      <a:schemeClr val="accent2">
                        <a:lumMod val="80000"/>
                        <a:lumOff val="20000"/>
                      </a:schemeClr>
                    </a:solidFill>
                    <a:prstDash val="solid"/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HUM'!$F$136:$P$136</c15:sqref>
                        </c15:formulaRef>
                      </c:ext>
                    </c:extLst>
                    <c:strCache>
                      <c:ptCount val="10"/>
                      <c:pt idx="0">
                        <c:v>May</c:v>
                      </c:pt>
                      <c:pt idx="1">
                        <c:v>Jun</c:v>
                      </c:pt>
                      <c:pt idx="2">
                        <c:v>Jul</c:v>
                      </c:pt>
                      <c:pt idx="3">
                        <c:v>Aug</c:v>
                      </c:pt>
                      <c:pt idx="4">
                        <c:v>Sept</c:v>
                      </c:pt>
                      <c:pt idx="5">
                        <c:v>Oct</c:v>
                      </c:pt>
                      <c:pt idx="6">
                        <c:v>Nov</c:v>
                      </c:pt>
                      <c:pt idx="7">
                        <c:v>Dec</c:v>
                      </c:pt>
                      <c:pt idx="8">
                        <c:v>Jan</c:v>
                      </c:pt>
                      <c:pt idx="9">
                        <c:v>Jan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HUM'!$F$145:$P$145</c15:sqref>
                        </c15:formulaRef>
                      </c:ext>
                    </c:extLst>
                    <c:numCache>
                      <c:formatCode>General</c:formatCode>
                      <c:ptCount val="10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89A6-4622-889A-160186E1F594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HUM'!$A$146</c15:sqref>
                        </c15:formulaRef>
                      </c:ext>
                    </c:extLst>
                    <c:strCache>
                      <c:ptCount val="1"/>
                      <c:pt idx="0">
                        <c:v>Open Door Will Cr</c:v>
                      </c:pt>
                    </c:strCache>
                  </c:strRef>
                </c:tx>
                <c:spPr>
                  <a:ln w="19050" cap="rnd" cmpd="sng" algn="ctr">
                    <a:solidFill>
                      <a:schemeClr val="accent4">
                        <a:lumMod val="80000"/>
                        <a:lumOff val="20000"/>
                      </a:schemeClr>
                    </a:solidFill>
                    <a:prstDash val="solid"/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HUM'!$F$136:$P$136</c15:sqref>
                        </c15:formulaRef>
                      </c:ext>
                    </c:extLst>
                    <c:strCache>
                      <c:ptCount val="10"/>
                      <c:pt idx="0">
                        <c:v>May</c:v>
                      </c:pt>
                      <c:pt idx="1">
                        <c:v>Jun</c:v>
                      </c:pt>
                      <c:pt idx="2">
                        <c:v>Jul</c:v>
                      </c:pt>
                      <c:pt idx="3">
                        <c:v>Aug</c:v>
                      </c:pt>
                      <c:pt idx="4">
                        <c:v>Sept</c:v>
                      </c:pt>
                      <c:pt idx="5">
                        <c:v>Oct</c:v>
                      </c:pt>
                      <c:pt idx="6">
                        <c:v>Nov</c:v>
                      </c:pt>
                      <c:pt idx="7">
                        <c:v>Dec</c:v>
                      </c:pt>
                      <c:pt idx="8">
                        <c:v>Jan</c:v>
                      </c:pt>
                      <c:pt idx="9">
                        <c:v>Jan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HUM'!$F$146:$P$146</c15:sqref>
                        </c15:formulaRef>
                      </c:ext>
                    </c:extLst>
                    <c:numCache>
                      <c:formatCode>General</c:formatCode>
                      <c:ptCount val="10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89A6-4622-889A-160186E1F594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HUM'!$A$147</c15:sqref>
                        </c15:formulaRef>
                      </c:ext>
                    </c:extLst>
                    <c:strCache>
                      <c:ptCount val="1"/>
                      <c:pt idx="0">
                        <c:v>Open Door Fort</c:v>
                      </c:pt>
                    </c:strCache>
                  </c:strRef>
                </c:tx>
                <c:spPr>
                  <a:ln w="19050" cap="rnd" cmpd="sng" algn="ctr">
                    <a:solidFill>
                      <a:schemeClr val="accent6">
                        <a:lumMod val="80000"/>
                        <a:lumOff val="20000"/>
                      </a:schemeClr>
                    </a:solidFill>
                    <a:prstDash val="solid"/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HUM'!$F$136:$P$136</c15:sqref>
                        </c15:formulaRef>
                      </c:ext>
                    </c:extLst>
                    <c:strCache>
                      <c:ptCount val="10"/>
                      <c:pt idx="0">
                        <c:v>May</c:v>
                      </c:pt>
                      <c:pt idx="1">
                        <c:v>Jun</c:v>
                      </c:pt>
                      <c:pt idx="2">
                        <c:v>Jul</c:v>
                      </c:pt>
                      <c:pt idx="3">
                        <c:v>Aug</c:v>
                      </c:pt>
                      <c:pt idx="4">
                        <c:v>Sept</c:v>
                      </c:pt>
                      <c:pt idx="5">
                        <c:v>Oct</c:v>
                      </c:pt>
                      <c:pt idx="6">
                        <c:v>Nov</c:v>
                      </c:pt>
                      <c:pt idx="7">
                        <c:v>Dec</c:v>
                      </c:pt>
                      <c:pt idx="8">
                        <c:v>Jan</c:v>
                      </c:pt>
                      <c:pt idx="9">
                        <c:v>Jan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HUM'!$F$147:$P$147</c15:sqref>
                        </c15:formulaRef>
                      </c:ext>
                    </c:extLst>
                    <c:numCache>
                      <c:formatCode>General</c:formatCode>
                      <c:ptCount val="10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89A6-4622-889A-160186E1F594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HUM'!$A$148</c15:sqref>
                        </c15:formulaRef>
                      </c:ext>
                    </c:extLst>
                    <c:strCache>
                      <c:ptCount val="1"/>
                      <c:pt idx="0">
                        <c:v>HSU</c:v>
                      </c:pt>
                    </c:strCache>
                  </c:strRef>
                </c:tx>
                <c:spPr>
                  <a:ln w="19050" cap="rnd" cmpd="sng" algn="ctr">
                    <a:solidFill>
                      <a:schemeClr val="accent2">
                        <a:lumMod val="80000"/>
                      </a:schemeClr>
                    </a:solidFill>
                    <a:prstDash val="solid"/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HUM'!$F$136:$P$136</c15:sqref>
                        </c15:formulaRef>
                      </c:ext>
                    </c:extLst>
                    <c:strCache>
                      <c:ptCount val="10"/>
                      <c:pt idx="0">
                        <c:v>May</c:v>
                      </c:pt>
                      <c:pt idx="1">
                        <c:v>Jun</c:v>
                      </c:pt>
                      <c:pt idx="2">
                        <c:v>Jul</c:v>
                      </c:pt>
                      <c:pt idx="3">
                        <c:v>Aug</c:v>
                      </c:pt>
                      <c:pt idx="4">
                        <c:v>Sept</c:v>
                      </c:pt>
                      <c:pt idx="5">
                        <c:v>Oct</c:v>
                      </c:pt>
                      <c:pt idx="6">
                        <c:v>Nov</c:v>
                      </c:pt>
                      <c:pt idx="7">
                        <c:v>Dec</c:v>
                      </c:pt>
                      <c:pt idx="8">
                        <c:v>Jan</c:v>
                      </c:pt>
                      <c:pt idx="9">
                        <c:v>Jan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HUM'!$F$148:$P$148</c15:sqref>
                        </c15:formulaRef>
                      </c:ext>
                    </c:extLst>
                    <c:numCache>
                      <c:formatCode>General</c:formatCode>
                      <c:ptCount val="10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89A6-4622-889A-160186E1F594}"/>
                  </c:ext>
                </c:extLst>
              </c15:ser>
            </c15:filteredLineSeries>
          </c:ext>
        </c:extLst>
      </c:lineChart>
      <c:catAx>
        <c:axId val="123887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889152"/>
        <c:crossesAt val="0"/>
        <c:auto val="1"/>
        <c:lblAlgn val="ctr"/>
        <c:lblOffset val="100"/>
        <c:noMultiLvlLbl val="0"/>
      </c:catAx>
      <c:valAx>
        <c:axId val="12388915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887616"/>
        <c:crosses val="autoZero"/>
        <c:crossBetween val="between"/>
        <c:majorUnit val="10"/>
        <c:minorUnit val="2"/>
      </c:valAx>
      <c:spPr>
        <a:solidFill>
          <a:schemeClr val="bg1">
            <a:lumMod val="75000"/>
          </a:schemeClr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accent1">
        <a:alpha val="37000"/>
      </a:schemeClr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614174735875934E-2"/>
          <c:y val="8.4778257331344253E-2"/>
          <c:w val="0.93967613175577447"/>
          <c:h val="0.85948171423415631"/>
        </c:manualLayout>
      </c:layout>
      <c:lineChart>
        <c:grouping val="standard"/>
        <c:varyColors val="0"/>
        <c:ser>
          <c:idx val="12"/>
          <c:order val="12"/>
          <c:spPr>
            <a:ln w="19050" cap="rnd" cmpd="sng" algn="ctr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'CHI, RED, HUM'!$E$37:$O$37</c:f>
              <c:strCache>
                <c:ptCount val="11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Sept</c:v>
                </c:pt>
                <c:pt idx="7">
                  <c:v>Oct</c:v>
                </c:pt>
                <c:pt idx="8">
                  <c:v>Nov</c:v>
                </c:pt>
                <c:pt idx="9">
                  <c:v>Dec</c:v>
                </c:pt>
                <c:pt idx="10">
                  <c:v>Jan</c:v>
                </c:pt>
              </c:strCache>
            </c:strRef>
          </c:cat>
          <c:val>
            <c:numRef>
              <c:f>'CHI, RED, HUM'!$E$51:$O$51</c:f>
              <c:numCache>
                <c:formatCode>General</c:formatCode>
                <c:ptCount val="11"/>
                <c:pt idx="0">
                  <c:v>102</c:v>
                </c:pt>
                <c:pt idx="1">
                  <c:v>217</c:v>
                </c:pt>
                <c:pt idx="2">
                  <c:v>235</c:v>
                </c:pt>
                <c:pt idx="3">
                  <c:v>247</c:v>
                </c:pt>
                <c:pt idx="4">
                  <c:v>260</c:v>
                </c:pt>
                <c:pt idx="5">
                  <c:v>266</c:v>
                </c:pt>
                <c:pt idx="6">
                  <c:v>277</c:v>
                </c:pt>
                <c:pt idx="7">
                  <c:v>298</c:v>
                </c:pt>
                <c:pt idx="8">
                  <c:v>306</c:v>
                </c:pt>
                <c:pt idx="9">
                  <c:v>349</c:v>
                </c:pt>
                <c:pt idx="10">
                  <c:v>391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BC-4672-B29D-44FB337101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887616"/>
        <c:axId val="12388915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spPr>
                  <a:ln w="19050" cap="rnd" cmpd="sng" algn="ctr">
                    <a:solidFill>
                      <a:schemeClr val="accent2"/>
                    </a:solidFill>
                    <a:prstDash val="solid"/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63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'CHI, RED, HUM'!$E$37:$O$37</c15:sqref>
                        </c15:formulaRef>
                      </c:ext>
                    </c:extLst>
                    <c:strCache>
                      <c:ptCount val="11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  <c:pt idx="6">
                        <c:v>Sept</c:v>
                      </c:pt>
                      <c:pt idx="7">
                        <c:v>Oct</c:v>
                      </c:pt>
                      <c:pt idx="8">
                        <c:v>Nov</c:v>
                      </c:pt>
                      <c:pt idx="9">
                        <c:v>Dec</c:v>
                      </c:pt>
                      <c:pt idx="10">
                        <c:v>Jan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'CHI, RED, HUM'!$E$38:$O$38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</c:v>
                      </c:pt>
                      <c:pt idx="1">
                        <c:v>6</c:v>
                      </c:pt>
                      <c:pt idx="2">
                        <c:v>10</c:v>
                      </c:pt>
                      <c:pt idx="3">
                        <c:v>12</c:v>
                      </c:pt>
                      <c:pt idx="4">
                        <c:v>9</c:v>
                      </c:pt>
                      <c:pt idx="5">
                        <c:v>8</c:v>
                      </c:pt>
                      <c:pt idx="6">
                        <c:v>9</c:v>
                      </c:pt>
                      <c:pt idx="7">
                        <c:v>9</c:v>
                      </c:pt>
                      <c:pt idx="8">
                        <c:v>9</c:v>
                      </c:pt>
                      <c:pt idx="9">
                        <c:v>20</c:v>
                      </c:pt>
                      <c:pt idx="10">
                        <c:v>20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A3BC-4672-B29D-44FB337101C0}"/>
                  </c:ext>
                </c:extLst>
              </c15:ser>
            </c15:filteredLineSeries>
            <c15:filteredLineSeries>
              <c15:ser>
                <c:idx val="1"/>
                <c:order val="1"/>
                <c:spPr>
                  <a:ln w="19050" cap="rnd" cmpd="sng" algn="ctr">
                    <a:solidFill>
                      <a:schemeClr val="accent4"/>
                    </a:solidFill>
                    <a:prstDash val="solid"/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63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HUM'!$E$37:$O$37</c15:sqref>
                        </c15:formulaRef>
                      </c:ext>
                    </c:extLst>
                    <c:strCache>
                      <c:ptCount val="11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  <c:pt idx="6">
                        <c:v>Sept</c:v>
                      </c:pt>
                      <c:pt idx="7">
                        <c:v>Oct</c:v>
                      </c:pt>
                      <c:pt idx="8">
                        <c:v>Nov</c:v>
                      </c:pt>
                      <c:pt idx="9">
                        <c:v>Dec</c:v>
                      </c:pt>
                      <c:pt idx="10">
                        <c:v>Jan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HUM'!$E$39:$O$39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34</c:v>
                      </c:pt>
                      <c:pt idx="1">
                        <c:v>36</c:v>
                      </c:pt>
                      <c:pt idx="2">
                        <c:v>33</c:v>
                      </c:pt>
                      <c:pt idx="3">
                        <c:v>32</c:v>
                      </c:pt>
                      <c:pt idx="4">
                        <c:v>32</c:v>
                      </c:pt>
                      <c:pt idx="5">
                        <c:v>29</c:v>
                      </c:pt>
                      <c:pt idx="6">
                        <c:v>33</c:v>
                      </c:pt>
                      <c:pt idx="7">
                        <c:v>38</c:v>
                      </c:pt>
                      <c:pt idx="8">
                        <c:v>41</c:v>
                      </c:pt>
                      <c:pt idx="9">
                        <c:v>43</c:v>
                      </c:pt>
                      <c:pt idx="10">
                        <c:v>51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A3BC-4672-B29D-44FB337101C0}"/>
                  </c:ext>
                </c:extLst>
              </c15:ser>
            </c15:filteredLineSeries>
            <c15:filteredLineSeries>
              <c15:ser>
                <c:idx val="2"/>
                <c:order val="2"/>
                <c:spPr>
                  <a:ln w="19050" cap="rnd" cmpd="sng" algn="ctr">
                    <a:solidFill>
                      <a:schemeClr val="accent6"/>
                    </a:solidFill>
                    <a:prstDash val="solid"/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HUM'!$E$37:$O$37</c15:sqref>
                        </c15:formulaRef>
                      </c:ext>
                    </c:extLst>
                    <c:strCache>
                      <c:ptCount val="11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  <c:pt idx="6">
                        <c:v>Sept</c:v>
                      </c:pt>
                      <c:pt idx="7">
                        <c:v>Oct</c:v>
                      </c:pt>
                      <c:pt idx="8">
                        <c:v>Nov</c:v>
                      </c:pt>
                      <c:pt idx="9">
                        <c:v>Dec</c:v>
                      </c:pt>
                      <c:pt idx="10">
                        <c:v>Jan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HUM'!$E$40:$O$40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4">
                        <c:v>6</c:v>
                      </c:pt>
                      <c:pt idx="5">
                        <c:v>9</c:v>
                      </c:pt>
                      <c:pt idx="6">
                        <c:v>13</c:v>
                      </c:pt>
                      <c:pt idx="7">
                        <c:v>13</c:v>
                      </c:pt>
                      <c:pt idx="8">
                        <c:v>15</c:v>
                      </c:pt>
                      <c:pt idx="9">
                        <c:v>19</c:v>
                      </c:pt>
                      <c:pt idx="10">
                        <c:v>18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A3BC-4672-B29D-44FB337101C0}"/>
                  </c:ext>
                </c:extLst>
              </c15:ser>
            </c15:filteredLineSeries>
            <c15:filteredLineSeries>
              <c15:ser>
                <c:idx val="3"/>
                <c:order val="3"/>
                <c:spPr>
                  <a:ln w="19050" cap="rnd" cmpd="sng" algn="ctr">
                    <a:solidFill>
                      <a:schemeClr val="accent2">
                        <a:lumMod val="60000"/>
                      </a:schemeClr>
                    </a:solidFill>
                    <a:prstDash val="solid"/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63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HUM'!$E$37:$O$37</c15:sqref>
                        </c15:formulaRef>
                      </c:ext>
                    </c:extLst>
                    <c:strCache>
                      <c:ptCount val="11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  <c:pt idx="6">
                        <c:v>Sept</c:v>
                      </c:pt>
                      <c:pt idx="7">
                        <c:v>Oct</c:v>
                      </c:pt>
                      <c:pt idx="8">
                        <c:v>Nov</c:v>
                      </c:pt>
                      <c:pt idx="9">
                        <c:v>Dec</c:v>
                      </c:pt>
                      <c:pt idx="10">
                        <c:v>Jan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HUM'!$E$41:$O$41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1">
                        <c:v>2</c:v>
                      </c:pt>
                      <c:pt idx="2">
                        <c:v>2</c:v>
                      </c:pt>
                      <c:pt idx="3">
                        <c:v>4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5</c:v>
                      </c:pt>
                      <c:pt idx="7">
                        <c:v>4</c:v>
                      </c:pt>
                      <c:pt idx="8">
                        <c:v>4</c:v>
                      </c:pt>
                      <c:pt idx="9">
                        <c:v>7</c:v>
                      </c:pt>
                      <c:pt idx="10">
                        <c:v>10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A3BC-4672-B29D-44FB337101C0}"/>
                  </c:ext>
                </c:extLst>
              </c15:ser>
            </c15:filteredLineSeries>
            <c15:filteredLineSeries>
              <c15:ser>
                <c:idx val="4"/>
                <c:order val="4"/>
                <c:spPr>
                  <a:ln w="19050" cap="rnd" cmpd="sng" algn="ctr">
                    <a:solidFill>
                      <a:schemeClr val="accent4">
                        <a:lumMod val="60000"/>
                      </a:schemeClr>
                    </a:solidFill>
                    <a:prstDash val="solid"/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63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HUM'!$E$37:$O$37</c15:sqref>
                        </c15:formulaRef>
                      </c:ext>
                    </c:extLst>
                    <c:strCache>
                      <c:ptCount val="11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  <c:pt idx="6">
                        <c:v>Sept</c:v>
                      </c:pt>
                      <c:pt idx="7">
                        <c:v>Oct</c:v>
                      </c:pt>
                      <c:pt idx="8">
                        <c:v>Nov</c:v>
                      </c:pt>
                      <c:pt idx="9">
                        <c:v>Dec</c:v>
                      </c:pt>
                      <c:pt idx="10">
                        <c:v>Jan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HUM'!$E$42:$O$42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2">
                        <c:v>2</c:v>
                      </c:pt>
                      <c:pt idx="3">
                        <c:v>2</c:v>
                      </c:pt>
                      <c:pt idx="4">
                        <c:v>2</c:v>
                      </c:pt>
                      <c:pt idx="5">
                        <c:v>1</c:v>
                      </c:pt>
                      <c:pt idx="6">
                        <c:v>1</c:v>
                      </c:pt>
                      <c:pt idx="7">
                        <c:v>1</c:v>
                      </c:pt>
                      <c:pt idx="8">
                        <c:v>1</c:v>
                      </c:pt>
                      <c:pt idx="9">
                        <c:v>2</c:v>
                      </c:pt>
                      <c:pt idx="10">
                        <c:v>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A3BC-4672-B29D-44FB337101C0}"/>
                  </c:ext>
                </c:extLst>
              </c15:ser>
            </c15:filteredLineSeries>
            <c15:filteredLineSeries>
              <c15:ser>
                <c:idx val="5"/>
                <c:order val="5"/>
                <c:spPr>
                  <a:ln w="19050" cap="rnd" cmpd="sng" algn="ctr">
                    <a:solidFill>
                      <a:schemeClr val="accent6">
                        <a:lumMod val="60000"/>
                      </a:schemeClr>
                    </a:solidFill>
                    <a:prstDash val="solid"/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HUM'!$E$37:$O$37</c15:sqref>
                        </c15:formulaRef>
                      </c:ext>
                    </c:extLst>
                    <c:strCache>
                      <c:ptCount val="11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  <c:pt idx="6">
                        <c:v>Sept</c:v>
                      </c:pt>
                      <c:pt idx="7">
                        <c:v>Oct</c:v>
                      </c:pt>
                      <c:pt idx="8">
                        <c:v>Nov</c:v>
                      </c:pt>
                      <c:pt idx="9">
                        <c:v>Dec</c:v>
                      </c:pt>
                      <c:pt idx="10">
                        <c:v>Jan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HUM'!$E$43:$O$43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7">
                        <c:v>1</c:v>
                      </c:pt>
                      <c:pt idx="8">
                        <c:v>1</c:v>
                      </c:pt>
                      <c:pt idx="9">
                        <c:v>1</c:v>
                      </c:pt>
                      <c:pt idx="10">
                        <c:v>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A3BC-4672-B29D-44FB337101C0}"/>
                  </c:ext>
                </c:extLst>
              </c15:ser>
            </c15:filteredLineSeries>
            <c15:filteredLineSeries>
              <c15:ser>
                <c:idx val="6"/>
                <c:order val="6"/>
                <c:spPr>
                  <a:ln w="19050" cap="rnd" cmpd="sng" algn="ctr">
                    <a:solidFill>
                      <a:schemeClr val="accent2">
                        <a:lumMod val="80000"/>
                        <a:lumOff val="20000"/>
                      </a:schemeClr>
                    </a:solidFill>
                    <a:prstDash val="solid"/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63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HUM'!$E$37:$O$37</c15:sqref>
                        </c15:formulaRef>
                      </c:ext>
                    </c:extLst>
                    <c:strCache>
                      <c:ptCount val="11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  <c:pt idx="6">
                        <c:v>Sept</c:v>
                      </c:pt>
                      <c:pt idx="7">
                        <c:v>Oct</c:v>
                      </c:pt>
                      <c:pt idx="8">
                        <c:v>Nov</c:v>
                      </c:pt>
                      <c:pt idx="9">
                        <c:v>Dec</c:v>
                      </c:pt>
                      <c:pt idx="10">
                        <c:v>Jan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HUM'!$E$44:$O$44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57</c:v>
                      </c:pt>
                      <c:pt idx="1">
                        <c:v>87</c:v>
                      </c:pt>
                      <c:pt idx="2">
                        <c:v>98</c:v>
                      </c:pt>
                      <c:pt idx="3">
                        <c:v>98</c:v>
                      </c:pt>
                      <c:pt idx="4">
                        <c:v>99</c:v>
                      </c:pt>
                      <c:pt idx="5">
                        <c:v>102</c:v>
                      </c:pt>
                      <c:pt idx="6">
                        <c:v>102</c:v>
                      </c:pt>
                      <c:pt idx="7">
                        <c:v>112</c:v>
                      </c:pt>
                      <c:pt idx="8">
                        <c:v>120</c:v>
                      </c:pt>
                      <c:pt idx="9">
                        <c:v>124</c:v>
                      </c:pt>
                      <c:pt idx="10">
                        <c:v>138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A3BC-4672-B29D-44FB337101C0}"/>
                  </c:ext>
                </c:extLst>
              </c15:ser>
            </c15:filteredLineSeries>
            <c15:filteredLineSeries>
              <c15:ser>
                <c:idx val="7"/>
                <c:order val="7"/>
                <c:spPr>
                  <a:ln w="19050" cap="rnd" cmpd="sng" algn="ctr">
                    <a:solidFill>
                      <a:schemeClr val="accent4">
                        <a:lumMod val="80000"/>
                        <a:lumOff val="20000"/>
                      </a:schemeClr>
                    </a:solidFill>
                    <a:prstDash val="solid"/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63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HUM'!$E$37:$O$37</c15:sqref>
                        </c15:formulaRef>
                      </c:ext>
                    </c:extLst>
                    <c:strCache>
                      <c:ptCount val="11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  <c:pt idx="6">
                        <c:v>Sept</c:v>
                      </c:pt>
                      <c:pt idx="7">
                        <c:v>Oct</c:v>
                      </c:pt>
                      <c:pt idx="8">
                        <c:v>Nov</c:v>
                      </c:pt>
                      <c:pt idx="9">
                        <c:v>Dec</c:v>
                      </c:pt>
                      <c:pt idx="10">
                        <c:v>Jan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HUM'!$E$46:$O$46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9</c:v>
                      </c:pt>
                      <c:pt idx="1">
                        <c:v>13</c:v>
                      </c:pt>
                      <c:pt idx="2">
                        <c:v>13</c:v>
                      </c:pt>
                      <c:pt idx="3">
                        <c:v>15</c:v>
                      </c:pt>
                      <c:pt idx="4">
                        <c:v>11</c:v>
                      </c:pt>
                      <c:pt idx="5">
                        <c:v>14</c:v>
                      </c:pt>
                      <c:pt idx="6">
                        <c:v>14</c:v>
                      </c:pt>
                      <c:pt idx="7">
                        <c:v>15</c:v>
                      </c:pt>
                      <c:pt idx="8">
                        <c:v>19</c:v>
                      </c:pt>
                      <c:pt idx="9">
                        <c:v>20</c:v>
                      </c:pt>
                      <c:pt idx="10">
                        <c:v>15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A3BC-4672-B29D-44FB337101C0}"/>
                  </c:ext>
                </c:extLst>
              </c15:ser>
            </c15:filteredLineSeries>
            <c15:filteredLineSeries>
              <c15:ser>
                <c:idx val="8"/>
                <c:order val="8"/>
                <c:spPr>
                  <a:ln w="19050" cap="rnd" cmpd="sng" algn="ctr">
                    <a:solidFill>
                      <a:schemeClr val="accent6">
                        <a:lumMod val="80000"/>
                        <a:lumOff val="20000"/>
                      </a:schemeClr>
                    </a:solidFill>
                    <a:prstDash val="solid"/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63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HUM'!$E$37:$O$37</c15:sqref>
                        </c15:formulaRef>
                      </c:ext>
                    </c:extLst>
                    <c:strCache>
                      <c:ptCount val="11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  <c:pt idx="6">
                        <c:v>Sept</c:v>
                      </c:pt>
                      <c:pt idx="7">
                        <c:v>Oct</c:v>
                      </c:pt>
                      <c:pt idx="8">
                        <c:v>Nov</c:v>
                      </c:pt>
                      <c:pt idx="9">
                        <c:v>Dec</c:v>
                      </c:pt>
                      <c:pt idx="10">
                        <c:v>Jan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HUM'!$E$47:$O$47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1">
                        <c:v>73</c:v>
                      </c:pt>
                      <c:pt idx="2">
                        <c:v>77</c:v>
                      </c:pt>
                      <c:pt idx="3">
                        <c:v>84</c:v>
                      </c:pt>
                      <c:pt idx="4">
                        <c:v>93</c:v>
                      </c:pt>
                      <c:pt idx="5">
                        <c:v>94</c:v>
                      </c:pt>
                      <c:pt idx="6">
                        <c:v>96</c:v>
                      </c:pt>
                      <c:pt idx="7">
                        <c:v>98</c:v>
                      </c:pt>
                      <c:pt idx="8">
                        <c:v>78</c:v>
                      </c:pt>
                      <c:pt idx="9">
                        <c:v>84</c:v>
                      </c:pt>
                      <c:pt idx="10">
                        <c:v>91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A3BC-4672-B29D-44FB337101C0}"/>
                  </c:ext>
                </c:extLst>
              </c15:ser>
            </c15:filteredLineSeries>
            <c15:filteredLineSeries>
              <c15:ser>
                <c:idx val="9"/>
                <c:order val="9"/>
                <c:spPr>
                  <a:ln w="19050" cap="rnd" cmpd="sng" algn="ctr">
                    <a:solidFill>
                      <a:schemeClr val="accent2">
                        <a:lumMod val="80000"/>
                      </a:schemeClr>
                    </a:solidFill>
                    <a:prstDash val="solid"/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HUM'!$E$37:$O$37</c15:sqref>
                        </c15:formulaRef>
                      </c:ext>
                    </c:extLst>
                    <c:strCache>
                      <c:ptCount val="11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  <c:pt idx="6">
                        <c:v>Sept</c:v>
                      </c:pt>
                      <c:pt idx="7">
                        <c:v>Oct</c:v>
                      </c:pt>
                      <c:pt idx="8">
                        <c:v>Nov</c:v>
                      </c:pt>
                      <c:pt idx="9">
                        <c:v>Dec</c:v>
                      </c:pt>
                      <c:pt idx="10">
                        <c:v>Jan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HUM'!$E$48:$O$48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7">
                        <c:v>1</c:v>
                      </c:pt>
                      <c:pt idx="8">
                        <c:v>1</c:v>
                      </c:pt>
                      <c:pt idx="9">
                        <c:v>5</c:v>
                      </c:pt>
                      <c:pt idx="10">
                        <c:v>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A3BC-4672-B29D-44FB337101C0}"/>
                  </c:ext>
                </c:extLst>
              </c15:ser>
            </c15:filteredLineSeries>
            <c15:filteredLineSeries>
              <c15:ser>
                <c:idx val="10"/>
                <c:order val="10"/>
                <c:spPr>
                  <a:ln w="19050" cap="rnd" cmpd="sng" algn="ctr">
                    <a:solidFill>
                      <a:schemeClr val="accent4">
                        <a:lumMod val="80000"/>
                      </a:schemeClr>
                    </a:solidFill>
                    <a:prstDash val="solid"/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HUM'!$E$37:$O$37</c15:sqref>
                        </c15:formulaRef>
                      </c:ext>
                    </c:extLst>
                    <c:strCache>
                      <c:ptCount val="11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  <c:pt idx="6">
                        <c:v>Sept</c:v>
                      </c:pt>
                      <c:pt idx="7">
                        <c:v>Oct</c:v>
                      </c:pt>
                      <c:pt idx="8">
                        <c:v>Nov</c:v>
                      </c:pt>
                      <c:pt idx="9">
                        <c:v>Dec</c:v>
                      </c:pt>
                      <c:pt idx="10">
                        <c:v>Jan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HUM'!$E$49:$O$49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7">
                        <c:v>1</c:v>
                      </c:pt>
                      <c:pt idx="8">
                        <c:v>1</c:v>
                      </c:pt>
                      <c:pt idx="9">
                        <c:v>1</c:v>
                      </c:pt>
                      <c:pt idx="1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A3BC-4672-B29D-44FB337101C0}"/>
                  </c:ext>
                </c:extLst>
              </c15:ser>
            </c15:filteredLineSeries>
            <c15:filteredLineSeries>
              <c15:ser>
                <c:idx val="11"/>
                <c:order val="11"/>
                <c:spPr>
                  <a:ln w="19050" cap="rnd" cmpd="sng" algn="ctr">
                    <a:solidFill>
                      <a:schemeClr val="accent6">
                        <a:lumMod val="80000"/>
                      </a:schemeClr>
                    </a:solidFill>
                    <a:prstDash val="solid"/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HUM'!$E$37:$O$37</c15:sqref>
                        </c15:formulaRef>
                      </c:ext>
                    </c:extLst>
                    <c:strCache>
                      <c:ptCount val="11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</c:v>
                      </c:pt>
                      <c:pt idx="4">
                        <c:v>Jul</c:v>
                      </c:pt>
                      <c:pt idx="5">
                        <c:v>Aug</c:v>
                      </c:pt>
                      <c:pt idx="6">
                        <c:v>Sept</c:v>
                      </c:pt>
                      <c:pt idx="7">
                        <c:v>Oct</c:v>
                      </c:pt>
                      <c:pt idx="8">
                        <c:v>Nov</c:v>
                      </c:pt>
                      <c:pt idx="9">
                        <c:v>Dec</c:v>
                      </c:pt>
                      <c:pt idx="10">
                        <c:v>Jan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HUM'!$E$50:$O$50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4">
                        <c:v>4</c:v>
                      </c:pt>
                      <c:pt idx="5">
                        <c:v>4</c:v>
                      </c:pt>
                      <c:pt idx="6">
                        <c:v>4</c:v>
                      </c:pt>
                      <c:pt idx="7">
                        <c:v>5</c:v>
                      </c:pt>
                      <c:pt idx="8">
                        <c:v>16</c:v>
                      </c:pt>
                      <c:pt idx="9">
                        <c:v>23</c:v>
                      </c:pt>
                      <c:pt idx="10">
                        <c:v>35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A3BC-4672-B29D-44FB337101C0}"/>
                  </c:ext>
                </c:extLst>
              </c15:ser>
            </c15:filteredLineSeries>
          </c:ext>
        </c:extLst>
      </c:lineChart>
      <c:catAx>
        <c:axId val="123887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889152"/>
        <c:crossesAt val="0"/>
        <c:auto val="1"/>
        <c:lblAlgn val="ctr"/>
        <c:lblOffset val="100"/>
        <c:noMultiLvlLbl val="0"/>
      </c:catAx>
      <c:valAx>
        <c:axId val="123889152"/>
        <c:scaling>
          <c:orientation val="minMax"/>
          <c:max val="4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887616"/>
        <c:crosses val="autoZero"/>
        <c:crossBetween val="between"/>
        <c:majorUnit val="20"/>
      </c:valAx>
      <c:spPr>
        <a:solidFill>
          <a:schemeClr val="bg1">
            <a:lumMod val="75000"/>
          </a:schemeClr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accent1">
        <a:alpha val="37000"/>
      </a:schemeClr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6824994504345E-2"/>
          <c:y val="7.9302624239515354E-2"/>
          <c:w val="0.92852606877127897"/>
          <c:h val="0.86566903189819555"/>
        </c:manualLayout>
      </c:layout>
      <c:lineChart>
        <c:grouping val="standard"/>
        <c:varyColors val="0"/>
        <c:ser>
          <c:idx val="6"/>
          <c:order val="6"/>
          <c:tx>
            <c:strRef>
              <c:f>'CHI, RED, HUM'!$A$98</c:f>
              <c:strCache>
                <c:ptCount val="1"/>
                <c:pt idx="0">
                  <c:v>Totals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'CHI, RED, HUM'!$F$90:$P$90</c:f>
              <c:strCache>
                <c:ptCount val="10"/>
                <c:pt idx="0">
                  <c:v>May</c:v>
                </c:pt>
                <c:pt idx="1">
                  <c:v>Jun</c:v>
                </c:pt>
                <c:pt idx="2">
                  <c:v>Jul</c:v>
                </c:pt>
                <c:pt idx="3">
                  <c:v>Aug</c:v>
                </c:pt>
                <c:pt idx="4">
                  <c:v>Sept</c:v>
                </c:pt>
                <c:pt idx="5">
                  <c:v>Oct</c:v>
                </c:pt>
                <c:pt idx="6">
                  <c:v>Nov</c:v>
                </c:pt>
                <c:pt idx="7">
                  <c:v>Dec</c:v>
                </c:pt>
                <c:pt idx="8">
                  <c:v>Jan</c:v>
                </c:pt>
                <c:pt idx="9">
                  <c:v>Feb</c:v>
                </c:pt>
              </c:strCache>
              <c:extLst/>
            </c:strRef>
          </c:cat>
          <c:val>
            <c:numRef>
              <c:f>'CHI, RED, HUM'!$F$98:$P$98</c:f>
              <c:numCache>
                <c:formatCode>General</c:formatCode>
                <c:ptCount val="10"/>
                <c:pt idx="0">
                  <c:v>141</c:v>
                </c:pt>
                <c:pt idx="1">
                  <c:v>197</c:v>
                </c:pt>
                <c:pt idx="2">
                  <c:v>216</c:v>
                </c:pt>
                <c:pt idx="3">
                  <c:v>225</c:v>
                </c:pt>
                <c:pt idx="4">
                  <c:v>222</c:v>
                </c:pt>
                <c:pt idx="5">
                  <c:v>246</c:v>
                </c:pt>
                <c:pt idx="6">
                  <c:v>258</c:v>
                </c:pt>
                <c:pt idx="7">
                  <c:v>264</c:v>
                </c:pt>
                <c:pt idx="8">
                  <c:v>292</c:v>
                </c:pt>
                <c:pt idx="9">
                  <c:v>299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6213-4864-AA2E-F4D1D4950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887616"/>
        <c:axId val="12388915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'CHI, RED, HUM'!$A$92</c15:sqref>
                        </c15:formulaRef>
                      </c:ext>
                    </c:extLst>
                    <c:strCache>
                      <c:ptCount val="1"/>
                      <c:pt idx="0">
                        <c:v>PDH Grnvlle</c:v>
                      </c:pt>
                    </c:strCache>
                  </c:strRef>
                </c:tx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'CHI, RED, HUM'!$F$90:$P$90</c15:sqref>
                        </c15:formulaRef>
                      </c:ext>
                    </c:extLst>
                    <c:strCache>
                      <c:ptCount val="10"/>
                      <c:pt idx="0">
                        <c:v>May</c:v>
                      </c:pt>
                      <c:pt idx="1">
                        <c:v>Jun</c:v>
                      </c:pt>
                      <c:pt idx="2">
                        <c:v>Jul</c:v>
                      </c:pt>
                      <c:pt idx="3">
                        <c:v>Aug</c:v>
                      </c:pt>
                      <c:pt idx="4">
                        <c:v>Sept</c:v>
                      </c:pt>
                      <c:pt idx="5">
                        <c:v>Oct</c:v>
                      </c:pt>
                      <c:pt idx="6">
                        <c:v>Nov</c:v>
                      </c:pt>
                      <c:pt idx="7">
                        <c:v>Dec</c:v>
                      </c:pt>
                      <c:pt idx="8">
                        <c:v>Jan</c:v>
                      </c:pt>
                      <c:pt idx="9">
                        <c:v>Feb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'CHI, RED, HUM'!$F$92:$P$92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3">
                        <c:v>2</c:v>
                      </c:pt>
                      <c:pt idx="4">
                        <c:v>2</c:v>
                      </c:pt>
                      <c:pt idx="5">
                        <c:v>1</c:v>
                      </c:pt>
                      <c:pt idx="6">
                        <c:v>1</c:v>
                      </c:pt>
                      <c:pt idx="7">
                        <c:v>1</c:v>
                      </c:pt>
                      <c:pt idx="8">
                        <c:v>3</c:v>
                      </c:pt>
                      <c:pt idx="9">
                        <c:v>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6213-4864-AA2E-F4D1D4950A9A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HUM'!$A$93</c15:sqref>
                        </c15:formulaRef>
                      </c:ext>
                    </c:extLst>
                    <c:strCache>
                      <c:ptCount val="1"/>
                      <c:pt idx="0">
                        <c:v>Butte Co Chi</c:v>
                      </c:pt>
                    </c:strCache>
                  </c:strRef>
                </c:tx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HUM'!$F$90:$P$90</c15:sqref>
                        </c15:formulaRef>
                      </c:ext>
                    </c:extLst>
                    <c:strCache>
                      <c:ptCount val="10"/>
                      <c:pt idx="0">
                        <c:v>May</c:v>
                      </c:pt>
                      <c:pt idx="1">
                        <c:v>Jun</c:v>
                      </c:pt>
                      <c:pt idx="2">
                        <c:v>Jul</c:v>
                      </c:pt>
                      <c:pt idx="3">
                        <c:v>Aug</c:v>
                      </c:pt>
                      <c:pt idx="4">
                        <c:v>Sept</c:v>
                      </c:pt>
                      <c:pt idx="5">
                        <c:v>Oct</c:v>
                      </c:pt>
                      <c:pt idx="6">
                        <c:v>Nov</c:v>
                      </c:pt>
                      <c:pt idx="7">
                        <c:v>Dec</c:v>
                      </c:pt>
                      <c:pt idx="8">
                        <c:v>Jan</c:v>
                      </c:pt>
                      <c:pt idx="9">
                        <c:v>Feb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HUM'!$F$93:$P$93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65</c:v>
                      </c:pt>
                      <c:pt idx="1">
                        <c:v>55</c:v>
                      </c:pt>
                      <c:pt idx="2">
                        <c:v>64</c:v>
                      </c:pt>
                      <c:pt idx="3">
                        <c:v>62</c:v>
                      </c:pt>
                      <c:pt idx="4">
                        <c:v>61</c:v>
                      </c:pt>
                      <c:pt idx="5">
                        <c:v>78</c:v>
                      </c:pt>
                      <c:pt idx="6">
                        <c:v>81</c:v>
                      </c:pt>
                      <c:pt idx="7">
                        <c:v>84</c:v>
                      </c:pt>
                      <c:pt idx="8">
                        <c:v>89</c:v>
                      </c:pt>
                      <c:pt idx="9">
                        <c:v>91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6213-4864-AA2E-F4D1D4950A9A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HUM'!$A$94</c15:sqref>
                        </c15:formulaRef>
                      </c:ext>
                    </c:extLst>
                    <c:strCache>
                      <c:ptCount val="1"/>
                      <c:pt idx="0">
                        <c:v>Butte Co Oro</c:v>
                      </c:pt>
                    </c:strCache>
                  </c:strRef>
                </c:tx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HUM'!$F$90:$P$90</c15:sqref>
                        </c15:formulaRef>
                      </c:ext>
                    </c:extLst>
                    <c:strCache>
                      <c:ptCount val="10"/>
                      <c:pt idx="0">
                        <c:v>May</c:v>
                      </c:pt>
                      <c:pt idx="1">
                        <c:v>Jun</c:v>
                      </c:pt>
                      <c:pt idx="2">
                        <c:v>Jul</c:v>
                      </c:pt>
                      <c:pt idx="3">
                        <c:v>Aug</c:v>
                      </c:pt>
                      <c:pt idx="4">
                        <c:v>Sept</c:v>
                      </c:pt>
                      <c:pt idx="5">
                        <c:v>Oct</c:v>
                      </c:pt>
                      <c:pt idx="6">
                        <c:v>Nov</c:v>
                      </c:pt>
                      <c:pt idx="7">
                        <c:v>Dec</c:v>
                      </c:pt>
                      <c:pt idx="8">
                        <c:v>Jan</c:v>
                      </c:pt>
                      <c:pt idx="9">
                        <c:v>Feb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HUM'!$F$94:$P$94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43</c:v>
                      </c:pt>
                      <c:pt idx="1">
                        <c:v>42</c:v>
                      </c:pt>
                      <c:pt idx="2">
                        <c:v>43</c:v>
                      </c:pt>
                      <c:pt idx="3">
                        <c:v>51</c:v>
                      </c:pt>
                      <c:pt idx="4">
                        <c:v>50</c:v>
                      </c:pt>
                      <c:pt idx="5">
                        <c:v>56</c:v>
                      </c:pt>
                      <c:pt idx="6">
                        <c:v>59</c:v>
                      </c:pt>
                      <c:pt idx="7">
                        <c:v>62</c:v>
                      </c:pt>
                      <c:pt idx="8">
                        <c:v>65</c:v>
                      </c:pt>
                      <c:pt idx="9">
                        <c:v>69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6213-4864-AA2E-F4D1D4950A9A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HUM'!$A$95</c15:sqref>
                        </c15:formulaRef>
                      </c:ext>
                    </c:extLst>
                    <c:strCache>
                      <c:ptCount val="1"/>
                      <c:pt idx="0">
                        <c:v>Groups</c:v>
                      </c:pt>
                    </c:strCache>
                  </c:strRef>
                </c:tx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HUM'!$F$90:$P$90</c15:sqref>
                        </c15:formulaRef>
                      </c:ext>
                    </c:extLst>
                    <c:strCache>
                      <c:ptCount val="10"/>
                      <c:pt idx="0">
                        <c:v>May</c:v>
                      </c:pt>
                      <c:pt idx="1">
                        <c:v>Jun</c:v>
                      </c:pt>
                      <c:pt idx="2">
                        <c:v>Jul</c:v>
                      </c:pt>
                      <c:pt idx="3">
                        <c:v>Aug</c:v>
                      </c:pt>
                      <c:pt idx="4">
                        <c:v>Sept</c:v>
                      </c:pt>
                      <c:pt idx="5">
                        <c:v>Oct</c:v>
                      </c:pt>
                      <c:pt idx="6">
                        <c:v>Nov</c:v>
                      </c:pt>
                      <c:pt idx="7">
                        <c:v>Dec</c:v>
                      </c:pt>
                      <c:pt idx="8">
                        <c:v>Jan</c:v>
                      </c:pt>
                      <c:pt idx="9">
                        <c:v>Feb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HUM'!$F$95:$P$95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27</c:v>
                      </c:pt>
                      <c:pt idx="1">
                        <c:v>55</c:v>
                      </c:pt>
                      <c:pt idx="2">
                        <c:v>56</c:v>
                      </c:pt>
                      <c:pt idx="3">
                        <c:v>68</c:v>
                      </c:pt>
                      <c:pt idx="4">
                        <c:v>66</c:v>
                      </c:pt>
                      <c:pt idx="5">
                        <c:v>66</c:v>
                      </c:pt>
                      <c:pt idx="6">
                        <c:v>65</c:v>
                      </c:pt>
                      <c:pt idx="7">
                        <c:v>64</c:v>
                      </c:pt>
                      <c:pt idx="8">
                        <c:v>71</c:v>
                      </c:pt>
                      <c:pt idx="9">
                        <c:v>75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213-4864-AA2E-F4D1D4950A9A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HUM'!$A$96</c15:sqref>
                        </c15:formulaRef>
                      </c:ext>
                    </c:extLst>
                    <c:strCache>
                      <c:ptCount val="1"/>
                      <c:pt idx="0">
                        <c:v>Mangrove Med</c:v>
                      </c:pt>
                    </c:strCache>
                  </c:strRef>
                </c:tx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HUM'!$F$90:$P$90</c15:sqref>
                        </c15:formulaRef>
                      </c:ext>
                    </c:extLst>
                    <c:strCache>
                      <c:ptCount val="10"/>
                      <c:pt idx="0">
                        <c:v>May</c:v>
                      </c:pt>
                      <c:pt idx="1">
                        <c:v>Jun</c:v>
                      </c:pt>
                      <c:pt idx="2">
                        <c:v>Jul</c:v>
                      </c:pt>
                      <c:pt idx="3">
                        <c:v>Aug</c:v>
                      </c:pt>
                      <c:pt idx="4">
                        <c:v>Sept</c:v>
                      </c:pt>
                      <c:pt idx="5">
                        <c:v>Oct</c:v>
                      </c:pt>
                      <c:pt idx="6">
                        <c:v>Nov</c:v>
                      </c:pt>
                      <c:pt idx="7">
                        <c:v>Dec</c:v>
                      </c:pt>
                      <c:pt idx="8">
                        <c:v>Jan</c:v>
                      </c:pt>
                      <c:pt idx="9">
                        <c:v>Feb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HUM'!$F$96:$P$96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1">
                        <c:v>40</c:v>
                      </c:pt>
                      <c:pt idx="2">
                        <c:v>47</c:v>
                      </c:pt>
                      <c:pt idx="3">
                        <c:v>35</c:v>
                      </c:pt>
                      <c:pt idx="4">
                        <c:v>34</c:v>
                      </c:pt>
                      <c:pt idx="5">
                        <c:v>38</c:v>
                      </c:pt>
                      <c:pt idx="6">
                        <c:v>39</c:v>
                      </c:pt>
                      <c:pt idx="7">
                        <c:v>36</c:v>
                      </c:pt>
                      <c:pt idx="8">
                        <c:v>33</c:v>
                      </c:pt>
                      <c:pt idx="9">
                        <c:v>32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213-4864-AA2E-F4D1D4950A9A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HUM'!$A$97</c15:sqref>
                        </c15:formulaRef>
                      </c:ext>
                    </c:extLst>
                    <c:strCache>
                      <c:ptCount val="1"/>
                      <c:pt idx="0">
                        <c:v>Tehama Co</c:v>
                      </c:pt>
                    </c:strCache>
                  </c:strRef>
                </c:tx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HUM'!$F$90:$P$90</c15:sqref>
                        </c15:formulaRef>
                      </c:ext>
                    </c:extLst>
                    <c:strCache>
                      <c:ptCount val="10"/>
                      <c:pt idx="0">
                        <c:v>May</c:v>
                      </c:pt>
                      <c:pt idx="1">
                        <c:v>Jun</c:v>
                      </c:pt>
                      <c:pt idx="2">
                        <c:v>Jul</c:v>
                      </c:pt>
                      <c:pt idx="3">
                        <c:v>Aug</c:v>
                      </c:pt>
                      <c:pt idx="4">
                        <c:v>Sept</c:v>
                      </c:pt>
                      <c:pt idx="5">
                        <c:v>Oct</c:v>
                      </c:pt>
                      <c:pt idx="6">
                        <c:v>Nov</c:v>
                      </c:pt>
                      <c:pt idx="7">
                        <c:v>Dec</c:v>
                      </c:pt>
                      <c:pt idx="8">
                        <c:v>Jan</c:v>
                      </c:pt>
                      <c:pt idx="9">
                        <c:v>Feb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'CHI, RED, HUM'!$F$97:$P$97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6">
                        <c:v>4</c:v>
                      </c:pt>
                      <c:pt idx="7">
                        <c:v>5</c:v>
                      </c:pt>
                      <c:pt idx="8">
                        <c:v>12</c:v>
                      </c:pt>
                      <c:pt idx="9">
                        <c:v>12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213-4864-AA2E-F4D1D4950A9A}"/>
                  </c:ext>
                </c:extLst>
              </c15:ser>
            </c15:filteredLineSeries>
          </c:ext>
        </c:extLst>
      </c:lineChart>
      <c:catAx>
        <c:axId val="123887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123889152"/>
        <c:crossesAt val="0"/>
        <c:auto val="1"/>
        <c:lblAlgn val="ctr"/>
        <c:lblOffset val="100"/>
        <c:noMultiLvlLbl val="0"/>
      </c:catAx>
      <c:valAx>
        <c:axId val="123889152"/>
        <c:scaling>
          <c:orientation val="minMax"/>
          <c:max val="300"/>
          <c:min val="0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23887616"/>
        <c:crosses val="autoZero"/>
        <c:crossBetween val="between"/>
        <c:majorUnit val="20"/>
        <c:minorUnit val="2"/>
      </c:valAx>
      <c:spPr>
        <a:solidFill>
          <a:schemeClr val="bg1">
            <a:lumMod val="75000"/>
          </a:schemeClr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accent1">
        <a:alpha val="37000"/>
      </a:schemeClr>
    </a:solidFill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baseline="0" dirty="0" smtClean="0">
                <a:effectLst/>
              </a:rPr>
              <a:t>MRSVL H&amp;SS</a:t>
            </a:r>
            <a:r>
              <a:rPr lang="en-US" sz="1800" b="1" dirty="0" smtClean="0">
                <a:effectLst/>
              </a:rPr>
              <a:t> SPOKE</a:t>
            </a:r>
            <a:r>
              <a:rPr lang="en-US" sz="1800" b="1" baseline="0" dirty="0" smtClean="0">
                <a:effectLst/>
              </a:rPr>
              <a:t> PT.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baseline="0" dirty="0" smtClean="0">
                <a:effectLst/>
              </a:rPr>
              <a:t>GROWTH</a:t>
            </a:r>
            <a:endParaRPr lang="en-US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ysClr val="windowText" lastClr="000000"/>
                </a:solidFill>
              </a:defRPr>
            </a:pPr>
            <a:endParaRPr lang="en-US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6653035852079118E-2"/>
          <c:y val="0.10586146146311777"/>
          <c:w val="0.91237364997878201"/>
          <c:h val="0.81911960305661091"/>
        </c:manualLayout>
      </c:layout>
      <c:lineChart>
        <c:grouping val="standard"/>
        <c:varyColors val="0"/>
        <c:ser>
          <c:idx val="12"/>
          <c:order val="0"/>
          <c:tx>
            <c:strRef>
              <c:f>'MRS, RSV,MAN'!$A$81</c:f>
              <c:strCache>
                <c:ptCount val="1"/>
                <c:pt idx="0">
                  <c:v>Totals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'MRS, RSV,MAN'!$C$67:$P$67</c:f>
              <c:strCache>
                <c:ptCount val="1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</c:strCache>
            </c:strRef>
          </c:cat>
          <c:val>
            <c:numRef>
              <c:f>'MRS, RSV,MAN'!$C$81:$P$81</c:f>
              <c:numCache>
                <c:formatCode>General</c:formatCode>
                <c:ptCount val="14"/>
                <c:pt idx="0">
                  <c:v>152</c:v>
                </c:pt>
                <c:pt idx="1">
                  <c:v>184</c:v>
                </c:pt>
                <c:pt idx="2">
                  <c:v>434</c:v>
                </c:pt>
                <c:pt idx="3">
                  <c:v>439</c:v>
                </c:pt>
                <c:pt idx="4">
                  <c:v>540</c:v>
                </c:pt>
                <c:pt idx="5">
                  <c:v>499</c:v>
                </c:pt>
                <c:pt idx="6">
                  <c:v>538</c:v>
                </c:pt>
                <c:pt idx="7">
                  <c:v>551</c:v>
                </c:pt>
                <c:pt idx="8">
                  <c:v>564</c:v>
                </c:pt>
                <c:pt idx="9">
                  <c:v>575</c:v>
                </c:pt>
                <c:pt idx="10">
                  <c:v>616</c:v>
                </c:pt>
                <c:pt idx="11">
                  <c:v>635</c:v>
                </c:pt>
                <c:pt idx="12">
                  <c:v>646</c:v>
                </c:pt>
                <c:pt idx="13">
                  <c:v>660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DC-40ED-846B-C4463202EC7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796139311"/>
        <c:axId val="1796143471"/>
        <c:extLst/>
      </c:lineChart>
      <c:catAx>
        <c:axId val="179613931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6143471"/>
        <c:crosses val="autoZero"/>
        <c:auto val="1"/>
        <c:lblAlgn val="ctr"/>
        <c:lblOffset val="100"/>
        <c:noMultiLvlLbl val="0"/>
      </c:catAx>
      <c:valAx>
        <c:axId val="1796143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6139311"/>
        <c:crosses val="autoZero"/>
        <c:crossBetween val="between"/>
      </c:valAx>
      <c:spPr>
        <a:solidFill>
          <a:schemeClr val="bg1">
            <a:lumMod val="7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baseline="0" dirty="0" smtClean="0">
                <a:effectLst/>
              </a:rPr>
              <a:t>RSVL H&amp;SS</a:t>
            </a:r>
            <a:r>
              <a:rPr lang="en-US" sz="1800" b="1" dirty="0" smtClean="0">
                <a:effectLst/>
              </a:rPr>
              <a:t> SPOKE</a:t>
            </a:r>
            <a:r>
              <a:rPr lang="en-US" sz="1800" b="1" baseline="0" dirty="0" smtClean="0">
                <a:effectLst/>
              </a:rPr>
              <a:t> PT.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baseline="0" dirty="0" smtClean="0">
                <a:effectLst/>
              </a:rPr>
              <a:t>GROWTH</a:t>
            </a:r>
            <a:endParaRPr lang="en-US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ysClr val="windowText" lastClr="000000"/>
                </a:solidFill>
              </a:defRPr>
            </a:pPr>
            <a:endParaRPr lang="en-US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4162295058950145E-2"/>
          <c:y val="9.5616351616130399E-2"/>
          <c:w val="0.89964935643668931"/>
          <c:h val="0.80405800262235105"/>
        </c:manualLayout>
      </c:layout>
      <c:lineChart>
        <c:grouping val="standard"/>
        <c:varyColors val="0"/>
        <c:ser>
          <c:idx val="0"/>
          <c:order val="0"/>
          <c:tx>
            <c:strRef>
              <c:f>'MRS, RSV,MAN'!$A$39</c:f>
              <c:strCache>
                <c:ptCount val="1"/>
                <c:pt idx="0">
                  <c:v>Totals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'MRS, RSV,MAN'!$C$28:$P$28</c:f>
              <c:strCache>
                <c:ptCount val="1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</c:strCache>
            </c:strRef>
          </c:cat>
          <c:val>
            <c:numRef>
              <c:f>'MRS, RSV,MAN'!$C$39:$P$39</c:f>
              <c:numCache>
                <c:formatCode>General</c:formatCode>
                <c:ptCount val="14"/>
                <c:pt idx="0">
                  <c:v>183</c:v>
                </c:pt>
                <c:pt idx="1">
                  <c:v>224</c:v>
                </c:pt>
                <c:pt idx="2">
                  <c:v>227</c:v>
                </c:pt>
                <c:pt idx="3">
                  <c:v>233</c:v>
                </c:pt>
                <c:pt idx="4">
                  <c:v>295</c:v>
                </c:pt>
                <c:pt idx="5">
                  <c:v>311</c:v>
                </c:pt>
                <c:pt idx="6">
                  <c:v>321</c:v>
                </c:pt>
                <c:pt idx="7">
                  <c:v>346</c:v>
                </c:pt>
                <c:pt idx="8">
                  <c:v>340</c:v>
                </c:pt>
                <c:pt idx="9">
                  <c:v>353</c:v>
                </c:pt>
                <c:pt idx="10">
                  <c:v>368</c:v>
                </c:pt>
                <c:pt idx="11">
                  <c:v>397</c:v>
                </c:pt>
                <c:pt idx="12">
                  <c:v>417</c:v>
                </c:pt>
                <c:pt idx="13">
                  <c:v>446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E3-4093-BBED-E0372958FD9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00773039"/>
        <c:axId val="1800784271"/>
        <c:extLst/>
      </c:lineChart>
      <c:catAx>
        <c:axId val="18007730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0784271"/>
        <c:crosses val="autoZero"/>
        <c:auto val="1"/>
        <c:lblAlgn val="ctr"/>
        <c:lblOffset val="100"/>
        <c:noMultiLvlLbl val="0"/>
      </c:catAx>
      <c:valAx>
        <c:axId val="1800784271"/>
        <c:scaling>
          <c:orientation val="minMax"/>
          <c:max val="450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0773039"/>
        <c:crosses val="autoZero"/>
        <c:crossBetween val="between"/>
        <c:majorUnit val="25"/>
      </c:valAx>
      <c:spPr>
        <a:solidFill>
          <a:schemeClr val="bg1">
            <a:lumMod val="7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>
                <a:solidFill>
                  <a:schemeClr val="tx1"/>
                </a:solidFill>
                <a:effectLst/>
              </a:rPr>
              <a:t>MANTECA</a:t>
            </a:r>
            <a:r>
              <a:rPr lang="en-US" sz="1800" b="1" baseline="0" dirty="0" smtClean="0">
                <a:solidFill>
                  <a:schemeClr val="tx1"/>
                </a:solidFill>
                <a:effectLst/>
              </a:rPr>
              <a:t> H&amp;SS</a:t>
            </a:r>
            <a:r>
              <a:rPr lang="en-US" sz="1800" b="1" dirty="0" smtClean="0">
                <a:solidFill>
                  <a:schemeClr val="tx1"/>
                </a:solidFill>
                <a:effectLst/>
              </a:rPr>
              <a:t> SPOKE</a:t>
            </a:r>
            <a:r>
              <a:rPr lang="en-US" sz="1800" b="1" baseline="0" dirty="0" smtClean="0">
                <a:solidFill>
                  <a:schemeClr val="tx1"/>
                </a:solidFill>
                <a:effectLst/>
              </a:rPr>
              <a:t> PT.</a:t>
            </a:r>
            <a:r>
              <a:rPr lang="en-US" sz="18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800" b="1" baseline="0" dirty="0" smtClean="0">
                <a:solidFill>
                  <a:schemeClr val="tx1"/>
                </a:solidFill>
                <a:effectLst/>
              </a:rPr>
              <a:t>GROWTH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23559801615246032"/>
          <c:y val="6.21654122088953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995739676452019E-2"/>
          <c:y val="0.16953904870445782"/>
          <c:w val="0.89385573874293278"/>
          <c:h val="0.72306151873963564"/>
        </c:manualLayout>
      </c:layout>
      <c:lineChart>
        <c:grouping val="standard"/>
        <c:varyColors val="0"/>
        <c:ser>
          <c:idx val="10"/>
          <c:order val="0"/>
          <c:tx>
            <c:strRef>
              <c:f>'MRS, RSV,MAN'!$A$116</c:f>
              <c:strCache>
                <c:ptCount val="1"/>
                <c:pt idx="0">
                  <c:v>totals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'MRS, RSV,MAN'!$C$104:$P$104</c:f>
              <c:strCache>
                <c:ptCount val="1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</c:strCache>
            </c:strRef>
          </c:cat>
          <c:val>
            <c:numRef>
              <c:f>'MRS, RSV,MAN'!$C$116:$P$116</c:f>
              <c:numCache>
                <c:formatCode>General</c:formatCode>
                <c:ptCount val="14"/>
                <c:pt idx="0">
                  <c:v>2</c:v>
                </c:pt>
                <c:pt idx="1">
                  <c:v>1</c:v>
                </c:pt>
                <c:pt idx="2">
                  <c:v>7</c:v>
                </c:pt>
                <c:pt idx="3">
                  <c:v>4</c:v>
                </c:pt>
                <c:pt idx="4">
                  <c:v>0</c:v>
                </c:pt>
                <c:pt idx="5">
                  <c:v>3</c:v>
                </c:pt>
                <c:pt idx="6">
                  <c:v>12</c:v>
                </c:pt>
                <c:pt idx="7">
                  <c:v>14</c:v>
                </c:pt>
                <c:pt idx="8">
                  <c:v>13</c:v>
                </c:pt>
                <c:pt idx="9">
                  <c:v>24</c:v>
                </c:pt>
                <c:pt idx="10">
                  <c:v>26</c:v>
                </c:pt>
                <c:pt idx="11">
                  <c:v>29</c:v>
                </c:pt>
                <c:pt idx="12">
                  <c:v>24</c:v>
                </c:pt>
                <c:pt idx="13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16-4B61-B996-12536F64F24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00767215"/>
        <c:axId val="1800783855"/>
        <c:extLst/>
      </c:lineChart>
      <c:catAx>
        <c:axId val="1800767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0783855"/>
        <c:crosses val="autoZero"/>
        <c:auto val="1"/>
        <c:lblAlgn val="ctr"/>
        <c:lblOffset val="100"/>
        <c:noMultiLvlLbl val="0"/>
      </c:catAx>
      <c:valAx>
        <c:axId val="1800783855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0767215"/>
        <c:crosses val="autoZero"/>
        <c:crossBetween val="between"/>
        <c:majorUnit val="5"/>
      </c:valAx>
      <c:spPr>
        <a:solidFill>
          <a:schemeClr val="bg1">
            <a:lumMod val="7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0.29668</cdr:x>
      <cdr:y>0.00261</cdr:y>
    </cdr:from>
    <cdr:to>
      <cdr:x>0.75065</cdr:x>
      <cdr:y>0.05409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01143" y="15081"/>
          <a:ext cx="4286250" cy="297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/>
            <a:t> ALL</a:t>
          </a:r>
          <a:r>
            <a:rPr lang="en-US" sz="1600" b="1" baseline="0"/>
            <a:t> </a:t>
          </a:r>
          <a:r>
            <a:rPr lang="en-US" sz="1600" b="1"/>
            <a:t>H&amp;SS</a:t>
          </a:r>
          <a:r>
            <a:rPr lang="en-US" sz="1600" b="1" baseline="0"/>
            <a:t> OUD PATIENT GROWTH</a:t>
          </a:r>
          <a:endParaRPr lang="en-US" sz="1600" b="1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0.17375</cdr:x>
      <cdr:y>0.00261</cdr:y>
    </cdr:from>
    <cdr:to>
      <cdr:x>0.75065</cdr:x>
      <cdr:y>0.08847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62891" y="11095"/>
          <a:ext cx="3197075" cy="3649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/>
            <a:t> H&amp;SS</a:t>
          </a:r>
          <a:r>
            <a:rPr lang="en-US" sz="1600" b="1" baseline="0" dirty="0"/>
            <a:t> SPOKE PATIENT GROWTH</a:t>
          </a:r>
          <a:endParaRPr lang="en-US" sz="16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0.22049</cdr:x>
      <cdr:y>0.00261</cdr:y>
    </cdr:from>
    <cdr:to>
      <cdr:x>0.75065</cdr:x>
      <cdr:y>0.06941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71601" y="11357"/>
          <a:ext cx="3297962" cy="2906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/>
            <a:t> H&amp;SS</a:t>
          </a:r>
          <a:r>
            <a:rPr lang="en-US" sz="1600" b="1" baseline="0" dirty="0"/>
            <a:t> SPOKE PATIENT GROWTH</a:t>
          </a:r>
          <a:endParaRPr lang="en-US" sz="16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0.21209</cdr:x>
      <cdr:y>0.00967</cdr:y>
    </cdr:from>
    <cdr:to>
      <cdr:x>0.865</cdr:x>
      <cdr:y>0.08038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5256" y="42077"/>
          <a:ext cx="4449183" cy="307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/>
            <a:t>HUMBOLDT H&amp;SS </a:t>
          </a:r>
          <a:r>
            <a:rPr lang="en-US" sz="1600" b="1" baseline="0" dirty="0" smtClean="0"/>
            <a:t>SPOKE PT. </a:t>
          </a:r>
          <a:r>
            <a:rPr lang="en-US" sz="1600" b="1" baseline="0" dirty="0"/>
            <a:t>GROWTH</a:t>
          </a:r>
          <a:endParaRPr lang="en-US" sz="16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0.27497</cdr:x>
      <cdr:y>0.01516</cdr:y>
    </cdr:from>
    <cdr:to>
      <cdr:x>0.86259</cdr:x>
      <cdr:y>0.05496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88389" y="65966"/>
          <a:ext cx="4035546" cy="1731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/>
            <a:t>REDDING H&amp;SS SPOKE PT. </a:t>
          </a:r>
          <a:r>
            <a:rPr lang="en-US" sz="1600" b="1" dirty="0"/>
            <a:t>GROWTH</a:t>
          </a:r>
        </a:p>
        <a:p xmlns:a="http://schemas.openxmlformats.org/drawingml/2006/main">
          <a:endParaRPr lang="en-US" sz="16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0.25494</cdr:x>
      <cdr:y>0.01295</cdr:y>
    </cdr:from>
    <cdr:to>
      <cdr:x>0.78527</cdr:x>
      <cdr:y>0.08546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29844" y="56349"/>
          <a:ext cx="3806498" cy="3155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CHICO</a:t>
          </a:r>
          <a:r>
            <a:rPr lang="en-US" sz="1600" b="1" baseline="0" dirty="0" smtClean="0"/>
            <a:t> H&amp;SS</a:t>
          </a:r>
          <a:r>
            <a:rPr lang="en-US" sz="1600" b="1" dirty="0" smtClean="0"/>
            <a:t> SPOKE</a:t>
          </a:r>
          <a:r>
            <a:rPr lang="en-US" sz="1600" b="1" baseline="0" dirty="0" smtClean="0"/>
            <a:t> PT.</a:t>
          </a:r>
          <a:r>
            <a:rPr lang="en-US" sz="1600" b="1" dirty="0" smtClean="0"/>
            <a:t> </a:t>
          </a:r>
          <a:r>
            <a:rPr lang="en-US" sz="1600" b="1" baseline="0" dirty="0" smtClean="0"/>
            <a:t>GROWTH</a:t>
          </a:r>
          <a:endParaRPr lang="en-US" sz="16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E3C44-9932-4379-A061-FDD5C55765F0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1CCFE-9527-4BE7-AB6C-78B8B122B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51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055BB-3D60-4320-935F-504ED38FF789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44A72-9A91-4D30-9875-A1B5632055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16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r>
              <a:rPr lang="en-US" baseline="0" dirty="0" smtClean="0"/>
              <a:t>  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5E0EC-41AE-4E1D-A292-E4B307854FC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84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4861-7619-4BBE-89B6-5DA16E3DCABC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7184-D4DC-455F-8EA9-C6C0D09F88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78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4861-7619-4BBE-89B6-5DA16E3DCABC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7184-D4DC-455F-8EA9-C6C0D09F88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7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4861-7619-4BBE-89B6-5DA16E3DCABC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7184-D4DC-455F-8EA9-C6C0D09F88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905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4861-7619-4BBE-89B6-5DA16E3DCABC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7184-D4DC-455F-8EA9-C6C0D09F88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211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4861-7619-4BBE-89B6-5DA16E3DCABC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7184-D4DC-455F-8EA9-C6C0D09F88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03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4861-7619-4BBE-89B6-5DA16E3DCABC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7184-D4DC-455F-8EA9-C6C0D09F88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226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4861-7619-4BBE-89B6-5DA16E3DCABC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7184-D4DC-455F-8EA9-C6C0D09F88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26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4861-7619-4BBE-89B6-5DA16E3DCABC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7184-D4DC-455F-8EA9-C6C0D09F88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2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4861-7619-4BBE-89B6-5DA16E3DCABC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7184-D4DC-455F-8EA9-C6C0D09F88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59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4861-7619-4BBE-89B6-5DA16E3DCABC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7184-D4DC-455F-8EA9-C6C0D09F88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48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4861-7619-4BBE-89B6-5DA16E3DCABC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7184-D4DC-455F-8EA9-C6C0D09F88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70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64861-7619-4BBE-89B6-5DA16E3DCABC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27184-D4DC-455F-8EA9-C6C0D09F88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84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skhawaja@aegistreatmentcenters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599720" cy="2387600"/>
          </a:xfrm>
        </p:spPr>
        <p:txBody>
          <a:bodyPr>
            <a:normAutofit/>
          </a:bodyPr>
          <a:lstStyle/>
          <a:p>
            <a:r>
              <a:rPr lang="en-US" dirty="0"/>
              <a:t>Aegis Hub &amp; Spoke </a:t>
            </a:r>
            <a:r>
              <a:rPr lang="en-US" dirty="0" smtClean="0"/>
              <a:t>System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March 13, 2019</a:t>
            </a:r>
          </a:p>
          <a:p>
            <a:endParaRPr lang="en-US" dirty="0"/>
          </a:p>
          <a:p>
            <a:r>
              <a:rPr lang="en-US" dirty="0" smtClean="0"/>
              <a:t>Sarah Khawaja, </a:t>
            </a:r>
            <a:r>
              <a:rPr lang="en-US" dirty="0" err="1" smtClean="0"/>
              <a:t>Psy.D</a:t>
            </a:r>
            <a:r>
              <a:rPr lang="en-US" dirty="0" smtClean="0"/>
              <a:t>.</a:t>
            </a:r>
          </a:p>
          <a:p>
            <a:r>
              <a:rPr lang="en-US" sz="1800" dirty="0" smtClean="0"/>
              <a:t>CA H&amp;SS Grant Manager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8" y="160276"/>
            <a:ext cx="2380564" cy="72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69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Roseville H&amp;SS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8" y="160276"/>
            <a:ext cx="2380564" cy="720855"/>
          </a:xfrm>
          <a:prstGeom prst="rect">
            <a:avLst/>
          </a:prstGeom>
        </p:spPr>
      </p:pic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0000000-0008-0000-0100-000008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802762"/>
              </p:ext>
            </p:extLst>
          </p:nvPr>
        </p:nvGraphicFramePr>
        <p:xfrm>
          <a:off x="838200" y="1825625"/>
          <a:ext cx="646812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62911" y="1690688"/>
            <a:ext cx="43891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Roseville H&amp;SS </a:t>
            </a:r>
            <a:r>
              <a:rPr lang="en-US" u="sng" dirty="0"/>
              <a:t>Region Highlights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10 </a:t>
            </a:r>
            <a:r>
              <a:rPr lang="en-US" dirty="0"/>
              <a:t>Spokes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 </a:t>
            </a:r>
            <a:r>
              <a:rPr lang="en-US" dirty="0"/>
              <a:t>Coalitions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Contracted with local pharmacies to provide MAT medication to Spokes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768 </a:t>
            </a:r>
            <a:r>
              <a:rPr lang="en-US" dirty="0"/>
              <a:t>Naloxone kits to the community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Selected as SAMHSA Hub site (one of only two in original 19 grants)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</a:t>
            </a:r>
            <a:r>
              <a:rPr lang="en-US" dirty="0" smtClean="0"/>
              <a:t>oined Placer-Nevada </a:t>
            </a:r>
            <a:r>
              <a:rPr lang="en-US" dirty="0"/>
              <a:t>Coalition for televised Press Release to celebrate over 100</a:t>
            </a:r>
            <a:r>
              <a:rPr lang="en-US" baseline="30000" dirty="0"/>
              <a:t>th</a:t>
            </a:r>
            <a:r>
              <a:rPr lang="en-US" dirty="0"/>
              <a:t> lives saved </a:t>
            </a:r>
            <a:r>
              <a:rPr lang="en-US" dirty="0" smtClean="0"/>
              <a:t>by </a:t>
            </a:r>
            <a:r>
              <a:rPr lang="en-US" dirty="0"/>
              <a:t>Naloxone in 2018 </a:t>
            </a:r>
            <a:r>
              <a:rPr lang="en-US" dirty="0" smtClean="0"/>
              <a:t>w</a:t>
            </a:r>
            <a:r>
              <a:rPr lang="en-US" dirty="0"/>
              <a:t>/ Assemblymen </a:t>
            </a:r>
            <a:r>
              <a:rPr lang="en-US" dirty="0" err="1" smtClean="0"/>
              <a:t>Dahle</a:t>
            </a:r>
            <a:r>
              <a:rPr lang="en-US" dirty="0" smtClean="0"/>
              <a:t> &amp; </a:t>
            </a:r>
            <a:r>
              <a:rPr lang="en-US" dirty="0"/>
              <a:t>Kiley, </a:t>
            </a:r>
            <a:r>
              <a:rPr lang="en-US" dirty="0" smtClean="0"/>
              <a:t>Placer </a:t>
            </a:r>
            <a:r>
              <a:rPr lang="en-US" dirty="0"/>
              <a:t>&amp; Grass Valley </a:t>
            </a:r>
            <a:r>
              <a:rPr lang="en-US" dirty="0" smtClean="0"/>
              <a:t>PD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Radio </a:t>
            </a:r>
            <a:r>
              <a:rPr lang="en-US" dirty="0"/>
              <a:t>PSA that aired in 4 Counties &amp; 7 radio stations to </a:t>
            </a:r>
            <a:r>
              <a:rPr lang="en-US" dirty="0" smtClean="0"/>
              <a:t>discuss MAT/Opioid Epidemic.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Opioid Summit in El Dorado County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 Bridge collaboration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676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Manteca H&amp;SS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8" y="160276"/>
            <a:ext cx="2380564" cy="720855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0000000-0008-0000-0100-00000C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225536"/>
              </p:ext>
            </p:extLst>
          </p:nvPr>
        </p:nvGraphicFramePr>
        <p:xfrm>
          <a:off x="838200" y="1825625"/>
          <a:ext cx="671297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941213" y="1825625"/>
            <a:ext cx="39037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Manteca </a:t>
            </a:r>
            <a:r>
              <a:rPr lang="en-US" u="sng" dirty="0"/>
              <a:t>H&amp;SS Region Highlights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</a:t>
            </a:r>
            <a:r>
              <a:rPr lang="en-US" dirty="0" smtClean="0"/>
              <a:t> Spokes, 2 are tribal </a:t>
            </a:r>
            <a:r>
              <a:rPr lang="en-US" dirty="0"/>
              <a:t>spokes – Me- Wuk Indian Health Center and Mathieson Memorial Health </a:t>
            </a:r>
            <a:r>
              <a:rPr lang="en-US" dirty="0" smtClean="0"/>
              <a:t>Clinic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 </a:t>
            </a:r>
            <a:r>
              <a:rPr lang="en-US" dirty="0"/>
              <a:t>Coalitions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2,418 community Naloxone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Law Enforcement (Sheriffs </a:t>
            </a:r>
            <a:r>
              <a:rPr lang="en-US" dirty="0" err="1" smtClean="0"/>
              <a:t>dept</a:t>
            </a:r>
            <a:r>
              <a:rPr lang="en-US" dirty="0" smtClean="0"/>
              <a:t>, probation, SWAT team medics, field officers, detective units)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University of the Pacific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Opioid Coalitions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Community Educational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10 of 11 Spokes are new to MAT!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Partnering with Stanislaus County Behavioral Health for Opioid Summit 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1,000 projected attendees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461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Hub and Spoke Services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924" y="1818591"/>
            <a:ext cx="4732607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MAT Team Salary </a:t>
            </a:r>
            <a:endParaRPr lang="en-US" sz="2400" dirty="0"/>
          </a:p>
          <a:p>
            <a:r>
              <a:rPr lang="en-US" sz="2400" dirty="0" smtClean="0"/>
              <a:t>Patient Provider visits </a:t>
            </a:r>
            <a:endParaRPr lang="en-US" sz="2400" dirty="0"/>
          </a:p>
          <a:p>
            <a:r>
              <a:rPr lang="en-US" sz="2400" dirty="0"/>
              <a:t>Treatment for Underinsured and Uninsured </a:t>
            </a:r>
            <a:r>
              <a:rPr lang="en-US" sz="2400" dirty="0" smtClean="0"/>
              <a:t>Patients </a:t>
            </a:r>
          </a:p>
          <a:p>
            <a:r>
              <a:rPr lang="en-US" sz="2400" dirty="0" smtClean="0"/>
              <a:t>MAT Medications &amp; Naloxone</a:t>
            </a:r>
            <a:endParaRPr lang="en-US" sz="2400" dirty="0"/>
          </a:p>
          <a:p>
            <a:r>
              <a:rPr lang="en-US" sz="2400" dirty="0"/>
              <a:t>HIV/HCV &amp; </a:t>
            </a:r>
            <a:r>
              <a:rPr lang="en-US" sz="2400" dirty="0" smtClean="0"/>
              <a:t>Urinalysis Testing </a:t>
            </a:r>
          </a:p>
          <a:p>
            <a:r>
              <a:rPr lang="en-US" sz="2400" dirty="0" smtClean="0"/>
              <a:t>Education/Training Funding</a:t>
            </a:r>
            <a:endParaRPr lang="en-US" sz="2400" dirty="0"/>
          </a:p>
          <a:p>
            <a:r>
              <a:rPr lang="en-US" sz="2400" dirty="0"/>
              <a:t>Training </a:t>
            </a:r>
            <a:r>
              <a:rPr lang="en-US" sz="2400" dirty="0" smtClean="0"/>
              <a:t>Materials for MAT Program</a:t>
            </a:r>
            <a:endParaRPr lang="en-US" sz="2400" dirty="0"/>
          </a:p>
          <a:p>
            <a:r>
              <a:rPr lang="en-US" sz="2400" dirty="0"/>
              <a:t>Outreach &amp; Advertisement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8" y="160276"/>
            <a:ext cx="2380564" cy="7208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798" y="1757852"/>
            <a:ext cx="447352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Opioid Coalition Funding</a:t>
            </a:r>
          </a:p>
          <a:p>
            <a:pPr marL="22860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Naloxone for Law Enforcement, First Providers, Community</a:t>
            </a:r>
            <a:endParaRPr lang="en-US" sz="2400" dirty="0"/>
          </a:p>
          <a:p>
            <a:pPr marL="22860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Medication Neutralizers (Deterra &amp; Dispose Rx)</a:t>
            </a:r>
          </a:p>
          <a:p>
            <a:pPr marL="22860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Lock Boxes</a:t>
            </a:r>
            <a:endParaRPr lang="en-US" sz="2400" dirty="0"/>
          </a:p>
          <a:p>
            <a:pPr marL="22860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Patient </a:t>
            </a:r>
            <a:r>
              <a:rPr lang="en-US" sz="2400" dirty="0" smtClean="0"/>
              <a:t>Transportation </a:t>
            </a:r>
          </a:p>
          <a:p>
            <a:pPr marL="22860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Telehealth Equipment</a:t>
            </a:r>
          </a:p>
          <a:p>
            <a:pPr marL="22860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Implementation </a:t>
            </a:r>
            <a:r>
              <a:rPr lang="en-US" sz="2400" dirty="0" smtClean="0"/>
              <a:t>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415661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H&amp;SS Spoke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8723" y="1690688"/>
            <a:ext cx="4843732" cy="499765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Adventist Health			</a:t>
            </a:r>
          </a:p>
          <a:p>
            <a:r>
              <a:rPr lang="en-US" dirty="0" smtClean="0"/>
              <a:t>Barton Health</a:t>
            </a:r>
          </a:p>
          <a:p>
            <a:r>
              <a:rPr lang="en-US" dirty="0" smtClean="0"/>
              <a:t>Banner Health Clinic</a:t>
            </a:r>
          </a:p>
          <a:p>
            <a:r>
              <a:rPr lang="en-US" dirty="0" smtClean="0"/>
              <a:t>Butte County Behavioral Health </a:t>
            </a:r>
          </a:p>
          <a:p>
            <a:r>
              <a:rPr lang="en-US" dirty="0" smtClean="0"/>
              <a:t>Chapa- De Indian Health Center</a:t>
            </a:r>
          </a:p>
          <a:p>
            <a:r>
              <a:rPr lang="en-US" dirty="0" smtClean="0"/>
              <a:t>Community Recovery Resources</a:t>
            </a:r>
          </a:p>
          <a:p>
            <a:r>
              <a:rPr lang="en-US" dirty="0" smtClean="0"/>
              <a:t>County of Tehama Human Services Agency</a:t>
            </a:r>
          </a:p>
          <a:p>
            <a:r>
              <a:rPr lang="en-US" dirty="0" smtClean="0"/>
              <a:t>Dignity Health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Staszel</a:t>
            </a:r>
            <a:r>
              <a:rPr lang="en-US" dirty="0" smtClean="0"/>
              <a:t> </a:t>
            </a:r>
          </a:p>
          <a:p>
            <a:r>
              <a:rPr lang="en-US" dirty="0" smtClean="0"/>
              <a:t>El Dorado Community Health Centers</a:t>
            </a:r>
          </a:p>
          <a:p>
            <a:r>
              <a:rPr lang="en-US" dirty="0" smtClean="0"/>
              <a:t>Fairchild Medical Center</a:t>
            </a:r>
          </a:p>
          <a:p>
            <a:r>
              <a:rPr lang="en-US" dirty="0" smtClean="0"/>
              <a:t>Full Circle for Integrative Medicine </a:t>
            </a:r>
          </a:p>
          <a:p>
            <a:r>
              <a:rPr lang="en-US" dirty="0" smtClean="0"/>
              <a:t>Groups Recover Together</a:t>
            </a:r>
          </a:p>
          <a:p>
            <a:r>
              <a:rPr lang="en-US" dirty="0" smtClean="0"/>
              <a:t>Hill Country Community Clinic</a:t>
            </a:r>
          </a:p>
          <a:p>
            <a:r>
              <a:rPr lang="en-US" dirty="0" err="1" smtClean="0"/>
              <a:t>K’ima:w</a:t>
            </a:r>
            <a:r>
              <a:rPr lang="en-US" dirty="0" smtClean="0"/>
              <a:t> Medial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8" y="160276"/>
            <a:ext cx="2380564" cy="7208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V="1">
            <a:off x="6349042" y="1659108"/>
            <a:ext cx="5141345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Lake County Tribal Health Consortium</a:t>
            </a:r>
          </a:p>
          <a:p>
            <a:pPr marL="228600" indent="-2286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Lucerne Community Clinic </a:t>
            </a:r>
          </a:p>
          <a:p>
            <a:pPr marL="228600" indent="-2286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Mangrove Medical Group</a:t>
            </a:r>
          </a:p>
          <a:p>
            <a:pPr marL="228600" indent="-2286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Marshall Medical Center</a:t>
            </a:r>
          </a:p>
          <a:p>
            <a:pPr marL="228600" indent="-2286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Mendocino Coast Clinics</a:t>
            </a:r>
          </a:p>
          <a:p>
            <a:pPr marL="228600" indent="-2286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Mendocino Community Health Clinic</a:t>
            </a:r>
          </a:p>
          <a:p>
            <a:pPr marL="228600" indent="-2286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Mountain Valley’s Health </a:t>
            </a:r>
            <a:r>
              <a:rPr lang="en-US" dirty="0" smtClean="0"/>
              <a:t>Centers</a:t>
            </a:r>
          </a:p>
          <a:p>
            <a:pPr marL="228600" indent="-2286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Open </a:t>
            </a:r>
            <a:r>
              <a:rPr lang="en-US" dirty="0"/>
              <a:t>Door Community Health Centers</a:t>
            </a:r>
          </a:p>
          <a:p>
            <a:pPr marL="228600" indent="-2286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Plumas District Hospital </a:t>
            </a:r>
          </a:p>
          <a:p>
            <a:pPr marL="228600" indent="-2286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Redwoods Rural Health Center</a:t>
            </a:r>
          </a:p>
          <a:p>
            <a:pPr marL="228600" indent="-2286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Shasta Community Health Center</a:t>
            </a:r>
          </a:p>
          <a:p>
            <a:pPr marL="228600" indent="-2286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Stallant</a:t>
            </a:r>
            <a:r>
              <a:rPr lang="en-US" dirty="0"/>
              <a:t> Health</a:t>
            </a:r>
          </a:p>
          <a:p>
            <a:pPr marL="228600" indent="-2286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Tahoe Forest Hospital </a:t>
            </a:r>
          </a:p>
          <a:p>
            <a:pPr marL="228600" indent="-2286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Waterfront Recovery Services</a:t>
            </a:r>
          </a:p>
          <a:p>
            <a:pPr marL="228600" indent="-2286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Western Sierra Medical </a:t>
            </a:r>
            <a:r>
              <a:rPr lang="en-US" dirty="0" smtClean="0"/>
              <a:t>Clinic</a:t>
            </a:r>
          </a:p>
        </p:txBody>
      </p:sp>
    </p:spTree>
    <p:extLst>
      <p:ext uri="{BB962C8B-B14F-4D97-AF65-F5344CB8AC3E}">
        <p14:creationId xmlns:p14="http://schemas.microsoft.com/office/powerpoint/2010/main" val="1250489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H&amp;SS Coalition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363" y="1677526"/>
            <a:ext cx="5225251" cy="4945216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Butte Glenn Medical Society Drug Abuse Prevention Task Force</a:t>
            </a:r>
          </a:p>
          <a:p>
            <a:r>
              <a:rPr lang="en-US" sz="2400" dirty="0" err="1" smtClean="0"/>
              <a:t>CoRR</a:t>
            </a:r>
            <a:r>
              <a:rPr lang="en-US" sz="2400" dirty="0" smtClean="0"/>
              <a:t> Youth Based Prevention</a:t>
            </a:r>
          </a:p>
          <a:p>
            <a:r>
              <a:rPr lang="en-US" sz="2400" dirty="0" smtClean="0"/>
              <a:t>Drug Free Coalition- South Lake Tahoe</a:t>
            </a:r>
          </a:p>
          <a:p>
            <a:r>
              <a:rPr lang="en-US" sz="2400" dirty="0" smtClean="0"/>
              <a:t>Drug Free Coalition- Tahoe and Truckee</a:t>
            </a:r>
          </a:p>
          <a:p>
            <a:r>
              <a:rPr lang="en-US" sz="2400" dirty="0" smtClean="0"/>
              <a:t>El Dorado County Opioid Coalition </a:t>
            </a:r>
          </a:p>
          <a:p>
            <a:r>
              <a:rPr lang="en-US" sz="2400" dirty="0" smtClean="0"/>
              <a:t>Hoopa Community Coalition</a:t>
            </a:r>
          </a:p>
          <a:p>
            <a:r>
              <a:rPr lang="en-US" sz="2400" dirty="0" smtClean="0"/>
              <a:t>Lake County Safe Rx</a:t>
            </a:r>
          </a:p>
          <a:p>
            <a:r>
              <a:rPr lang="en-US" sz="2400" dirty="0" smtClean="0"/>
              <a:t>Mendocino/Fort Bragg Safe Rx</a:t>
            </a:r>
          </a:p>
          <a:p>
            <a:r>
              <a:rPr lang="en-US" sz="2400" dirty="0" err="1" smtClean="0"/>
              <a:t>Mendonoma</a:t>
            </a:r>
            <a:r>
              <a:rPr lang="en-US" sz="2400" dirty="0" smtClean="0"/>
              <a:t> Health Alliance </a:t>
            </a:r>
          </a:p>
          <a:p>
            <a:r>
              <a:rPr lang="en-US" sz="2400" dirty="0" smtClean="0"/>
              <a:t>Northern Sierra Opioid Safety Coalition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8" y="160276"/>
            <a:ext cx="2380564" cy="7208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8454" y="1677526"/>
            <a:ext cx="5058451" cy="4624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Rx Safe Del Norte</a:t>
            </a:r>
          </a:p>
          <a:p>
            <a:pPr marL="228600" indent="-2286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Rx Safe Humboldt</a:t>
            </a:r>
          </a:p>
          <a:p>
            <a:pPr marL="228600" indent="-2286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San Joaquin County Opioid Coalition </a:t>
            </a:r>
          </a:p>
          <a:p>
            <a:pPr marL="228600" indent="-2286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Sierra Medical Foundation- Placer Nevada Safe Rx</a:t>
            </a:r>
          </a:p>
          <a:p>
            <a:pPr marL="228600" indent="-2286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Siskiyou County Rx Addiction </a:t>
            </a:r>
          </a:p>
          <a:p>
            <a:pPr marL="228600" indent="-2286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Stanislaus </a:t>
            </a:r>
            <a:r>
              <a:rPr lang="en-US" sz="2200" dirty="0"/>
              <a:t>County Opioid </a:t>
            </a:r>
            <a:r>
              <a:rPr lang="en-US" sz="2200" dirty="0" smtClean="0"/>
              <a:t>Coalition </a:t>
            </a:r>
            <a:endParaRPr lang="en-US" sz="2200" dirty="0"/>
          </a:p>
          <a:p>
            <a:pPr marL="228600" indent="-2286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Tehama County Opioid Coalition</a:t>
            </a:r>
          </a:p>
          <a:p>
            <a:pPr marL="228600" indent="-2286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Trinity Opioid Safety Coalition</a:t>
            </a:r>
          </a:p>
          <a:p>
            <a:pPr marL="228600" indent="-2286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Tuolumne County Opioid Coalition </a:t>
            </a:r>
          </a:p>
          <a:p>
            <a:pPr marL="228600" indent="-2286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Yuba Sutter Health Council </a:t>
            </a:r>
          </a:p>
        </p:txBody>
      </p:sp>
    </p:spTree>
    <p:extLst>
      <p:ext uri="{BB962C8B-B14F-4D97-AF65-F5344CB8AC3E}">
        <p14:creationId xmlns:p14="http://schemas.microsoft.com/office/powerpoint/2010/main" val="741066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H&amp;SS Naloxone Distribution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8" y="160276"/>
            <a:ext cx="2380564" cy="720855"/>
          </a:xfrm>
          <a:prstGeom prst="rect">
            <a:avLst/>
          </a:prstGeom>
        </p:spPr>
      </p:pic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051870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6317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Humboldt H&amp;SS Grant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28" y="1278384"/>
            <a:ext cx="8546431" cy="54710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11 Spoke Locations</a:t>
            </a:r>
          </a:p>
          <a:p>
            <a:pPr lvl="1"/>
            <a:r>
              <a:rPr lang="en-US" sz="2000" dirty="0" smtClean="0"/>
              <a:t>Redwoods rural Health Center</a:t>
            </a:r>
          </a:p>
          <a:p>
            <a:pPr lvl="2"/>
            <a:r>
              <a:rPr lang="en-US" sz="1600" dirty="0" smtClean="0"/>
              <a:t> Redway</a:t>
            </a:r>
          </a:p>
          <a:p>
            <a:pPr lvl="1"/>
            <a:r>
              <a:rPr lang="en-US" sz="2000" dirty="0" smtClean="0"/>
              <a:t>Waterfront Recovery Services</a:t>
            </a:r>
          </a:p>
          <a:p>
            <a:pPr lvl="2"/>
            <a:r>
              <a:rPr lang="en-US" sz="1600" dirty="0" smtClean="0"/>
              <a:t>Eureka</a:t>
            </a:r>
          </a:p>
          <a:p>
            <a:pPr lvl="1"/>
            <a:r>
              <a:rPr lang="en-US" sz="2000" dirty="0" smtClean="0"/>
              <a:t>Full Circle Center for Integrative Medicine</a:t>
            </a:r>
          </a:p>
          <a:p>
            <a:pPr lvl="2"/>
            <a:r>
              <a:rPr lang="en-US" sz="1600" dirty="0" smtClean="0"/>
              <a:t> Arcata</a:t>
            </a:r>
          </a:p>
          <a:p>
            <a:pPr lvl="1"/>
            <a:r>
              <a:rPr lang="en-US" sz="2000" dirty="0" err="1" smtClean="0"/>
              <a:t>K’ima:w</a:t>
            </a:r>
            <a:r>
              <a:rPr lang="en-US" sz="2000" dirty="0" smtClean="0"/>
              <a:t> Medical Center</a:t>
            </a:r>
          </a:p>
          <a:p>
            <a:pPr lvl="2"/>
            <a:r>
              <a:rPr lang="en-US" sz="1600" dirty="0" smtClean="0"/>
              <a:t>Hoopa</a:t>
            </a:r>
          </a:p>
          <a:p>
            <a:pPr lvl="1"/>
            <a:r>
              <a:rPr lang="en-US" sz="2000" dirty="0" smtClean="0"/>
              <a:t>Open Door Community Health Centers</a:t>
            </a:r>
          </a:p>
          <a:p>
            <a:pPr lvl="2"/>
            <a:r>
              <a:rPr lang="en-US" sz="1600" dirty="0"/>
              <a:t>Crescent City, Eureka x2, Fortuna, Arcata x2, Willow </a:t>
            </a:r>
            <a:r>
              <a:rPr lang="en-US" sz="1600" dirty="0" smtClean="0"/>
              <a:t>Creek</a:t>
            </a:r>
          </a:p>
          <a:p>
            <a:r>
              <a:rPr lang="en-US" sz="2000" dirty="0" smtClean="0"/>
              <a:t>2 Pharmacies</a:t>
            </a:r>
          </a:p>
          <a:p>
            <a:pPr lvl="1"/>
            <a:r>
              <a:rPr lang="en-US" sz="2000" dirty="0" smtClean="0"/>
              <a:t>Cloney’s</a:t>
            </a:r>
          </a:p>
          <a:p>
            <a:pPr lvl="1"/>
            <a:r>
              <a:rPr lang="en-US" sz="2000" dirty="0" smtClean="0"/>
              <a:t>Lima’s</a:t>
            </a:r>
          </a:p>
          <a:p>
            <a:r>
              <a:rPr lang="en-US" sz="2000" dirty="0" smtClean="0"/>
              <a:t>3 Coalitions</a:t>
            </a:r>
          </a:p>
          <a:p>
            <a:pPr lvl="1"/>
            <a:r>
              <a:rPr lang="en-US" sz="2000" dirty="0" smtClean="0"/>
              <a:t>Rx Safe Humboldt</a:t>
            </a:r>
          </a:p>
          <a:p>
            <a:pPr lvl="1"/>
            <a:r>
              <a:rPr lang="en-US" sz="2000" dirty="0" smtClean="0"/>
              <a:t>Rx Safe Del Norte</a:t>
            </a:r>
          </a:p>
          <a:p>
            <a:pPr lvl="1"/>
            <a:r>
              <a:rPr lang="en-US" sz="2000" dirty="0" smtClean="0"/>
              <a:t>Hoopa Community Coalition </a:t>
            </a:r>
          </a:p>
          <a:p>
            <a:pPr lvl="1"/>
            <a:endParaRPr lang="en-US" sz="1600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8" y="160276"/>
            <a:ext cx="2380564" cy="72085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03094"/>
            <a:ext cx="5626510" cy="53462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7125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Humboldt H&amp;SS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655" y="1793631"/>
            <a:ext cx="10937631" cy="438333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Residential MAT Pilot </a:t>
            </a:r>
          </a:p>
          <a:p>
            <a:pPr lvl="1"/>
            <a:r>
              <a:rPr lang="en-US" sz="2100" dirty="0"/>
              <a:t>H&amp;SS funding for residential bed nights </a:t>
            </a:r>
            <a:r>
              <a:rPr lang="en-US" sz="2100" dirty="0" smtClean="0"/>
              <a:t>for Waterfront Recovery Services MAT pts</a:t>
            </a:r>
            <a:endParaRPr lang="en-US" sz="2100" dirty="0"/>
          </a:p>
          <a:p>
            <a:pPr lvl="1"/>
            <a:r>
              <a:rPr lang="en-US" sz="2100" dirty="0" smtClean="0"/>
              <a:t>Funds </a:t>
            </a:r>
            <a:r>
              <a:rPr lang="en-US" sz="2100" dirty="0"/>
              <a:t>30 detox &amp; 90 longer term residential bed </a:t>
            </a:r>
            <a:r>
              <a:rPr lang="en-US" sz="2100" dirty="0" smtClean="0"/>
              <a:t>nights per month </a:t>
            </a:r>
            <a:endParaRPr lang="en-US" sz="2100" dirty="0"/>
          </a:p>
          <a:p>
            <a:r>
              <a:rPr lang="en-US" dirty="0" smtClean="0"/>
              <a:t>MAT Aftercare Program</a:t>
            </a:r>
          </a:p>
          <a:p>
            <a:pPr lvl="1"/>
            <a:r>
              <a:rPr lang="en-US" sz="2100" dirty="0" smtClean="0"/>
              <a:t>Waterfront Recovery Services new program to allow patients to receive treatment in transition from MAT residential care to MAT primacy care</a:t>
            </a:r>
          </a:p>
          <a:p>
            <a:r>
              <a:rPr lang="en-US" dirty="0" smtClean="0"/>
              <a:t>ED Bridge Collaboration</a:t>
            </a:r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Collaborated with St</a:t>
            </a:r>
            <a:r>
              <a:rPr lang="en-US" dirty="0"/>
              <a:t>. Joes </a:t>
            </a:r>
            <a:r>
              <a:rPr lang="en-US" dirty="0" smtClean="0"/>
              <a:t>&amp; CA ED </a:t>
            </a:r>
            <a:r>
              <a:rPr lang="en-US" dirty="0"/>
              <a:t>Bridge </a:t>
            </a:r>
            <a:r>
              <a:rPr lang="en-US" dirty="0" smtClean="0"/>
              <a:t>team to help get pts on Buprenorphine in the ED &amp; transferred to spoke partners for MAT </a:t>
            </a:r>
          </a:p>
          <a:p>
            <a:r>
              <a:rPr lang="en-US" dirty="0" smtClean="0"/>
              <a:t>Naloxone Distribution </a:t>
            </a:r>
          </a:p>
          <a:p>
            <a:pPr lvl="1"/>
            <a:r>
              <a:rPr lang="en-US" dirty="0" smtClean="0"/>
              <a:t>516 kits to law enforcement, public health, coalitions, community events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202 reported naloxone reversals!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8" y="160276"/>
            <a:ext cx="2380564" cy="72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68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Humboldt Opioid Coalitions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461" y="1502067"/>
            <a:ext cx="8827477" cy="50925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28" y="160276"/>
            <a:ext cx="2380564" cy="72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41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Humboldt H&amp;SS Challenges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4850"/>
            <a:ext cx="10591800" cy="4890928"/>
          </a:xfrm>
        </p:spPr>
        <p:txBody>
          <a:bodyPr>
            <a:normAutofit fontScale="92500" lnSpcReduction="20000"/>
          </a:bodyPr>
          <a:lstStyle/>
          <a:p>
            <a:pPr marL="365760" lvl="3">
              <a:spcBef>
                <a:spcPts val="1000"/>
              </a:spcBef>
            </a:pPr>
            <a:r>
              <a:rPr lang="en-US" sz="2000" dirty="0" smtClean="0"/>
              <a:t>MAT Access: Open </a:t>
            </a:r>
            <a:r>
              <a:rPr lang="en-US" sz="2000" dirty="0"/>
              <a:t>Door Community Health Centers was one of the only MAT providers in Humboldt County and were treating </a:t>
            </a:r>
            <a:r>
              <a:rPr lang="en-US" sz="2000" dirty="0" err="1"/>
              <a:t>apr.</a:t>
            </a:r>
            <a:r>
              <a:rPr lang="en-US" sz="2000" dirty="0"/>
              <a:t> 500 OUD pts with Medication Assisted Treatment</a:t>
            </a:r>
          </a:p>
          <a:p>
            <a:pPr marL="365760" lvl="3">
              <a:spcBef>
                <a:spcPts val="1000"/>
              </a:spcBef>
            </a:pPr>
            <a:r>
              <a:rPr lang="en-US" sz="2000" dirty="0" smtClean="0"/>
              <a:t>Beyond Open Door there were Limited Prescribers &amp; MAT Patient Capacity</a:t>
            </a:r>
          </a:p>
          <a:p>
            <a:pPr marL="822960" lvl="5">
              <a:spcBef>
                <a:spcPts val="1000"/>
              </a:spcBef>
            </a:pPr>
            <a:r>
              <a:rPr lang="en-US" sz="2000" dirty="0"/>
              <a:t>In Humboldt </a:t>
            </a:r>
            <a:r>
              <a:rPr lang="en-US" sz="2000" dirty="0" smtClean="0"/>
              <a:t>County</a:t>
            </a:r>
          </a:p>
          <a:p>
            <a:pPr marL="1280160" lvl="6">
              <a:spcBef>
                <a:spcPts val="1000"/>
              </a:spcBef>
            </a:pPr>
            <a:r>
              <a:rPr lang="en-US" sz="2000" dirty="0" smtClean="0"/>
              <a:t>7</a:t>
            </a:r>
            <a:r>
              <a:rPr lang="en-US" sz="2000" dirty="0"/>
              <a:t>% of prescribers have a Data 2000 Waiver </a:t>
            </a:r>
            <a:endParaRPr lang="en-US" sz="2000" dirty="0" smtClean="0"/>
          </a:p>
          <a:p>
            <a:pPr marL="1280160" lvl="6">
              <a:spcBef>
                <a:spcPts val="1000"/>
              </a:spcBef>
            </a:pPr>
            <a:r>
              <a:rPr lang="en-US" sz="2000" dirty="0" smtClean="0"/>
              <a:t>Many of these are </a:t>
            </a:r>
            <a:r>
              <a:rPr lang="en-US" sz="2000" dirty="0"/>
              <a:t>not </a:t>
            </a:r>
            <a:r>
              <a:rPr lang="en-US" sz="2000" dirty="0" smtClean="0"/>
              <a:t>utilizing their Waiver to RX Buprenorphine </a:t>
            </a:r>
            <a:endParaRPr lang="en-US" sz="2000" dirty="0"/>
          </a:p>
          <a:p>
            <a:pPr marL="1280160" lvl="6">
              <a:spcBef>
                <a:spcPts val="1000"/>
              </a:spcBef>
            </a:pPr>
            <a:r>
              <a:rPr lang="en-US" sz="2000" dirty="0" smtClean="0"/>
              <a:t>Most </a:t>
            </a:r>
            <a:r>
              <a:rPr lang="en-US" sz="2000" dirty="0"/>
              <a:t>are not treating the maximum </a:t>
            </a:r>
            <a:r>
              <a:rPr lang="en-US" sz="2000" dirty="0" smtClean="0"/>
              <a:t>number of </a:t>
            </a:r>
            <a:r>
              <a:rPr lang="en-US" sz="2000" dirty="0"/>
              <a:t>patients </a:t>
            </a:r>
            <a:r>
              <a:rPr lang="en-US" sz="2000" dirty="0" smtClean="0"/>
              <a:t>they could</a:t>
            </a:r>
            <a:endParaRPr lang="en-US" sz="2000" dirty="0"/>
          </a:p>
          <a:p>
            <a:pPr marL="822960" lvl="5">
              <a:spcBef>
                <a:spcPts val="1000"/>
              </a:spcBef>
            </a:pPr>
            <a:r>
              <a:rPr lang="en-US" sz="2000" dirty="0" smtClean="0"/>
              <a:t>Even though 500 pts were in MAT with Open Door, the Urban </a:t>
            </a:r>
            <a:r>
              <a:rPr lang="en-US" sz="2000" dirty="0"/>
              <a:t>Institute estimated that </a:t>
            </a:r>
            <a:r>
              <a:rPr lang="en-US" sz="2000" dirty="0" smtClean="0"/>
              <a:t>an additional 800 </a:t>
            </a:r>
            <a:r>
              <a:rPr lang="en-US" sz="2000" dirty="0"/>
              <a:t>people with OUD in the county were without local access to MAT </a:t>
            </a:r>
            <a:r>
              <a:rPr lang="en-US" sz="2000" dirty="0" smtClean="0"/>
              <a:t>treatment in 2016</a:t>
            </a:r>
          </a:p>
          <a:p>
            <a:pPr marL="365760" lvl="4">
              <a:spcBef>
                <a:spcPts val="1000"/>
              </a:spcBef>
            </a:pPr>
            <a:r>
              <a:rPr lang="en-US" sz="2000" dirty="0" smtClean="0"/>
              <a:t>Waitlists </a:t>
            </a:r>
            <a:r>
              <a:rPr lang="en-US" sz="2000" dirty="0"/>
              <a:t>to receive </a:t>
            </a:r>
            <a:r>
              <a:rPr lang="en-US" sz="2000" dirty="0" smtClean="0"/>
              <a:t>MAT treatment</a:t>
            </a:r>
          </a:p>
          <a:p>
            <a:pPr marL="365760" lvl="3">
              <a:spcBef>
                <a:spcPts val="1000"/>
              </a:spcBef>
            </a:pPr>
            <a:r>
              <a:rPr lang="en-US" sz="2000" dirty="0" smtClean="0"/>
              <a:t>MAT staff recruiting </a:t>
            </a:r>
          </a:p>
          <a:p>
            <a:pPr marL="822960" lvl="4">
              <a:spcBef>
                <a:spcPts val="1000"/>
              </a:spcBef>
            </a:pPr>
            <a:r>
              <a:rPr lang="en-US" sz="2000" dirty="0" smtClean="0"/>
              <a:t>Limited number of Data Waived Providers, Nurses, Clinicians in rural areas </a:t>
            </a:r>
          </a:p>
          <a:p>
            <a:pPr marL="365760" lvl="3">
              <a:spcBef>
                <a:spcPts val="1000"/>
              </a:spcBef>
            </a:pPr>
            <a:r>
              <a:rPr lang="en-US" sz="2000" dirty="0" smtClean="0"/>
              <a:t>Transportation especially in winter</a:t>
            </a:r>
          </a:p>
          <a:p>
            <a:pPr marL="365760" lvl="3">
              <a:spcBef>
                <a:spcPts val="1000"/>
              </a:spcBef>
            </a:pPr>
            <a:r>
              <a:rPr lang="en-US" sz="2000" dirty="0" smtClean="0"/>
              <a:t>Lack of physical space in busy PCP practices</a:t>
            </a:r>
          </a:p>
          <a:p>
            <a:pPr marL="228600" lvl="3">
              <a:spcBef>
                <a:spcPts val="1000"/>
              </a:spcBef>
            </a:pPr>
            <a:endParaRPr lang="en-US" dirty="0" smtClean="0"/>
          </a:p>
          <a:p>
            <a:pPr marL="457200" lvl="4" indent="0">
              <a:spcBef>
                <a:spcPts val="1000"/>
              </a:spcBef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8" y="160276"/>
            <a:ext cx="2380564" cy="72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5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710" y="1895537"/>
            <a:ext cx="8286946" cy="4351338"/>
          </a:xfrm>
        </p:spPr>
        <p:txBody>
          <a:bodyPr/>
          <a:lstStyle/>
          <a:p>
            <a:r>
              <a:rPr lang="en-US" dirty="0" smtClean="0"/>
              <a:t>H&amp;SS Introduction</a:t>
            </a:r>
          </a:p>
          <a:p>
            <a:r>
              <a:rPr lang="en-US" dirty="0" smtClean="0"/>
              <a:t>Patient Growth Progress</a:t>
            </a:r>
          </a:p>
          <a:p>
            <a:r>
              <a:rPr lang="en-US" dirty="0" smtClean="0"/>
              <a:t>H&amp;SS Spoke and Coalition Partners</a:t>
            </a:r>
          </a:p>
          <a:p>
            <a:r>
              <a:rPr lang="en-US" dirty="0" smtClean="0"/>
              <a:t>Highlights of H&amp;SS in Aegis (Rural North)</a:t>
            </a:r>
          </a:p>
          <a:p>
            <a:r>
              <a:rPr lang="en-US" dirty="0" smtClean="0"/>
              <a:t>Humboldt Region H&amp;SS Grant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8" y="160276"/>
            <a:ext cx="2380564" cy="72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14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046" y="1670024"/>
            <a:ext cx="2971800" cy="1143000"/>
          </a:xfrm>
        </p:spPr>
        <p:txBody>
          <a:bodyPr/>
          <a:lstStyle/>
          <a:p>
            <a:pPr algn="ctr"/>
            <a:r>
              <a:rPr lang="en-US" dirty="0" smtClean="0"/>
              <a:t>Q&amp;A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28" y="160276"/>
            <a:ext cx="2380564" cy="7208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3414" y="3211531"/>
            <a:ext cx="604704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Sarah Khawaja, </a:t>
            </a:r>
            <a:r>
              <a:rPr lang="en-US" sz="2000" dirty="0" err="1"/>
              <a:t>Psy.D</a:t>
            </a:r>
            <a:r>
              <a:rPr lang="en-US" sz="2000" dirty="0"/>
              <a:t>.</a:t>
            </a:r>
          </a:p>
          <a:p>
            <a:r>
              <a:rPr lang="en-US" sz="2000" dirty="0"/>
              <a:t>CA H&amp;SS Grant </a:t>
            </a:r>
            <a:r>
              <a:rPr lang="en-US" sz="2000" dirty="0" smtClean="0"/>
              <a:t>Manager</a:t>
            </a:r>
          </a:p>
          <a:p>
            <a:endParaRPr lang="en-US" sz="2000" dirty="0" smtClean="0"/>
          </a:p>
          <a:p>
            <a:r>
              <a:rPr lang="en-US" sz="2000" dirty="0" smtClean="0"/>
              <a:t>Contact Information:</a:t>
            </a:r>
          </a:p>
          <a:p>
            <a:r>
              <a:rPr lang="en-US" sz="2000" dirty="0" smtClean="0"/>
              <a:t>Cell: 916-220-2753</a:t>
            </a:r>
          </a:p>
          <a:p>
            <a:r>
              <a:rPr lang="en-US" sz="2000" dirty="0" smtClean="0"/>
              <a:t>Email: </a:t>
            </a:r>
            <a:r>
              <a:rPr lang="en-US" sz="2000" dirty="0" smtClean="0">
                <a:hlinkClick r:id="rId4"/>
              </a:rPr>
              <a:t>skhawaja@aegistreatmentcenters.com</a:t>
            </a:r>
            <a:endParaRPr lang="en-US" sz="2000" dirty="0" smtClean="0"/>
          </a:p>
          <a:p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5889" y="520703"/>
            <a:ext cx="5802923" cy="60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525217" cy="726828"/>
          </a:xfrm>
        </p:spPr>
        <p:txBody>
          <a:bodyPr/>
          <a:lstStyle/>
          <a:p>
            <a:pPr algn="ctr"/>
            <a:r>
              <a:rPr lang="en-US" dirty="0" smtClean="0"/>
              <a:t>Aegis CA Grant Map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73" y="160276"/>
            <a:ext cx="2380564" cy="720855"/>
          </a:xfrm>
          <a:prstGeom prst="rect">
            <a:avLst/>
          </a:prstGeom>
        </p:spPr>
      </p:pic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6" y="1690688"/>
            <a:ext cx="4402173" cy="50455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891476" y="1296804"/>
            <a:ext cx="813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Original Spoke Projections June 2017                            Current Hub &amp; Spoke System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807" y="1666136"/>
            <a:ext cx="4488453" cy="509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83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H&amp;SS Patient Growth</a:t>
            </a:r>
            <a:br>
              <a:rPr lang="en-US" dirty="0" smtClean="0"/>
            </a:br>
            <a:r>
              <a:rPr lang="en-US" sz="2700" dirty="0"/>
              <a:t>Overall </a:t>
            </a:r>
            <a:r>
              <a:rPr lang="en-US" sz="2700" dirty="0" smtClean="0"/>
              <a:t>Growth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2,235 total pts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73" y="160276"/>
            <a:ext cx="2380564" cy="720855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000-00000C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4208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4605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058" y="6905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H&amp;SS Patient Growth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8" y="160276"/>
            <a:ext cx="2380564" cy="720855"/>
          </a:xfrm>
          <a:prstGeom prst="rect">
            <a:avLst/>
          </a:prstGeom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000000-0008-0000-0000-00000C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4904743"/>
              </p:ext>
            </p:extLst>
          </p:nvPr>
        </p:nvGraphicFramePr>
        <p:xfrm>
          <a:off x="357873" y="2006893"/>
          <a:ext cx="5541818" cy="4251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1782" y="1369829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Overall Hub Growth</a:t>
            </a:r>
            <a:br>
              <a:rPr lang="en-US" dirty="0"/>
            </a:br>
            <a:r>
              <a:rPr lang="en-US" dirty="0"/>
              <a:t>300 total Hub pts</a:t>
            </a:r>
          </a:p>
        </p:txBody>
      </p:sp>
      <p:graphicFrame>
        <p:nvGraphicFramePr>
          <p:cNvPr id="9" name="Content Placeholder 11">
            <a:extLst>
              <a:ext uri="{FF2B5EF4-FFF2-40B4-BE49-F238E27FC236}">
                <a16:creationId xmlns:a16="http://schemas.microsoft.com/office/drawing/2014/main" id="{00000000-0008-0000-00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018746"/>
              </p:ext>
            </p:extLst>
          </p:nvPr>
        </p:nvGraphicFramePr>
        <p:xfrm>
          <a:off x="6250858" y="2011526"/>
          <a:ext cx="5697095" cy="4241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344615" y="1360562"/>
            <a:ext cx="3706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Overall Spoke Growth</a:t>
            </a:r>
            <a:br>
              <a:rPr lang="en-US" dirty="0"/>
            </a:br>
            <a:r>
              <a:rPr lang="en-US" dirty="0"/>
              <a:t>1,935 total Spoke pts</a:t>
            </a:r>
          </a:p>
        </p:txBody>
      </p:sp>
    </p:spTree>
    <p:extLst>
      <p:ext uri="{BB962C8B-B14F-4D97-AF65-F5344CB8AC3E}">
        <p14:creationId xmlns:p14="http://schemas.microsoft.com/office/powerpoint/2010/main" val="3967866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Humboldt H&amp;SS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8" y="160276"/>
            <a:ext cx="2380564" cy="720855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053532"/>
              </p:ext>
            </p:extLst>
          </p:nvPr>
        </p:nvGraphicFramePr>
        <p:xfrm>
          <a:off x="838200" y="1825625"/>
          <a:ext cx="6814351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013896" y="1825625"/>
            <a:ext cx="41781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Humboldt H&amp;SS Region Highlights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11 Spokes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 Coalitions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Contracted with local pharmacies to provide MAT medication to Spokes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ED Bridge collaboration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516 Naloxone kits to the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Sponsored Opioid education events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Residential Pilot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MAT Aftercare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57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Redding H&amp;SS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8" y="160276"/>
            <a:ext cx="2380564" cy="720855"/>
          </a:xfrm>
          <a:prstGeom prst="rect">
            <a:avLst/>
          </a:prstGeom>
        </p:spPr>
      </p:pic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763787"/>
              </p:ext>
            </p:extLst>
          </p:nvPr>
        </p:nvGraphicFramePr>
        <p:xfrm>
          <a:off x="838200" y="1825625"/>
          <a:ext cx="686761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84943" y="1825625"/>
            <a:ext cx="38756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Redding </a:t>
            </a:r>
            <a:r>
              <a:rPr lang="en-US" u="sng" dirty="0"/>
              <a:t>H&amp;SS Region Highlights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13 Spokes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</a:t>
            </a:r>
            <a:r>
              <a:rPr lang="en-US" dirty="0" smtClean="0"/>
              <a:t> Coalitions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Contracted with local pharmacies to provide MAT medication to Spokes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1716 Naloxone kits to the community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Sponsored Opioid education events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Supported for community OUD awareness film project through SARA Coalition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 Bridge </a:t>
            </a:r>
            <a:r>
              <a:rPr lang="en-US" dirty="0" smtClean="0"/>
              <a:t>collaboration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1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Chico H&amp;SS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8" y="160276"/>
            <a:ext cx="2380564" cy="720855"/>
          </a:xfrm>
          <a:prstGeom prst="rect">
            <a:avLst/>
          </a:prstGeom>
        </p:spPr>
      </p:pic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880926"/>
              </p:ext>
            </p:extLst>
          </p:nvPr>
        </p:nvGraphicFramePr>
        <p:xfrm>
          <a:off x="838200" y="1825625"/>
          <a:ext cx="717754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243669" y="1825625"/>
            <a:ext cx="370683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Chico </a:t>
            </a:r>
            <a:r>
              <a:rPr lang="en-US" u="sng" dirty="0"/>
              <a:t>H&amp;SS Region Highlights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</a:t>
            </a:r>
            <a:r>
              <a:rPr lang="en-US" dirty="0" smtClean="0"/>
              <a:t> </a:t>
            </a:r>
            <a:r>
              <a:rPr lang="en-US" dirty="0"/>
              <a:t>Spokes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 </a:t>
            </a:r>
            <a:r>
              <a:rPr lang="en-US" dirty="0"/>
              <a:t>Coalitions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Contracted with local pharmacies to provide MAT medication to Spokes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264 </a:t>
            </a:r>
            <a:r>
              <a:rPr lang="en-US" dirty="0"/>
              <a:t>Naloxone kits to the community 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Naloxone </a:t>
            </a:r>
            <a:r>
              <a:rPr lang="en-US" dirty="0"/>
              <a:t>for Camp Fire evacuees (OD’s in </a:t>
            </a:r>
            <a:r>
              <a:rPr lang="en-US" dirty="0" smtClean="0"/>
              <a:t>shelter)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2018 California Opioid Summit w/ Butte County Public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Vivitrol MAT </a:t>
            </a:r>
            <a:r>
              <a:rPr lang="en-US" dirty="0"/>
              <a:t>spoke with Tehama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63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Marysville H&amp;SS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8" y="160276"/>
            <a:ext cx="2380564" cy="720855"/>
          </a:xfrm>
          <a:prstGeom prst="rect">
            <a:avLst/>
          </a:prstGeom>
        </p:spPr>
      </p:pic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0000000-0008-0000-0100-00000A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260045"/>
              </p:ext>
            </p:extLst>
          </p:nvPr>
        </p:nvGraphicFramePr>
        <p:xfrm>
          <a:off x="838201" y="1825625"/>
          <a:ext cx="685308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067821" y="1825625"/>
            <a:ext cx="405852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Marysville </a:t>
            </a:r>
            <a:r>
              <a:rPr lang="en-US" u="sng" dirty="0"/>
              <a:t>H&amp;SS Region Highlights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14 Spokes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 Tribal Spokes – Chapa-De Indian Health Center and Lake County Tribal Health </a:t>
            </a:r>
            <a:r>
              <a:rPr lang="en-US" dirty="0" smtClean="0"/>
              <a:t>Consortium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6 </a:t>
            </a:r>
            <a:r>
              <a:rPr lang="en-US" dirty="0"/>
              <a:t>Coalitions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Contracted with local pharmacies to provide MAT medication to Spokes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744 </a:t>
            </a:r>
            <a:r>
              <a:rPr lang="en-US" dirty="0"/>
              <a:t>Naloxone kits to the community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White </a:t>
            </a:r>
            <a:r>
              <a:rPr lang="en-US" dirty="0"/>
              <a:t>Bison Training to provide culturally sensitive SUD training for native populations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Community Education Summits facilitated quarterly by Spokes and </a:t>
            </a:r>
            <a:r>
              <a:rPr lang="en-US" dirty="0" smtClean="0"/>
              <a:t>Coalitions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ED Bridge collaboration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413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5957</TotalTime>
  <Words>1060</Words>
  <Application>Microsoft Office PowerPoint</Application>
  <PresentationFormat>Widescreen</PresentationFormat>
  <Paragraphs>215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Aegis Hub &amp; Spoke System </vt:lpstr>
      <vt:lpstr>Agenda</vt:lpstr>
      <vt:lpstr>Aegis CA Grant Map</vt:lpstr>
      <vt:lpstr>H&amp;SS Patient Growth Overall Growth 2,235 total pts</vt:lpstr>
      <vt:lpstr>H&amp;SS Patient Growth  </vt:lpstr>
      <vt:lpstr>Humboldt H&amp;SS</vt:lpstr>
      <vt:lpstr>Redding H&amp;SS</vt:lpstr>
      <vt:lpstr>Chico H&amp;SS</vt:lpstr>
      <vt:lpstr>Marysville H&amp;SS</vt:lpstr>
      <vt:lpstr>Roseville H&amp;SS</vt:lpstr>
      <vt:lpstr>Manteca H&amp;SS</vt:lpstr>
      <vt:lpstr>Hub and Spoke Services </vt:lpstr>
      <vt:lpstr>H&amp;SS Spoke Partners</vt:lpstr>
      <vt:lpstr>H&amp;SS Coalition Partners</vt:lpstr>
      <vt:lpstr>H&amp;SS Naloxone Distribution </vt:lpstr>
      <vt:lpstr>Humboldt H&amp;SS Grant Region</vt:lpstr>
      <vt:lpstr>Humboldt H&amp;SS Highlights</vt:lpstr>
      <vt:lpstr>Humboldt Opioid Coalitions</vt:lpstr>
      <vt:lpstr>Humboldt H&amp;SS Challenges </vt:lpstr>
      <vt:lpstr>Q&amp;A</vt:lpstr>
    </vt:vector>
  </TitlesOfParts>
  <Company>Aegis Treatment Centers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Aegis Hub &amp; Spoke System</dc:title>
  <dc:creator>Sarah Khawaja-Laljiani</dc:creator>
  <cp:lastModifiedBy>Diaz, Reyes</cp:lastModifiedBy>
  <cp:revision>71</cp:revision>
  <dcterms:created xsi:type="dcterms:W3CDTF">2019-03-07T19:12:21Z</dcterms:created>
  <dcterms:modified xsi:type="dcterms:W3CDTF">2019-03-12T16:35:37Z</dcterms:modified>
</cp:coreProperties>
</file>