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4"/>
    <p:sldMasterId id="2147483785" r:id="rId5"/>
    <p:sldMasterId id="2147483792" r:id="rId6"/>
    <p:sldMasterId id="2147483798" r:id="rId7"/>
    <p:sldMasterId id="2147483803" r:id="rId8"/>
  </p:sldMasterIdLst>
  <p:notesMasterIdLst>
    <p:notesMasterId r:id="rId26"/>
  </p:notesMasterIdLst>
  <p:sldIdLst>
    <p:sldId id="441" r:id="rId9"/>
    <p:sldId id="609" r:id="rId10"/>
    <p:sldId id="597" r:id="rId11"/>
    <p:sldId id="600" r:id="rId12"/>
    <p:sldId id="601" r:id="rId13"/>
    <p:sldId id="602" r:id="rId14"/>
    <p:sldId id="605" r:id="rId15"/>
    <p:sldId id="618" r:id="rId16"/>
    <p:sldId id="616" r:id="rId17"/>
    <p:sldId id="615" r:id="rId18"/>
    <p:sldId id="604" r:id="rId19"/>
    <p:sldId id="617" r:id="rId20"/>
    <p:sldId id="606" r:id="rId21"/>
    <p:sldId id="608" r:id="rId22"/>
    <p:sldId id="612" r:id="rId23"/>
    <p:sldId id="614" r:id="rId24"/>
    <p:sldId id="594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Ginsborg" initials="PG" lastIdx="13" clrIdx="0">
    <p:extLst>
      <p:ext uri="{19B8F6BF-5375-455C-9EA6-DF929625EA0E}">
        <p15:presenceInfo xmlns:p15="http://schemas.microsoft.com/office/powerpoint/2012/main" userId="S-1-5-21-1231788800-3710375249-3285639780-1259" providerId="AD"/>
      </p:ext>
    </p:extLst>
  </p:cmAuthor>
  <p:cmAuthor id="2" name="Lisa Aliferis" initials="LA" lastIdx="25" clrIdx="1">
    <p:extLst>
      <p:ext uri="{19B8F6BF-5375-455C-9EA6-DF929625EA0E}">
        <p15:presenceInfo xmlns:p15="http://schemas.microsoft.com/office/powerpoint/2012/main" userId="S-1-5-21-1231788800-3710375249-3285639780-7613" providerId="AD"/>
      </p:ext>
    </p:extLst>
  </p:cmAuthor>
  <p:cmAuthor id="3" name="Kelly Pfeifer" initials="KP" lastIdx="4" clrIdx="2">
    <p:extLst>
      <p:ext uri="{19B8F6BF-5375-455C-9EA6-DF929625EA0E}">
        <p15:presenceInfo xmlns:p15="http://schemas.microsoft.com/office/powerpoint/2012/main" userId="S-1-5-21-1231788800-3710375249-3285639780-6760" providerId="AD"/>
      </p:ext>
    </p:extLst>
  </p:cmAuthor>
  <p:cmAuthor id="4" name="Catherine Teare" initials="CT" lastIdx="14" clrIdx="3">
    <p:extLst>
      <p:ext uri="{19B8F6BF-5375-455C-9EA6-DF929625EA0E}">
        <p15:presenceInfo xmlns:p15="http://schemas.microsoft.com/office/powerpoint/2012/main" userId="S-1-5-21-1231788800-3710375249-3285639780-46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E1F"/>
    <a:srgbClr val="304C6A"/>
    <a:srgbClr val="020B6B"/>
    <a:srgbClr val="999999"/>
    <a:srgbClr val="0079C2"/>
    <a:srgbClr val="D3630F"/>
    <a:srgbClr val="FF9900"/>
    <a:srgbClr val="ECF0F5"/>
    <a:srgbClr val="5C8727"/>
    <a:srgbClr val="C5C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4899" autoAdjust="0"/>
  </p:normalViewPr>
  <p:slideViewPr>
    <p:cSldViewPr snapToGrid="0" snapToObjects="1">
      <p:cViewPr varScale="1">
        <p:scale>
          <a:sx n="74" d="100"/>
          <a:sy n="74" d="100"/>
        </p:scale>
        <p:origin x="1651" y="77"/>
      </p:cViewPr>
      <p:guideLst>
        <p:guide orient="horz" pos="384"/>
        <p:guide pos="2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19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F54770C3-50FE-4EEF-A5DA-A0528A25EDA0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2B24EA27-A160-49F5-A606-3AF68EBEF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4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EA27-A160-49F5-A606-3AF68EBEF71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68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EA27-A160-49F5-A606-3AF68EBEF71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32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EA27-A160-49F5-A606-3AF68EBEF71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40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EA27-A160-49F5-A606-3AF68EBEF71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23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EA27-A160-49F5-A606-3AF68EBEF71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93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286">
              <a:defRPr/>
            </a:pPr>
            <a:fld id="{2B24EA27-A160-49F5-A606-3AF68EBEF712}" type="slidenum">
              <a:rPr lang="en-US">
                <a:solidFill>
                  <a:prstClr val="black"/>
                </a:solidFill>
                <a:latin typeface="Calibri"/>
              </a:rPr>
              <a:pPr defTabSz="456286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7210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4EA27-A160-49F5-A606-3AF68EBEF71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286">
              <a:defRPr/>
            </a:pPr>
            <a:fld id="{2B24EA27-A160-49F5-A606-3AF68EBEF712}" type="slidenum">
              <a:rPr lang="en-US">
                <a:solidFill>
                  <a:prstClr val="black"/>
                </a:solidFill>
                <a:latin typeface="Calibri"/>
              </a:rPr>
              <a:pPr defTabSz="456286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698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EA27-A160-49F5-A606-3AF68EBEF71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18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EA27-A160-49F5-A606-3AF68EBEF71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20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EA27-A160-49F5-A606-3AF68EBEF71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97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EA27-A160-49F5-A606-3AF68EBEF71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3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EA27-A160-49F5-A606-3AF68EBEF71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47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EA27-A160-49F5-A606-3AF68EBEF71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EA27-A160-49F5-A606-3AF68EBEF71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5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636" y="437160"/>
            <a:ext cx="8278602" cy="103330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accent2">
                    <a:lumMod val="75000"/>
                  </a:schemeClr>
                </a:solidFill>
                <a:latin typeface="Avenir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636" y="1971761"/>
            <a:ext cx="8278602" cy="43000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venir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876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D042-3662-B24A-BCFD-8979366232F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4E7D-4E14-F54A-A774-849EF4D055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D042-3662-B24A-BCFD-8979366232F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4E7D-4E14-F54A-A774-849EF4D055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3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D042-3662-B24A-BCFD-8979366232F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4E7D-4E14-F54A-A774-849EF4D055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68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D042-3662-B24A-BCFD-8979366232F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4E7D-4E14-F54A-A774-849EF4D055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0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636" y="437160"/>
            <a:ext cx="8278602" cy="103330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636" y="1971761"/>
            <a:ext cx="8278602" cy="43000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4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CF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20342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64" y="1704404"/>
            <a:ext cx="8287480" cy="445142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12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Tx/>
              <a:buSzPct val="85000"/>
              <a:buFont typeface="Courier New"/>
              <a:buChar char="o"/>
              <a:defRPr sz="2400">
                <a:latin typeface="12 Avenir 45 Book   03173"/>
              </a:defRPr>
            </a:lvl2pPr>
            <a:lvl3pPr marL="687388" indent="-339725">
              <a:spcBef>
                <a:spcPts val="600"/>
              </a:spcBef>
              <a:spcAft>
                <a:spcPts val="6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3"/>
              </a:buClr>
              <a:buSzPct val="110000"/>
              <a:buFont typeface="Courier New"/>
              <a:buChar char="o"/>
              <a:defRPr>
                <a:latin typeface="12 Avenir 45 Book   03173"/>
              </a:defRPr>
            </a:lvl4pPr>
            <a:lvl5pPr marL="2057400" indent="-228600">
              <a:buClr>
                <a:schemeClr val="accent3"/>
              </a:buClr>
              <a:buSzPct val="100000"/>
              <a:buFont typeface="Lucida Grande"/>
              <a:buChar char="-"/>
              <a:defRPr>
                <a:latin typeface="12 Avenir 45 Book   03173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2522" y="437160"/>
            <a:ext cx="8287481" cy="137016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45664" y="1056663"/>
            <a:ext cx="8254452" cy="647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15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60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39" y="5357600"/>
            <a:ext cx="8238478" cy="566738"/>
          </a:xfrm>
          <a:prstGeom prst="rect">
            <a:avLst/>
          </a:prstGeom>
        </p:spPr>
        <p:txBody>
          <a:bodyPr anchor="b"/>
          <a:lstStyle>
            <a:lvl1pPr algn="l"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1639" y="612774"/>
            <a:ext cx="8238478" cy="475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venir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82324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636" y="437160"/>
            <a:ext cx="8278602" cy="103330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636" y="1971761"/>
            <a:ext cx="8278602" cy="43000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73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CF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64" y="1704404"/>
            <a:ext cx="8287480" cy="445142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12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Tx/>
              <a:buSzPct val="85000"/>
              <a:buFont typeface="Courier New"/>
              <a:buChar char="o"/>
              <a:defRPr sz="2400">
                <a:latin typeface="12 Avenir 45 Book   03173"/>
              </a:defRPr>
            </a:lvl2pPr>
            <a:lvl3pPr marL="687388" indent="-339725">
              <a:spcBef>
                <a:spcPts val="600"/>
              </a:spcBef>
              <a:spcAft>
                <a:spcPts val="6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3"/>
              </a:buClr>
              <a:buSzPct val="110000"/>
              <a:buFont typeface="Courier New"/>
              <a:buChar char="o"/>
              <a:defRPr>
                <a:latin typeface="12 Avenir 45 Book   03173"/>
              </a:defRPr>
            </a:lvl4pPr>
            <a:lvl5pPr marL="2057400" indent="-228600">
              <a:buClr>
                <a:schemeClr val="accent3"/>
              </a:buClr>
              <a:buSzPct val="100000"/>
              <a:buFont typeface="Lucida Grande"/>
              <a:buChar char="-"/>
              <a:defRPr>
                <a:latin typeface="12 Avenir 45 Book   03173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2522" y="437160"/>
            <a:ext cx="8287481" cy="137016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45664" y="1056663"/>
            <a:ext cx="8254452" cy="647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64" y="1704404"/>
            <a:ext cx="8287480" cy="445142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1200"/>
              </a:spcAft>
              <a:buClr>
                <a:srgbClr val="800000"/>
              </a:buClr>
              <a:buSzPct val="100000"/>
              <a:buFont typeface="Wingdings" charset="2"/>
              <a:buChar char="§"/>
              <a:defRPr sz="2400">
                <a:latin typeface="Avenir Medium"/>
              </a:defRPr>
            </a:lvl1pPr>
            <a:lvl2pPr marL="742950" indent="-285750">
              <a:buClrTx/>
              <a:buSzPct val="85000"/>
              <a:buFont typeface="Courier New"/>
              <a:buChar char="o"/>
              <a:defRPr sz="2400">
                <a:latin typeface="12 Avenir 45 Book   03173"/>
              </a:defRPr>
            </a:lvl2pPr>
            <a:lvl3pPr marL="687388" indent="-33972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Lucida Grande"/>
              <a:buChar char="●"/>
              <a:defRPr sz="2200" baseline="0">
                <a:latin typeface="Avenir Medium"/>
              </a:defRPr>
            </a:lvl3pPr>
            <a:lvl4pPr marL="1600200" indent="-228600">
              <a:buClr>
                <a:schemeClr val="accent3"/>
              </a:buClr>
              <a:buSzPct val="110000"/>
              <a:buFont typeface="Courier New"/>
              <a:buChar char="o"/>
              <a:defRPr>
                <a:latin typeface="12 Avenir 45 Book   03173"/>
              </a:defRPr>
            </a:lvl4pPr>
            <a:lvl5pPr marL="2057400" indent="-228600">
              <a:buClr>
                <a:schemeClr val="accent3"/>
              </a:buClr>
              <a:buSzPct val="100000"/>
              <a:buFont typeface="Lucida Grande"/>
              <a:buChar char="-"/>
              <a:defRPr>
                <a:latin typeface="12 Avenir 45 Book   03173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2522" y="437160"/>
            <a:ext cx="8287481" cy="137016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2">
                    <a:lumMod val="75000"/>
                  </a:schemeClr>
                </a:solidFill>
                <a:latin typeface="Avenir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45664" y="1056663"/>
            <a:ext cx="8254452" cy="647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rgbClr val="991111"/>
                </a:solidFill>
                <a:latin typeface="Avenir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2640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62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39" y="5357600"/>
            <a:ext cx="8238478" cy="566738"/>
          </a:xfrm>
          <a:prstGeom prst="rect">
            <a:avLst/>
          </a:prstGeom>
        </p:spPr>
        <p:txBody>
          <a:bodyPr anchor="b"/>
          <a:lstStyle>
            <a:lvl1pPr algn="l"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1639" y="612774"/>
            <a:ext cx="8238478" cy="475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venir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16466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636" y="437160"/>
            <a:ext cx="8278602" cy="103330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636" y="1971761"/>
            <a:ext cx="8278602" cy="43000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6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CF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64" y="1704404"/>
            <a:ext cx="8287480" cy="445142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12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Tx/>
              <a:buSzPct val="85000"/>
              <a:buFont typeface="Courier New"/>
              <a:buChar char="o"/>
              <a:defRPr sz="2400">
                <a:latin typeface="12 Avenir 45 Book   03173"/>
              </a:defRPr>
            </a:lvl2pPr>
            <a:lvl3pPr marL="687388" indent="-339725">
              <a:spcBef>
                <a:spcPts val="600"/>
              </a:spcBef>
              <a:spcAft>
                <a:spcPts val="6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3"/>
              </a:buClr>
              <a:buSzPct val="110000"/>
              <a:buFont typeface="Courier New"/>
              <a:buChar char="o"/>
              <a:defRPr>
                <a:latin typeface="12 Avenir 45 Book   03173"/>
              </a:defRPr>
            </a:lvl4pPr>
            <a:lvl5pPr marL="2057400" indent="-228600">
              <a:buClr>
                <a:schemeClr val="accent3"/>
              </a:buClr>
              <a:buSzPct val="100000"/>
              <a:buFont typeface="Lucida Grande"/>
              <a:buChar char="-"/>
              <a:defRPr>
                <a:latin typeface="12 Avenir 45 Book   03173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2522" y="437160"/>
            <a:ext cx="8287481" cy="137016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45664" y="1056663"/>
            <a:ext cx="8254452" cy="647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86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01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39" y="5357600"/>
            <a:ext cx="8238478" cy="566738"/>
          </a:xfrm>
          <a:prstGeom prst="rect">
            <a:avLst/>
          </a:prstGeom>
        </p:spPr>
        <p:txBody>
          <a:bodyPr anchor="b"/>
          <a:lstStyle>
            <a:lvl1pPr algn="l"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1639" y="612774"/>
            <a:ext cx="8238478" cy="475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venir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7799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85813" y="1847850"/>
          <a:ext cx="6592887" cy="33289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8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8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12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2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2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2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2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2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2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12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00" marB="457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Avenir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2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39" y="5357600"/>
            <a:ext cx="8238478" cy="566738"/>
          </a:xfrm>
          <a:prstGeom prst="rect">
            <a:avLst/>
          </a:prstGeom>
        </p:spPr>
        <p:txBody>
          <a:bodyPr anchor="b"/>
          <a:lstStyle>
            <a:lvl1pPr algn="l">
              <a:defRPr sz="1600" b="0" i="0" baseline="0">
                <a:solidFill>
                  <a:schemeClr val="tx1"/>
                </a:solidFill>
                <a:latin typeface="Avenir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1639" y="612774"/>
            <a:ext cx="8238478" cy="475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venir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051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6553200"/>
            <a:ext cx="7013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>
            <a:normAutofit/>
          </a:bodyPr>
          <a:lstStyle>
            <a:lvl1pPr marL="173038" indent="-173038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400"/>
            </a:lvl1pPr>
            <a:lvl2pPr marL="630238" indent="-173038">
              <a:spcBef>
                <a:spcPts val="300"/>
              </a:spcBef>
              <a:buClr>
                <a:schemeClr val="accent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1087438" indent="-173038">
              <a:spcBef>
                <a:spcPts val="300"/>
              </a:spcBef>
              <a:buClr>
                <a:schemeClr val="accent2"/>
              </a:buClr>
              <a:buFont typeface="Arial" pitchFamily="34" charset="0"/>
              <a:buChar char="–"/>
              <a:defRPr sz="18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2"/>
              </a:buClr>
              <a:buFont typeface="Arial" pitchFamily="34" charset="0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54E8E1-FD69-4B84-BFD0-D83EE059587A}" type="datetime1">
              <a:rPr 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2/25/2019</a:t>
            </a:fld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E146D7-BEBF-471B-9727-9DD2588ADBD3}" type="slidenum">
              <a:rPr 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99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CF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64" y="1704404"/>
            <a:ext cx="8287480" cy="445142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12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Tx/>
              <a:buSzPct val="85000"/>
              <a:buFont typeface="Courier New"/>
              <a:buChar char="o"/>
              <a:defRPr sz="2400">
                <a:latin typeface="12 Avenir 45 Book   03173"/>
              </a:defRPr>
            </a:lvl2pPr>
            <a:lvl3pPr marL="687388" indent="-339725">
              <a:spcBef>
                <a:spcPts val="600"/>
              </a:spcBef>
              <a:spcAft>
                <a:spcPts val="600"/>
              </a:spcAft>
              <a:buClr>
                <a:srgbClr val="304C6A"/>
              </a:buClr>
              <a:buSzPct val="125000"/>
              <a:buFont typeface="Arial" panose="020B0604020202020204" pitchFamily="34" charset="0"/>
              <a:buChar char="•"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3"/>
              </a:buClr>
              <a:buSzPct val="110000"/>
              <a:buFont typeface="Courier New"/>
              <a:buChar char="o"/>
              <a:defRPr>
                <a:latin typeface="12 Avenir 45 Book   03173"/>
              </a:defRPr>
            </a:lvl4pPr>
            <a:lvl5pPr marL="2057400" indent="-228600">
              <a:buClr>
                <a:schemeClr val="accent3"/>
              </a:buClr>
              <a:buSzPct val="100000"/>
              <a:buFont typeface="Lucida Grande"/>
              <a:buChar char="-"/>
              <a:defRPr>
                <a:latin typeface="12 Avenir 45 Book   03173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2522" y="437160"/>
            <a:ext cx="8287481" cy="137016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304C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45664" y="1056663"/>
            <a:ext cx="8254452" cy="647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43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405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56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D042-3662-B24A-BCFD-8979366232F1}" type="datetimeFigureOut">
              <a:rPr lang="en-US" smtClean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4E7D-4E14-F54A-A774-849EF4D055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7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6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vmlDrawing" Target="../drawings/vmlDrawing3.vml"/><Relationship Id="rId5" Type="http://schemas.openxmlformats.org/officeDocument/2006/relationships/theme" Target="../theme/theme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24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vmlDrawing" Target="../drawings/vmlDrawing5.vml"/><Relationship Id="rId5" Type="http://schemas.openxmlformats.org/officeDocument/2006/relationships/theme" Target="../theme/theme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12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9" r:id="rId6"/>
    <p:sldLayoutId id="2147483770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991111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49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925095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/>
          <p:cNvSpPr txBox="1">
            <a:spLocks/>
          </p:cNvSpPr>
          <p:nvPr/>
        </p:nvSpPr>
        <p:spPr>
          <a:xfrm>
            <a:off x="6596063" y="6619875"/>
            <a:ext cx="2133600" cy="2492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A101630A-BEE3-425B-9C6C-71036EE36737}" type="slidenum">
              <a:rPr lang="en-US" sz="1200" smtClean="0">
                <a:solidFill>
                  <a:schemeClr val="tx2">
                    <a:lumMod val="50000"/>
                    <a:lumOff val="50000"/>
                  </a:schemeClr>
                </a:solidFill>
                <a:latin typeface="12 Avenir 45 Book   03173" charset="0"/>
              </a:rPr>
              <a:pPr algn="r" eaLnBrk="1" hangingPunct="1">
                <a:defRPr/>
              </a:pPr>
              <a:t>‹#›</a:t>
            </a:fld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12 Avenir 45 Book   03173" charset="0"/>
            </a:endParaRPr>
          </a:p>
        </p:txBody>
      </p:sp>
      <p:pic>
        <p:nvPicPr>
          <p:cNvPr id="2052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457950"/>
            <a:ext cx="3657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97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991111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/>
          <p:cNvSpPr txBox="1">
            <a:spLocks/>
          </p:cNvSpPr>
          <p:nvPr/>
        </p:nvSpPr>
        <p:spPr>
          <a:xfrm>
            <a:off x="6596063" y="6619875"/>
            <a:ext cx="2133600" cy="2492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A101630A-BEE3-425B-9C6C-71036EE36737}" type="slidenum">
              <a:rPr lang="en-US" sz="1200" smtClean="0">
                <a:solidFill>
                  <a:schemeClr val="tx2">
                    <a:lumMod val="50000"/>
                    <a:lumOff val="50000"/>
                  </a:schemeClr>
                </a:solidFill>
                <a:latin typeface="12 Avenir 45 Book   03173" charset="0"/>
              </a:rPr>
              <a:pPr algn="r" eaLnBrk="1" hangingPunct="1">
                <a:defRPr/>
              </a:pPr>
              <a:t>‹#›</a:t>
            </a:fld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12 Avenir 45 Book   03173" charset="0"/>
            </a:endParaRPr>
          </a:p>
        </p:txBody>
      </p:sp>
      <p:pic>
        <p:nvPicPr>
          <p:cNvPr id="2052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457950"/>
            <a:ext cx="3657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72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991111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/>
          <p:cNvSpPr txBox="1">
            <a:spLocks/>
          </p:cNvSpPr>
          <p:nvPr/>
        </p:nvSpPr>
        <p:spPr>
          <a:xfrm>
            <a:off x="6596063" y="6619875"/>
            <a:ext cx="2133600" cy="249238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A101630A-BEE3-425B-9C6C-71036EE36737}" type="slidenum">
              <a:rPr lang="en-US" sz="1200" smtClean="0">
                <a:solidFill>
                  <a:schemeClr val="tx2">
                    <a:lumMod val="50000"/>
                    <a:lumOff val="50000"/>
                  </a:schemeClr>
                </a:solidFill>
                <a:latin typeface="12 Avenir 45 Book   03173" charset="0"/>
              </a:rPr>
              <a:pPr algn="r" eaLnBrk="1" hangingPunct="1">
                <a:defRPr/>
              </a:pPr>
              <a:t>‹#›</a:t>
            </a:fld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12 Avenir 45 Book   03173" charset="0"/>
            </a:endParaRPr>
          </a:p>
        </p:txBody>
      </p:sp>
      <p:pic>
        <p:nvPicPr>
          <p:cNvPr id="2052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457950"/>
            <a:ext cx="3657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97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991111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63BE18A-E668-4E6C-BD8F-8B2EBEF19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596"/>
          <a:stretch/>
        </p:blipFill>
        <p:spPr>
          <a:xfrm>
            <a:off x="32961" y="4986817"/>
            <a:ext cx="1570628" cy="1695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EB0434-1BE2-4CEB-92D7-1880BD485F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90"/>
          <a:stretch/>
        </p:blipFill>
        <p:spPr>
          <a:xfrm>
            <a:off x="0" y="-1"/>
            <a:ext cx="9144000" cy="4626429"/>
          </a:xfrm>
          <a:prstGeom prst="rect">
            <a:avLst/>
          </a:prstGeom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1195040C-3048-47F8-8731-5EBFF979400E}"/>
              </a:ext>
            </a:extLst>
          </p:cNvPr>
          <p:cNvSpPr/>
          <p:nvPr/>
        </p:nvSpPr>
        <p:spPr>
          <a:xfrm>
            <a:off x="0" y="0"/>
            <a:ext cx="9144000" cy="4626429"/>
          </a:xfrm>
          <a:prstGeom prst="flowChartProcess">
            <a:avLst/>
          </a:prstGeom>
          <a:gradFill>
            <a:gsLst>
              <a:gs pos="17000">
                <a:srgbClr val="002060">
                  <a:alpha val="37000"/>
                </a:srgbClr>
              </a:gs>
              <a:gs pos="100000">
                <a:schemeClr val="dk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486"/>
            <a:ext cx="0" cy="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13" y="2736503"/>
            <a:ext cx="5163140" cy="343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800" b="1" dirty="0">
                <a:solidFill>
                  <a:schemeClr val="bg1"/>
                </a:solidFill>
              </a:rPr>
              <a:t>Mental Health in California	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3399" y="5060914"/>
            <a:ext cx="64585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Catherine Teare</a:t>
            </a:r>
          </a:p>
          <a:p>
            <a:r>
              <a:rPr lang="en-US" altLang="en-US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Associate Director, High-Value Care</a:t>
            </a:r>
          </a:p>
          <a:p>
            <a:r>
              <a:rPr lang="en-US" altLang="en-US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Joint Assembly and Senate Health Committee      Informational Hearing</a:t>
            </a:r>
          </a:p>
          <a:p>
            <a:r>
              <a:rPr lang="en-US" altLang="en-US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February 26, 2019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3089ECC-D74F-4211-8D60-86842E6E8CF5}"/>
              </a:ext>
            </a:extLst>
          </p:cNvPr>
          <p:cNvSpPr/>
          <p:nvPr/>
        </p:nvSpPr>
        <p:spPr>
          <a:xfrm>
            <a:off x="0" y="4626429"/>
            <a:ext cx="9144000" cy="304800"/>
          </a:xfrm>
          <a:prstGeom prst="flowChartProcess">
            <a:avLst/>
          </a:prstGeom>
          <a:solidFill>
            <a:srgbClr val="304C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6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98B39D-41D5-4EEB-B51B-B6E63E7BFC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6" t="20481" r="4223" b="16039"/>
          <a:stretch/>
        </p:blipFill>
        <p:spPr>
          <a:xfrm>
            <a:off x="1607733" y="2372665"/>
            <a:ext cx="5948625" cy="416725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093F1ED-76BA-42EB-A973-16ECBFA3F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884" y="180306"/>
            <a:ext cx="8753341" cy="1370163"/>
          </a:xfrm>
        </p:spPr>
        <p:txBody>
          <a:bodyPr/>
          <a:lstStyle/>
          <a:p>
            <a:r>
              <a:rPr lang="en-US" dirty="0">
                <a:latin typeface="+mn-lt"/>
              </a:rPr>
              <a:t>Suicide rates vary by gender and race/ethnicity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F6CC19-C8C7-4C5B-AA3C-83EF10900263}"/>
              </a:ext>
            </a:extLst>
          </p:cNvPr>
          <p:cNvSpPr txBox="1"/>
          <p:nvPr/>
        </p:nvSpPr>
        <p:spPr>
          <a:xfrm>
            <a:off x="229885" y="6392090"/>
            <a:ext cx="8117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Source: Charles Holzer and Hoang Nguyen, “Estimation of Need for Mental Health Services,” accessed December 22, 2017, charlesholzer.com.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EF7B4-CDA6-4C0C-B1FD-E921CCBD609C}"/>
              </a:ext>
            </a:extLst>
          </p:cNvPr>
          <p:cNvSpPr txBox="1"/>
          <p:nvPr/>
        </p:nvSpPr>
        <p:spPr>
          <a:xfrm>
            <a:off x="1075459" y="1663076"/>
            <a:ext cx="694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Suicide Rate, by Gender and Race/Ethnicity</a:t>
            </a:r>
          </a:p>
          <a:p>
            <a:pPr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All Ages, California, 2011  to 2013</a:t>
            </a:r>
          </a:p>
        </p:txBody>
      </p:sp>
    </p:spTree>
    <p:extLst>
      <p:ext uri="{BB962C8B-B14F-4D97-AF65-F5344CB8AC3E}">
        <p14:creationId xmlns:p14="http://schemas.microsoft.com/office/powerpoint/2010/main" val="287387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440FB-2D28-493F-820E-E2C5F1A29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50" t="22762" r="17727"/>
          <a:stretch/>
        </p:blipFill>
        <p:spPr>
          <a:xfrm>
            <a:off x="2361364" y="1873526"/>
            <a:ext cx="4436987" cy="435794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093F1ED-76BA-42EB-A973-16ECBFA3F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443" y="190580"/>
            <a:ext cx="8478561" cy="1370163"/>
          </a:xfrm>
        </p:spPr>
        <p:txBody>
          <a:bodyPr/>
          <a:lstStyle/>
          <a:p>
            <a:r>
              <a:rPr lang="en-US" dirty="0">
                <a:latin typeface="+mn-lt"/>
              </a:rPr>
              <a:t>Many California adults with mental illness do not receive treatment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709D1-6055-4D53-A348-58A7C647DB9A}"/>
              </a:ext>
            </a:extLst>
          </p:cNvPr>
          <p:cNvSpPr txBox="1"/>
          <p:nvPr/>
        </p:nvSpPr>
        <p:spPr>
          <a:xfrm>
            <a:off x="226032" y="6082305"/>
            <a:ext cx="8646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Sources: Behavioral Health Barometer: California, Volume 4, Substance Abuse and Mental Health Services Administration, 2017, www.samhsa.gov (PDF); Larry Goldman, Nancy Nielsen,  and Hunter Champion, “Awareness, Diagnosis, and Treatment of Depression,” Journal of General Internal Medicine 14, no. 9 (September 1999): 569–80.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4D43D8-E23C-40CE-95B2-BD4E0B327A44}"/>
              </a:ext>
            </a:extLst>
          </p:cNvPr>
          <p:cNvSpPr txBox="1"/>
          <p:nvPr/>
        </p:nvSpPr>
        <p:spPr>
          <a:xfrm>
            <a:off x="1105605" y="1288733"/>
            <a:ext cx="694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Treatment for Mental Illness</a:t>
            </a:r>
          </a:p>
          <a:p>
            <a:pPr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Adults with any mental illness, California 2011 to 2015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5816D1-A6D9-417B-A38E-5FC7C9999A0D}"/>
              </a:ext>
            </a:extLst>
          </p:cNvPr>
          <p:cNvSpPr/>
          <p:nvPr/>
        </p:nvSpPr>
        <p:spPr>
          <a:xfrm>
            <a:off x="714975" y="2529508"/>
            <a:ext cx="18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Percentage who…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4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E44BAA-2ABC-450A-AEE1-618603F68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23" t="21411"/>
          <a:stretch/>
        </p:blipFill>
        <p:spPr>
          <a:xfrm>
            <a:off x="2411604" y="1985311"/>
            <a:ext cx="4486049" cy="441253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093F1ED-76BA-42EB-A973-16ECBFA3F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861" y="190581"/>
            <a:ext cx="8675519" cy="1370163"/>
          </a:xfrm>
        </p:spPr>
        <p:txBody>
          <a:bodyPr/>
          <a:lstStyle/>
          <a:p>
            <a:r>
              <a:rPr lang="en-US" dirty="0">
                <a:latin typeface="+mn-lt"/>
              </a:rPr>
              <a:t>Access for adolescents reporting major depression is particularly limited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DFBEBA-198A-4B71-BEE0-9FA3C60C87FE}"/>
              </a:ext>
            </a:extLst>
          </p:cNvPr>
          <p:cNvSpPr txBox="1"/>
          <p:nvPr/>
        </p:nvSpPr>
        <p:spPr>
          <a:xfrm>
            <a:off x="221903" y="6354591"/>
            <a:ext cx="89220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Source: Behavioral Health Barometer: California, Volume 4, Substance Abuse and Mental Health Services Administration, 2017, www.samhsa.gov (PDF).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E14D6-BFC9-42D7-BD33-5CDA93DBAEE5}"/>
              </a:ext>
            </a:extLst>
          </p:cNvPr>
          <p:cNvSpPr txBox="1"/>
          <p:nvPr/>
        </p:nvSpPr>
        <p:spPr>
          <a:xfrm>
            <a:off x="1095560" y="1472156"/>
            <a:ext cx="694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Treatment for Major Depressive Episode</a:t>
            </a:r>
          </a:p>
          <a:p>
            <a:pPr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Adolescents, California, 2011 to 2015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AED296-5E31-4CB1-A014-0AE09EDE6760}"/>
              </a:ext>
            </a:extLst>
          </p:cNvPr>
          <p:cNvSpPr/>
          <p:nvPr/>
        </p:nvSpPr>
        <p:spPr>
          <a:xfrm>
            <a:off x="270554" y="2710377"/>
            <a:ext cx="2691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Percentage reporting MDE in the past year who…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7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093F1ED-76BA-42EB-A973-16ECBFA3F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358" y="190419"/>
            <a:ext cx="8612191" cy="1370163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Medi</a:t>
            </a:r>
            <a:r>
              <a:rPr lang="en-US" dirty="0">
                <a:latin typeface="+mn-lt"/>
              </a:rPr>
              <a:t>-Cal and other public programs play a critical role in financing mental health care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CAFB6-4251-4C04-8077-493506597A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74"/>
          <a:stretch/>
        </p:blipFill>
        <p:spPr>
          <a:xfrm>
            <a:off x="1298934" y="1966674"/>
            <a:ext cx="6548826" cy="4340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DEDDB8-8B7A-47D6-A95B-8C303B9874A7}"/>
              </a:ext>
            </a:extLst>
          </p:cNvPr>
          <p:cNvSpPr txBox="1"/>
          <p:nvPr/>
        </p:nvSpPr>
        <p:spPr>
          <a:xfrm>
            <a:off x="230358" y="6247304"/>
            <a:ext cx="8692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Source: “Table A.7,” in Projections of National Expenditures for Treatment of Mental and Substance Use Disorders, 2010–2020, Substance Abuse and Mental Health Services Administration, 2014: A-12 and A-13, store.samhsa.gov.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1D7287-4067-4F38-AF78-4BA93D781795}"/>
              </a:ext>
            </a:extLst>
          </p:cNvPr>
          <p:cNvSpPr txBox="1"/>
          <p:nvPr/>
        </p:nvSpPr>
        <p:spPr>
          <a:xfrm>
            <a:off x="1145640" y="1330581"/>
            <a:ext cx="694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All Health vs. Mental Health Expenditures</a:t>
            </a:r>
          </a:p>
          <a:p>
            <a:pPr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By Payer, United States, 2015</a:t>
            </a:r>
          </a:p>
        </p:txBody>
      </p:sp>
    </p:spTree>
    <p:extLst>
      <p:ext uri="{BB962C8B-B14F-4D97-AF65-F5344CB8AC3E}">
        <p14:creationId xmlns:p14="http://schemas.microsoft.com/office/powerpoint/2010/main" val="3061840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5D3678-7132-4E3F-82A2-5FCD13197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39" y="191034"/>
            <a:ext cx="8287481" cy="600530"/>
          </a:xfrm>
        </p:spPr>
        <p:txBody>
          <a:bodyPr/>
          <a:lstStyle/>
          <a:p>
            <a:r>
              <a:rPr lang="en-US" dirty="0">
                <a:latin typeface="+mn-lt"/>
              </a:rPr>
              <a:t>600,000 Californians receive Medi-Cal specialty mental health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7507B9-6516-4542-89D4-4936FE58C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27"/>
          <a:stretch/>
        </p:blipFill>
        <p:spPr>
          <a:xfrm>
            <a:off x="2365769" y="1649677"/>
            <a:ext cx="5421703" cy="4565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889D23-E17F-4EF3-9C87-EA91E8356586}"/>
              </a:ext>
            </a:extLst>
          </p:cNvPr>
          <p:cNvSpPr txBox="1"/>
          <p:nvPr/>
        </p:nvSpPr>
        <p:spPr>
          <a:xfrm>
            <a:off x="1145640" y="1421013"/>
            <a:ext cx="694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Adults and Children, California, FY 2012 to 2015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387C7-1C0E-41CD-83B5-EE930337D605}"/>
              </a:ext>
            </a:extLst>
          </p:cNvPr>
          <p:cNvSpPr txBox="1"/>
          <p:nvPr/>
        </p:nvSpPr>
        <p:spPr>
          <a:xfrm>
            <a:off x="227039" y="6338094"/>
            <a:ext cx="87159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Source: Statewide Aggregate Specialty Mental Health Services Performance Dashboard, California Department of Healthcare Services, 2016, www.dhcs.ca.gov (PDF).</a:t>
            </a:r>
          </a:p>
        </p:txBody>
      </p:sp>
    </p:spTree>
    <p:extLst>
      <p:ext uri="{BB962C8B-B14F-4D97-AF65-F5344CB8AC3E}">
        <p14:creationId xmlns:p14="http://schemas.microsoft.com/office/powerpoint/2010/main" val="428842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DD69-790E-4338-8BF8-8A290AC07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66" y="185952"/>
            <a:ext cx="8278602" cy="1033307"/>
          </a:xfrm>
        </p:spPr>
        <p:txBody>
          <a:bodyPr/>
          <a:lstStyle/>
          <a:p>
            <a:r>
              <a:rPr lang="en-US" dirty="0">
                <a:latin typeface="+mn-lt"/>
              </a:rPr>
              <a:t>People with behavioral health disorders die far too young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C93A2-2142-4BAB-A774-1D4116A79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9" y="1606150"/>
            <a:ext cx="8369021" cy="3231204"/>
          </a:xfrm>
        </p:spPr>
        <p:txBody>
          <a:bodyPr/>
          <a:lstStyle/>
          <a:p>
            <a:pPr marL="342900" indent="-342900">
              <a:buClr>
                <a:srgbClr val="EB6E1F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</a:tabLst>
            </a:pPr>
            <a:r>
              <a:rPr lang="en-US" sz="2800" dirty="0">
                <a:latin typeface="+mj-lt"/>
              </a:rPr>
              <a:t>People with serious mental illness </a:t>
            </a:r>
            <a:r>
              <a:rPr lang="en-US" sz="2800" b="1" dirty="0">
                <a:solidFill>
                  <a:srgbClr val="EB6E1F"/>
                </a:solidFill>
                <a:latin typeface="+mj-lt"/>
              </a:rPr>
              <a:t>die 25 years earlier</a:t>
            </a:r>
          </a:p>
          <a:p>
            <a:pPr marL="342900" indent="-342900">
              <a:buClr>
                <a:srgbClr val="EB6E1F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</a:tabLst>
            </a:pPr>
            <a:r>
              <a:rPr lang="en-US" sz="2800" dirty="0">
                <a:latin typeface="+mj-lt"/>
              </a:rPr>
              <a:t>People with a substance use disorder </a:t>
            </a:r>
            <a:r>
              <a:rPr lang="en-US" sz="2800" b="1" dirty="0">
                <a:solidFill>
                  <a:srgbClr val="EB6E1F"/>
                </a:solidFill>
                <a:latin typeface="+mj-lt"/>
              </a:rPr>
              <a:t>die 22.5 years earlier</a:t>
            </a:r>
          </a:p>
          <a:p>
            <a:pPr marL="342900" indent="-342900">
              <a:buClr>
                <a:srgbClr val="EB6E1F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</a:tabLst>
            </a:pPr>
            <a:r>
              <a:rPr lang="en-US" sz="2800" dirty="0">
                <a:latin typeface="+mj-lt"/>
              </a:rPr>
              <a:t>Many of these deaths are from preventable physical illnesses. </a:t>
            </a:r>
          </a:p>
          <a:p>
            <a:r>
              <a:rPr lang="en-US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0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0147CD-CBD7-4985-BDC2-97EF285C8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556" y="175903"/>
            <a:ext cx="8287481" cy="1370163"/>
          </a:xfrm>
        </p:spPr>
        <p:txBody>
          <a:bodyPr/>
          <a:lstStyle/>
          <a:p>
            <a:r>
              <a:rPr lang="en-US" dirty="0">
                <a:latin typeface="+mj-lt"/>
              </a:rPr>
              <a:t>Cost of care is much higher for people who both behavioral and physical health conditions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580FA-6FD8-4424-9D69-A4EDCD93D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879" y="2197277"/>
            <a:ext cx="5687367" cy="40946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63CDE6-0294-46EE-9F3C-9B5F59D64E61}"/>
              </a:ext>
            </a:extLst>
          </p:cNvPr>
          <p:cNvSpPr/>
          <p:nvPr/>
        </p:nvSpPr>
        <p:spPr>
          <a:xfrm>
            <a:off x="231556" y="6383591"/>
            <a:ext cx="78975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Source: Understanding Medi-Cal’s High-Cost Populations, Department of Health Care Services, June 2015, www.dhcs.ca.gov (PDF).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F4F74-462F-4E31-A6BC-DBCDCF2BB1D3}"/>
              </a:ext>
            </a:extLst>
          </p:cNvPr>
          <p:cNvSpPr txBox="1"/>
          <p:nvPr/>
        </p:nvSpPr>
        <p:spPr>
          <a:xfrm>
            <a:off x="1001631" y="1550946"/>
            <a:ext cx="694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Medi-Cal Spending on Diabetes, by Service Category</a:t>
            </a:r>
          </a:p>
          <a:p>
            <a:pPr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With and Without SMI or AD, California, 2011</a:t>
            </a:r>
          </a:p>
        </p:txBody>
      </p:sp>
    </p:spTree>
    <p:extLst>
      <p:ext uri="{BB962C8B-B14F-4D97-AF65-F5344CB8AC3E}">
        <p14:creationId xmlns:p14="http://schemas.microsoft.com/office/powerpoint/2010/main" val="887156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A25C5B-1ABA-4B80-9D35-4920AFC19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60" y="2440225"/>
            <a:ext cx="6433224" cy="19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0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DD69-790E-4338-8BF8-8A290AC07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814" y="206048"/>
            <a:ext cx="8278602" cy="1033307"/>
          </a:xfrm>
        </p:spPr>
        <p:txBody>
          <a:bodyPr/>
          <a:lstStyle/>
          <a:p>
            <a:r>
              <a:rPr lang="en-US" dirty="0">
                <a:latin typeface="+mn-lt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C93A2-2142-4BAB-A774-1D4116A79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1602477"/>
            <a:ext cx="8348338" cy="4300002"/>
          </a:xfrm>
        </p:spPr>
        <p:txBody>
          <a:bodyPr/>
          <a:lstStyle/>
          <a:p>
            <a:pPr marL="342900" indent="-342900">
              <a:buClr>
                <a:srgbClr val="EB6E1F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</a:tabLst>
            </a:pPr>
            <a:r>
              <a:rPr lang="en-US" sz="2800" dirty="0">
                <a:latin typeface="+mj-lt"/>
              </a:rPr>
              <a:t>Sources</a:t>
            </a:r>
          </a:p>
          <a:p>
            <a:pPr marL="342900" indent="-342900">
              <a:buClr>
                <a:srgbClr val="EB6E1F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</a:tabLst>
            </a:pPr>
            <a:r>
              <a:rPr lang="en-US" sz="2800" dirty="0">
                <a:latin typeface="+mj-lt"/>
              </a:rPr>
              <a:t>Prevalence</a:t>
            </a:r>
          </a:p>
          <a:p>
            <a:pPr marL="342900" indent="-342900">
              <a:buClr>
                <a:srgbClr val="EB6E1F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</a:tabLst>
            </a:pPr>
            <a:r>
              <a:rPr lang="en-US" sz="2800" dirty="0">
                <a:latin typeface="+mj-lt"/>
              </a:rPr>
              <a:t>Access to care</a:t>
            </a:r>
          </a:p>
          <a:p>
            <a:pPr marL="342900" indent="-342900">
              <a:buClr>
                <a:srgbClr val="EB6E1F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</a:tabLst>
            </a:pPr>
            <a:r>
              <a:rPr lang="en-US" sz="2800" dirty="0">
                <a:latin typeface="+mj-lt"/>
              </a:rPr>
              <a:t>Medi-Cal</a:t>
            </a:r>
          </a:p>
          <a:p>
            <a:pPr marL="342900" indent="-342900">
              <a:buClr>
                <a:srgbClr val="EB6E1F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</a:tabLst>
            </a:pPr>
            <a:r>
              <a:rPr lang="en-US" sz="2800" dirty="0">
                <a:latin typeface="+mj-lt"/>
              </a:rPr>
              <a:t>Impact</a:t>
            </a:r>
          </a:p>
          <a:p>
            <a:pPr marL="342900" indent="-342900">
              <a:buClr>
                <a:srgbClr val="EB6E1F"/>
              </a:buClr>
              <a:buSzPct val="15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</a:tabLst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8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00CD-A673-4EC0-AAAD-398013787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509" y="190580"/>
            <a:ext cx="8900491" cy="1033307"/>
          </a:xfrm>
        </p:spPr>
        <p:txBody>
          <a:bodyPr/>
          <a:lstStyle/>
          <a:p>
            <a:r>
              <a:rPr lang="en-US" dirty="0">
                <a:latin typeface="+mn-lt"/>
              </a:rPr>
              <a:t>Mental illnesses are common, chronic health conditions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65FC10-53FA-4AE9-BDDE-8B47AD273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901" y="2038418"/>
            <a:ext cx="7943208" cy="2636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C84A97-FD5C-44D6-9C06-FF3B9BD53047}"/>
              </a:ext>
            </a:extLst>
          </p:cNvPr>
          <p:cNvSpPr txBox="1"/>
          <p:nvPr/>
        </p:nvSpPr>
        <p:spPr>
          <a:xfrm>
            <a:off x="243509" y="6326739"/>
            <a:ext cx="8117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Source: Charles Holzer and Hoang Nguyen, “Estimation of Need for Mental Health Services,” accessed December 22, 2017, charlesholzer.com.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ACF571-F4EE-404B-A482-151CD3106791}"/>
              </a:ext>
            </a:extLst>
          </p:cNvPr>
          <p:cNvSpPr txBox="1"/>
          <p:nvPr/>
        </p:nvSpPr>
        <p:spPr>
          <a:xfrm>
            <a:off x="291529" y="1384820"/>
            <a:ext cx="694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Incidence of Mental Illness, Adults and Children, California, 2014</a:t>
            </a:r>
          </a:p>
        </p:txBody>
      </p:sp>
    </p:spTree>
    <p:extLst>
      <p:ext uri="{BB962C8B-B14F-4D97-AF65-F5344CB8AC3E}">
        <p14:creationId xmlns:p14="http://schemas.microsoft.com/office/powerpoint/2010/main" val="363314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00CD-A673-4EC0-AAAD-398013787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885" y="184711"/>
            <a:ext cx="8278602" cy="1033307"/>
          </a:xfrm>
        </p:spPr>
        <p:txBody>
          <a:bodyPr/>
          <a:lstStyle/>
          <a:p>
            <a:r>
              <a:rPr lang="en-US" dirty="0">
                <a:latin typeface="+mn-lt"/>
              </a:rPr>
              <a:t>Prevalence varies by region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D58B9-E00A-43D3-A9AA-4417FFF977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94"/>
          <a:stretch/>
        </p:blipFill>
        <p:spPr>
          <a:xfrm>
            <a:off x="1638728" y="1478786"/>
            <a:ext cx="5984027" cy="4480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CDB70A-64C3-45EF-958C-11732015DCFB}"/>
              </a:ext>
            </a:extLst>
          </p:cNvPr>
          <p:cNvSpPr txBox="1"/>
          <p:nvPr/>
        </p:nvSpPr>
        <p:spPr>
          <a:xfrm>
            <a:off x="229885" y="6100095"/>
            <a:ext cx="8117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Source: Charles Holzer and Hoang Nguyen, “Estimation of Need for Mental Health Services,” accessed December 22, 2017, charlesholzer.com.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3DAB3-EBEA-45F9-89AA-FF7CAB0407AC}"/>
              </a:ext>
            </a:extLst>
          </p:cNvPr>
          <p:cNvSpPr txBox="1"/>
          <p:nvPr/>
        </p:nvSpPr>
        <p:spPr>
          <a:xfrm>
            <a:off x="291529" y="722648"/>
            <a:ext cx="694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Adults with SMI and Children with SED, by Region, California, 2014</a:t>
            </a:r>
          </a:p>
        </p:txBody>
      </p:sp>
    </p:spTree>
    <p:extLst>
      <p:ext uri="{BB962C8B-B14F-4D97-AF65-F5344CB8AC3E}">
        <p14:creationId xmlns:p14="http://schemas.microsoft.com/office/powerpoint/2010/main" val="140281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37FD8B-63AF-475F-96C8-A2F632AE7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46" r="6428" b="14218"/>
          <a:stretch/>
        </p:blipFill>
        <p:spPr>
          <a:xfrm>
            <a:off x="247587" y="1556537"/>
            <a:ext cx="4122517" cy="4008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/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093F1ED-76BA-42EB-A973-16ECBFA3F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492" y="183572"/>
            <a:ext cx="8287481" cy="621078"/>
          </a:xfrm>
        </p:spPr>
        <p:txBody>
          <a:bodyPr/>
          <a:lstStyle/>
          <a:p>
            <a:r>
              <a:rPr lang="en-US" dirty="0">
                <a:latin typeface="+mn-lt"/>
              </a:rPr>
              <a:t>Prevalence varies by race/ethnicity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04BBD-188B-4705-A681-45FE83F13263}"/>
              </a:ext>
            </a:extLst>
          </p:cNvPr>
          <p:cNvSpPr txBox="1"/>
          <p:nvPr/>
        </p:nvSpPr>
        <p:spPr>
          <a:xfrm>
            <a:off x="229885" y="6110369"/>
            <a:ext cx="8117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Source: Charles Holzer and Hoang Nguyen, “Estimation of Need for Mental Health Services,” accessed December 22, 2017, charlesholzer.com.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C25AC4-8091-44AD-BDCF-0BF9B0B433AC}"/>
              </a:ext>
            </a:extLst>
          </p:cNvPr>
          <p:cNvGrpSpPr/>
          <p:nvPr/>
        </p:nvGrpSpPr>
        <p:grpSpPr>
          <a:xfrm>
            <a:off x="4585860" y="1518854"/>
            <a:ext cx="4362930" cy="4106246"/>
            <a:chOff x="4585860" y="1739744"/>
            <a:chExt cx="4362930" cy="41062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D78914-9F5E-4F7B-9370-1F44C07417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70" b="14423"/>
            <a:stretch/>
          </p:blipFill>
          <p:spPr>
            <a:xfrm>
              <a:off x="4585860" y="1739744"/>
              <a:ext cx="4362930" cy="40462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/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C26130-C3EA-446B-9DBD-9545F34F9903}"/>
                </a:ext>
              </a:extLst>
            </p:cNvPr>
            <p:cNvSpPr/>
            <p:nvPr/>
          </p:nvSpPr>
          <p:spPr>
            <a:xfrm>
              <a:off x="4664467" y="1777423"/>
              <a:ext cx="4068567" cy="4068567"/>
            </a:xfrm>
            <a:prstGeom prst="rect">
              <a:avLst/>
            </a:prstGeom>
            <a:noFill/>
            <a:ln>
              <a:solidFill>
                <a:srgbClr val="304C6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DBAA0FE-C085-44B9-81D2-E09B8F92D82D}"/>
              </a:ext>
            </a:extLst>
          </p:cNvPr>
          <p:cNvSpPr/>
          <p:nvPr/>
        </p:nvSpPr>
        <p:spPr>
          <a:xfrm>
            <a:off x="342900" y="1556533"/>
            <a:ext cx="4068567" cy="4068567"/>
          </a:xfrm>
          <a:prstGeom prst="rect">
            <a:avLst/>
          </a:prstGeom>
          <a:noFill/>
          <a:ln>
            <a:solidFill>
              <a:srgbClr val="304C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8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093F1ED-76BA-42EB-A973-16ECBFA3F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885" y="190354"/>
            <a:ext cx="8488834" cy="1370163"/>
          </a:xfrm>
        </p:spPr>
        <p:txBody>
          <a:bodyPr/>
          <a:lstStyle/>
          <a:p>
            <a:r>
              <a:rPr lang="en-US" dirty="0">
                <a:latin typeface="+mn-lt"/>
              </a:rPr>
              <a:t>Prevalence varies by income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F6CC19-C8C7-4C5B-AA3C-83EF10900263}"/>
              </a:ext>
            </a:extLst>
          </p:cNvPr>
          <p:cNvSpPr txBox="1"/>
          <p:nvPr/>
        </p:nvSpPr>
        <p:spPr>
          <a:xfrm>
            <a:off x="229885" y="6341179"/>
            <a:ext cx="8117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Source: Charles Holzer and Hoang Nguyen, “Estimation of Need for Mental Health Services,” accessed December 22, 2017, charlesholzer.com.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00734A-7D9F-487B-8045-7637276F5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90" y="1594161"/>
            <a:ext cx="6863024" cy="44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7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093F1ED-76BA-42EB-A973-16ECBFA3F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861" y="190581"/>
            <a:ext cx="8675519" cy="1370163"/>
          </a:xfrm>
        </p:spPr>
        <p:txBody>
          <a:bodyPr/>
          <a:lstStyle/>
          <a:p>
            <a:r>
              <a:rPr lang="en-US" dirty="0">
                <a:latin typeface="+mn-lt"/>
              </a:rPr>
              <a:t>Depressive illness has risen among adolescents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DFBEBA-198A-4B71-BEE0-9FA3C60C87FE}"/>
              </a:ext>
            </a:extLst>
          </p:cNvPr>
          <p:cNvSpPr txBox="1"/>
          <p:nvPr/>
        </p:nvSpPr>
        <p:spPr>
          <a:xfrm>
            <a:off x="221903" y="6360129"/>
            <a:ext cx="89220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Source: Behavioral Health Barometer: California, Volume 4, Substance Abuse and Mental Health Services Administration, 2017, www.samhsa.gov (PDF).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07D04-59A2-48D6-A485-B36CEFF3D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11"/>
          <a:stretch/>
        </p:blipFill>
        <p:spPr>
          <a:xfrm>
            <a:off x="1748418" y="2078556"/>
            <a:ext cx="6193276" cy="42011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CBA798-A31F-41DB-B4B9-15366B286675}"/>
              </a:ext>
            </a:extLst>
          </p:cNvPr>
          <p:cNvSpPr txBox="1"/>
          <p:nvPr/>
        </p:nvSpPr>
        <p:spPr>
          <a:xfrm>
            <a:off x="995074" y="1338980"/>
            <a:ext cx="694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Reported Having an Major Depressive Episode</a:t>
            </a:r>
          </a:p>
          <a:p>
            <a:pPr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Adolescents, California, 2011 to 2015</a:t>
            </a:r>
          </a:p>
        </p:txBody>
      </p:sp>
    </p:spTree>
    <p:extLst>
      <p:ext uri="{BB962C8B-B14F-4D97-AF65-F5344CB8AC3E}">
        <p14:creationId xmlns:p14="http://schemas.microsoft.com/office/powerpoint/2010/main" val="287094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9ED406-F057-44E0-8960-54E3179E0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885" y="1890991"/>
            <a:ext cx="5296766" cy="4273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ADC15-5F1F-43C3-BB80-EAB40B4BB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43" y="187269"/>
            <a:ext cx="8278602" cy="1033307"/>
          </a:xfrm>
        </p:spPr>
        <p:txBody>
          <a:bodyPr/>
          <a:lstStyle/>
          <a:p>
            <a:r>
              <a:rPr lang="en-US" dirty="0">
                <a:latin typeface="+mn-lt"/>
              </a:rPr>
              <a:t>Many people with mental illnesses also have substance use disorders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0F396-3AD0-4F2E-B04D-56BCF8C48894}"/>
              </a:ext>
            </a:extLst>
          </p:cNvPr>
          <p:cNvSpPr txBox="1"/>
          <p:nvPr/>
        </p:nvSpPr>
        <p:spPr>
          <a:xfrm>
            <a:off x="1075459" y="1254185"/>
            <a:ext cx="694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Adults with SMI and SUD and Children with SED and SUD</a:t>
            </a:r>
          </a:p>
          <a:p>
            <a:pPr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California, 2011 to 2015, Selected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72C25-F6BC-4913-BC55-A4BFB324BD20}"/>
              </a:ext>
            </a:extLst>
          </p:cNvPr>
          <p:cNvSpPr txBox="1"/>
          <p:nvPr/>
        </p:nvSpPr>
        <p:spPr>
          <a:xfrm>
            <a:off x="224118" y="6092298"/>
            <a:ext cx="8734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Sources: California Mental Health National Outcome Measures (NOMS): SAMHSA Uniform Reporting System, 2011–2015, www.samhsa.gov; </a:t>
            </a:r>
            <a:r>
              <a:rPr lang="en-US" sz="1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Sarra</a:t>
            </a:r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Hedden et al., Behavioral Health Trends in the United States: Results from the 2014 National Survey on Drug Use and Health, Substance Abuse and Mental Health Services Administration, 2015, www.samhsa.gov (PDF).</a:t>
            </a:r>
          </a:p>
        </p:txBody>
      </p:sp>
    </p:spTree>
    <p:extLst>
      <p:ext uri="{BB962C8B-B14F-4D97-AF65-F5344CB8AC3E}">
        <p14:creationId xmlns:p14="http://schemas.microsoft.com/office/powerpoint/2010/main" val="342132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ADA3A-97AB-4BF1-BA19-E13D7034E2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" t="19264" r="3197" b="16334"/>
          <a:stretch/>
        </p:blipFill>
        <p:spPr>
          <a:xfrm>
            <a:off x="1728316" y="2313052"/>
            <a:ext cx="5807947" cy="4114084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093F1ED-76BA-42EB-A973-16ECBFA3F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885" y="190354"/>
            <a:ext cx="8713148" cy="1370163"/>
          </a:xfrm>
        </p:spPr>
        <p:txBody>
          <a:bodyPr/>
          <a:lstStyle/>
          <a:p>
            <a:r>
              <a:rPr lang="en-US" dirty="0">
                <a:latin typeface="+mn-lt"/>
              </a:rPr>
              <a:t>Suicide rates are highest in northern California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F6CC19-C8C7-4C5B-AA3C-83EF10900263}"/>
              </a:ext>
            </a:extLst>
          </p:cNvPr>
          <p:cNvSpPr txBox="1"/>
          <p:nvPr/>
        </p:nvSpPr>
        <p:spPr>
          <a:xfrm>
            <a:off x="229885" y="6417757"/>
            <a:ext cx="8117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Source: Charles Holzer and Hoang Nguyen, “Estimation of Need for Mental Health Services,” accessed December 22, 2017, charlesholzer.com.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B6FD5A-EBC0-4638-AB8A-39112CD6C5F3}"/>
              </a:ext>
            </a:extLst>
          </p:cNvPr>
          <p:cNvSpPr txBox="1"/>
          <p:nvPr/>
        </p:nvSpPr>
        <p:spPr>
          <a:xfrm>
            <a:off x="1185992" y="1660527"/>
            <a:ext cx="694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Suicide Rate, by Region</a:t>
            </a:r>
          </a:p>
          <a:p>
            <a:pPr algn="ctr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All Ages, California, 2011  to 2013</a:t>
            </a:r>
          </a:p>
        </p:txBody>
      </p:sp>
    </p:spTree>
    <p:extLst>
      <p:ext uri="{BB962C8B-B14F-4D97-AF65-F5344CB8AC3E}">
        <p14:creationId xmlns:p14="http://schemas.microsoft.com/office/powerpoint/2010/main" val="39901553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CHCF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6A57E"/>
      </a:accent1>
      <a:accent2>
        <a:srgbClr val="6A7A8A"/>
      </a:accent2>
      <a:accent3>
        <a:srgbClr val="B9BFB5"/>
      </a:accent3>
      <a:accent4>
        <a:srgbClr val="6F518D"/>
      </a:accent4>
      <a:accent5>
        <a:srgbClr val="C05716"/>
      </a:accent5>
      <a:accent6>
        <a:srgbClr val="991111"/>
      </a:accent6>
      <a:hlink>
        <a:srgbClr val="025F9C"/>
      </a:hlink>
      <a:folHlink>
        <a:srgbClr val="5BA3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hcf-sample-1">
  <a:themeElements>
    <a:clrScheme name="CHCF Default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6A57E"/>
      </a:accent1>
      <a:accent2>
        <a:srgbClr val="6A7A8A"/>
      </a:accent2>
      <a:accent3>
        <a:srgbClr val="B9BFB5"/>
      </a:accent3>
      <a:accent4>
        <a:srgbClr val="6F518D"/>
      </a:accent4>
      <a:accent5>
        <a:srgbClr val="C05716"/>
      </a:accent5>
      <a:accent6>
        <a:srgbClr val="991111"/>
      </a:accent6>
      <a:hlink>
        <a:srgbClr val="025F9C"/>
      </a:hlink>
      <a:folHlink>
        <a:srgbClr val="5BA3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CHCF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6A57E"/>
      </a:accent1>
      <a:accent2>
        <a:srgbClr val="6A7A8A"/>
      </a:accent2>
      <a:accent3>
        <a:srgbClr val="B9BFB5"/>
      </a:accent3>
      <a:accent4>
        <a:srgbClr val="6F518D"/>
      </a:accent4>
      <a:accent5>
        <a:srgbClr val="C05716"/>
      </a:accent5>
      <a:accent6>
        <a:srgbClr val="991111"/>
      </a:accent6>
      <a:hlink>
        <a:srgbClr val="025F9C"/>
      </a:hlink>
      <a:folHlink>
        <a:srgbClr val="5BA3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CHCF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6A57E"/>
      </a:accent1>
      <a:accent2>
        <a:srgbClr val="6A7A8A"/>
      </a:accent2>
      <a:accent3>
        <a:srgbClr val="B9BFB5"/>
      </a:accent3>
      <a:accent4>
        <a:srgbClr val="6F518D"/>
      </a:accent4>
      <a:accent5>
        <a:srgbClr val="C05716"/>
      </a:accent5>
      <a:accent6>
        <a:srgbClr val="991111"/>
      </a:accent6>
      <a:hlink>
        <a:srgbClr val="025F9C"/>
      </a:hlink>
      <a:folHlink>
        <a:srgbClr val="5BA3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CHCF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6A57E"/>
      </a:accent1>
      <a:accent2>
        <a:srgbClr val="6A7A8A"/>
      </a:accent2>
      <a:accent3>
        <a:srgbClr val="B9BFB5"/>
      </a:accent3>
      <a:accent4>
        <a:srgbClr val="6F518D"/>
      </a:accent4>
      <a:accent5>
        <a:srgbClr val="C05716"/>
      </a:accent5>
      <a:accent6>
        <a:srgbClr val="991111"/>
      </a:accent6>
      <a:hlink>
        <a:srgbClr val="025F9C"/>
      </a:hlink>
      <a:folHlink>
        <a:srgbClr val="5BA3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801D3B3D00860E47A1052033A0274DFA" ma:contentTypeVersion="1" ma:contentTypeDescription="" ma:contentTypeScope="" ma:versionID="caa67d48ad0e1a505ca616e1dbea187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C13286-277C-42BE-A6A4-6000C4F222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F2DAF5-1207-4EDC-8FF7-81CC673D61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F8E8D4-9F39-4DAD-99BB-0E1930335D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10696</TotalTime>
  <Words>734</Words>
  <Application>Microsoft Office PowerPoint</Application>
  <PresentationFormat>On-screen Show (4:3)</PresentationFormat>
  <Paragraphs>80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MS PGothic</vt:lpstr>
      <vt:lpstr>12 Avenir 45 Book   03173</vt:lpstr>
      <vt:lpstr>Arial</vt:lpstr>
      <vt:lpstr>Avenir Medium</vt:lpstr>
      <vt:lpstr>Calibri</vt:lpstr>
      <vt:lpstr>Courier New</vt:lpstr>
      <vt:lpstr>Lucida Grande</vt:lpstr>
      <vt:lpstr>Wingdings</vt:lpstr>
      <vt:lpstr>Custom Design</vt:lpstr>
      <vt:lpstr>chcf-sample-1</vt:lpstr>
      <vt:lpstr>1_Custom Design</vt:lpstr>
      <vt:lpstr>2_Custom Design</vt:lpstr>
      <vt:lpstr>3_Custom Design</vt:lpstr>
      <vt:lpstr>think-cell Slide</vt:lpstr>
      <vt:lpstr> </vt:lpstr>
      <vt:lpstr>Overview</vt:lpstr>
      <vt:lpstr>Mental illnesses are common, chronic health conditions</vt:lpstr>
      <vt:lpstr>Prevalence varies by region</vt:lpstr>
      <vt:lpstr>Prevalence varies by race/ethnicity</vt:lpstr>
      <vt:lpstr>Prevalence varies by income </vt:lpstr>
      <vt:lpstr>Depressive illness has risen among adolescents</vt:lpstr>
      <vt:lpstr>Many people with mental illnesses also have substance use disorders</vt:lpstr>
      <vt:lpstr>Suicide rates are highest in northern California </vt:lpstr>
      <vt:lpstr>Suicide rates vary by gender and race/ethnicity  </vt:lpstr>
      <vt:lpstr>Many California adults with mental illness do not receive treatment  </vt:lpstr>
      <vt:lpstr>Access for adolescents reporting major depression is particularly limited</vt:lpstr>
      <vt:lpstr>Medi-Cal and other public programs play a critical role in financing mental health care</vt:lpstr>
      <vt:lpstr>600,000 Californians receive Medi-Cal specialty mental health services</vt:lpstr>
      <vt:lpstr>People with behavioral health disorders die far too young</vt:lpstr>
      <vt:lpstr>Cost of care is much higher for people who both behavioral and physical health conditions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ECHO; a Best Practice for Combating the Opiate Overdose Epidemic</dc:title>
  <dc:creator>Raquel Jeffers</dc:creator>
  <cp:lastModifiedBy>Anspach, Aimee</cp:lastModifiedBy>
  <cp:revision>417</cp:revision>
  <cp:lastPrinted>2019-02-25T17:41:39Z</cp:lastPrinted>
  <dcterms:created xsi:type="dcterms:W3CDTF">2015-10-02T19:30:49Z</dcterms:created>
  <dcterms:modified xsi:type="dcterms:W3CDTF">2019-02-25T18:18:28Z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0x010100801D3B3D00860E47A1052033A0274DFA</vt:lpwstr>
  </property>
</Properties>
</file>