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18"/>
  </p:notesMasterIdLst>
  <p:handoutMasterIdLst>
    <p:handoutMasterId r:id="rId19"/>
  </p:handoutMasterIdLst>
  <p:sldIdLst>
    <p:sldId id="280" r:id="rId2"/>
    <p:sldId id="274" r:id="rId3"/>
    <p:sldId id="356" r:id="rId4"/>
    <p:sldId id="358" r:id="rId5"/>
    <p:sldId id="359" r:id="rId6"/>
    <p:sldId id="362" r:id="rId7"/>
    <p:sldId id="334" r:id="rId8"/>
    <p:sldId id="354" r:id="rId9"/>
    <p:sldId id="348" r:id="rId10"/>
    <p:sldId id="282" r:id="rId11"/>
    <p:sldId id="283" r:id="rId12"/>
    <p:sldId id="261" r:id="rId13"/>
    <p:sldId id="281" r:id="rId14"/>
    <p:sldId id="364" r:id="rId15"/>
    <p:sldId id="365" r:id="rId16"/>
    <p:sldId id="363"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181"/>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706" autoAdjust="0"/>
  </p:normalViewPr>
  <p:slideViewPr>
    <p:cSldViewPr snapToGrid="0">
      <p:cViewPr varScale="1">
        <p:scale>
          <a:sx n="119" d="100"/>
          <a:sy n="119" d="100"/>
        </p:scale>
        <p:origin x="279" y="51"/>
      </p:cViewPr>
      <p:guideLst>
        <p:guide pos="3840"/>
        <p:guide orient="horz" pos="216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40FC4FFE-8987-4A26-B7F4-8A516F18ADAE}">
      <dgm:prSet/>
      <dgm:spPr/>
      <dgm:t>
        <a:bodyPr/>
        <a:lstStyle/>
        <a:p>
          <a:pPr>
            <a:defRPr cap="all"/>
          </a:pPr>
          <a:r>
            <a:rPr lang="en-US" dirty="0"/>
            <a:t>No APPLICANT can be denied coverage</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defRPr cap="all"/>
          </a:pPr>
          <a:r>
            <a:rPr lang="en-US" dirty="0"/>
            <a:t>RATING FACTORS</a:t>
          </a:r>
        </a:p>
        <a:p>
          <a:pPr>
            <a:defRPr cap="all"/>
          </a:pPr>
          <a:r>
            <a:rPr lang="en-US" dirty="0"/>
            <a:t>LIMITED*</a:t>
          </a:r>
          <a:br>
            <a:rPr lang="en-US" dirty="0"/>
          </a:br>
          <a:endParaRPr lang="en-US" dirty="0"/>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defRPr cap="all"/>
          </a:pPr>
          <a:r>
            <a:rPr lang="en-US" dirty="0"/>
            <a:t>COMPREHENSIVE </a:t>
          </a:r>
          <a:br>
            <a:rPr lang="en-US" dirty="0"/>
          </a:br>
          <a:r>
            <a:rPr lang="en-US" dirty="0"/>
            <a:t>STANDARD* BENEFITS</a:t>
          </a: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t>
        <a:bodyPr/>
        <a:lstStyle/>
        <a:p>
          <a:endParaRPr lang="en-US"/>
        </a:p>
      </dgm:t>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custLinFactNeighborX="-2651" custLinFactNeighborY="-20375"/>
      <dgm:spPr/>
    </dgm:pt>
    <dgm:pt modelId="{7C175B98-93F4-4D7C-BB95-1514AB879CD5}" type="pres">
      <dgm:prSet presAssocID="{40FC4FFE-8987-4A26-B7F4-8A516F18ADAE}" presName="iconRect" presStyleLbl="node1" presStyleIdx="0" presStyleCnt="3" custLinFactNeighborX="-4621" custLinFactNeighborY="-3551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a:stretch>
        </a:blipFill>
        <a:ln>
          <a:noFill/>
        </a:ln>
      </dgm:spPr>
      <dgm:t>
        <a:bodyPr/>
        <a:lstStyle/>
        <a:p>
          <a:endParaRPr lang="en-US"/>
        </a:p>
      </dgm:t>
      <dgm:extLst>
        <a:ext uri="{E40237B7-FDA0-4F09-8148-C483321AD2D9}">
          <dgm14:cNvPr xmlns:dgm14="http://schemas.microsoft.com/office/drawing/2010/diagram" id="0" name="" descr="Business Growth"/>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custLinFactNeighborX="572" custLinFactNeighborY="-35597">
        <dgm:presLayoutVars>
          <dgm:chMax val="1"/>
          <dgm:chPref val="1"/>
        </dgm:presLayoutVars>
      </dgm:prSet>
      <dgm:spPr/>
      <dgm:t>
        <a:bodyPr/>
        <a:lstStyle/>
        <a:p>
          <a:endParaRPr lang="en-US"/>
        </a:p>
      </dgm:t>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custLinFactNeighborX="-1473" custLinFactNeighborY="-20375"/>
      <dgm:spPr/>
    </dgm:pt>
    <dgm:pt modelId="{DB4CA7C4-FCA1-4127-B20A-2A5C031A3CF4}" type="pres">
      <dgm:prSet presAssocID="{49225C73-1633-42F1-AB3B-7CB183E5F8B8}" presName="iconRect" presStyleLbl="node1" presStyleIdx="1" presStyleCnt="3" custLinFactNeighborX="-2567" custLinFactNeighborY="-3551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a:stretch>
        </a:blipFill>
        <a:ln>
          <a:noFill/>
        </a:ln>
      </dgm:spPr>
      <dgm:t>
        <a:bodyPr/>
        <a:lstStyle/>
        <a:p>
          <a:endParaRPr lang="en-US"/>
        </a:p>
      </dgm:t>
      <dgm:extLst>
        <a:ext uri="{E40237B7-FDA0-4F09-8148-C483321AD2D9}">
          <dgm14:cNvPr xmlns:dgm14="http://schemas.microsoft.com/office/drawing/2010/diagram" id="0" name="" descr="Label"/>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custLinFactNeighborX="-2310" custLinFactNeighborY="-41955">
        <dgm:presLayoutVars>
          <dgm:chMax val="1"/>
          <dgm:chPref val="1"/>
        </dgm:presLayoutVars>
      </dgm:prSet>
      <dgm:spPr/>
      <dgm:t>
        <a:bodyPr/>
        <a:lstStyle/>
        <a:p>
          <a:endParaRPr lang="en-US"/>
        </a:p>
      </dgm:t>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custLinFactNeighborX="-128" custLinFactNeighborY="-20375"/>
      <dgm:spPr/>
    </dgm:pt>
    <dgm:pt modelId="{39509775-983E-4110-B989-EE2CD6514BE0}" type="pres">
      <dgm:prSet presAssocID="{1C383F32-22E8-4F62-A3E0-BDC3D5F48992}" presName="iconRect" presStyleLbl="node1" presStyleIdx="2" presStyleCnt="3" custLinFactNeighborX="-224" custLinFactNeighborY="-3551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a:fillRect/>
          </a:stretch>
        </a:blipFill>
        <a:ln>
          <a:noFill/>
        </a:ln>
      </dgm:spPr>
      <dgm:t>
        <a:bodyPr/>
        <a:lstStyle/>
        <a:p>
          <a:endParaRPr lang="en-US"/>
        </a:p>
      </dgm:t>
      <dgm:extLst>
        <a:ext uri="{E40237B7-FDA0-4F09-8148-C483321AD2D9}">
          <dgm14:cNvPr xmlns:dgm14="http://schemas.microsoft.com/office/drawing/2010/diagram" id="0" name="" descr="Sling"/>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custLinFactNeighborX="3127" custLinFactNeighborY="-49140">
        <dgm:presLayoutVars>
          <dgm:chMax val="1"/>
          <dgm:chPref val="1"/>
        </dgm:presLayoutVars>
      </dgm:prSet>
      <dgm:spPr/>
      <dgm:t>
        <a:bodyPr/>
        <a:lstStyle/>
        <a:p>
          <a:endParaRPr lang="en-US"/>
        </a:p>
      </dgm:t>
    </dgm:pt>
  </dgm:ptLst>
  <dgm:cxnLst>
    <dgm:cxn modelId="{676D3A6A-6EA7-4483-BB12-0BD4A7D7AF9D}" type="presOf" srcId="{01A66772-F185-4D58-B8BB-E9370D7A7A2B}" destId="{50B3CE7C-E10B-4E23-BD93-03664997C932}" srcOrd="0" destOrd="0" presId="urn:microsoft.com/office/officeart/2018/5/layout/IconCircleLabelList"/>
    <dgm:cxn modelId="{7A710F69-5154-4855-ACF5-BC7C1BF85A80}" type="presOf" srcId="{49225C73-1633-42F1-AB3B-7CB183E5F8B8}" destId="{7E6FE37A-5DB0-4899-9FCB-0CE39BC185F8}" srcOrd="0" destOrd="0" presId="urn:microsoft.com/office/officeart/2018/5/layout/IconCircleLabelList"/>
    <dgm:cxn modelId="{A9154303-8225-4248-91DC-1B0156A35F07}" srcId="{01A66772-F185-4D58-B8BB-E9370D7A7A2B}" destId="{49225C73-1633-42F1-AB3B-7CB183E5F8B8}" srcOrd="1" destOrd="0" parTransId="{1A0E2090-1D4F-438A-8766-B6030CE01ADD}" sibTransId="{9646853A-8964-4519-A5B1-0B7D18B2983D}"/>
    <dgm:cxn modelId="{C4CCE57E-E871-46D6-BAD5-880252C95D22}" srcId="{01A66772-F185-4D58-B8BB-E9370D7A7A2B}" destId="{1C383F32-22E8-4F62-A3E0-BDC3D5F48992}" srcOrd="2" destOrd="0" parTransId="{A7920A2F-3244-4159-AF04-6A1D38B7B317}" sibTransId="{8500F72A-2C6D-4FDF-9C1D-CA691380EB0B}"/>
    <dgm:cxn modelId="{1496FC70-DB8B-48D4-98DE-DD2856E389EE}" type="presOf" srcId="{1C383F32-22E8-4F62-A3E0-BDC3D5F48992}" destId="{1AEDC777-00B3-41D7-9AE1-23D741E941C3}"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497778" y="0"/>
          <a:ext cx="1544062" cy="15440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826835" y="252397"/>
          <a:ext cx="885937" cy="885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59596" y="2006650"/>
          <a:ext cx="25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defRPr cap="all"/>
          </a:pPr>
          <a:r>
            <a:rPr lang="en-US" sz="1600" kern="1200" dirty="0"/>
            <a:t>No APPLICANT can be denied coverage</a:t>
          </a:r>
        </a:p>
      </dsp:txBody>
      <dsp:txXfrm>
        <a:off x="59596" y="2006650"/>
        <a:ext cx="2531250" cy="720000"/>
      </dsp:txXfrm>
    </dsp:sp>
    <dsp:sp modelId="{BCD8CDD9-0C56-4401-ADB1-8B48DAB2C96F}">
      <dsp:nvSpPr>
        <dsp:cNvPr id="0" name=""/>
        <dsp:cNvSpPr/>
      </dsp:nvSpPr>
      <dsp:spPr>
        <a:xfrm>
          <a:off x="3490186" y="0"/>
          <a:ext cx="1544062" cy="15440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3819251" y="252397"/>
          <a:ext cx="885937" cy="885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2960865" y="1960873"/>
          <a:ext cx="25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defRPr cap="all"/>
          </a:pPr>
          <a:r>
            <a:rPr lang="en-US" sz="1600" kern="1200" dirty="0"/>
            <a:t>RATING FACTORS</a:t>
          </a:r>
        </a:p>
        <a:p>
          <a:pPr lvl="0" algn="ctr" defTabSz="711200">
            <a:lnSpc>
              <a:spcPct val="90000"/>
            </a:lnSpc>
            <a:spcBef>
              <a:spcPct val="0"/>
            </a:spcBef>
            <a:spcAft>
              <a:spcPct val="35000"/>
            </a:spcAft>
            <a:defRPr cap="all"/>
          </a:pPr>
          <a:r>
            <a:rPr lang="en-US" sz="1600" kern="1200" dirty="0"/>
            <a:t>LIMITED*</a:t>
          </a:r>
          <a:br>
            <a:rPr lang="en-US" sz="1600" kern="1200" dirty="0"/>
          </a:br>
          <a:endParaRPr lang="en-US" sz="1600" kern="1200" dirty="0"/>
        </a:p>
      </dsp:txBody>
      <dsp:txXfrm>
        <a:off x="2960865" y="1960873"/>
        <a:ext cx="2531250" cy="720000"/>
      </dsp:txXfrm>
    </dsp:sp>
    <dsp:sp modelId="{FF93E135-77D6-48A0-8871-9BC93D705D06}">
      <dsp:nvSpPr>
        <dsp:cNvPr id="0" name=""/>
        <dsp:cNvSpPr/>
      </dsp:nvSpPr>
      <dsp:spPr>
        <a:xfrm>
          <a:off x="6485173" y="0"/>
          <a:ext cx="1544062" cy="15440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6814227" y="252406"/>
          <a:ext cx="885937" cy="8859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6038674" y="1909141"/>
          <a:ext cx="25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defRPr cap="all"/>
          </a:pPr>
          <a:r>
            <a:rPr lang="en-US" sz="1600" kern="1200" dirty="0"/>
            <a:t>COMPREHENSIVE </a:t>
          </a:r>
          <a:br>
            <a:rPr lang="en-US" sz="1600" kern="1200" dirty="0"/>
          </a:br>
          <a:r>
            <a:rPr lang="en-US" sz="1600" kern="1200" dirty="0"/>
            <a:t>STANDARD* BENEFITS</a:t>
          </a:r>
        </a:p>
      </dsp:txBody>
      <dsp:txXfrm>
        <a:off x="6038674" y="1909141"/>
        <a:ext cx="253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0EA5F0D-C1DC-412F-A146-DDB3A74B588F}" type="datetimeFigureOut">
              <a:rPr lang="en-US"/>
              <a:t>10/21/2020</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BAE14B8-3CC9-472D-9BC5-A84D80684DE2}" type="slidenum">
              <a:rPr/>
              <a:t>‹#›</a:t>
            </a:fld>
            <a:endParaRP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CDE508-72C8-4AB5-AA9C-1584D31690E0}" type="datetimeFigureOut">
              <a:rPr lang="en-US"/>
              <a:t>10/21/2020</a:t>
            </a:fld>
            <a:endParaRPr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FB667E1-E601-4AAF-B95C-B25720D70A60}" type="slidenum">
              <a:rPr/>
              <a:t>‹#›</a:t>
            </a:fld>
            <a:endParaRP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9D4C30-1FFA-4F1A-99C5-1B9EB931EA66}" type="slidenum">
              <a:rPr lang="en-US" smtClean="0"/>
              <a:t>7</a:t>
            </a:fld>
            <a:endParaRPr lang="en-US" dirty="0"/>
          </a:p>
        </p:txBody>
      </p:sp>
    </p:spTree>
    <p:extLst>
      <p:ext uri="{BB962C8B-B14F-4D97-AF65-F5344CB8AC3E}">
        <p14:creationId xmlns:p14="http://schemas.microsoft.com/office/powerpoint/2010/main" val="654502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A082B6-C662-46C1-BD76-8477AC9D6717}"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65847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7CCB87-B50E-4649-80DE-DCCF2FED507B}"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Tree>
    <p:extLst>
      <p:ext uri="{BB962C8B-B14F-4D97-AF65-F5344CB8AC3E}">
        <p14:creationId xmlns:p14="http://schemas.microsoft.com/office/powerpoint/2010/main" val="3716555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2B2CB4-BC66-43E5-A735-B642E6076C1B}"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Tree>
    <p:extLst>
      <p:ext uri="{BB962C8B-B14F-4D97-AF65-F5344CB8AC3E}">
        <p14:creationId xmlns:p14="http://schemas.microsoft.com/office/powerpoint/2010/main" val="259957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8AA54-D609-4D4B-81F3-8909B1E9F9EF}"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390428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45FF0-3CCB-488C-B2DD-604D21B2DE39}"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Tree>
    <p:extLst>
      <p:ext uri="{BB962C8B-B14F-4D97-AF65-F5344CB8AC3E}">
        <p14:creationId xmlns:p14="http://schemas.microsoft.com/office/powerpoint/2010/main" val="56340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A835F4-5924-4667-8CF7-BED280A58E8A}" type="datetime1">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13F29E-967E-4B69-BEAA-E3504E43784D}" type="slidenum">
              <a:rPr lang="en-US" smtClean="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05937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C09CED-2D97-440C-A63B-ABB086C7015C}" type="datetime1">
              <a:rPr lang="en-US" smtClean="0"/>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8D9AD5-F248-4919-864A-CFD76CC027D6}" type="slidenum">
              <a:rPr lang="en-US" smtClean="0"/>
              <a:t>‹#›</a:t>
            </a:fld>
            <a:endParaRPr lang="en-US" dirty="0"/>
          </a:p>
        </p:txBody>
      </p:sp>
    </p:spTree>
    <p:extLst>
      <p:ext uri="{BB962C8B-B14F-4D97-AF65-F5344CB8AC3E}">
        <p14:creationId xmlns:p14="http://schemas.microsoft.com/office/powerpoint/2010/main" val="941716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9283FF-14E8-4776-B8E0-A7C6E9BEBDCE}" type="datetime1">
              <a:rPr lang="en-US" smtClean="0"/>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8D9AD5-F248-4919-864A-CFD76CC027D6}" type="slidenum">
              <a:rPr lang="en-US" smtClean="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18857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DBAB46-B7CF-44B5-A631-B24653E8F9EA}" type="datetime1">
              <a:rPr lang="en-US" smtClean="0"/>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8D9AD5-F248-4919-864A-CFD76CC027D6}" type="slidenum">
              <a:rPr lang="en-US" smtClean="0"/>
              <a:t>‹#›</a:t>
            </a:fld>
            <a:endParaRPr lang="en-US" dirty="0"/>
          </a:p>
        </p:txBody>
      </p:sp>
    </p:spTree>
    <p:extLst>
      <p:ext uri="{BB962C8B-B14F-4D97-AF65-F5344CB8AC3E}">
        <p14:creationId xmlns:p14="http://schemas.microsoft.com/office/powerpoint/2010/main" val="131251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60D2D1-7C83-486D-96B3-8E98004098A8}" type="datetime1">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dirty="0"/>
          </a:p>
        </p:txBody>
      </p:sp>
    </p:spTree>
    <p:extLst>
      <p:ext uri="{BB962C8B-B14F-4D97-AF65-F5344CB8AC3E}">
        <p14:creationId xmlns:p14="http://schemas.microsoft.com/office/powerpoint/2010/main" val="16952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128365-F73D-441A-9AAF-6F33F623AF61}" type="datetime1">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88587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3D6E61C-AAD3-4B61-8451-D5CA8C4EFAA0}" type="datetime1">
              <a:rPr lang="en-US" smtClean="0"/>
              <a:t>10/21/2020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CA8D9AD5-F248-4919-864A-CFD76CC027D6}"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6641885"/>
      </p:ext>
    </p:extLst>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s://www.chcf.org/publication/how-many-your-area-are-covered-affordable-care-act/"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laborcenter.berkeley.edu/californias-health-coverage-gains-under-the-affordable-care-act-whats-at-stake-in-california-v-texas/" TargetMode="External"/><Relationship Id="rId4" Type="http://schemas.openxmlformats.org/officeDocument/2006/relationships/hyperlink" Target="http://www.itup.org/resources-the-historical-journey-of-the-ac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pic>
        <p:nvPicPr>
          <p:cNvPr id="37" name="Picture 8">
            <a:extLst>
              <a:ext uri="{FF2B5EF4-FFF2-40B4-BE49-F238E27FC236}">
                <a16:creationId xmlns:a16="http://schemas.microsoft.com/office/drawing/2014/main" id="{3DBBA26C-89C3-411F-9753-606A413F89A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38" name="Picture 10">
            <a:extLst>
              <a:ext uri="{FF2B5EF4-FFF2-40B4-BE49-F238E27FC236}">
                <a16:creationId xmlns:a16="http://schemas.microsoft.com/office/drawing/2014/main" id="{EEAD2215-6311-4D1C-B6B5-F57CB6BFCBCA}"/>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9" name="Rectangle 12">
            <a:extLst>
              <a:ext uri="{FF2B5EF4-FFF2-40B4-BE49-F238E27FC236}">
                <a16:creationId xmlns:a16="http://schemas.microsoft.com/office/drawing/2014/main" id="{7BA5DE79-30D1-4A10-8DB9-0A6E523A97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14">
            <a:extLst>
              <a:ext uri="{FF2B5EF4-FFF2-40B4-BE49-F238E27FC236}">
                <a16:creationId xmlns:a16="http://schemas.microsoft.com/office/drawing/2014/main" id="{9ABD0D63-D23F-4AE7-8270-4185EF9C1C2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16">
            <a:extLst>
              <a:ext uri="{FF2B5EF4-FFF2-40B4-BE49-F238E27FC236}">
                <a16:creationId xmlns:a16="http://schemas.microsoft.com/office/drawing/2014/main" id="{72168E9E-94E9-4BE3-B88C-C8A4681177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18">
            <a:extLst>
              <a:ext uri="{FF2B5EF4-FFF2-40B4-BE49-F238E27FC236}">
                <a16:creationId xmlns:a16="http://schemas.microsoft.com/office/drawing/2014/main" id="{12107AC1-AA0D-4097-B03D-FD3C632AB88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TextBox 20">
            <a:extLst>
              <a:ext uri="{FF2B5EF4-FFF2-40B4-BE49-F238E27FC236}">
                <a16:creationId xmlns:a16="http://schemas.microsoft.com/office/drawing/2014/main" id="{7C8D231A-EC46-4736-B00F-76D307082204}"/>
              </a:ext>
              <a:ext uri="{C183D7F6-B498-43B3-948B-1728B52AA6E4}">
                <adec:decorative xmlns=""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44" name="Rectangle 22">
            <a:extLst>
              <a:ext uri="{FF2B5EF4-FFF2-40B4-BE49-F238E27FC236}">
                <a16:creationId xmlns:a16="http://schemas.microsoft.com/office/drawing/2014/main" id="{3C38C329-05C1-44E0-942C-D7A60A7F281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5" name="Picture 24">
            <a:extLst>
              <a:ext uri="{FF2B5EF4-FFF2-40B4-BE49-F238E27FC236}">
                <a16:creationId xmlns:a16="http://schemas.microsoft.com/office/drawing/2014/main" id="{A40E99DB-69B1-42D9-9A2E-A196302E0CA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46" name="Rectangle 26">
            <a:extLst>
              <a:ext uri="{FF2B5EF4-FFF2-40B4-BE49-F238E27FC236}">
                <a16:creationId xmlns:a16="http://schemas.microsoft.com/office/drawing/2014/main" id="{60DFF115-119D-479E-9D15-475C4702663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accent6">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28">
            <a:extLst>
              <a:ext uri="{FF2B5EF4-FFF2-40B4-BE49-F238E27FC236}">
                <a16:creationId xmlns:a16="http://schemas.microsoft.com/office/drawing/2014/main" id="{DA98F3A3-687B-4002-93F2-58E8590DC7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30">
            <a:extLst>
              <a:ext uri="{FF2B5EF4-FFF2-40B4-BE49-F238E27FC236}">
                <a16:creationId xmlns:a16="http://schemas.microsoft.com/office/drawing/2014/main" id="{27A1367E-049C-45E5-9C32-CC32DCEAEF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174" y="0"/>
            <a:ext cx="959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p:cNvSpPr>
            <a:spLocks noGrp="1"/>
          </p:cNvSpPr>
          <p:nvPr>
            <p:ph type="title"/>
          </p:nvPr>
        </p:nvSpPr>
        <p:spPr>
          <a:xfrm>
            <a:off x="1330284" y="487443"/>
            <a:ext cx="8513100" cy="5117852"/>
          </a:xfrm>
        </p:spPr>
        <p:txBody>
          <a:bodyPr vert="horz" lIns="91440" tIns="45720" rIns="91440" bIns="45720" rtlCol="0" anchor="ctr">
            <a:normAutofit/>
          </a:bodyPr>
          <a:lstStyle/>
          <a:p>
            <a:pPr marL="0" marR="0" algn="ctr">
              <a:spcAft>
                <a:spcPts val="0"/>
              </a:spcAft>
            </a:pPr>
            <a:r>
              <a:rPr lang="en-US" sz="4800" dirty="0"/>
              <a:t>Senate Health Committee</a:t>
            </a:r>
            <a:br>
              <a:rPr lang="en-US" sz="4800" dirty="0"/>
            </a:br>
            <a:r>
              <a:rPr lang="en-US" sz="4800" dirty="0"/>
              <a:t/>
            </a:r>
            <a:br>
              <a:rPr lang="en-US" sz="4800" dirty="0"/>
            </a:br>
            <a:r>
              <a:rPr lang="en-US" sz="4000" dirty="0"/>
              <a:t>ACA in Jeopardy: </a:t>
            </a:r>
            <a:br>
              <a:rPr lang="en-US" sz="4000" dirty="0"/>
            </a:br>
            <a:r>
              <a:rPr lang="en-US" sz="4000" dirty="0"/>
              <a:t>What does it mean for California?</a:t>
            </a:r>
            <a:br>
              <a:rPr lang="en-US" sz="4000" dirty="0"/>
            </a:br>
            <a:r>
              <a:rPr lang="en-US" sz="4800" dirty="0"/>
              <a:t/>
            </a:r>
            <a:br>
              <a:rPr lang="en-US" sz="4800" dirty="0"/>
            </a:br>
            <a:r>
              <a:rPr lang="en-US" sz="1800" dirty="0"/>
              <a:t>Deborah Reidy Kelch, MPPA</a:t>
            </a:r>
          </a:p>
        </p:txBody>
      </p:sp>
      <p:sp>
        <p:nvSpPr>
          <p:cNvPr id="4" name="Text Placeholder 3"/>
          <p:cNvSpPr>
            <a:spLocks noGrp="1"/>
          </p:cNvSpPr>
          <p:nvPr>
            <p:ph type="body" sz="half" idx="2"/>
          </p:nvPr>
        </p:nvSpPr>
        <p:spPr>
          <a:xfrm>
            <a:off x="2829661" y="5657222"/>
            <a:ext cx="7400781" cy="923030"/>
          </a:xfrm>
        </p:spPr>
        <p:txBody>
          <a:bodyPr vert="horz" lIns="91440" tIns="0" rIns="91440" bIns="45720" rtlCol="0" anchor="b">
            <a:normAutofit/>
          </a:bodyPr>
          <a:lstStyle/>
          <a:p>
            <a:pPr algn="r">
              <a:lnSpc>
                <a:spcPct val="110000"/>
              </a:lnSpc>
            </a:pPr>
            <a:r>
              <a:rPr lang="en-US" sz="1600" dirty="0"/>
              <a:t>Wednesday, October 21, 2020</a:t>
            </a:r>
            <a:br>
              <a:rPr lang="en-US" sz="1600" dirty="0"/>
            </a:br>
            <a:r>
              <a:rPr lang="en-US" sz="1600" dirty="0"/>
              <a:t>State Capitol, Sacramento, Room 4203</a:t>
            </a:r>
            <a:br>
              <a:rPr lang="en-US" sz="1600" dirty="0"/>
            </a:br>
            <a:r>
              <a:rPr lang="en-US" sz="1600" dirty="0"/>
              <a:t>1:30 p.m.</a:t>
            </a:r>
          </a:p>
        </p:txBody>
      </p:sp>
      <p:sp>
        <p:nvSpPr>
          <p:cNvPr id="49" name="Rectangle 32">
            <a:extLst>
              <a:ext uri="{FF2B5EF4-FFF2-40B4-BE49-F238E27FC236}">
                <a16:creationId xmlns:a16="http://schemas.microsoft.com/office/drawing/2014/main" id="{7E1CAA8C-D8F1-4D3B-87B4-4B17F3E2881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45674" y="0"/>
            <a:ext cx="2743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lide Number Placeholder 4">
            <a:extLst>
              <a:ext uri="{FF2B5EF4-FFF2-40B4-BE49-F238E27FC236}">
                <a16:creationId xmlns:a16="http://schemas.microsoft.com/office/drawing/2014/main" id="{99DA5F97-F8A7-45A7-847E-5AC6EEB05C5B}"/>
              </a:ext>
            </a:extLst>
          </p:cNvPr>
          <p:cNvSpPr>
            <a:spLocks noGrp="1"/>
          </p:cNvSpPr>
          <p:nvPr>
            <p:ph type="sldNum" sz="quarter" idx="12"/>
          </p:nvPr>
        </p:nvSpPr>
        <p:spPr/>
        <p:txBody>
          <a:bodyPr/>
          <a:lstStyle/>
          <a:p>
            <a:fld id="{2A013F82-EE5E-44EE-A61D-E31C6657F26F}" type="slidenum">
              <a:rPr lang="en-US" smtClean="0"/>
              <a:pPr/>
              <a:t>1</a:t>
            </a:fld>
            <a:endParaRPr lang="en-US" dirty="0"/>
          </a:p>
        </p:txBody>
      </p:sp>
    </p:spTree>
    <p:extLst>
      <p:ext uri="{BB962C8B-B14F-4D97-AF65-F5344CB8AC3E}">
        <p14:creationId xmlns:p14="http://schemas.microsoft.com/office/powerpoint/2010/main" val="401867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71665-4BF6-4437-A9B5-7C96ADF64FA6}"/>
              </a:ext>
            </a:extLst>
          </p:cNvPr>
          <p:cNvSpPr>
            <a:spLocks noGrp="1"/>
          </p:cNvSpPr>
          <p:nvPr>
            <p:ph type="title"/>
          </p:nvPr>
        </p:nvSpPr>
        <p:spPr>
          <a:xfrm>
            <a:off x="1035021" y="192657"/>
            <a:ext cx="9601200" cy="695960"/>
          </a:xfrm>
        </p:spPr>
        <p:txBody>
          <a:bodyPr>
            <a:normAutofit/>
          </a:bodyPr>
          <a:lstStyle/>
          <a:p>
            <a:pPr algn="ctr"/>
            <a:r>
              <a:rPr lang="en-US" sz="3600" dirty="0"/>
              <a:t>Pre-ACA Individual Market</a:t>
            </a:r>
          </a:p>
        </p:txBody>
      </p:sp>
      <p:graphicFrame>
        <p:nvGraphicFramePr>
          <p:cNvPr id="4" name="Table 4">
            <a:extLst>
              <a:ext uri="{FF2B5EF4-FFF2-40B4-BE49-F238E27FC236}">
                <a16:creationId xmlns:a16="http://schemas.microsoft.com/office/drawing/2014/main" id="{78872A96-CBDB-447B-BE22-2487C02E82F9}"/>
              </a:ext>
            </a:extLst>
          </p:cNvPr>
          <p:cNvGraphicFramePr>
            <a:graphicFrameLocks noGrp="1"/>
          </p:cNvGraphicFramePr>
          <p:nvPr>
            <p:ph idx="1"/>
            <p:extLst>
              <p:ext uri="{D42A27DB-BD31-4B8C-83A1-F6EECF244321}">
                <p14:modId xmlns:p14="http://schemas.microsoft.com/office/powerpoint/2010/main" val="4204958365"/>
              </p:ext>
            </p:extLst>
          </p:nvPr>
        </p:nvGraphicFramePr>
        <p:xfrm>
          <a:off x="1293810" y="1125933"/>
          <a:ext cx="9799761" cy="5037826"/>
        </p:xfrm>
        <a:graphic>
          <a:graphicData uri="http://schemas.openxmlformats.org/drawingml/2006/table">
            <a:tbl>
              <a:tblPr firstRow="1" bandRow="1">
                <a:tableStyleId>{5C22544A-7EE6-4342-B048-85BDC9FD1C3A}</a:tableStyleId>
              </a:tblPr>
              <a:tblGrid>
                <a:gridCol w="3266587">
                  <a:extLst>
                    <a:ext uri="{9D8B030D-6E8A-4147-A177-3AD203B41FA5}">
                      <a16:colId xmlns:a16="http://schemas.microsoft.com/office/drawing/2014/main" val="772028026"/>
                    </a:ext>
                  </a:extLst>
                </a:gridCol>
                <a:gridCol w="3266587">
                  <a:extLst>
                    <a:ext uri="{9D8B030D-6E8A-4147-A177-3AD203B41FA5}">
                      <a16:colId xmlns:a16="http://schemas.microsoft.com/office/drawing/2014/main" val="542033069"/>
                    </a:ext>
                  </a:extLst>
                </a:gridCol>
                <a:gridCol w="3266587">
                  <a:extLst>
                    <a:ext uri="{9D8B030D-6E8A-4147-A177-3AD203B41FA5}">
                      <a16:colId xmlns:a16="http://schemas.microsoft.com/office/drawing/2014/main" val="2646541489"/>
                    </a:ext>
                  </a:extLst>
                </a:gridCol>
              </a:tblGrid>
              <a:tr h="434818">
                <a:tc>
                  <a:txBody>
                    <a:bodyPr/>
                    <a:lstStyle/>
                    <a:p>
                      <a:pPr algn="ctr"/>
                      <a:r>
                        <a:rPr lang="en-US" dirty="0"/>
                        <a:t>Applying for Coverage</a:t>
                      </a:r>
                    </a:p>
                  </a:txBody>
                  <a:tcPr>
                    <a:solidFill>
                      <a:schemeClr val="accent2">
                        <a:lumMod val="50000"/>
                      </a:schemeClr>
                    </a:solidFill>
                  </a:tcPr>
                </a:tc>
                <a:tc>
                  <a:txBody>
                    <a:bodyPr/>
                    <a:lstStyle/>
                    <a:p>
                      <a:pPr algn="ctr"/>
                      <a:r>
                        <a:rPr lang="en-US" dirty="0"/>
                        <a:t>Costs</a:t>
                      </a:r>
                    </a:p>
                  </a:txBody>
                  <a:tcPr>
                    <a:solidFill>
                      <a:schemeClr val="accent2">
                        <a:lumMod val="50000"/>
                      </a:schemeClr>
                    </a:solidFill>
                  </a:tcPr>
                </a:tc>
                <a:tc>
                  <a:txBody>
                    <a:bodyPr/>
                    <a:lstStyle/>
                    <a:p>
                      <a:pPr algn="ctr"/>
                      <a:r>
                        <a:rPr lang="en-US" dirty="0"/>
                        <a:t>Benefits</a:t>
                      </a:r>
                    </a:p>
                  </a:txBody>
                  <a:tcPr>
                    <a:solidFill>
                      <a:schemeClr val="accent2">
                        <a:lumMod val="50000"/>
                      </a:schemeClr>
                    </a:solidFill>
                  </a:tcPr>
                </a:tc>
                <a:extLst>
                  <a:ext uri="{0D108BD9-81ED-4DB2-BD59-A6C34878D82A}">
                    <a16:rowId xmlns:a16="http://schemas.microsoft.com/office/drawing/2014/main" val="2197661113"/>
                  </a:ext>
                </a:extLst>
              </a:tr>
              <a:tr h="4603008">
                <a:tc>
                  <a:txBody>
                    <a:bodyPr/>
                    <a:lstStyle/>
                    <a:p>
                      <a:pPr marL="285750" indent="-285750">
                        <a:buClr>
                          <a:schemeClr val="accent1">
                            <a:lumMod val="75000"/>
                          </a:schemeClr>
                        </a:buClr>
                        <a:buFont typeface="Arial" panose="020B0604020202020204" pitchFamily="34" charset="0"/>
                        <a:buChar char="•"/>
                      </a:pPr>
                      <a:r>
                        <a:rPr lang="en-US" dirty="0"/>
                        <a:t>Subject to each health plan’s rules and process</a:t>
                      </a:r>
                      <a:br>
                        <a:rPr lang="en-US" dirty="0"/>
                      </a:br>
                      <a:endParaRPr lang="en-US" dirty="0"/>
                    </a:p>
                    <a:p>
                      <a:pPr marL="285750" indent="-285750">
                        <a:buClr>
                          <a:schemeClr val="accent1">
                            <a:lumMod val="75000"/>
                          </a:schemeClr>
                        </a:buClr>
                        <a:buFont typeface="Arial" panose="020B0604020202020204" pitchFamily="34" charset="0"/>
                        <a:buChar char="•"/>
                      </a:pPr>
                      <a:r>
                        <a:rPr lang="en-US" dirty="0"/>
                        <a:t>Denials because of health status or projected health service use</a:t>
                      </a:r>
                      <a:br>
                        <a:rPr lang="en-US" dirty="0"/>
                      </a:br>
                      <a:endParaRPr lang="en-US" dirty="0"/>
                    </a:p>
                    <a:p>
                      <a:pPr marL="285750" indent="-285750">
                        <a:buClr>
                          <a:schemeClr val="accent1">
                            <a:lumMod val="75000"/>
                          </a:schemeClr>
                        </a:buClr>
                        <a:buFont typeface="Arial" panose="020B0604020202020204" pitchFamily="34" charset="0"/>
                        <a:buChar char="•"/>
                      </a:pPr>
                      <a:r>
                        <a:rPr lang="en-US" dirty="0"/>
                        <a:t>Limited choice of health plans in many regions</a:t>
                      </a:r>
                      <a:br>
                        <a:rPr lang="en-US" dirty="0"/>
                      </a:br>
                      <a:endParaRPr lang="en-US" dirty="0"/>
                    </a:p>
                    <a:p>
                      <a:pPr marL="285750" indent="-285750">
                        <a:buClr>
                          <a:schemeClr val="accent1">
                            <a:lumMod val="75000"/>
                          </a:schemeClr>
                        </a:buClr>
                        <a:buFont typeface="Arial" panose="020B0604020202020204" pitchFamily="34" charset="0"/>
                        <a:buChar char="•"/>
                      </a:pPr>
                      <a:r>
                        <a:rPr lang="en-US" dirty="0"/>
                        <a:t>Confusing and complicated to find and choose coverage</a:t>
                      </a:r>
                    </a:p>
                    <a:p>
                      <a:pPr marL="285750" indent="-285750">
                        <a:buClr>
                          <a:schemeClr val="accent1">
                            <a:lumMod val="75000"/>
                          </a:schemeClr>
                        </a:buClr>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a:t>Rates set by health plans with no rules or oversight</a:t>
                      </a:r>
                      <a:br>
                        <a:rPr lang="en-US" dirty="0"/>
                      </a:b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Discriminatory rates, higher rates for those who have or may need health care services</a:t>
                      </a:r>
                      <a:br>
                        <a:rPr lang="en-US" dirty="0"/>
                      </a:br>
                      <a:endParaRPr lang="en-US" dirty="0"/>
                    </a:p>
                    <a:p>
                      <a:pPr marL="285750" indent="-285750">
                        <a:buFont typeface="Arial" panose="020B0604020202020204" pitchFamily="34" charset="0"/>
                        <a:buChar char="•"/>
                      </a:pPr>
                      <a:r>
                        <a:rPr lang="en-US" dirty="0"/>
                        <a:t>High premiums, low value</a:t>
                      </a:r>
                      <a:br>
                        <a:rPr lang="en-US" dirty="0"/>
                      </a:br>
                      <a:endParaRPr lang="en-US" dirty="0"/>
                    </a:p>
                    <a:p>
                      <a:pPr marL="285750" indent="-285750">
                        <a:buFont typeface="Arial" panose="020B0604020202020204" pitchFamily="34" charset="0"/>
                        <a:buChar char="•"/>
                      </a:pPr>
                      <a:r>
                        <a:rPr lang="en-US" dirty="0"/>
                        <a:t>No financial assistance</a:t>
                      </a:r>
                      <a:br>
                        <a:rPr lang="en-US" dirty="0"/>
                      </a:br>
                      <a:endParaRPr lang="en-US" dirty="0"/>
                    </a:p>
                    <a:p>
                      <a:pPr marL="285750" indent="-285750">
                        <a:buFont typeface="Arial" panose="020B0604020202020204" pitchFamily="34" charset="0"/>
                        <a:buChar char="•"/>
                      </a:pPr>
                      <a:r>
                        <a:rPr lang="en-US" dirty="0"/>
                        <a:t>Typically high or no limits on out-of-pocket costs</a:t>
                      </a:r>
                      <a:br>
                        <a:rPr lang="en-US" dirty="0"/>
                      </a:br>
                      <a:endParaRPr lang="en-US" dirty="0"/>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a:t>Limited benefits and inadequate coverage</a:t>
                      </a:r>
                      <a:br>
                        <a:rPr lang="en-US" dirty="0"/>
                      </a:br>
                      <a:endParaRPr lang="en-US" dirty="0"/>
                    </a:p>
                    <a:p>
                      <a:pPr marL="285750" indent="-285750">
                        <a:buFont typeface="Arial" panose="020B0604020202020204" pitchFamily="34" charset="0"/>
                        <a:buChar char="•"/>
                      </a:pPr>
                      <a:r>
                        <a:rPr lang="en-US" dirty="0"/>
                        <a:t>Annual and lifetime dollar limits on coverage</a:t>
                      </a:r>
                      <a:br>
                        <a:rPr lang="en-US" dirty="0"/>
                      </a:br>
                      <a:endParaRPr lang="en-US" dirty="0"/>
                    </a:p>
                    <a:p>
                      <a:pPr marL="285750" indent="-285750">
                        <a:buFont typeface="Arial" panose="020B0604020202020204" pitchFamily="34" charset="0"/>
                        <a:buChar char="•"/>
                      </a:pPr>
                      <a:r>
                        <a:rPr lang="en-US" dirty="0"/>
                        <a:t>Confusing benefit plans difficult to compare</a:t>
                      </a:r>
                      <a:br>
                        <a:rPr lang="en-US" dirty="0"/>
                      </a:br>
                      <a:endParaRPr lang="en-US" dirty="0"/>
                    </a:p>
                    <a:p>
                      <a:pPr marL="285750" indent="-285750">
                        <a:buFont typeface="Arial" panose="020B0604020202020204" pitchFamily="34" charset="0"/>
                        <a:buChar char="•"/>
                      </a:pPr>
                      <a:r>
                        <a:rPr lang="en-US" dirty="0"/>
                        <a:t>Claim denials for specific services because of “pre-existing health conditions”</a:t>
                      </a:r>
                      <a:br>
                        <a:rPr lang="en-US" dirty="0"/>
                      </a:br>
                      <a:endParaRPr lang="en-US" dirty="0"/>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612284624"/>
                  </a:ext>
                </a:extLst>
              </a:tr>
            </a:tbl>
          </a:graphicData>
        </a:graphic>
      </p:graphicFrame>
      <p:sp>
        <p:nvSpPr>
          <p:cNvPr id="5" name="Slide Number Placeholder 4">
            <a:extLst>
              <a:ext uri="{FF2B5EF4-FFF2-40B4-BE49-F238E27FC236}">
                <a16:creationId xmlns:a16="http://schemas.microsoft.com/office/drawing/2014/main" id="{187C9041-E053-4FC4-9E1C-81363E7CD1DA}"/>
              </a:ext>
            </a:extLst>
          </p:cNvPr>
          <p:cNvSpPr>
            <a:spLocks noGrp="1"/>
          </p:cNvSpPr>
          <p:nvPr>
            <p:ph type="sldNum" sz="quarter" idx="12"/>
          </p:nvPr>
        </p:nvSpPr>
        <p:spPr/>
        <p:txBody>
          <a:bodyPr/>
          <a:lstStyle/>
          <a:p>
            <a:fld id="{CA8D9AD5-F248-4919-864A-CFD76CC027D6}" type="slidenum">
              <a:rPr lang="en-US" smtClean="0"/>
              <a:t>10</a:t>
            </a:fld>
            <a:endParaRPr lang="en-US" dirty="0"/>
          </a:p>
        </p:txBody>
      </p:sp>
    </p:spTree>
    <p:extLst>
      <p:ext uri="{BB962C8B-B14F-4D97-AF65-F5344CB8AC3E}">
        <p14:creationId xmlns:p14="http://schemas.microsoft.com/office/powerpoint/2010/main" val="182971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71665-4BF6-4437-A9B5-7C96ADF64FA6}"/>
              </a:ext>
            </a:extLst>
          </p:cNvPr>
          <p:cNvSpPr>
            <a:spLocks noGrp="1"/>
          </p:cNvSpPr>
          <p:nvPr>
            <p:ph type="title"/>
          </p:nvPr>
        </p:nvSpPr>
        <p:spPr>
          <a:xfrm>
            <a:off x="1293813" y="304800"/>
            <a:ext cx="9601200" cy="695960"/>
          </a:xfrm>
        </p:spPr>
        <p:txBody>
          <a:bodyPr>
            <a:normAutofit/>
          </a:bodyPr>
          <a:lstStyle/>
          <a:p>
            <a:pPr algn="ctr"/>
            <a:r>
              <a:rPr lang="en-US" sz="3600" dirty="0"/>
              <a:t>Post-ACA Individual Market</a:t>
            </a:r>
          </a:p>
        </p:txBody>
      </p:sp>
      <p:graphicFrame>
        <p:nvGraphicFramePr>
          <p:cNvPr id="4" name="Table 4">
            <a:extLst>
              <a:ext uri="{FF2B5EF4-FFF2-40B4-BE49-F238E27FC236}">
                <a16:creationId xmlns:a16="http://schemas.microsoft.com/office/drawing/2014/main" id="{78872A96-CBDB-447B-BE22-2487C02E82F9}"/>
              </a:ext>
            </a:extLst>
          </p:cNvPr>
          <p:cNvGraphicFramePr>
            <a:graphicFrameLocks noGrp="1"/>
          </p:cNvGraphicFramePr>
          <p:nvPr>
            <p:ph idx="1"/>
            <p:extLst>
              <p:ext uri="{D42A27DB-BD31-4B8C-83A1-F6EECF244321}">
                <p14:modId xmlns:p14="http://schemas.microsoft.com/office/powerpoint/2010/main" val="984847470"/>
              </p:ext>
            </p:extLst>
          </p:nvPr>
        </p:nvGraphicFramePr>
        <p:xfrm>
          <a:off x="1293813" y="1132114"/>
          <a:ext cx="9739146" cy="5157691"/>
        </p:xfrm>
        <a:graphic>
          <a:graphicData uri="http://schemas.openxmlformats.org/drawingml/2006/table">
            <a:tbl>
              <a:tblPr firstRow="1" bandRow="1">
                <a:tableStyleId>{5C22544A-7EE6-4342-B048-85BDC9FD1C3A}</a:tableStyleId>
              </a:tblPr>
              <a:tblGrid>
                <a:gridCol w="3246382">
                  <a:extLst>
                    <a:ext uri="{9D8B030D-6E8A-4147-A177-3AD203B41FA5}">
                      <a16:colId xmlns:a16="http://schemas.microsoft.com/office/drawing/2014/main" val="772028026"/>
                    </a:ext>
                  </a:extLst>
                </a:gridCol>
                <a:gridCol w="3246382">
                  <a:extLst>
                    <a:ext uri="{9D8B030D-6E8A-4147-A177-3AD203B41FA5}">
                      <a16:colId xmlns:a16="http://schemas.microsoft.com/office/drawing/2014/main" val="542033069"/>
                    </a:ext>
                  </a:extLst>
                </a:gridCol>
                <a:gridCol w="3246382">
                  <a:extLst>
                    <a:ext uri="{9D8B030D-6E8A-4147-A177-3AD203B41FA5}">
                      <a16:colId xmlns:a16="http://schemas.microsoft.com/office/drawing/2014/main" val="2646541489"/>
                    </a:ext>
                  </a:extLst>
                </a:gridCol>
              </a:tblGrid>
              <a:tr h="616171">
                <a:tc>
                  <a:txBody>
                    <a:bodyPr/>
                    <a:lstStyle/>
                    <a:p>
                      <a:pPr algn="ctr"/>
                      <a:r>
                        <a:rPr lang="en-US" dirty="0"/>
                        <a:t>Applying for Coverage</a:t>
                      </a:r>
                    </a:p>
                  </a:txBody>
                  <a:tcPr>
                    <a:solidFill>
                      <a:schemeClr val="accent2">
                        <a:lumMod val="50000"/>
                      </a:schemeClr>
                    </a:solidFill>
                  </a:tcPr>
                </a:tc>
                <a:tc>
                  <a:txBody>
                    <a:bodyPr/>
                    <a:lstStyle/>
                    <a:p>
                      <a:pPr algn="ctr"/>
                      <a:r>
                        <a:rPr lang="en-US" dirty="0"/>
                        <a:t>Costs</a:t>
                      </a:r>
                    </a:p>
                  </a:txBody>
                  <a:tcPr>
                    <a:solidFill>
                      <a:schemeClr val="accent2">
                        <a:lumMod val="50000"/>
                      </a:schemeClr>
                    </a:solidFill>
                  </a:tcPr>
                </a:tc>
                <a:tc>
                  <a:txBody>
                    <a:bodyPr/>
                    <a:lstStyle/>
                    <a:p>
                      <a:pPr algn="ctr"/>
                      <a:r>
                        <a:rPr lang="en-US" dirty="0"/>
                        <a:t>Benefits Covered</a:t>
                      </a:r>
                    </a:p>
                  </a:txBody>
                  <a:tcPr>
                    <a:solidFill>
                      <a:schemeClr val="accent2">
                        <a:lumMod val="50000"/>
                      </a:schemeClr>
                    </a:solidFill>
                  </a:tcPr>
                </a:tc>
                <a:extLst>
                  <a:ext uri="{0D108BD9-81ED-4DB2-BD59-A6C34878D82A}">
                    <a16:rowId xmlns:a16="http://schemas.microsoft.com/office/drawing/2014/main" val="2197661113"/>
                  </a:ext>
                </a:extLst>
              </a:tr>
              <a:tr h="4117352">
                <a:tc>
                  <a:txBody>
                    <a:bodyPr/>
                    <a:lstStyle/>
                    <a:p>
                      <a:pPr marL="285750" indent="-285750">
                        <a:spcAft>
                          <a:spcPts val="600"/>
                        </a:spcAft>
                        <a:buClr>
                          <a:schemeClr val="accent1">
                            <a:lumMod val="75000"/>
                          </a:schemeClr>
                        </a:buClr>
                        <a:buFont typeface="Arial" panose="020B0604020202020204" pitchFamily="34" charset="0"/>
                        <a:buChar char="•"/>
                      </a:pPr>
                      <a:r>
                        <a:rPr lang="en-US" sz="1700" dirty="0"/>
                        <a:t>All applicants accepted</a:t>
                      </a:r>
                      <a:br>
                        <a:rPr lang="en-US" sz="1700" dirty="0"/>
                      </a:br>
                      <a:endParaRPr lang="en-US" sz="1700" dirty="0"/>
                    </a:p>
                    <a:p>
                      <a:pPr marL="285750" indent="-285750">
                        <a:spcAft>
                          <a:spcPts val="600"/>
                        </a:spcAft>
                        <a:buClr>
                          <a:schemeClr val="accent1">
                            <a:lumMod val="75000"/>
                          </a:schemeClr>
                        </a:buClr>
                        <a:buFont typeface="Arial" panose="020B0604020202020204" pitchFamily="34" charset="0"/>
                        <a:buChar char="•"/>
                      </a:pPr>
                      <a:r>
                        <a:rPr lang="en-US" sz="1700" dirty="0"/>
                        <a:t>No one denied coverage because of health status or past medical use</a:t>
                      </a:r>
                      <a:br>
                        <a:rPr lang="en-US" sz="1700" dirty="0"/>
                      </a:br>
                      <a:endParaRPr lang="en-US" sz="1700" dirty="0"/>
                    </a:p>
                    <a:p>
                      <a:pPr marL="285750" indent="-285750">
                        <a:spcAft>
                          <a:spcPts val="600"/>
                        </a:spcAft>
                        <a:buClr>
                          <a:schemeClr val="accent1">
                            <a:lumMod val="75000"/>
                          </a:schemeClr>
                        </a:buClr>
                        <a:buFont typeface="Arial" panose="020B0604020202020204" pitchFamily="34" charset="0"/>
                        <a:buChar char="•"/>
                      </a:pPr>
                      <a:r>
                        <a:rPr lang="en-US" sz="1700" dirty="0"/>
                        <a:t>Covered California simplifies shopping for coverage and ensures choice of health plans in every region</a:t>
                      </a:r>
                      <a:br>
                        <a:rPr lang="en-US" sz="1700" dirty="0"/>
                      </a:br>
                      <a:endParaRPr lang="en-US" sz="1700" dirty="0"/>
                    </a:p>
                    <a:p>
                      <a:pPr marL="0" indent="0">
                        <a:spcAft>
                          <a:spcPts val="600"/>
                        </a:spcAft>
                        <a:buClr>
                          <a:schemeClr val="accent1">
                            <a:lumMod val="75000"/>
                          </a:schemeClr>
                        </a:buClr>
                        <a:buFont typeface="Arial" panose="020B0604020202020204" pitchFamily="34" charset="0"/>
                        <a:buNone/>
                      </a:pPr>
                      <a:endParaRPr lang="en-US" sz="1700" dirty="0"/>
                    </a:p>
                  </a:txBody>
                  <a:tcPr/>
                </a:tc>
                <a:tc>
                  <a:txBody>
                    <a:bodyPr/>
                    <a:lstStyle/>
                    <a:p>
                      <a:pPr marL="285750" indent="-285750" algn="l" defTabSz="914400" rtl="0" eaLnBrk="1" latinLnBrk="0" hangingPunct="1">
                        <a:spcAft>
                          <a:spcPts val="600"/>
                        </a:spcAft>
                        <a:buClr>
                          <a:schemeClr val="accent1">
                            <a:lumMod val="75000"/>
                          </a:schemeClr>
                        </a:buClr>
                        <a:buFont typeface="Arial" panose="020B0604020202020204" pitchFamily="34" charset="0"/>
                        <a:buChar char="•"/>
                      </a:pPr>
                      <a:r>
                        <a:rPr lang="en-US" sz="1700" kern="1200" dirty="0">
                          <a:solidFill>
                            <a:schemeClr val="dk1"/>
                          </a:solidFill>
                          <a:latin typeface="+mn-lt"/>
                          <a:ea typeface="+mn-ea"/>
                          <a:cs typeface="+mn-cs"/>
                        </a:rPr>
                        <a:t>Covered California negotiates with health plans to lower rates</a:t>
                      </a:r>
                    </a:p>
                    <a:p>
                      <a:pPr marL="0" indent="0" algn="l" defTabSz="914400" rtl="0" eaLnBrk="1" latinLnBrk="0" hangingPunct="1">
                        <a:spcAft>
                          <a:spcPts val="600"/>
                        </a:spcAft>
                        <a:buClr>
                          <a:schemeClr val="accent1">
                            <a:lumMod val="75000"/>
                          </a:schemeClr>
                        </a:buClr>
                        <a:buFont typeface="Arial" panose="020B0604020202020204" pitchFamily="34" charset="0"/>
                        <a:buNone/>
                      </a:pPr>
                      <a:endParaRPr lang="en-US" sz="1700" kern="1200" dirty="0">
                        <a:solidFill>
                          <a:schemeClr val="dk1"/>
                        </a:solidFill>
                        <a:latin typeface="+mn-lt"/>
                        <a:ea typeface="+mn-ea"/>
                        <a:cs typeface="+mn-cs"/>
                      </a:endParaRPr>
                    </a:p>
                    <a:p>
                      <a:pPr marL="285750" indent="-285750" algn="l" defTabSz="914400" rtl="0" eaLnBrk="1" latinLnBrk="0" hangingPunct="1">
                        <a:spcAft>
                          <a:spcPts val="600"/>
                        </a:spcAft>
                        <a:buClr>
                          <a:schemeClr val="accent1">
                            <a:lumMod val="75000"/>
                          </a:schemeClr>
                        </a:buClr>
                        <a:buFont typeface="Arial" panose="020B0604020202020204" pitchFamily="34" charset="0"/>
                        <a:buChar char="•"/>
                      </a:pPr>
                      <a:r>
                        <a:rPr lang="en-US" sz="1700" kern="1200" dirty="0">
                          <a:solidFill>
                            <a:schemeClr val="dk1"/>
                          </a:solidFill>
                          <a:latin typeface="+mn-lt"/>
                          <a:ea typeface="+mn-ea"/>
                          <a:cs typeface="+mn-cs"/>
                        </a:rPr>
                        <a:t>Federal and state financial assistance helps consumer pay for coverage and care</a:t>
                      </a:r>
                      <a:br>
                        <a:rPr lang="en-US" sz="1700" kern="1200" dirty="0">
                          <a:solidFill>
                            <a:schemeClr val="dk1"/>
                          </a:solidFill>
                          <a:latin typeface="+mn-lt"/>
                          <a:ea typeface="+mn-ea"/>
                          <a:cs typeface="+mn-cs"/>
                        </a:rPr>
                      </a:br>
                      <a:endParaRPr lang="en-US" sz="1700" kern="1200" dirty="0">
                        <a:solidFill>
                          <a:schemeClr val="dk1"/>
                        </a:solidFill>
                        <a:latin typeface="+mn-lt"/>
                        <a:ea typeface="+mn-ea"/>
                        <a:cs typeface="+mn-cs"/>
                      </a:endParaRPr>
                    </a:p>
                    <a:p>
                      <a:pPr marL="285750" indent="-285750" algn="l" defTabSz="914400" rtl="0" eaLnBrk="1" latinLnBrk="0" hangingPunct="1">
                        <a:spcAft>
                          <a:spcPts val="600"/>
                        </a:spcAft>
                        <a:buClr>
                          <a:schemeClr val="accent1">
                            <a:lumMod val="75000"/>
                          </a:schemeClr>
                        </a:buClr>
                        <a:buFont typeface="Arial" panose="020B0604020202020204" pitchFamily="34" charset="0"/>
                        <a:buChar char="•"/>
                      </a:pPr>
                      <a:r>
                        <a:rPr lang="en-US" sz="1700" kern="1200" dirty="0">
                          <a:solidFill>
                            <a:schemeClr val="dk1"/>
                          </a:solidFill>
                          <a:latin typeface="+mn-lt"/>
                          <a:ea typeface="+mn-ea"/>
                          <a:cs typeface="+mn-cs"/>
                        </a:rPr>
                        <a:t>Consumer “out-of-pocket costs” are capped and annually adjusted</a:t>
                      </a:r>
                      <a:br>
                        <a:rPr lang="en-US" sz="1700" kern="1200" dirty="0">
                          <a:solidFill>
                            <a:schemeClr val="dk1"/>
                          </a:solidFill>
                          <a:latin typeface="+mn-lt"/>
                          <a:ea typeface="+mn-ea"/>
                          <a:cs typeface="+mn-cs"/>
                        </a:rPr>
                      </a:br>
                      <a:endParaRPr lang="en-US" sz="1700" kern="1200" dirty="0">
                        <a:solidFill>
                          <a:schemeClr val="dk1"/>
                        </a:solidFill>
                        <a:latin typeface="+mn-lt"/>
                        <a:ea typeface="+mn-ea"/>
                        <a:cs typeface="+mn-cs"/>
                      </a:endParaRPr>
                    </a:p>
                    <a:p>
                      <a:pPr marL="285750" marR="0" lvl="0" indent="-285750" algn="l" defTabSz="914400" rtl="0" eaLnBrk="1" fontAlgn="auto" latinLnBrk="0" hangingPunct="1">
                        <a:lnSpc>
                          <a:spcPct val="100000"/>
                        </a:lnSpc>
                        <a:spcBef>
                          <a:spcPts val="0"/>
                        </a:spcBef>
                        <a:spcAft>
                          <a:spcPts val="600"/>
                        </a:spcAft>
                        <a:buClr>
                          <a:schemeClr val="accent1">
                            <a:lumMod val="75000"/>
                          </a:schemeClr>
                        </a:buClr>
                        <a:buSzTx/>
                        <a:buFont typeface="Arial" panose="020B0604020202020204" pitchFamily="34" charset="0"/>
                        <a:buChar char="•"/>
                        <a:tabLst/>
                        <a:defRPr/>
                      </a:pPr>
                      <a:r>
                        <a:rPr lang="en-US" sz="1700" kern="1200" dirty="0">
                          <a:solidFill>
                            <a:schemeClr val="dk1"/>
                          </a:solidFill>
                          <a:latin typeface="+mn-lt"/>
                          <a:ea typeface="+mn-ea"/>
                          <a:cs typeface="+mn-cs"/>
                        </a:rPr>
                        <a:t>Health plan rates are subject to rating rules and state review</a:t>
                      </a:r>
                      <a:endParaRPr lang="en-US" sz="1700" dirty="0"/>
                    </a:p>
                  </a:txBody>
                  <a:tcPr/>
                </a:tc>
                <a:tc>
                  <a:txBody>
                    <a:bodyPr/>
                    <a:lstStyle/>
                    <a:p>
                      <a:pPr marL="285750" indent="-285750" algn="l" defTabSz="914400" rtl="0" eaLnBrk="1" latinLnBrk="0" hangingPunct="1">
                        <a:spcAft>
                          <a:spcPts val="600"/>
                        </a:spcAft>
                        <a:buClr>
                          <a:schemeClr val="accent1">
                            <a:lumMod val="75000"/>
                          </a:schemeClr>
                        </a:buClr>
                        <a:buFont typeface="Arial" panose="020B0604020202020204" pitchFamily="34" charset="0"/>
                        <a:buChar char="•"/>
                      </a:pPr>
                      <a:r>
                        <a:rPr lang="en-US" sz="1700" kern="1200" dirty="0">
                          <a:solidFill>
                            <a:schemeClr val="dk1"/>
                          </a:solidFill>
                          <a:latin typeface="+mn-lt"/>
                          <a:ea typeface="+mn-ea"/>
                          <a:cs typeface="+mn-cs"/>
                        </a:rPr>
                        <a:t>All policies must cover comprehensive essential health benefits, including mental health and substance use</a:t>
                      </a:r>
                      <a:br>
                        <a:rPr lang="en-US" sz="1700" kern="1200" dirty="0">
                          <a:solidFill>
                            <a:schemeClr val="dk1"/>
                          </a:solidFill>
                          <a:latin typeface="+mn-lt"/>
                          <a:ea typeface="+mn-ea"/>
                          <a:cs typeface="+mn-cs"/>
                        </a:rPr>
                      </a:br>
                      <a:endParaRPr lang="en-US" sz="1700" kern="1200" dirty="0">
                        <a:solidFill>
                          <a:schemeClr val="dk1"/>
                        </a:solidFill>
                        <a:latin typeface="+mn-lt"/>
                        <a:ea typeface="+mn-ea"/>
                        <a:cs typeface="+mn-cs"/>
                      </a:endParaRPr>
                    </a:p>
                    <a:p>
                      <a:pPr marL="285750" indent="-285750" algn="l" defTabSz="914400" rtl="0" eaLnBrk="1" latinLnBrk="0" hangingPunct="1">
                        <a:spcAft>
                          <a:spcPts val="600"/>
                        </a:spcAft>
                        <a:buClr>
                          <a:schemeClr val="accent1">
                            <a:lumMod val="75000"/>
                          </a:schemeClr>
                        </a:buClr>
                        <a:buFont typeface="Arial" panose="020B0604020202020204" pitchFamily="34" charset="0"/>
                        <a:buChar char="•"/>
                      </a:pPr>
                      <a:r>
                        <a:rPr lang="en-US" sz="1700" kern="1200" dirty="0">
                          <a:solidFill>
                            <a:schemeClr val="dk1"/>
                          </a:solidFill>
                          <a:latin typeface="+mn-lt"/>
                          <a:ea typeface="+mn-ea"/>
                          <a:cs typeface="+mn-cs"/>
                        </a:rPr>
                        <a:t>NO annual and lifetime dollar limits on coverage</a:t>
                      </a:r>
                      <a:br>
                        <a:rPr lang="en-US" sz="1700" kern="1200" dirty="0">
                          <a:solidFill>
                            <a:schemeClr val="dk1"/>
                          </a:solidFill>
                          <a:latin typeface="+mn-lt"/>
                          <a:ea typeface="+mn-ea"/>
                          <a:cs typeface="+mn-cs"/>
                        </a:rPr>
                      </a:br>
                      <a:endParaRPr lang="en-US" sz="1700" kern="1200" dirty="0">
                        <a:solidFill>
                          <a:schemeClr val="dk1"/>
                        </a:solidFill>
                        <a:latin typeface="+mn-lt"/>
                        <a:ea typeface="+mn-ea"/>
                        <a:cs typeface="+mn-cs"/>
                      </a:endParaRPr>
                    </a:p>
                    <a:p>
                      <a:pPr marL="285750" indent="-285750" algn="l" defTabSz="914400" rtl="0" eaLnBrk="1" latinLnBrk="0" hangingPunct="1">
                        <a:spcAft>
                          <a:spcPts val="600"/>
                        </a:spcAft>
                        <a:buClr>
                          <a:schemeClr val="accent1">
                            <a:lumMod val="75000"/>
                          </a:schemeClr>
                        </a:buClr>
                        <a:buFont typeface="Arial" panose="020B0604020202020204" pitchFamily="34" charset="0"/>
                        <a:buChar char="•"/>
                      </a:pPr>
                      <a:r>
                        <a:rPr lang="en-US" sz="1700" kern="1200" dirty="0">
                          <a:solidFill>
                            <a:schemeClr val="dk1"/>
                          </a:solidFill>
                          <a:latin typeface="+mn-lt"/>
                          <a:ea typeface="+mn-ea"/>
                          <a:cs typeface="+mn-cs"/>
                        </a:rPr>
                        <a:t>Covered CA standard benefits simplify comparison</a:t>
                      </a:r>
                      <a:br>
                        <a:rPr lang="en-US" sz="1700" kern="1200" dirty="0">
                          <a:solidFill>
                            <a:schemeClr val="dk1"/>
                          </a:solidFill>
                          <a:latin typeface="+mn-lt"/>
                          <a:ea typeface="+mn-ea"/>
                          <a:cs typeface="+mn-cs"/>
                        </a:rPr>
                      </a:br>
                      <a:endParaRPr lang="en-US" sz="1700" kern="1200" dirty="0">
                        <a:solidFill>
                          <a:schemeClr val="dk1"/>
                        </a:solidFill>
                        <a:latin typeface="+mn-lt"/>
                        <a:ea typeface="+mn-ea"/>
                        <a:cs typeface="+mn-cs"/>
                      </a:endParaRPr>
                    </a:p>
                    <a:p>
                      <a:pPr marL="285750" indent="-285750" algn="l" defTabSz="914400" rtl="0" eaLnBrk="1" latinLnBrk="0" hangingPunct="1">
                        <a:spcAft>
                          <a:spcPts val="600"/>
                        </a:spcAft>
                        <a:buClr>
                          <a:schemeClr val="accent1">
                            <a:lumMod val="75000"/>
                          </a:schemeClr>
                        </a:buClr>
                        <a:buFont typeface="Arial" panose="020B0604020202020204" pitchFamily="34" charset="0"/>
                        <a:buChar char="•"/>
                      </a:pPr>
                      <a:r>
                        <a:rPr lang="en-US" sz="1700" kern="1200" dirty="0">
                          <a:solidFill>
                            <a:schemeClr val="dk1"/>
                          </a:solidFill>
                          <a:latin typeface="+mn-lt"/>
                          <a:ea typeface="+mn-ea"/>
                          <a:cs typeface="+mn-cs"/>
                        </a:rPr>
                        <a:t>Health plans cannot limit or coverage because of pre-existing health conditions</a:t>
                      </a:r>
                    </a:p>
                    <a:p>
                      <a:pPr marL="285750" indent="-285750">
                        <a:spcAft>
                          <a:spcPts val="600"/>
                        </a:spcAft>
                        <a:buFont typeface="Arial" panose="020B0604020202020204" pitchFamily="34" charset="0"/>
                        <a:buChar char="•"/>
                      </a:pPr>
                      <a:endParaRPr lang="en-US" sz="1700" dirty="0"/>
                    </a:p>
                  </a:txBody>
                  <a:tcPr/>
                </a:tc>
                <a:extLst>
                  <a:ext uri="{0D108BD9-81ED-4DB2-BD59-A6C34878D82A}">
                    <a16:rowId xmlns:a16="http://schemas.microsoft.com/office/drawing/2014/main" val="612284624"/>
                  </a:ext>
                </a:extLst>
              </a:tr>
            </a:tbl>
          </a:graphicData>
        </a:graphic>
      </p:graphicFrame>
      <p:sp>
        <p:nvSpPr>
          <p:cNvPr id="5" name="Slide Number Placeholder 4">
            <a:extLst>
              <a:ext uri="{FF2B5EF4-FFF2-40B4-BE49-F238E27FC236}">
                <a16:creationId xmlns:a16="http://schemas.microsoft.com/office/drawing/2014/main" id="{00B55F05-69E4-4544-A126-172B3A534CD8}"/>
              </a:ext>
            </a:extLst>
          </p:cNvPr>
          <p:cNvSpPr>
            <a:spLocks noGrp="1"/>
          </p:cNvSpPr>
          <p:nvPr>
            <p:ph type="sldNum" sz="quarter" idx="12"/>
          </p:nvPr>
        </p:nvSpPr>
        <p:spPr/>
        <p:txBody>
          <a:bodyPr/>
          <a:lstStyle/>
          <a:p>
            <a:fld id="{CA8D9AD5-F248-4919-864A-CFD76CC027D6}" type="slidenum">
              <a:rPr lang="en-US" smtClean="0"/>
              <a:t>11</a:t>
            </a:fld>
            <a:endParaRPr lang="en-US" dirty="0"/>
          </a:p>
        </p:txBody>
      </p:sp>
    </p:spTree>
    <p:extLst>
      <p:ext uri="{BB962C8B-B14F-4D97-AF65-F5344CB8AC3E}">
        <p14:creationId xmlns:p14="http://schemas.microsoft.com/office/powerpoint/2010/main" val="327673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D7AC3F90-A588-42FF-B41D-062A8D91B9E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967F5611-5230-4249-948C-9599F8622A9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41" name="Picture 40">
            <a:extLst>
              <a:ext uri="{FF2B5EF4-FFF2-40B4-BE49-F238E27FC236}">
                <a16:creationId xmlns:a16="http://schemas.microsoft.com/office/drawing/2014/main" id="{015AB904-4FB7-4A0D-B43E-03ACF05E144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1828" y="0"/>
            <a:ext cx="12189867" cy="6858000"/>
          </a:xfrm>
          <a:prstGeom prst="rect">
            <a:avLst/>
          </a:prstGeom>
        </p:spPr>
      </p:pic>
      <p:sp>
        <p:nvSpPr>
          <p:cNvPr id="43" name="Rectangle 42">
            <a:extLst>
              <a:ext uri="{FF2B5EF4-FFF2-40B4-BE49-F238E27FC236}">
                <a16:creationId xmlns:a16="http://schemas.microsoft.com/office/drawing/2014/main" id="{E1AADF25-43E9-4DE0-AD82-4F60523191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BC2D515-EF3C-4E4E-8BC1-192B21E9271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28DF289-3FA7-47B8-A823-7F7292C924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969803" y="776841"/>
            <a:ext cx="7958331" cy="1077229"/>
          </a:xfrm>
        </p:spPr>
        <p:txBody>
          <a:bodyPr>
            <a:normAutofit/>
          </a:bodyPr>
          <a:lstStyle/>
          <a:p>
            <a:pPr algn="l"/>
            <a:r>
              <a:rPr lang="en-US" dirty="0"/>
              <a:t>How the ACA Protects People with </a:t>
            </a:r>
            <a:br>
              <a:rPr lang="en-US" dirty="0"/>
            </a:br>
            <a:r>
              <a:rPr lang="en-US" dirty="0"/>
              <a:t>Pre-existing Conditions</a:t>
            </a:r>
          </a:p>
        </p:txBody>
      </p:sp>
      <p:sp>
        <p:nvSpPr>
          <p:cNvPr id="6" name="Slide Number Placeholder 5">
            <a:extLst>
              <a:ext uri="{FF2B5EF4-FFF2-40B4-BE49-F238E27FC236}">
                <a16:creationId xmlns:a16="http://schemas.microsoft.com/office/drawing/2014/main" id="{AD8E5EA9-FCB2-4272-9930-104AC6088869}"/>
              </a:ext>
            </a:extLst>
          </p:cNvPr>
          <p:cNvSpPr>
            <a:spLocks noGrp="1"/>
          </p:cNvSpPr>
          <p:nvPr>
            <p:ph type="sldNum" sz="quarter" idx="12"/>
          </p:nvPr>
        </p:nvSpPr>
        <p:spPr>
          <a:xfrm>
            <a:off x="158407" y="164592"/>
            <a:ext cx="636727" cy="322851"/>
          </a:xfrm>
        </p:spPr>
        <p:txBody>
          <a:bodyPr>
            <a:normAutofit/>
          </a:bodyPr>
          <a:lstStyle/>
          <a:p>
            <a:pPr>
              <a:lnSpc>
                <a:spcPct val="90000"/>
              </a:lnSpc>
              <a:spcAft>
                <a:spcPts val="600"/>
              </a:spcAft>
            </a:pPr>
            <a:fld id="{CA8D9AD5-F248-4919-864A-CFD76CC027D6}" type="slidenum">
              <a:rPr lang="en-US" sz="1500" smtClean="0"/>
              <a:pPr>
                <a:lnSpc>
                  <a:spcPct val="90000"/>
                </a:lnSpc>
                <a:spcAft>
                  <a:spcPts val="600"/>
                </a:spcAft>
              </a:pPr>
              <a:t>12</a:t>
            </a:fld>
            <a:endParaRPr lang="en-US" sz="1500"/>
          </a:p>
        </p:txBody>
      </p:sp>
      <p:sp>
        <p:nvSpPr>
          <p:cNvPr id="49" name="Rectangle 48">
            <a:extLst>
              <a:ext uri="{FF2B5EF4-FFF2-40B4-BE49-F238E27FC236}">
                <a16:creationId xmlns:a16="http://schemas.microsoft.com/office/drawing/2014/main" id="{EEA9B471-D6E2-406D-878F-E931B0D7EA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2586"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43603410"/>
              </p:ext>
            </p:extLst>
          </p:nvPr>
        </p:nvGraphicFramePr>
        <p:xfrm>
          <a:off x="1866624" y="2239834"/>
          <a:ext cx="8569924" cy="322089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extBox 6">
            <a:extLst>
              <a:ext uri="{FF2B5EF4-FFF2-40B4-BE49-F238E27FC236}">
                <a16:creationId xmlns:a16="http://schemas.microsoft.com/office/drawing/2014/main" id="{E966AD9F-6BA3-41E4-8BE3-6DCB0506F194}"/>
              </a:ext>
            </a:extLst>
          </p:cNvPr>
          <p:cNvSpPr txBox="1"/>
          <p:nvPr/>
        </p:nvSpPr>
        <p:spPr>
          <a:xfrm>
            <a:off x="1692330" y="5561572"/>
            <a:ext cx="8987172" cy="369332"/>
          </a:xfrm>
          <a:prstGeom prst="rect">
            <a:avLst/>
          </a:prstGeom>
          <a:noFill/>
        </p:spPr>
        <p:txBody>
          <a:bodyPr wrap="square" rtlCol="0">
            <a:spAutoFit/>
          </a:bodyPr>
          <a:lstStyle/>
          <a:p>
            <a:pPr algn="ctr"/>
            <a:r>
              <a:rPr lang="en-US" dirty="0"/>
              <a:t>Health status is no longer a factor in coverage decisions, monthly premiums or benefits  </a:t>
            </a:r>
          </a:p>
        </p:txBody>
      </p:sp>
      <p:sp>
        <p:nvSpPr>
          <p:cNvPr id="3" name="TextBox 2">
            <a:extLst>
              <a:ext uri="{FF2B5EF4-FFF2-40B4-BE49-F238E27FC236}">
                <a16:creationId xmlns:a16="http://schemas.microsoft.com/office/drawing/2014/main" id="{CAF67371-7ABB-4C52-BFA1-48070EA827D0}"/>
              </a:ext>
            </a:extLst>
          </p:cNvPr>
          <p:cNvSpPr txBox="1"/>
          <p:nvPr/>
        </p:nvSpPr>
        <p:spPr>
          <a:xfrm>
            <a:off x="6466963" y="6182036"/>
            <a:ext cx="4442604" cy="230832"/>
          </a:xfrm>
          <a:prstGeom prst="rect">
            <a:avLst/>
          </a:prstGeom>
          <a:noFill/>
        </p:spPr>
        <p:txBody>
          <a:bodyPr wrap="square" rtlCol="0">
            <a:spAutoFit/>
          </a:bodyPr>
          <a:lstStyle/>
          <a:p>
            <a:r>
              <a:rPr lang="en-US" sz="900" dirty="0"/>
              <a:t>* Rating rules and standard benefits apply to individual and small group coverage</a:t>
            </a:r>
          </a:p>
        </p:txBody>
      </p:sp>
    </p:spTree>
    <p:extLst>
      <p:ext uri="{BB962C8B-B14F-4D97-AF65-F5344CB8AC3E}">
        <p14:creationId xmlns:p14="http://schemas.microsoft.com/office/powerpoint/2010/main" val="1832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0214283E-D7B4-49E9-932E-D7F2A2847F1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31" name="Rectangle 30">
            <a:extLst>
              <a:ext uri="{FF2B5EF4-FFF2-40B4-BE49-F238E27FC236}">
                <a16:creationId xmlns:a16="http://schemas.microsoft.com/office/drawing/2014/main" id="{92806DFD-E192-42CC-B190-3C4C95B8FF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 name="Picture 32">
            <a:extLst>
              <a:ext uri="{FF2B5EF4-FFF2-40B4-BE49-F238E27FC236}">
                <a16:creationId xmlns:a16="http://schemas.microsoft.com/office/drawing/2014/main" id="{9FCFF961-4E84-4FD1-859C-B7F410031CB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a:extLst>
              <a:ext uri="{FF2B5EF4-FFF2-40B4-BE49-F238E27FC236}">
                <a16:creationId xmlns:a16="http://schemas.microsoft.com/office/drawing/2014/main" id="{87EA9F6C-F181-43DB-9228-395C90C16A7A}"/>
              </a:ext>
            </a:extLst>
          </p:cNvPr>
          <p:cNvSpPr>
            <a:spLocks noGrp="1"/>
          </p:cNvSpPr>
          <p:nvPr>
            <p:ph type="title"/>
          </p:nvPr>
        </p:nvSpPr>
        <p:spPr>
          <a:xfrm>
            <a:off x="1389300" y="1201723"/>
            <a:ext cx="2888120" cy="4454554"/>
          </a:xfrm>
        </p:spPr>
        <p:txBody>
          <a:bodyPr anchor="ctr">
            <a:normAutofit/>
          </a:bodyPr>
          <a:lstStyle/>
          <a:p>
            <a:pPr algn="l"/>
            <a:r>
              <a:rPr lang="en-US" sz="3600" dirty="0"/>
              <a:t>ACA Impacts on Coverage in California</a:t>
            </a:r>
          </a:p>
        </p:txBody>
      </p:sp>
      <p:sp>
        <p:nvSpPr>
          <p:cNvPr id="35" name="Rectangle 34">
            <a:extLst>
              <a:ext uri="{FF2B5EF4-FFF2-40B4-BE49-F238E27FC236}">
                <a16:creationId xmlns:a16="http://schemas.microsoft.com/office/drawing/2014/main" id="{BB17FFD2-DBC7-4ABB-B2A0-7E18EC1B80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F737BB4-6553-47A8-893F-178A10C6B6B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F99D0CA-5BB5-40F5-8DBD-2F82EB75EF6B}"/>
              </a:ext>
            </a:extLst>
          </p:cNvPr>
          <p:cNvSpPr>
            <a:spLocks noGrp="1"/>
          </p:cNvSpPr>
          <p:nvPr>
            <p:ph idx="1"/>
          </p:nvPr>
        </p:nvSpPr>
        <p:spPr>
          <a:xfrm>
            <a:off x="5201728" y="1286935"/>
            <a:ext cx="6028230" cy="5571066"/>
          </a:xfrm>
        </p:spPr>
        <p:txBody>
          <a:bodyPr anchor="ctr">
            <a:normAutofit fontScale="92500" lnSpcReduction="10000"/>
          </a:bodyPr>
          <a:lstStyle/>
          <a:p>
            <a:pPr>
              <a:buFont typeface="Arial" panose="020B0604020202020204" pitchFamily="34" charset="0"/>
              <a:buChar char="•"/>
            </a:pPr>
            <a:r>
              <a:rPr lang="en-US" sz="1800" dirty="0"/>
              <a:t>By 2017, California’s uninsured rate dropped from 17% to 7.1</a:t>
            </a:r>
            <a:br>
              <a:rPr lang="en-US" sz="1800" dirty="0"/>
            </a:br>
            <a:endParaRPr lang="en-US" sz="1800" b="0" i="0" dirty="0">
              <a:effectLst/>
              <a:latin typeface="source sans pro" panose="020B0503030403020204" pitchFamily="34" charset="0"/>
            </a:endParaRPr>
          </a:p>
          <a:p>
            <a:pPr>
              <a:buFont typeface="Arial" panose="020B0604020202020204" pitchFamily="34" charset="0"/>
              <a:buChar char="•"/>
            </a:pPr>
            <a:r>
              <a:rPr lang="en-US" sz="1800" dirty="0"/>
              <a:t>3.7 million adults gained no-cost Medi-Cal coverage through the ACA expansion</a:t>
            </a:r>
            <a:br>
              <a:rPr lang="en-US" sz="1800" dirty="0"/>
            </a:br>
            <a:endParaRPr lang="en-US" sz="1800" dirty="0"/>
          </a:p>
          <a:p>
            <a:pPr>
              <a:buFont typeface="Arial" panose="020B0604020202020204" pitchFamily="34" charset="0"/>
              <a:buChar char="•"/>
            </a:pPr>
            <a:r>
              <a:rPr lang="en-US" sz="1800" dirty="0"/>
              <a:t>1.5 million Californians secured individual coverage thru Covered California; 88% receive financial assistance to pay premiums and out-of-pocket costs </a:t>
            </a:r>
            <a:br>
              <a:rPr lang="en-US" sz="1800" dirty="0"/>
            </a:br>
            <a:endParaRPr lang="en-US" sz="1800" dirty="0"/>
          </a:p>
          <a:p>
            <a:pPr>
              <a:buFont typeface="Arial" panose="020B0604020202020204" pitchFamily="34" charset="0"/>
              <a:buChar char="•"/>
            </a:pPr>
            <a:r>
              <a:rPr lang="en-US" b="1" dirty="0">
                <a:solidFill>
                  <a:schemeClr val="accent2">
                    <a:lumMod val="50000"/>
                  </a:schemeClr>
                </a:solidFill>
              </a:rPr>
              <a:t>Under the ACA, more Californians can </a:t>
            </a:r>
            <a:r>
              <a:rPr lang="en-US" b="1" u="sng" dirty="0">
                <a:solidFill>
                  <a:schemeClr val="accent2">
                    <a:lumMod val="50000"/>
                  </a:schemeClr>
                </a:solidFill>
              </a:rPr>
              <a:t>stay covered</a:t>
            </a:r>
            <a:r>
              <a:rPr lang="en-US" b="1" dirty="0">
                <a:solidFill>
                  <a:schemeClr val="accent2">
                    <a:lumMod val="50000"/>
                  </a:schemeClr>
                </a:solidFill>
              </a:rPr>
              <a:t> when they change jobs, have a change in circumstances or otherwise lose coverage, and get financial help if they qualify</a:t>
            </a:r>
            <a:br>
              <a:rPr lang="en-US" b="1" dirty="0">
                <a:solidFill>
                  <a:schemeClr val="accent2">
                    <a:lumMod val="50000"/>
                  </a:schemeClr>
                </a:solidFill>
              </a:rPr>
            </a:br>
            <a:endParaRPr lang="en-US" b="1" dirty="0">
              <a:solidFill>
                <a:schemeClr val="accent2">
                  <a:lumMod val="50000"/>
                </a:schemeClr>
              </a:solidFill>
            </a:endParaRPr>
          </a:p>
          <a:p>
            <a:pPr>
              <a:buFont typeface="Arial" panose="020B0604020202020204" pitchFamily="34" charset="0"/>
              <a:buChar char="•"/>
            </a:pPr>
            <a:endParaRPr lang="en-US" sz="1800" dirty="0"/>
          </a:p>
          <a:p>
            <a:pPr marL="45720" indent="0">
              <a:buNone/>
            </a:pPr>
            <a:endParaRPr lang="en-US" sz="1800" dirty="0"/>
          </a:p>
        </p:txBody>
      </p:sp>
      <p:sp>
        <p:nvSpPr>
          <p:cNvPr id="5" name="Slide Number Placeholder 4">
            <a:extLst>
              <a:ext uri="{FF2B5EF4-FFF2-40B4-BE49-F238E27FC236}">
                <a16:creationId xmlns:a16="http://schemas.microsoft.com/office/drawing/2014/main" id="{0FE34B05-20D0-45F9-855E-44CADBCB3895}"/>
              </a:ext>
            </a:extLst>
          </p:cNvPr>
          <p:cNvSpPr>
            <a:spLocks noGrp="1"/>
          </p:cNvSpPr>
          <p:nvPr>
            <p:ph type="sldNum" sz="quarter" idx="12"/>
          </p:nvPr>
        </p:nvSpPr>
        <p:spPr/>
        <p:txBody>
          <a:bodyPr/>
          <a:lstStyle/>
          <a:p>
            <a:fld id="{CA8D9AD5-F248-4919-864A-CFD76CC027D6}" type="slidenum">
              <a:rPr lang="en-US" smtClean="0"/>
              <a:t>13</a:t>
            </a:fld>
            <a:endParaRPr lang="en-US" dirty="0"/>
          </a:p>
        </p:txBody>
      </p:sp>
    </p:spTree>
    <p:extLst>
      <p:ext uri="{BB962C8B-B14F-4D97-AF65-F5344CB8AC3E}">
        <p14:creationId xmlns:p14="http://schemas.microsoft.com/office/powerpoint/2010/main" val="6412526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214283E-D7B4-49E9-932E-D7F2A2847F1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10" name="Rectangle 9">
            <a:extLst>
              <a:ext uri="{FF2B5EF4-FFF2-40B4-BE49-F238E27FC236}">
                <a16:creationId xmlns:a16="http://schemas.microsoft.com/office/drawing/2014/main" id="{92806DFD-E192-42CC-B190-3C4C95B8FF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9FCFF961-4E84-4FD1-859C-B7F410031CB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a:extLst>
              <a:ext uri="{FF2B5EF4-FFF2-40B4-BE49-F238E27FC236}">
                <a16:creationId xmlns:a16="http://schemas.microsoft.com/office/drawing/2014/main" id="{87EA9F6C-F181-43DB-9228-395C90C16A7A}"/>
              </a:ext>
            </a:extLst>
          </p:cNvPr>
          <p:cNvSpPr>
            <a:spLocks noGrp="1"/>
          </p:cNvSpPr>
          <p:nvPr>
            <p:ph type="title"/>
          </p:nvPr>
        </p:nvSpPr>
        <p:spPr>
          <a:xfrm>
            <a:off x="1389300" y="1201723"/>
            <a:ext cx="2888120" cy="4454554"/>
          </a:xfrm>
        </p:spPr>
        <p:txBody>
          <a:bodyPr anchor="ctr">
            <a:normAutofit/>
          </a:bodyPr>
          <a:lstStyle/>
          <a:p>
            <a:r>
              <a:rPr lang="en-US" sz="3600" dirty="0"/>
              <a:t>ACA Impacts on Equity</a:t>
            </a:r>
          </a:p>
        </p:txBody>
      </p:sp>
      <p:sp>
        <p:nvSpPr>
          <p:cNvPr id="14" name="Rectangle 13">
            <a:extLst>
              <a:ext uri="{FF2B5EF4-FFF2-40B4-BE49-F238E27FC236}">
                <a16:creationId xmlns:a16="http://schemas.microsoft.com/office/drawing/2014/main" id="{BB17FFD2-DBC7-4ABB-B2A0-7E18EC1B80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F737BB4-6553-47A8-893F-178A10C6B6B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F99D0CA-5BB5-40F5-8DBD-2F82EB75EF6B}"/>
              </a:ext>
            </a:extLst>
          </p:cNvPr>
          <p:cNvSpPr>
            <a:spLocks noGrp="1"/>
          </p:cNvSpPr>
          <p:nvPr>
            <p:ph idx="1"/>
          </p:nvPr>
        </p:nvSpPr>
        <p:spPr>
          <a:xfrm>
            <a:off x="4673956" y="1311216"/>
            <a:ext cx="7131829" cy="6739179"/>
          </a:xfrm>
        </p:spPr>
        <p:txBody>
          <a:bodyPr anchor="ctr">
            <a:normAutofit fontScale="77500" lnSpcReduction="20000"/>
          </a:bodyPr>
          <a:lstStyle/>
          <a:p>
            <a:pPr>
              <a:spcBef>
                <a:spcPts val="0"/>
              </a:spcBef>
              <a:spcAft>
                <a:spcPts val="3000"/>
              </a:spcAft>
              <a:buFont typeface="Arial" panose="020B0604020202020204" pitchFamily="34" charset="0"/>
              <a:buChar char="•"/>
            </a:pPr>
            <a:r>
              <a:rPr lang="en-US" sz="2300" dirty="0"/>
              <a:t>The UC Berkeley Labor Center found that health insurance rates in California improved for all racial and ethnic groups, with Latinos experiencing the largest reduction in the rate of uninsured (26.2 percent to 11.6 percent from 2013 to 2017)</a:t>
            </a:r>
          </a:p>
          <a:p>
            <a:pPr>
              <a:spcBef>
                <a:spcPts val="0"/>
              </a:spcBef>
              <a:spcAft>
                <a:spcPts val="3000"/>
              </a:spcAft>
              <a:buFont typeface="Arial" panose="020B0604020202020204" pitchFamily="34" charset="0"/>
              <a:buChar char="•"/>
            </a:pPr>
            <a:r>
              <a:rPr lang="en-US" sz="2300" dirty="0"/>
              <a:t>The rate for low-income Californians (below 200% of the federal poverty level, $25,520 individual) declined from 29 percent to 11 percent by 2017</a:t>
            </a:r>
          </a:p>
          <a:p>
            <a:pPr>
              <a:spcBef>
                <a:spcPts val="0"/>
              </a:spcBef>
              <a:spcAft>
                <a:spcPts val="3000"/>
              </a:spcAft>
              <a:buFont typeface="Arial" panose="020B0604020202020204" pitchFamily="34" charset="0"/>
              <a:buChar char="•"/>
            </a:pPr>
            <a:r>
              <a:rPr lang="en-US" sz="2300" dirty="0"/>
              <a:t>The uninsured rate in the San Joaquin Valley region declined from 18.1 percent to 7.6 percent by 2017</a:t>
            </a:r>
          </a:p>
          <a:p>
            <a:pPr>
              <a:spcBef>
                <a:spcPts val="0"/>
              </a:spcBef>
              <a:spcAft>
                <a:spcPts val="3000"/>
              </a:spcAft>
              <a:buFont typeface="Arial" panose="020B0604020202020204" pitchFamily="34" charset="0"/>
              <a:buChar char="•"/>
            </a:pPr>
            <a:r>
              <a:rPr lang="en-US" sz="2300" dirty="0"/>
              <a:t>Notably, </a:t>
            </a:r>
            <a:r>
              <a:rPr lang="en-US" sz="2300" u="sng" dirty="0"/>
              <a:t>despite these improvements</a:t>
            </a:r>
            <a:r>
              <a:rPr lang="en-US" sz="2300" dirty="0"/>
              <a:t>, the uninsured rates in 2017 remained significantly higher for Latinos (11.6 percent), American Indians and Native Americans (11.1 percent) and Blacks (5.7 percent) than the rate for non-Latino whites (3.9 percent)</a:t>
            </a:r>
          </a:p>
          <a:p>
            <a:pPr lvl="1">
              <a:buFont typeface="Arial" panose="020B0604020202020204" pitchFamily="34" charset="0"/>
              <a:buChar char="•"/>
            </a:pPr>
            <a:endParaRPr lang="en-US" sz="1600" b="1" dirty="0"/>
          </a:p>
          <a:p>
            <a:pPr>
              <a:buFont typeface="Arial" panose="020B0604020202020204" pitchFamily="34" charset="0"/>
              <a:buChar char="•"/>
            </a:pPr>
            <a:r>
              <a:rPr lang="en-US" sz="1800" b="1" dirty="0"/>
              <a:t/>
            </a:r>
            <a:br>
              <a:rPr lang="en-US" sz="1800" b="1" dirty="0"/>
            </a:br>
            <a:endParaRPr lang="en-US" sz="1800" b="1" dirty="0"/>
          </a:p>
          <a:p>
            <a:pPr>
              <a:buFont typeface="Arial" panose="020B0604020202020204" pitchFamily="34" charset="0"/>
              <a:buChar char="•"/>
            </a:pPr>
            <a:endParaRPr lang="en-US" sz="1800" dirty="0"/>
          </a:p>
          <a:p>
            <a:pPr marL="45720" indent="0">
              <a:buNone/>
            </a:pPr>
            <a:endParaRPr lang="en-US" sz="1800" dirty="0"/>
          </a:p>
        </p:txBody>
      </p:sp>
      <p:sp>
        <p:nvSpPr>
          <p:cNvPr id="5" name="Slide Number Placeholder 4">
            <a:extLst>
              <a:ext uri="{FF2B5EF4-FFF2-40B4-BE49-F238E27FC236}">
                <a16:creationId xmlns:a16="http://schemas.microsoft.com/office/drawing/2014/main" id="{332A346D-1C78-4F43-9F7E-CA3FCD489CDE}"/>
              </a:ext>
            </a:extLst>
          </p:cNvPr>
          <p:cNvSpPr>
            <a:spLocks noGrp="1"/>
          </p:cNvSpPr>
          <p:nvPr>
            <p:ph type="sldNum" sz="quarter" idx="12"/>
          </p:nvPr>
        </p:nvSpPr>
        <p:spPr/>
        <p:txBody>
          <a:bodyPr/>
          <a:lstStyle/>
          <a:p>
            <a:fld id="{CA8D9AD5-F248-4919-864A-CFD76CC027D6}" type="slidenum">
              <a:rPr lang="en-US" smtClean="0"/>
              <a:t>14</a:t>
            </a:fld>
            <a:endParaRPr lang="en-US" dirty="0"/>
          </a:p>
        </p:txBody>
      </p:sp>
    </p:spTree>
    <p:extLst>
      <p:ext uri="{BB962C8B-B14F-4D97-AF65-F5344CB8AC3E}">
        <p14:creationId xmlns:p14="http://schemas.microsoft.com/office/powerpoint/2010/main" val="38456363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601900C-265D-4146-A578-477541E3DF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00B98862-BEE1-44FB-A335-A1B9106B445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67"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BD68200-BC03-4015-860B-CD5C30CD76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B20173-F202-4888-83FE-2C8F7F804200}"/>
              </a:ext>
            </a:extLst>
          </p:cNvPr>
          <p:cNvSpPr>
            <a:spLocks noGrp="1"/>
          </p:cNvSpPr>
          <p:nvPr>
            <p:ph type="title"/>
          </p:nvPr>
        </p:nvSpPr>
        <p:spPr>
          <a:xfrm>
            <a:off x="2188901" y="808056"/>
            <a:ext cx="8381238" cy="1077229"/>
          </a:xfrm>
        </p:spPr>
        <p:txBody>
          <a:bodyPr>
            <a:normAutofit/>
          </a:bodyPr>
          <a:lstStyle/>
          <a:p>
            <a:pPr algn="l"/>
            <a:r>
              <a:rPr lang="en-US" sz="4800" dirty="0"/>
              <a:t>What’s At Stake?</a:t>
            </a:r>
          </a:p>
        </p:txBody>
      </p:sp>
      <p:sp>
        <p:nvSpPr>
          <p:cNvPr id="3" name="Content Placeholder 2">
            <a:extLst>
              <a:ext uri="{FF2B5EF4-FFF2-40B4-BE49-F238E27FC236}">
                <a16:creationId xmlns:a16="http://schemas.microsoft.com/office/drawing/2014/main" id="{1FBB840A-0CF7-41A0-BDE0-90AE5FB3FCFF}"/>
              </a:ext>
            </a:extLst>
          </p:cNvPr>
          <p:cNvSpPr>
            <a:spLocks noGrp="1"/>
          </p:cNvSpPr>
          <p:nvPr>
            <p:ph idx="1"/>
          </p:nvPr>
        </p:nvSpPr>
        <p:spPr>
          <a:xfrm>
            <a:off x="2256638" y="2052116"/>
            <a:ext cx="8932095" cy="3997828"/>
          </a:xfrm>
        </p:spPr>
        <p:txBody>
          <a:bodyPr anchor="t">
            <a:normAutofit/>
          </a:bodyPr>
          <a:lstStyle/>
          <a:p>
            <a:r>
              <a:rPr lang="en-US" sz="1800" dirty="0"/>
              <a:t>As described, the ACA made dramatic changes in virtually all areas of public and private coverage in California.</a:t>
            </a:r>
          </a:p>
          <a:p>
            <a:endParaRPr lang="en-US" sz="1800" dirty="0"/>
          </a:p>
          <a:p>
            <a:r>
              <a:rPr lang="en-US" sz="1800" dirty="0"/>
              <a:t>The UC Berkeley Labor Center estimates that California could annually lose $27 billion in federal funds should the federal ACA be repealed or struck down.</a:t>
            </a:r>
            <a:br>
              <a:rPr lang="en-US" sz="1800" dirty="0"/>
            </a:br>
            <a:endParaRPr lang="en-US" sz="1800" dirty="0"/>
          </a:p>
          <a:p>
            <a:r>
              <a:rPr lang="en-US" sz="1800" dirty="0"/>
              <a:t>If that occurs, California stands to lose the historic gains it made in less than a decade, improving access, affordability and quality of health care.</a:t>
            </a:r>
          </a:p>
        </p:txBody>
      </p:sp>
      <p:sp>
        <p:nvSpPr>
          <p:cNvPr id="5" name="Slide Number Placeholder 4">
            <a:extLst>
              <a:ext uri="{FF2B5EF4-FFF2-40B4-BE49-F238E27FC236}">
                <a16:creationId xmlns:a16="http://schemas.microsoft.com/office/drawing/2014/main" id="{8CDD40EB-20F9-41E3-9B55-B826CD6EDBB0}"/>
              </a:ext>
            </a:extLst>
          </p:cNvPr>
          <p:cNvSpPr>
            <a:spLocks noGrp="1"/>
          </p:cNvSpPr>
          <p:nvPr>
            <p:ph type="sldNum" sz="quarter" idx="12"/>
          </p:nvPr>
        </p:nvSpPr>
        <p:spPr/>
        <p:txBody>
          <a:bodyPr/>
          <a:lstStyle/>
          <a:p>
            <a:fld id="{CA8D9AD5-F248-4919-864A-CFD76CC027D6}" type="slidenum">
              <a:rPr lang="en-US" smtClean="0"/>
              <a:t>15</a:t>
            </a:fld>
            <a:endParaRPr lang="en-US" dirty="0"/>
          </a:p>
        </p:txBody>
      </p:sp>
    </p:spTree>
    <p:extLst>
      <p:ext uri="{BB962C8B-B14F-4D97-AF65-F5344CB8AC3E}">
        <p14:creationId xmlns:p14="http://schemas.microsoft.com/office/powerpoint/2010/main" val="3915448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0BE3D13-5BE5-4B05-AFCF-2A2E059D29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6562092-3AA7-4EF0-9007-C44F879A13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a:extLst>
              <a:ext uri="{FF2B5EF4-FFF2-40B4-BE49-F238E27FC236}">
                <a16:creationId xmlns:a16="http://schemas.microsoft.com/office/drawing/2014/main" id="{1AC85C80-0175-4214-A13D-03C224658C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E60B620B-3E81-4075-BC12-D4FB3E299C70}"/>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5" name="Title 4">
            <a:extLst>
              <a:ext uri="{FF2B5EF4-FFF2-40B4-BE49-F238E27FC236}">
                <a16:creationId xmlns:a16="http://schemas.microsoft.com/office/drawing/2014/main" id="{E555D877-E443-4CED-A061-AC5847117964}"/>
              </a:ext>
            </a:extLst>
          </p:cNvPr>
          <p:cNvSpPr>
            <a:spLocks noGrp="1"/>
          </p:cNvSpPr>
          <p:nvPr>
            <p:ph type="title"/>
          </p:nvPr>
        </p:nvSpPr>
        <p:spPr>
          <a:xfrm>
            <a:off x="2598921" y="639587"/>
            <a:ext cx="7958331" cy="1308063"/>
          </a:xfrm>
        </p:spPr>
        <p:txBody>
          <a:bodyPr anchor="b">
            <a:normAutofit/>
          </a:bodyPr>
          <a:lstStyle/>
          <a:p>
            <a:pPr algn="l"/>
            <a:r>
              <a:rPr lang="en-US" sz="4400" dirty="0">
                <a:solidFill>
                  <a:srgbClr val="1F2D29"/>
                </a:solidFill>
              </a:rPr>
              <a:t>Sources</a:t>
            </a:r>
          </a:p>
        </p:txBody>
      </p:sp>
      <p:sp>
        <p:nvSpPr>
          <p:cNvPr id="6" name="Content Placeholder 5">
            <a:extLst>
              <a:ext uri="{FF2B5EF4-FFF2-40B4-BE49-F238E27FC236}">
                <a16:creationId xmlns:a16="http://schemas.microsoft.com/office/drawing/2014/main" id="{4E8AA880-DD59-4AE0-84D7-5681CE956FF4}"/>
              </a:ext>
            </a:extLst>
          </p:cNvPr>
          <p:cNvSpPr>
            <a:spLocks noGrp="1"/>
          </p:cNvSpPr>
          <p:nvPr>
            <p:ph idx="1"/>
          </p:nvPr>
        </p:nvSpPr>
        <p:spPr>
          <a:xfrm>
            <a:off x="2285196" y="2872752"/>
            <a:ext cx="8933409" cy="3443107"/>
          </a:xfrm>
        </p:spPr>
        <p:txBody>
          <a:bodyPr anchor="t">
            <a:normAutofit/>
          </a:bodyPr>
          <a:lstStyle/>
          <a:p>
            <a:pPr marL="342900" marR="0" lvl="0" indent="-342900">
              <a:spcBef>
                <a:spcPts val="0"/>
              </a:spcBef>
              <a:spcAft>
                <a:spcPts val="0"/>
              </a:spcAft>
              <a:buFont typeface="Symbol" panose="05050102010706020507" pitchFamily="18" charset="2"/>
              <a:buChar char=""/>
            </a:pPr>
            <a:r>
              <a:rPr lang="en-US" sz="1800" dirty="0">
                <a:solidFill>
                  <a:srgbClr val="1F2D29"/>
                </a:solidFill>
                <a:effectLst/>
                <a:latin typeface="+mj-lt"/>
                <a:ea typeface="Times New Roman" panose="02020603050405020304" pitchFamily="18" charset="0"/>
              </a:rPr>
              <a:t>California Health Care Foundation, </a:t>
            </a:r>
            <a:r>
              <a:rPr lang="en-US" sz="1800" dirty="0">
                <a:solidFill>
                  <a:schemeClr val="bg2">
                    <a:lumMod val="25000"/>
                  </a:schemeClr>
                </a:solidFill>
                <a:effectLst/>
                <a:latin typeface="+mj-lt"/>
                <a:ea typeface="Times New Roman" panose="02020603050405020304" pitchFamily="18" charset="0"/>
                <a:hlinkClick r:id="rId3">
                  <a:extLst>
                    <a:ext uri="{A12FA001-AC4F-418D-AE19-62706E023703}">
                      <ahyp:hlinkClr xmlns="" xmlns:ahyp="http://schemas.microsoft.com/office/drawing/2018/hyperlinkcolor" val="tx"/>
                    </a:ext>
                  </a:extLst>
                </a:hlinkClick>
              </a:rPr>
              <a:t>How Many in Your Area are Covered under the ACA</a:t>
            </a:r>
            <a:r>
              <a:rPr lang="en-US" sz="1800" dirty="0">
                <a:solidFill>
                  <a:schemeClr val="bg2">
                    <a:lumMod val="25000"/>
                  </a:schemeClr>
                </a:solidFill>
                <a:effectLst/>
                <a:latin typeface="+mj-lt"/>
                <a:ea typeface="Times New Roman" panose="02020603050405020304" pitchFamily="18" charset="0"/>
              </a:rPr>
              <a:t>?</a:t>
            </a:r>
            <a:r>
              <a:rPr lang="en-US" sz="1800" dirty="0">
                <a:solidFill>
                  <a:srgbClr val="1F2D29"/>
                </a:solidFill>
                <a:effectLst/>
                <a:latin typeface="+mj-lt"/>
                <a:ea typeface="Times New Roman" panose="02020603050405020304" pitchFamily="18" charset="0"/>
              </a:rPr>
              <a:t> September 2020</a:t>
            </a:r>
          </a:p>
          <a:p>
            <a:pPr marL="0" marR="0" lvl="0" indent="0">
              <a:spcBef>
                <a:spcPts val="0"/>
              </a:spcBef>
              <a:spcAft>
                <a:spcPts val="0"/>
              </a:spcAft>
              <a:buNone/>
            </a:pPr>
            <a:endParaRPr lang="en-US" sz="1800" u="sng" dirty="0">
              <a:solidFill>
                <a:srgbClr val="1F2D29"/>
              </a:solidFill>
              <a:effectLst/>
              <a:latin typeface="+mj-lt"/>
              <a:ea typeface="Times New Roman" panose="02020603050405020304" pitchFamily="18" charset="0"/>
            </a:endParaRPr>
          </a:p>
          <a:p>
            <a:pPr marL="342900" indent="-342900">
              <a:spcBef>
                <a:spcPts val="0"/>
              </a:spcBef>
              <a:spcAft>
                <a:spcPts val="0"/>
              </a:spcAft>
              <a:buFont typeface="Symbol" panose="05050102010706020507" pitchFamily="18" charset="2"/>
              <a:buChar char=""/>
            </a:pPr>
            <a:r>
              <a:rPr lang="en-US" sz="1800" dirty="0">
                <a:solidFill>
                  <a:srgbClr val="1F2D29"/>
                </a:solidFill>
                <a:latin typeface="+mj-lt"/>
              </a:rPr>
              <a:t>Insure the Uninsured Project, </a:t>
            </a:r>
            <a:r>
              <a:rPr lang="en-US" sz="1800" dirty="0">
                <a:solidFill>
                  <a:schemeClr val="bg2">
                    <a:lumMod val="25000"/>
                  </a:schemeClr>
                </a:solidFill>
                <a:latin typeface="+mj-lt"/>
                <a:hlinkClick r:id="rId4">
                  <a:extLst>
                    <a:ext uri="{A12FA001-AC4F-418D-AE19-62706E023703}">
                      <ahyp:hlinkClr xmlns="" xmlns:ahyp="http://schemas.microsoft.com/office/drawing/2018/hyperlinkcolor" val="tx"/>
                    </a:ext>
                  </a:extLst>
                </a:hlinkClick>
              </a:rPr>
              <a:t>The Historical Journey of the Affordable Care Act</a:t>
            </a:r>
            <a:r>
              <a:rPr lang="en-US" sz="1800" dirty="0">
                <a:solidFill>
                  <a:srgbClr val="1F2D29"/>
                </a:solidFill>
                <a:latin typeface="+mj-lt"/>
              </a:rPr>
              <a:t>, October 2020.</a:t>
            </a:r>
          </a:p>
          <a:p>
            <a:pPr marL="342900" indent="-342900">
              <a:spcBef>
                <a:spcPts val="0"/>
              </a:spcBef>
              <a:spcAft>
                <a:spcPts val="0"/>
              </a:spcAft>
              <a:buFont typeface="Symbol" panose="05050102010706020507" pitchFamily="18" charset="2"/>
              <a:buChar char=""/>
            </a:pPr>
            <a:endParaRPr lang="en-US" sz="1800" dirty="0">
              <a:solidFill>
                <a:srgbClr val="1F2D29"/>
              </a:solidFill>
              <a:latin typeface="+mj-lt"/>
            </a:endParaRPr>
          </a:p>
          <a:p>
            <a:pPr marL="342900" indent="-342900">
              <a:spcBef>
                <a:spcPts val="0"/>
              </a:spcBef>
              <a:spcAft>
                <a:spcPts val="0"/>
              </a:spcAft>
              <a:buFont typeface="Symbol" panose="05050102010706020507" pitchFamily="18" charset="2"/>
              <a:buChar char=""/>
            </a:pPr>
            <a:r>
              <a:rPr lang="en-US" sz="1800" dirty="0">
                <a:solidFill>
                  <a:srgbClr val="1F2D29"/>
                </a:solidFill>
                <a:latin typeface="+mj-lt"/>
              </a:rPr>
              <a:t>UC Berkeley Labor Center, </a:t>
            </a:r>
            <a:r>
              <a:rPr lang="en-US" sz="1800" dirty="0">
                <a:solidFill>
                  <a:schemeClr val="bg2">
                    <a:lumMod val="25000"/>
                  </a:schemeClr>
                </a:solidFill>
                <a:latin typeface="+mj-lt"/>
                <a:hlinkClick r:id="rId5">
                  <a:extLst>
                    <a:ext uri="{A12FA001-AC4F-418D-AE19-62706E023703}">
                      <ahyp:hlinkClr xmlns="" xmlns:ahyp="http://schemas.microsoft.com/office/drawing/2018/hyperlinkcolor" val="tx"/>
                    </a:ext>
                  </a:extLst>
                </a:hlinkClick>
              </a:rPr>
              <a:t>California’s Health Coverage Gains under the Affordable Care Act: What’s at Stake in California v. Texas?</a:t>
            </a:r>
            <a:r>
              <a:rPr lang="en-US" sz="1800" dirty="0">
                <a:solidFill>
                  <a:schemeClr val="bg2">
                    <a:lumMod val="25000"/>
                  </a:schemeClr>
                </a:solidFill>
                <a:latin typeface="+mj-lt"/>
              </a:rPr>
              <a:t> </a:t>
            </a:r>
            <a:r>
              <a:rPr lang="en-US" sz="1800" dirty="0">
                <a:solidFill>
                  <a:srgbClr val="1F2D29"/>
                </a:solidFill>
                <a:latin typeface="+mj-lt"/>
              </a:rPr>
              <a:t>September 2020</a:t>
            </a:r>
          </a:p>
          <a:p>
            <a:pPr marL="342900" indent="-342900">
              <a:spcBef>
                <a:spcPts val="0"/>
              </a:spcBef>
              <a:spcAft>
                <a:spcPts val="0"/>
              </a:spcAft>
              <a:buFont typeface="Symbol" panose="05050102010706020507" pitchFamily="18" charset="2"/>
              <a:buChar char=""/>
            </a:pPr>
            <a:endParaRPr lang="en-US" sz="1400" b="0" i="0" dirty="0">
              <a:solidFill>
                <a:srgbClr val="404141"/>
              </a:solidFill>
              <a:effectLst/>
              <a:latin typeface="Fira Sans"/>
            </a:endParaRPr>
          </a:p>
          <a:p>
            <a:endParaRPr lang="en-US" sz="1600" dirty="0">
              <a:solidFill>
                <a:srgbClr val="1F2D29"/>
              </a:solidFill>
            </a:endParaRPr>
          </a:p>
        </p:txBody>
      </p:sp>
      <p:sp>
        <p:nvSpPr>
          <p:cNvPr id="9" name="Slide Number Placeholder 8">
            <a:extLst>
              <a:ext uri="{FF2B5EF4-FFF2-40B4-BE49-F238E27FC236}">
                <a16:creationId xmlns:a16="http://schemas.microsoft.com/office/drawing/2014/main" id="{539FEAB7-36A2-461B-8B11-0DEF211A3C95}"/>
              </a:ext>
            </a:extLst>
          </p:cNvPr>
          <p:cNvSpPr>
            <a:spLocks noGrp="1"/>
          </p:cNvSpPr>
          <p:nvPr>
            <p:ph type="sldNum" sz="quarter" idx="12"/>
          </p:nvPr>
        </p:nvSpPr>
        <p:spPr/>
        <p:txBody>
          <a:bodyPr/>
          <a:lstStyle/>
          <a:p>
            <a:fld id="{CA8D9AD5-F248-4919-864A-CFD76CC027D6}" type="slidenum">
              <a:rPr lang="en-US" smtClean="0"/>
              <a:t>16</a:t>
            </a:fld>
            <a:endParaRPr lang="en-US" dirty="0"/>
          </a:p>
        </p:txBody>
      </p:sp>
    </p:spTree>
    <p:extLst>
      <p:ext uri="{BB962C8B-B14F-4D97-AF65-F5344CB8AC3E}">
        <p14:creationId xmlns:p14="http://schemas.microsoft.com/office/powerpoint/2010/main" val="25973310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0BE3D13-5BE5-4B05-AFCF-2A2E059D29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76562092-3AA7-4EF0-9007-C44F879A13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Oval 37">
            <a:extLst>
              <a:ext uri="{FF2B5EF4-FFF2-40B4-BE49-F238E27FC236}">
                <a16:creationId xmlns:a16="http://schemas.microsoft.com/office/drawing/2014/main" id="{1AC85C80-0175-4214-A13D-03C224658C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a:extLst>
              <a:ext uri="{FF2B5EF4-FFF2-40B4-BE49-F238E27FC236}">
                <a16:creationId xmlns:a16="http://schemas.microsoft.com/office/drawing/2014/main" id="{E60B620B-3E81-4075-BC12-D4FB3E299C70}"/>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13" name="Title 12"/>
          <p:cNvSpPr>
            <a:spLocks noGrp="1"/>
          </p:cNvSpPr>
          <p:nvPr>
            <p:ph type="title"/>
          </p:nvPr>
        </p:nvSpPr>
        <p:spPr>
          <a:xfrm>
            <a:off x="2598921" y="679509"/>
            <a:ext cx="7958331" cy="1308063"/>
          </a:xfrm>
        </p:spPr>
        <p:txBody>
          <a:bodyPr anchor="b">
            <a:normAutofit/>
          </a:bodyPr>
          <a:lstStyle/>
          <a:p>
            <a:pPr algn="l"/>
            <a:r>
              <a:rPr lang="en-US" sz="4400" dirty="0">
                <a:solidFill>
                  <a:srgbClr val="1F2D29"/>
                </a:solidFill>
              </a:rPr>
              <a:t>Presentation Overview</a:t>
            </a:r>
          </a:p>
        </p:txBody>
      </p:sp>
      <p:sp>
        <p:nvSpPr>
          <p:cNvPr id="14" name="Content Placeholder 13"/>
          <p:cNvSpPr>
            <a:spLocks noGrp="1"/>
          </p:cNvSpPr>
          <p:nvPr>
            <p:ph idx="1"/>
          </p:nvPr>
        </p:nvSpPr>
        <p:spPr>
          <a:xfrm>
            <a:off x="2442767" y="2636394"/>
            <a:ext cx="7621606" cy="3443107"/>
          </a:xfrm>
        </p:spPr>
        <p:txBody>
          <a:bodyPr anchor="t">
            <a:normAutofit lnSpcReduction="10000"/>
          </a:bodyPr>
          <a:lstStyle/>
          <a:p>
            <a:endParaRPr lang="en-US" sz="1600" dirty="0">
              <a:solidFill>
                <a:srgbClr val="1F2D29"/>
              </a:solidFill>
            </a:endParaRPr>
          </a:p>
          <a:p>
            <a:r>
              <a:rPr lang="en-US" sz="3200" dirty="0">
                <a:solidFill>
                  <a:srgbClr val="1F2D29"/>
                </a:solidFill>
              </a:rPr>
              <a:t>Summary of the ACA Framework</a:t>
            </a:r>
          </a:p>
          <a:p>
            <a:r>
              <a:rPr lang="en-US" sz="3200" dirty="0">
                <a:solidFill>
                  <a:srgbClr val="1F2D29"/>
                </a:solidFill>
              </a:rPr>
              <a:t>Review of California Before the ACA</a:t>
            </a:r>
          </a:p>
          <a:p>
            <a:r>
              <a:rPr lang="en-US" sz="3200" dirty="0">
                <a:solidFill>
                  <a:srgbClr val="1F2D29"/>
                </a:solidFill>
              </a:rPr>
              <a:t>California Implementation</a:t>
            </a:r>
          </a:p>
          <a:p>
            <a:r>
              <a:rPr lang="en-US" sz="3200" dirty="0">
                <a:solidFill>
                  <a:srgbClr val="1F2D29"/>
                </a:solidFill>
              </a:rPr>
              <a:t>ACA Impacts</a:t>
            </a:r>
          </a:p>
          <a:p>
            <a:endParaRPr lang="en-US" sz="1600" dirty="0">
              <a:solidFill>
                <a:srgbClr val="1F2D29"/>
              </a:solidFill>
            </a:endParaRPr>
          </a:p>
        </p:txBody>
      </p:sp>
      <p:sp>
        <p:nvSpPr>
          <p:cNvPr id="3" name="Slide Number Placeholder 2">
            <a:extLst>
              <a:ext uri="{FF2B5EF4-FFF2-40B4-BE49-F238E27FC236}">
                <a16:creationId xmlns:a16="http://schemas.microsoft.com/office/drawing/2014/main" id="{4B9E68FC-5507-419C-BBCE-23394F9AC9F9}"/>
              </a:ext>
            </a:extLst>
          </p:cNvPr>
          <p:cNvSpPr>
            <a:spLocks noGrp="1"/>
          </p:cNvSpPr>
          <p:nvPr>
            <p:ph type="sldNum" sz="quarter" idx="12"/>
          </p:nvPr>
        </p:nvSpPr>
        <p:spPr/>
        <p:txBody>
          <a:bodyPr/>
          <a:lstStyle/>
          <a:p>
            <a:fld id="{CA8D9AD5-F248-4919-864A-CFD76CC027D6}" type="slidenum">
              <a:rPr lang="en-US" smtClean="0"/>
              <a:t>2</a:t>
            </a:fld>
            <a:endParaRPr lang="en-US" dirty="0"/>
          </a:p>
        </p:txBody>
      </p:sp>
    </p:spTree>
    <p:extLst>
      <p:ext uri="{BB962C8B-B14F-4D97-AF65-F5344CB8AC3E}">
        <p14:creationId xmlns:p14="http://schemas.microsoft.com/office/powerpoint/2010/main" val="4780884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6562092-3AA7-4EF0-9007-C44F879A13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AC85C80-0175-4214-A13D-03C224658C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E60B620B-3E81-4075-BC12-D4FB3E299C70}"/>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E917902E-7ED7-4932-8AE9-43BC6894921F}"/>
              </a:ext>
            </a:extLst>
          </p:cNvPr>
          <p:cNvSpPr>
            <a:spLocks noGrp="1"/>
          </p:cNvSpPr>
          <p:nvPr>
            <p:ph type="title"/>
          </p:nvPr>
        </p:nvSpPr>
        <p:spPr>
          <a:xfrm>
            <a:off x="2598921" y="626340"/>
            <a:ext cx="7958331" cy="1308063"/>
          </a:xfrm>
        </p:spPr>
        <p:txBody>
          <a:bodyPr anchor="b">
            <a:normAutofit/>
          </a:bodyPr>
          <a:lstStyle/>
          <a:p>
            <a:pPr algn="l"/>
            <a:r>
              <a:rPr lang="en-US" sz="4400" dirty="0">
                <a:solidFill>
                  <a:srgbClr val="1F2D29"/>
                </a:solidFill>
              </a:rPr>
              <a:t>The Strength of the ACA</a:t>
            </a:r>
          </a:p>
        </p:txBody>
      </p:sp>
      <p:sp>
        <p:nvSpPr>
          <p:cNvPr id="3" name="Content Placeholder 2">
            <a:extLst>
              <a:ext uri="{FF2B5EF4-FFF2-40B4-BE49-F238E27FC236}">
                <a16:creationId xmlns:a16="http://schemas.microsoft.com/office/drawing/2014/main" id="{92DF8356-44DF-478C-8F10-D05AB19AE72F}"/>
              </a:ext>
            </a:extLst>
          </p:cNvPr>
          <p:cNvSpPr>
            <a:spLocks noGrp="1"/>
          </p:cNvSpPr>
          <p:nvPr>
            <p:ph idx="1"/>
          </p:nvPr>
        </p:nvSpPr>
        <p:spPr>
          <a:xfrm>
            <a:off x="2078645" y="2560742"/>
            <a:ext cx="8790637" cy="3443107"/>
          </a:xfrm>
        </p:spPr>
        <p:txBody>
          <a:bodyPr anchor="t">
            <a:normAutofit lnSpcReduction="10000"/>
          </a:bodyPr>
          <a:lstStyle/>
          <a:p>
            <a:pPr marL="0" indent="0">
              <a:buNone/>
            </a:pPr>
            <a:r>
              <a:rPr lang="en-US" sz="1800" dirty="0">
                <a:solidFill>
                  <a:srgbClr val="1F2D29"/>
                </a:solidFill>
              </a:rPr>
              <a:t>The Affordable Care Act is a </a:t>
            </a:r>
            <a:r>
              <a:rPr lang="en-US" sz="1800" b="1" dirty="0">
                <a:solidFill>
                  <a:srgbClr val="1F2D29"/>
                </a:solidFill>
              </a:rPr>
              <a:t>comprehensive framework </a:t>
            </a:r>
            <a:r>
              <a:rPr lang="en-US" sz="1800" dirty="0">
                <a:solidFill>
                  <a:srgbClr val="1F2D29"/>
                </a:solidFill>
              </a:rPr>
              <a:t>of programs, strategies and funding </a:t>
            </a:r>
            <a:r>
              <a:rPr lang="en-US" sz="1600" dirty="0">
                <a:solidFill>
                  <a:srgbClr val="1F2D29"/>
                </a:solidFill>
              </a:rPr>
              <a:t>to advance the following:</a:t>
            </a:r>
          </a:p>
          <a:p>
            <a:pPr marL="342900" indent="-342900">
              <a:spcAft>
                <a:spcPts val="1200"/>
              </a:spcAft>
              <a:buFont typeface="+mj-lt"/>
              <a:buAutoNum type="arabicParenR"/>
            </a:pPr>
            <a:r>
              <a:rPr lang="en-US" sz="1600" dirty="0">
                <a:solidFill>
                  <a:srgbClr val="1F2D29"/>
                </a:solidFill>
              </a:rPr>
              <a:t>expand coverage, particularly for low- and moderate-income individuals and those without job-based coverage</a:t>
            </a:r>
          </a:p>
          <a:p>
            <a:pPr marL="342900" indent="-342900">
              <a:spcAft>
                <a:spcPts val="1200"/>
              </a:spcAft>
              <a:buFont typeface="+mj-lt"/>
              <a:buAutoNum type="arabicParenR"/>
            </a:pPr>
            <a:r>
              <a:rPr lang="en-US" sz="1600" dirty="0">
                <a:solidFill>
                  <a:srgbClr val="1F2D29"/>
                </a:solidFill>
              </a:rPr>
              <a:t>improve affordability, accessibility, transparency and ease of use for consumers,</a:t>
            </a:r>
          </a:p>
          <a:p>
            <a:pPr marL="342900" indent="-342900">
              <a:spcAft>
                <a:spcPts val="1200"/>
              </a:spcAft>
              <a:buFont typeface="+mj-lt"/>
              <a:buAutoNum type="arabicParenR"/>
            </a:pPr>
            <a:r>
              <a:rPr lang="en-US" sz="1600" dirty="0">
                <a:solidFill>
                  <a:srgbClr val="1F2D29"/>
                </a:solidFill>
              </a:rPr>
              <a:t>reduce inequities and prohibit discrimination (e.g., health status, disability, race, gender, sexual orientation, geography), and </a:t>
            </a:r>
          </a:p>
          <a:p>
            <a:pPr marL="342900" indent="-342900">
              <a:spcAft>
                <a:spcPts val="1200"/>
              </a:spcAft>
              <a:buFont typeface="+mj-lt"/>
              <a:buAutoNum type="arabicParenR"/>
            </a:pPr>
            <a:r>
              <a:rPr lang="en-US" sz="1600" dirty="0">
                <a:solidFill>
                  <a:srgbClr val="1F2D29"/>
                </a:solidFill>
              </a:rPr>
              <a:t>promote prevention, wellness and quality improvement.</a:t>
            </a:r>
          </a:p>
        </p:txBody>
      </p:sp>
      <p:sp>
        <p:nvSpPr>
          <p:cNvPr id="5" name="Slide Number Placeholder 4">
            <a:extLst>
              <a:ext uri="{FF2B5EF4-FFF2-40B4-BE49-F238E27FC236}">
                <a16:creationId xmlns:a16="http://schemas.microsoft.com/office/drawing/2014/main" id="{83F7F0DB-292B-4319-8831-6C2786DEF027}"/>
              </a:ext>
            </a:extLst>
          </p:cNvPr>
          <p:cNvSpPr>
            <a:spLocks noGrp="1"/>
          </p:cNvSpPr>
          <p:nvPr>
            <p:ph type="sldNum" sz="quarter" idx="12"/>
          </p:nvPr>
        </p:nvSpPr>
        <p:spPr/>
        <p:txBody>
          <a:bodyPr/>
          <a:lstStyle/>
          <a:p>
            <a:fld id="{CA8D9AD5-F248-4919-864A-CFD76CC027D6}" type="slidenum">
              <a:rPr lang="en-US" smtClean="0"/>
              <a:t>3</a:t>
            </a:fld>
            <a:endParaRPr lang="en-US" dirty="0"/>
          </a:p>
        </p:txBody>
      </p:sp>
    </p:spTree>
    <p:extLst>
      <p:ext uri="{BB962C8B-B14F-4D97-AF65-F5344CB8AC3E}">
        <p14:creationId xmlns:p14="http://schemas.microsoft.com/office/powerpoint/2010/main" val="21725205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7C465-66FC-45D2-9B1D-67CF04BA3B1A}"/>
              </a:ext>
            </a:extLst>
          </p:cNvPr>
          <p:cNvSpPr>
            <a:spLocks noGrp="1"/>
          </p:cNvSpPr>
          <p:nvPr>
            <p:ph type="title"/>
          </p:nvPr>
        </p:nvSpPr>
        <p:spPr>
          <a:xfrm>
            <a:off x="1483744" y="808056"/>
            <a:ext cx="9086396" cy="1077229"/>
          </a:xfrm>
        </p:spPr>
        <p:txBody>
          <a:bodyPr/>
          <a:lstStyle/>
          <a:p>
            <a:r>
              <a:rPr lang="en-US" dirty="0"/>
              <a:t>The Federal ACA</a:t>
            </a:r>
          </a:p>
        </p:txBody>
      </p:sp>
      <p:sp>
        <p:nvSpPr>
          <p:cNvPr id="3" name="Content Placeholder 2">
            <a:extLst>
              <a:ext uri="{FF2B5EF4-FFF2-40B4-BE49-F238E27FC236}">
                <a16:creationId xmlns:a16="http://schemas.microsoft.com/office/drawing/2014/main" id="{4E48573C-98E0-4865-A4D1-BA0C3E2AD1EF}"/>
              </a:ext>
            </a:extLst>
          </p:cNvPr>
          <p:cNvSpPr>
            <a:spLocks noGrp="1"/>
          </p:cNvSpPr>
          <p:nvPr>
            <p:ph idx="1"/>
          </p:nvPr>
        </p:nvSpPr>
        <p:spPr>
          <a:xfrm>
            <a:off x="1483744" y="1742536"/>
            <a:ext cx="9086396" cy="4592079"/>
          </a:xfrm>
        </p:spPr>
        <p:txBody>
          <a:bodyPr>
            <a:normAutofit fontScale="70000" lnSpcReduction="20000"/>
          </a:bodyPr>
          <a:lstStyle/>
          <a:p>
            <a:pPr marL="239713" indent="-239713">
              <a:spcBef>
                <a:spcPct val="0"/>
              </a:spcBef>
              <a:spcAft>
                <a:spcPts val="2400"/>
              </a:spcAft>
            </a:pPr>
            <a:r>
              <a:rPr lang="en-US" altLang="en-US" sz="2600" dirty="0"/>
              <a:t>Expands access to and availability of public and private coverage, including financial assistance for low- and moderate-income individuals and families</a:t>
            </a:r>
          </a:p>
          <a:p>
            <a:pPr marL="239713" indent="-239713">
              <a:spcBef>
                <a:spcPct val="0"/>
              </a:spcBef>
              <a:spcAft>
                <a:spcPts val="2400"/>
              </a:spcAft>
            </a:pPr>
            <a:r>
              <a:rPr lang="en-US" altLang="en-US" sz="2600" dirty="0"/>
              <a:t>Enacts consumer insurance protections in all markets (individual, small employer and large employer)</a:t>
            </a:r>
          </a:p>
          <a:p>
            <a:pPr marL="239713" indent="-239713">
              <a:spcBef>
                <a:spcPct val="0"/>
              </a:spcBef>
              <a:spcAft>
                <a:spcPts val="2400"/>
              </a:spcAft>
            </a:pPr>
            <a:r>
              <a:rPr lang="en-US" altLang="en-US" sz="2600" dirty="0"/>
              <a:t>Promotes comprehensive benefits, prevention and wellness</a:t>
            </a:r>
          </a:p>
          <a:p>
            <a:pPr marL="239713" indent="-239713">
              <a:spcBef>
                <a:spcPct val="0"/>
              </a:spcBef>
              <a:spcAft>
                <a:spcPts val="2400"/>
              </a:spcAft>
            </a:pPr>
            <a:r>
              <a:rPr lang="en-US" altLang="en-US" sz="2600" dirty="0"/>
              <a:t>Focuses on improving health care quality and system performance</a:t>
            </a:r>
          </a:p>
          <a:p>
            <a:pPr marL="239713" indent="-239713">
              <a:spcBef>
                <a:spcPct val="0"/>
              </a:spcBef>
              <a:spcAft>
                <a:spcPts val="2400"/>
              </a:spcAft>
            </a:pPr>
            <a:r>
              <a:rPr lang="en-US" altLang="en-US" sz="2600" dirty="0"/>
              <a:t>Promotes health workforce development</a:t>
            </a:r>
          </a:p>
          <a:p>
            <a:pPr marL="239713" indent="-239713">
              <a:spcBef>
                <a:spcPct val="0"/>
              </a:spcBef>
              <a:spcAft>
                <a:spcPts val="2400"/>
              </a:spcAft>
            </a:pPr>
            <a:r>
              <a:rPr lang="en-US" altLang="en-US" sz="2600" dirty="0"/>
              <a:t>Makes substantive changes to Medicare, including payment reforms and closing gap in the Medicare Part D prescription drug program</a:t>
            </a:r>
          </a:p>
          <a:p>
            <a:endParaRPr lang="en-US" dirty="0"/>
          </a:p>
        </p:txBody>
      </p:sp>
      <p:sp>
        <p:nvSpPr>
          <p:cNvPr id="5" name="Slide Number Placeholder 4">
            <a:extLst>
              <a:ext uri="{FF2B5EF4-FFF2-40B4-BE49-F238E27FC236}">
                <a16:creationId xmlns:a16="http://schemas.microsoft.com/office/drawing/2014/main" id="{215A7BF3-3D9B-4CE3-8877-FACD98210D7E}"/>
              </a:ext>
            </a:extLst>
          </p:cNvPr>
          <p:cNvSpPr>
            <a:spLocks noGrp="1"/>
          </p:cNvSpPr>
          <p:nvPr>
            <p:ph type="sldNum" sz="quarter" idx="12"/>
          </p:nvPr>
        </p:nvSpPr>
        <p:spPr/>
        <p:txBody>
          <a:bodyPr/>
          <a:lstStyle/>
          <a:p>
            <a:fld id="{CA8D9AD5-F248-4919-864A-CFD76CC027D6}" type="slidenum">
              <a:rPr lang="en-US" smtClean="0"/>
              <a:t>4</a:t>
            </a:fld>
            <a:endParaRPr lang="en-US" dirty="0"/>
          </a:p>
        </p:txBody>
      </p:sp>
    </p:spTree>
    <p:extLst>
      <p:ext uri="{BB962C8B-B14F-4D97-AF65-F5344CB8AC3E}">
        <p14:creationId xmlns:p14="http://schemas.microsoft.com/office/powerpoint/2010/main" val="83076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8E602-00DA-4217-BFC8-D9EB7742C637}"/>
              </a:ext>
            </a:extLst>
          </p:cNvPr>
          <p:cNvSpPr>
            <a:spLocks noGrp="1"/>
          </p:cNvSpPr>
          <p:nvPr>
            <p:ph type="title"/>
          </p:nvPr>
        </p:nvSpPr>
        <p:spPr>
          <a:xfrm>
            <a:off x="1946788" y="808056"/>
            <a:ext cx="8623352" cy="1077229"/>
          </a:xfrm>
        </p:spPr>
        <p:txBody>
          <a:bodyPr/>
          <a:lstStyle/>
          <a:p>
            <a:r>
              <a:rPr lang="en-US" dirty="0"/>
              <a:t>ACA Coverage Framework</a:t>
            </a:r>
          </a:p>
        </p:txBody>
      </p:sp>
      <p:sp>
        <p:nvSpPr>
          <p:cNvPr id="3" name="Content Placeholder 2">
            <a:extLst>
              <a:ext uri="{FF2B5EF4-FFF2-40B4-BE49-F238E27FC236}">
                <a16:creationId xmlns:a16="http://schemas.microsoft.com/office/drawing/2014/main" id="{82CFF594-D4EA-4327-833F-D240694A90FF}"/>
              </a:ext>
            </a:extLst>
          </p:cNvPr>
          <p:cNvSpPr>
            <a:spLocks noGrp="1"/>
          </p:cNvSpPr>
          <p:nvPr>
            <p:ph idx="1"/>
          </p:nvPr>
        </p:nvSpPr>
        <p:spPr>
          <a:xfrm>
            <a:off x="1946788" y="1958196"/>
            <a:ext cx="8623352" cy="4290155"/>
          </a:xfrm>
        </p:spPr>
        <p:txBody>
          <a:bodyPr>
            <a:normAutofit/>
          </a:bodyPr>
          <a:lstStyle/>
          <a:p>
            <a:pPr marL="239713" indent="-239713">
              <a:spcBef>
                <a:spcPct val="0"/>
              </a:spcBef>
              <a:spcAft>
                <a:spcPts val="1800"/>
              </a:spcAft>
            </a:pPr>
            <a:r>
              <a:rPr lang="en-US" altLang="en-US" sz="2000" u="sng" dirty="0"/>
              <a:t>Medicaid</a:t>
            </a:r>
            <a:r>
              <a:rPr lang="en-US" altLang="en-US" sz="2000" dirty="0"/>
              <a:t> expansion (Medi-Cal in California) with enhanced federa</a:t>
            </a:r>
            <a:r>
              <a:rPr lang="en-US" altLang="en-US" dirty="0"/>
              <a:t>l funds</a:t>
            </a:r>
            <a:endParaRPr lang="en-US" altLang="en-US" sz="2000" dirty="0"/>
          </a:p>
          <a:p>
            <a:pPr marL="239713" indent="-239713">
              <a:spcBef>
                <a:spcPct val="0"/>
              </a:spcBef>
              <a:spcAft>
                <a:spcPts val="1800"/>
              </a:spcAft>
            </a:pPr>
            <a:r>
              <a:rPr lang="en-US" altLang="en-US" sz="2000" u="sng" dirty="0"/>
              <a:t>Insurance market reforms </a:t>
            </a:r>
            <a:r>
              <a:rPr lang="en-US" altLang="en-US" sz="2000" dirty="0"/>
              <a:t>for individual, small employer and large employer coverage</a:t>
            </a:r>
          </a:p>
          <a:p>
            <a:pPr marL="239713" indent="-239713">
              <a:spcBef>
                <a:spcPct val="0"/>
              </a:spcBef>
              <a:spcAft>
                <a:spcPts val="1800"/>
              </a:spcAft>
            </a:pPr>
            <a:r>
              <a:rPr lang="en-US" altLang="en-US" sz="2000" dirty="0"/>
              <a:t>Establishment of </a:t>
            </a:r>
            <a:r>
              <a:rPr lang="en-US" altLang="en-US" dirty="0"/>
              <a:t>state and federal </a:t>
            </a:r>
            <a:r>
              <a:rPr lang="en-US" altLang="en-US" sz="2000" dirty="0"/>
              <a:t>insurance </a:t>
            </a:r>
            <a:r>
              <a:rPr lang="en-US" altLang="en-US" sz="2000" u="sng" dirty="0"/>
              <a:t>exchanges</a:t>
            </a:r>
          </a:p>
          <a:p>
            <a:pPr marL="239713" indent="-239713">
              <a:spcBef>
                <a:spcPct val="0"/>
              </a:spcBef>
              <a:spcAft>
                <a:spcPts val="1800"/>
              </a:spcAft>
            </a:pPr>
            <a:r>
              <a:rPr lang="en-US" altLang="en-US" u="sng" dirty="0"/>
              <a:t>Financial assistance </a:t>
            </a:r>
            <a:r>
              <a:rPr lang="en-US" altLang="en-US" dirty="0"/>
              <a:t>for low- and moderate-income families</a:t>
            </a:r>
            <a:r>
              <a:rPr lang="en-US" altLang="en-US" sz="2000" dirty="0"/>
              <a:t> </a:t>
            </a:r>
          </a:p>
          <a:p>
            <a:pPr marL="239713" indent="-239713">
              <a:spcBef>
                <a:spcPct val="0"/>
              </a:spcBef>
              <a:spcAft>
                <a:spcPts val="1800"/>
              </a:spcAft>
            </a:pPr>
            <a:r>
              <a:rPr lang="en-US" altLang="en-US" sz="2000" dirty="0"/>
              <a:t>New </a:t>
            </a:r>
            <a:r>
              <a:rPr lang="en-US" altLang="en-US" sz="2000" u="sng" dirty="0"/>
              <a:t>individual</a:t>
            </a:r>
            <a:r>
              <a:rPr lang="en-US" altLang="en-US" sz="2000" dirty="0"/>
              <a:t> responsibilities re coverage</a:t>
            </a:r>
          </a:p>
          <a:p>
            <a:pPr marL="239713" indent="-239713">
              <a:spcBef>
                <a:spcPct val="0"/>
              </a:spcBef>
              <a:spcAft>
                <a:spcPts val="1800"/>
              </a:spcAft>
            </a:pPr>
            <a:r>
              <a:rPr lang="en-US" altLang="en-US" sz="2000" dirty="0"/>
              <a:t>New </a:t>
            </a:r>
            <a:r>
              <a:rPr lang="en-US" altLang="en-US" sz="2000" u="sng" dirty="0"/>
              <a:t>employer</a:t>
            </a:r>
            <a:r>
              <a:rPr lang="en-US" altLang="en-US" sz="2000" dirty="0"/>
              <a:t> responsibilities re coverage</a:t>
            </a:r>
          </a:p>
          <a:p>
            <a:endParaRPr lang="en-US" dirty="0"/>
          </a:p>
        </p:txBody>
      </p:sp>
      <p:sp>
        <p:nvSpPr>
          <p:cNvPr id="5" name="Slide Number Placeholder 4">
            <a:extLst>
              <a:ext uri="{FF2B5EF4-FFF2-40B4-BE49-F238E27FC236}">
                <a16:creationId xmlns:a16="http://schemas.microsoft.com/office/drawing/2014/main" id="{34C45FDA-8BC4-4649-B4CE-76CF7246A471}"/>
              </a:ext>
            </a:extLst>
          </p:cNvPr>
          <p:cNvSpPr>
            <a:spLocks noGrp="1"/>
          </p:cNvSpPr>
          <p:nvPr>
            <p:ph type="sldNum" sz="quarter" idx="12"/>
          </p:nvPr>
        </p:nvSpPr>
        <p:spPr/>
        <p:txBody>
          <a:bodyPr/>
          <a:lstStyle/>
          <a:p>
            <a:fld id="{CA8D9AD5-F248-4919-864A-CFD76CC027D6}" type="slidenum">
              <a:rPr lang="en-US" smtClean="0"/>
              <a:t>5</a:t>
            </a:fld>
            <a:endParaRPr lang="en-US" dirty="0"/>
          </a:p>
        </p:txBody>
      </p:sp>
    </p:spTree>
    <p:extLst>
      <p:ext uri="{BB962C8B-B14F-4D97-AF65-F5344CB8AC3E}">
        <p14:creationId xmlns:p14="http://schemas.microsoft.com/office/powerpoint/2010/main" val="154774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B5E326A3-EB92-4BDA-9F77-45197E0CBE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0">
            <a:extLst>
              <a:ext uri="{FF2B5EF4-FFF2-40B4-BE49-F238E27FC236}">
                <a16:creationId xmlns:a16="http://schemas.microsoft.com/office/drawing/2014/main" id="{CAC996C7-7B84-4645-9AA1-6EA85EAB47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2">
            <a:extLst>
              <a:ext uri="{FF2B5EF4-FFF2-40B4-BE49-F238E27FC236}">
                <a16:creationId xmlns:a16="http://schemas.microsoft.com/office/drawing/2014/main" id="{32DC315B-5680-47D9-B827-34D012FB14B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1141B33-09E8-4F2B-9D5F-F8984703A2E0}"/>
              </a:ext>
            </a:extLst>
          </p:cNvPr>
          <p:cNvSpPr>
            <a:spLocks noGrp="1"/>
          </p:cNvSpPr>
          <p:nvPr>
            <p:ph type="title"/>
          </p:nvPr>
        </p:nvSpPr>
        <p:spPr>
          <a:xfrm>
            <a:off x="1915065" y="557890"/>
            <a:ext cx="9248406" cy="1077229"/>
          </a:xfrm>
        </p:spPr>
        <p:txBody>
          <a:bodyPr>
            <a:normAutofit/>
          </a:bodyPr>
          <a:lstStyle/>
          <a:p>
            <a:pPr algn="ctr"/>
            <a:r>
              <a:rPr lang="en-US" dirty="0"/>
              <a:t>Selected Federal ACA Standards by Plan Type</a:t>
            </a:r>
          </a:p>
        </p:txBody>
      </p:sp>
      <p:graphicFrame>
        <p:nvGraphicFramePr>
          <p:cNvPr id="4" name="Content Placeholder 3">
            <a:extLst>
              <a:ext uri="{FF2B5EF4-FFF2-40B4-BE49-F238E27FC236}">
                <a16:creationId xmlns:a16="http://schemas.microsoft.com/office/drawing/2014/main" id="{78CC7983-16FF-4F83-B583-18FE9FD99CA0}"/>
              </a:ext>
            </a:extLst>
          </p:cNvPr>
          <p:cNvGraphicFramePr>
            <a:graphicFrameLocks noGrp="1"/>
          </p:cNvGraphicFramePr>
          <p:nvPr>
            <p:ph idx="1"/>
            <p:extLst>
              <p:ext uri="{D42A27DB-BD31-4B8C-83A1-F6EECF244321}">
                <p14:modId xmlns:p14="http://schemas.microsoft.com/office/powerpoint/2010/main" val="3738934236"/>
              </p:ext>
            </p:extLst>
          </p:nvPr>
        </p:nvGraphicFramePr>
        <p:xfrm>
          <a:off x="1915064" y="1274108"/>
          <a:ext cx="9248407" cy="5026002"/>
        </p:xfrm>
        <a:graphic>
          <a:graphicData uri="http://schemas.openxmlformats.org/drawingml/2006/table">
            <a:tbl>
              <a:tblPr firstRow="1" firstCol="1" bandRow="1">
                <a:tableStyleId>{5C22544A-7EE6-4342-B048-85BDC9FD1C3A}</a:tableStyleId>
              </a:tblPr>
              <a:tblGrid>
                <a:gridCol w="5055079">
                  <a:extLst>
                    <a:ext uri="{9D8B030D-6E8A-4147-A177-3AD203B41FA5}">
                      <a16:colId xmlns:a16="http://schemas.microsoft.com/office/drawing/2014/main" val="2568385569"/>
                    </a:ext>
                  </a:extLst>
                </a:gridCol>
                <a:gridCol w="1397776">
                  <a:extLst>
                    <a:ext uri="{9D8B030D-6E8A-4147-A177-3AD203B41FA5}">
                      <a16:colId xmlns:a16="http://schemas.microsoft.com/office/drawing/2014/main" val="3615609238"/>
                    </a:ext>
                  </a:extLst>
                </a:gridCol>
                <a:gridCol w="1397776">
                  <a:extLst>
                    <a:ext uri="{9D8B030D-6E8A-4147-A177-3AD203B41FA5}">
                      <a16:colId xmlns:a16="http://schemas.microsoft.com/office/drawing/2014/main" val="2532751517"/>
                    </a:ext>
                  </a:extLst>
                </a:gridCol>
                <a:gridCol w="1397776">
                  <a:extLst>
                    <a:ext uri="{9D8B030D-6E8A-4147-A177-3AD203B41FA5}">
                      <a16:colId xmlns:a16="http://schemas.microsoft.com/office/drawing/2014/main" val="74798009"/>
                    </a:ext>
                  </a:extLst>
                </a:gridCol>
              </a:tblGrid>
              <a:tr h="545927">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400" dirty="0">
                          <a:effectLst/>
                        </a:rPr>
                        <a:t>ACA Provision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solidFill>
                      <a:schemeClr val="accent2">
                        <a:lumMod val="50000"/>
                      </a:schemeClr>
                    </a:solidFill>
                  </a:tcPr>
                </a:tc>
                <a:tc>
                  <a:txBody>
                    <a:bodyPr/>
                    <a:lstStyle/>
                    <a:p>
                      <a:pPr marL="0" marR="0" algn="ctr">
                        <a:lnSpc>
                          <a:spcPct val="107000"/>
                        </a:lnSpc>
                        <a:spcBef>
                          <a:spcPts val="0"/>
                        </a:spcBef>
                        <a:spcAft>
                          <a:spcPts val="0"/>
                        </a:spcAft>
                      </a:pPr>
                      <a:endParaRPr lang="en-US" sz="1400" dirty="0">
                        <a:effectLst/>
                      </a:endParaRPr>
                    </a:p>
                    <a:p>
                      <a:pPr marL="0" marR="0" algn="ctr">
                        <a:lnSpc>
                          <a:spcPct val="107000"/>
                        </a:lnSpc>
                        <a:spcBef>
                          <a:spcPts val="0"/>
                        </a:spcBef>
                        <a:spcAft>
                          <a:spcPts val="0"/>
                        </a:spcAft>
                      </a:pPr>
                      <a:r>
                        <a:rPr lang="en-US" sz="1400" dirty="0">
                          <a:effectLst/>
                        </a:rPr>
                        <a:t>Individual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solidFill>
                      <a:schemeClr val="accent2">
                        <a:lumMod val="50000"/>
                      </a:schemeClr>
                    </a:solidFill>
                  </a:tcPr>
                </a:tc>
                <a:tc>
                  <a:txBody>
                    <a:bodyPr/>
                    <a:lstStyle/>
                    <a:p>
                      <a:pPr marL="0" marR="0" algn="ctr">
                        <a:lnSpc>
                          <a:spcPct val="107000"/>
                        </a:lnSpc>
                        <a:spcBef>
                          <a:spcPts val="0"/>
                        </a:spcBef>
                        <a:spcAft>
                          <a:spcPts val="0"/>
                        </a:spcAft>
                      </a:pPr>
                      <a:r>
                        <a:rPr lang="en-US" sz="1400" dirty="0">
                          <a:effectLst/>
                        </a:rPr>
                        <a:t>Small employer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solidFill>
                      <a:schemeClr val="accent2">
                        <a:lumMod val="50000"/>
                      </a:schemeClr>
                    </a:solidFill>
                  </a:tcPr>
                </a:tc>
                <a:tc>
                  <a:txBody>
                    <a:bodyPr/>
                    <a:lstStyle/>
                    <a:p>
                      <a:pPr marL="0" marR="0" algn="ctr">
                        <a:lnSpc>
                          <a:spcPct val="107000"/>
                        </a:lnSpc>
                        <a:spcBef>
                          <a:spcPts val="0"/>
                        </a:spcBef>
                        <a:spcAft>
                          <a:spcPts val="0"/>
                        </a:spcAft>
                      </a:pPr>
                      <a:r>
                        <a:rPr lang="en-US" sz="1400" dirty="0">
                          <a:effectLst/>
                        </a:rPr>
                        <a:t>Large employer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solidFill>
                      <a:schemeClr val="accent2">
                        <a:lumMod val="50000"/>
                      </a:schemeClr>
                    </a:solidFill>
                  </a:tcPr>
                </a:tc>
                <a:extLst>
                  <a:ext uri="{0D108BD9-81ED-4DB2-BD59-A6C34878D82A}">
                    <a16:rowId xmlns:a16="http://schemas.microsoft.com/office/drawing/2014/main" val="3130159892"/>
                  </a:ext>
                </a:extLst>
              </a:tr>
              <a:tr h="352033">
                <a:tc>
                  <a:txBody>
                    <a:bodyPr/>
                    <a:lstStyle/>
                    <a:p>
                      <a:pPr marL="0" marR="0">
                        <a:lnSpc>
                          <a:spcPct val="107000"/>
                        </a:lnSpc>
                        <a:spcBef>
                          <a:spcPts val="0"/>
                        </a:spcBef>
                        <a:spcAft>
                          <a:spcPts val="0"/>
                        </a:spcAft>
                      </a:pPr>
                      <a:r>
                        <a:rPr lang="en-US" sz="1300" dirty="0">
                          <a:solidFill>
                            <a:schemeClr val="tx1"/>
                          </a:solidFill>
                          <a:effectLst/>
                        </a:rPr>
                        <a:t>Guaranteed availability (aka guaranteed issue)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1115532037"/>
                  </a:ext>
                </a:extLst>
              </a:tr>
              <a:tr h="352033">
                <a:tc>
                  <a:txBody>
                    <a:bodyPr/>
                    <a:lstStyle/>
                    <a:p>
                      <a:pPr marL="0" marR="0">
                        <a:lnSpc>
                          <a:spcPct val="107000"/>
                        </a:lnSpc>
                        <a:spcBef>
                          <a:spcPts val="0"/>
                        </a:spcBef>
                        <a:spcAft>
                          <a:spcPts val="0"/>
                        </a:spcAft>
                      </a:pPr>
                      <a:r>
                        <a:rPr lang="en-US" sz="1300" dirty="0">
                          <a:solidFill>
                            <a:schemeClr val="tx1"/>
                          </a:solidFill>
                          <a:effectLst/>
                        </a:rPr>
                        <a:t>No denials or exclusions for pre-existing conditions</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1668862856"/>
                  </a:ext>
                </a:extLst>
              </a:tr>
              <a:tr h="482065">
                <a:tc>
                  <a:txBody>
                    <a:bodyPr/>
                    <a:lstStyle/>
                    <a:p>
                      <a:pPr marL="0" marR="0">
                        <a:lnSpc>
                          <a:spcPct val="107000"/>
                        </a:lnSpc>
                        <a:spcBef>
                          <a:spcPts val="0"/>
                        </a:spcBef>
                        <a:spcAft>
                          <a:spcPts val="600"/>
                        </a:spcAft>
                      </a:pPr>
                      <a:r>
                        <a:rPr lang="en-US" sz="1300" dirty="0">
                          <a:solidFill>
                            <a:schemeClr val="tx1"/>
                          </a:solidFill>
                          <a:effectLst/>
                        </a:rPr>
                        <a:t>No discrimination because of health, claims experience, disability, medical history, etc. </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2116080076"/>
                  </a:ext>
                </a:extLst>
              </a:tr>
              <a:tr h="352033">
                <a:tc>
                  <a:txBody>
                    <a:bodyPr/>
                    <a:lstStyle/>
                    <a:p>
                      <a:pPr marL="0" marR="0">
                        <a:lnSpc>
                          <a:spcPct val="107000"/>
                        </a:lnSpc>
                        <a:spcBef>
                          <a:spcPts val="0"/>
                        </a:spcBef>
                        <a:spcAft>
                          <a:spcPts val="0"/>
                        </a:spcAft>
                      </a:pPr>
                      <a:r>
                        <a:rPr lang="en-US" sz="1300" dirty="0">
                          <a:solidFill>
                            <a:schemeClr val="tx1"/>
                          </a:solidFill>
                          <a:effectLst/>
                        </a:rPr>
                        <a:t>No annual or lifetime dollar coverage limits</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1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1008303968"/>
                  </a:ext>
                </a:extLst>
              </a:tr>
              <a:tr h="352033">
                <a:tc>
                  <a:txBody>
                    <a:bodyPr/>
                    <a:lstStyle/>
                    <a:p>
                      <a:pPr marL="0" marR="0">
                        <a:lnSpc>
                          <a:spcPct val="107000"/>
                        </a:lnSpc>
                        <a:spcBef>
                          <a:spcPts val="0"/>
                        </a:spcBef>
                        <a:spcAft>
                          <a:spcPts val="0"/>
                        </a:spcAft>
                      </a:pPr>
                      <a:r>
                        <a:rPr lang="en-US" sz="1300" dirty="0">
                          <a:solidFill>
                            <a:schemeClr val="tx1"/>
                          </a:solidFill>
                          <a:effectLst/>
                        </a:rPr>
                        <a:t>Premium Rating factors limited to benefits, age, geography, and family size (no health factors)</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No</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2825338954"/>
                  </a:ext>
                </a:extLst>
              </a:tr>
              <a:tr h="352033">
                <a:tc>
                  <a:txBody>
                    <a:bodyPr/>
                    <a:lstStyle/>
                    <a:p>
                      <a:pPr marL="0" marR="0">
                        <a:lnSpc>
                          <a:spcPct val="107000"/>
                        </a:lnSpc>
                        <a:spcBef>
                          <a:spcPts val="0"/>
                        </a:spcBef>
                        <a:spcAft>
                          <a:spcPts val="0"/>
                        </a:spcAft>
                      </a:pPr>
                      <a:r>
                        <a:rPr lang="en-US" sz="1300" dirty="0">
                          <a:solidFill>
                            <a:schemeClr val="tx1"/>
                          </a:solidFill>
                          <a:effectLst/>
                        </a:rPr>
                        <a:t>Minimum essential health benefits</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No</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3168846499"/>
                  </a:ext>
                </a:extLst>
              </a:tr>
              <a:tr h="352033">
                <a:tc>
                  <a:txBody>
                    <a:bodyPr/>
                    <a:lstStyle/>
                    <a:p>
                      <a:pPr marL="0" marR="0">
                        <a:lnSpc>
                          <a:spcPct val="107000"/>
                        </a:lnSpc>
                        <a:spcBef>
                          <a:spcPts val="0"/>
                        </a:spcBef>
                        <a:spcAft>
                          <a:spcPts val="0"/>
                        </a:spcAft>
                      </a:pPr>
                      <a:r>
                        <a:rPr lang="en-US" sz="1300" dirty="0">
                          <a:solidFill>
                            <a:schemeClr val="tx1"/>
                          </a:solidFill>
                          <a:effectLst/>
                        </a:rPr>
                        <a:t>Coverage for preventive services with no cost sharing</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1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670329937"/>
                  </a:ext>
                </a:extLst>
              </a:tr>
              <a:tr h="416455">
                <a:tc>
                  <a:txBody>
                    <a:bodyPr/>
                    <a:lstStyle/>
                    <a:p>
                      <a:pPr marL="0" marR="0">
                        <a:lnSpc>
                          <a:spcPct val="107000"/>
                        </a:lnSpc>
                        <a:spcBef>
                          <a:spcPts val="0"/>
                        </a:spcBef>
                        <a:spcAft>
                          <a:spcPts val="0"/>
                        </a:spcAft>
                      </a:pPr>
                      <a:r>
                        <a:rPr lang="en-US" sz="1300" dirty="0">
                          <a:solidFill>
                            <a:schemeClr val="tx1"/>
                          </a:solidFill>
                          <a:effectLst/>
                        </a:rPr>
                        <a:t>Products marketed and sold by coverage level (bronze, silver, gold, platinum, and catastrophic)</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No</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2562848558"/>
                  </a:ext>
                </a:extLst>
              </a:tr>
              <a:tr h="352033">
                <a:tc>
                  <a:txBody>
                    <a:bodyPr/>
                    <a:lstStyle/>
                    <a:p>
                      <a:pPr marL="0" marR="0">
                        <a:lnSpc>
                          <a:spcPct val="107000"/>
                        </a:lnSpc>
                        <a:spcBef>
                          <a:spcPts val="0"/>
                        </a:spcBef>
                        <a:spcAft>
                          <a:spcPts val="0"/>
                        </a:spcAft>
                      </a:pPr>
                      <a:r>
                        <a:rPr lang="en-US" sz="1300" dirty="0">
                          <a:solidFill>
                            <a:schemeClr val="tx1"/>
                          </a:solidFill>
                          <a:effectLst/>
                        </a:rPr>
                        <a:t>Limits on health plan administrative costs (medical loss ratio)</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1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1177191358"/>
                  </a:ext>
                </a:extLst>
              </a:tr>
              <a:tr h="352033">
                <a:tc>
                  <a:txBody>
                    <a:bodyPr/>
                    <a:lstStyle/>
                    <a:p>
                      <a:pPr marL="0" marR="0">
                        <a:lnSpc>
                          <a:spcPct val="107000"/>
                        </a:lnSpc>
                        <a:spcBef>
                          <a:spcPts val="0"/>
                        </a:spcBef>
                        <a:spcAft>
                          <a:spcPts val="0"/>
                        </a:spcAft>
                      </a:pPr>
                      <a:r>
                        <a:rPr lang="en-US" sz="1300" dirty="0">
                          <a:solidFill>
                            <a:schemeClr val="tx1"/>
                          </a:solidFill>
                          <a:effectLst/>
                        </a:rPr>
                        <a:t>Annual limits on enrollee out-of-pocket limits</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1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2276507097"/>
                  </a:ext>
                </a:extLst>
              </a:tr>
              <a:tr h="352033">
                <a:tc>
                  <a:txBody>
                    <a:bodyPr/>
                    <a:lstStyle/>
                    <a:p>
                      <a:pPr marL="0" marR="0">
                        <a:lnSpc>
                          <a:spcPct val="107000"/>
                        </a:lnSpc>
                        <a:spcBef>
                          <a:spcPts val="0"/>
                        </a:spcBef>
                        <a:spcAft>
                          <a:spcPts val="0"/>
                        </a:spcAft>
                      </a:pPr>
                      <a:r>
                        <a:rPr lang="en-US" sz="1300" dirty="0">
                          <a:solidFill>
                            <a:schemeClr val="tx1"/>
                          </a:solidFill>
                          <a:effectLst/>
                        </a:rPr>
                        <a:t>Young adults stay on parents’ plan until age 26</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490097694"/>
                  </a:ext>
                </a:extLst>
              </a:tr>
              <a:tr h="352033">
                <a:tc>
                  <a:txBody>
                    <a:bodyPr/>
                    <a:lstStyle/>
                    <a:p>
                      <a:pPr marL="0" marR="0">
                        <a:lnSpc>
                          <a:spcPct val="107000"/>
                        </a:lnSpc>
                        <a:spcBef>
                          <a:spcPts val="0"/>
                        </a:spcBef>
                        <a:spcAft>
                          <a:spcPts val="0"/>
                        </a:spcAft>
                      </a:pPr>
                      <a:r>
                        <a:rPr lang="en-US" sz="1300" dirty="0">
                          <a:solidFill>
                            <a:schemeClr val="tx1"/>
                          </a:solidFill>
                          <a:effectLst/>
                        </a:rPr>
                        <a:t>Uniform coverage summaries</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300" dirty="0">
                          <a:solidFill>
                            <a:schemeClr val="tx1"/>
                          </a:solidFill>
                          <a:effectLst/>
                        </a:rPr>
                        <a: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95" marR="79695" marT="0" marB="0" anchor="ctr">
                    <a:solidFill>
                      <a:schemeClr val="accent1">
                        <a:lumMod val="60000"/>
                        <a:lumOff val="40000"/>
                      </a:schemeClr>
                    </a:solidFill>
                  </a:tcPr>
                </a:tc>
                <a:extLst>
                  <a:ext uri="{0D108BD9-81ED-4DB2-BD59-A6C34878D82A}">
                    <a16:rowId xmlns:a16="http://schemas.microsoft.com/office/drawing/2014/main" val="1968127639"/>
                  </a:ext>
                </a:extLst>
              </a:tr>
            </a:tbl>
          </a:graphicData>
        </a:graphic>
      </p:graphicFrame>
      <p:sp>
        <p:nvSpPr>
          <p:cNvPr id="6" name="Slide Number Placeholder 5">
            <a:extLst>
              <a:ext uri="{FF2B5EF4-FFF2-40B4-BE49-F238E27FC236}">
                <a16:creationId xmlns:a16="http://schemas.microsoft.com/office/drawing/2014/main" id="{85F35F2B-4E48-4C8D-AD89-8A81B1C861AC}"/>
              </a:ext>
            </a:extLst>
          </p:cNvPr>
          <p:cNvSpPr>
            <a:spLocks noGrp="1"/>
          </p:cNvSpPr>
          <p:nvPr>
            <p:ph type="sldNum" sz="quarter" idx="12"/>
          </p:nvPr>
        </p:nvSpPr>
        <p:spPr/>
        <p:txBody>
          <a:bodyPr/>
          <a:lstStyle/>
          <a:p>
            <a:fld id="{CA8D9AD5-F248-4919-864A-CFD76CC027D6}" type="slidenum">
              <a:rPr lang="en-US" smtClean="0"/>
              <a:t>6</a:t>
            </a:fld>
            <a:endParaRPr lang="en-US" dirty="0"/>
          </a:p>
        </p:txBody>
      </p:sp>
    </p:spTree>
    <p:extLst>
      <p:ext uri="{BB962C8B-B14F-4D97-AF65-F5344CB8AC3E}">
        <p14:creationId xmlns:p14="http://schemas.microsoft.com/office/powerpoint/2010/main" val="42165527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3CF990-ACB8-443A-BB74-D36EC8A00B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00B98862-BEE1-44FB-A335-A1B9106B445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pic>
        <p:nvPicPr>
          <p:cNvPr id="14" name="Picture 13">
            <a:extLst>
              <a:ext uri="{FF2B5EF4-FFF2-40B4-BE49-F238E27FC236}">
                <a16:creationId xmlns:a16="http://schemas.microsoft.com/office/drawing/2014/main" id="{7185CF21-0594-48C0-9F3E-254D6BCE9D9B}"/>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45489" y="-5487"/>
            <a:ext cx="12189867" cy="6858000"/>
          </a:xfrm>
          <a:prstGeom prst="rect">
            <a:avLst/>
          </a:prstGeom>
        </p:spPr>
      </p:pic>
      <p:sp>
        <p:nvSpPr>
          <p:cNvPr id="16" name="Rectangle 15">
            <a:extLst>
              <a:ext uri="{FF2B5EF4-FFF2-40B4-BE49-F238E27FC236}">
                <a16:creationId xmlns:a16="http://schemas.microsoft.com/office/drawing/2014/main" id="{A0B5529D-5CAA-4BF2-B5C9-34705E7661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Freeform: Shape 17">
            <a:extLst>
              <a:ext uri="{FF2B5EF4-FFF2-40B4-BE49-F238E27FC236}">
                <a16:creationId xmlns:a16="http://schemas.microsoft.com/office/drawing/2014/main" id="{FBD68200-BC03-4015-860B-CD5C30CD76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910" y="0"/>
            <a:ext cx="786954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a:extLst>
              <a:ext uri="{FF2B5EF4-FFF2-40B4-BE49-F238E27FC236}">
                <a16:creationId xmlns:a16="http://schemas.microsoft.com/office/drawing/2014/main" id="{332A6F87-AC28-4AA8-B8A6-AEBC67BD0D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7960" y="764389"/>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2611808" y="808056"/>
            <a:ext cx="7958331" cy="1530542"/>
          </a:xfrm>
        </p:spPr>
        <p:txBody>
          <a:bodyPr>
            <a:normAutofit/>
          </a:bodyPr>
          <a:lstStyle/>
          <a:p>
            <a:pPr algn="l"/>
            <a:r>
              <a:rPr lang="en-US" sz="4800" dirty="0"/>
              <a:t>California Before ACA</a:t>
            </a:r>
          </a:p>
        </p:txBody>
      </p:sp>
      <p:sp>
        <p:nvSpPr>
          <p:cNvPr id="5" name="Content Placeholder 4"/>
          <p:cNvSpPr>
            <a:spLocks noGrp="1"/>
          </p:cNvSpPr>
          <p:nvPr>
            <p:ph idx="1"/>
          </p:nvPr>
        </p:nvSpPr>
        <p:spPr>
          <a:xfrm>
            <a:off x="2061713" y="2027208"/>
            <a:ext cx="9170377" cy="3950898"/>
          </a:xfrm>
        </p:spPr>
        <p:txBody>
          <a:bodyPr anchor="t">
            <a:normAutofit fontScale="85000" lnSpcReduction="10000"/>
          </a:bodyPr>
          <a:lstStyle/>
          <a:p>
            <a:pPr marL="457200" indent="-457200">
              <a:lnSpc>
                <a:spcPct val="110000"/>
              </a:lnSpc>
              <a:spcAft>
                <a:spcPts val="1200"/>
              </a:spcAft>
              <a:buFont typeface="Wingdings" panose="05000000000000000000" pitchFamily="2" charset="2"/>
              <a:buChar char="§"/>
            </a:pPr>
            <a:r>
              <a:rPr lang="en-US" b="0" dirty="0"/>
              <a:t>High rates of uninsured hovering around 20% for decades </a:t>
            </a:r>
            <a:br>
              <a:rPr lang="en-US" b="0" dirty="0"/>
            </a:br>
            <a:endParaRPr lang="en-US" b="0" dirty="0"/>
          </a:p>
          <a:p>
            <a:pPr marL="457200" indent="-457200">
              <a:lnSpc>
                <a:spcPct val="110000"/>
              </a:lnSpc>
              <a:spcAft>
                <a:spcPts val="1200"/>
              </a:spcAft>
              <a:buFont typeface="Wingdings" panose="05000000000000000000" pitchFamily="2" charset="2"/>
              <a:buChar char="§"/>
            </a:pPr>
            <a:r>
              <a:rPr lang="en-US" b="0" dirty="0"/>
              <a:t>Medi-Cal available only to low-income children, seniors, persons with disabilities, and some low-income parents; complex program eligibility and enrollment rules</a:t>
            </a:r>
            <a:br>
              <a:rPr lang="en-US" b="0" dirty="0"/>
            </a:br>
            <a:r>
              <a:rPr lang="en-US" b="0" dirty="0"/>
              <a:t> </a:t>
            </a:r>
          </a:p>
          <a:p>
            <a:pPr marL="457200" indent="-457200">
              <a:lnSpc>
                <a:spcPct val="110000"/>
              </a:lnSpc>
              <a:spcAft>
                <a:spcPts val="1200"/>
              </a:spcAft>
              <a:buFont typeface="Wingdings" panose="05000000000000000000" pitchFamily="2" charset="2"/>
              <a:buChar char="§"/>
            </a:pPr>
            <a:r>
              <a:rPr lang="en-US" b="0" dirty="0"/>
              <a:t>Dysfunctional individual health insura</a:t>
            </a:r>
            <a:r>
              <a:rPr lang="en-US" dirty="0"/>
              <a:t>nce market, dubbed the “Wild, wild West,” with very few rules and minimal state oversight; </a:t>
            </a:r>
            <a:br>
              <a:rPr lang="en-US" dirty="0"/>
            </a:br>
            <a:endParaRPr lang="en-US" dirty="0"/>
          </a:p>
          <a:p>
            <a:pPr>
              <a:lnSpc>
                <a:spcPct val="110000"/>
              </a:lnSpc>
              <a:spcAft>
                <a:spcPts val="1200"/>
              </a:spcAft>
            </a:pPr>
            <a:r>
              <a:rPr lang="en-US" b="0" dirty="0"/>
              <a:t>  Californians experienced discrimination, “job-lock” and disruptions in their health care </a:t>
            </a:r>
            <a:br>
              <a:rPr lang="en-US" b="0" dirty="0"/>
            </a:br>
            <a:r>
              <a:rPr lang="en-US" b="0" dirty="0"/>
              <a:t>  if they changed jobs or experienced other life changes</a:t>
            </a:r>
          </a:p>
          <a:p>
            <a:pPr marL="457200" indent="-457200">
              <a:lnSpc>
                <a:spcPct val="110000"/>
              </a:lnSpc>
              <a:buFont typeface="Wingdings" panose="05000000000000000000" pitchFamily="2" charset="2"/>
              <a:buChar char="§"/>
            </a:pPr>
            <a:endParaRPr lang="en-US" dirty="0">
              <a:latin typeface="Baskerville"/>
            </a:endParaRPr>
          </a:p>
          <a:p>
            <a:pPr>
              <a:lnSpc>
                <a:spcPct val="110000"/>
              </a:lnSpc>
            </a:pPr>
            <a:endParaRPr lang="en-US" dirty="0"/>
          </a:p>
        </p:txBody>
      </p:sp>
      <p:sp>
        <p:nvSpPr>
          <p:cNvPr id="6" name="Slide Number Placeholder 5">
            <a:extLst>
              <a:ext uri="{FF2B5EF4-FFF2-40B4-BE49-F238E27FC236}">
                <a16:creationId xmlns:a16="http://schemas.microsoft.com/office/drawing/2014/main" id="{1CD4FEF3-682A-4408-9B14-115A4866EC1A}"/>
              </a:ext>
            </a:extLst>
          </p:cNvPr>
          <p:cNvSpPr>
            <a:spLocks noGrp="1"/>
          </p:cNvSpPr>
          <p:nvPr>
            <p:ph type="sldNum" sz="quarter" idx="12"/>
          </p:nvPr>
        </p:nvSpPr>
        <p:spPr/>
        <p:txBody>
          <a:bodyPr/>
          <a:lstStyle/>
          <a:p>
            <a:fld id="{CA8D9AD5-F248-4919-864A-CFD76CC027D6}" type="slidenum">
              <a:rPr lang="en-US" smtClean="0"/>
              <a:t>7</a:t>
            </a:fld>
            <a:endParaRPr lang="en-US" dirty="0"/>
          </a:p>
        </p:txBody>
      </p:sp>
    </p:spTree>
    <p:extLst>
      <p:ext uri="{BB962C8B-B14F-4D97-AF65-F5344CB8AC3E}">
        <p14:creationId xmlns:p14="http://schemas.microsoft.com/office/powerpoint/2010/main" val="15060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 name="Picture 60">
            <a:extLst>
              <a:ext uri="{FF2B5EF4-FFF2-40B4-BE49-F238E27FC236}">
                <a16:creationId xmlns:a16="http://schemas.microsoft.com/office/drawing/2014/main" id="{0214283E-D7B4-49E9-932E-D7F2A2847F1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63" name="Rectangle 62">
            <a:extLst>
              <a:ext uri="{FF2B5EF4-FFF2-40B4-BE49-F238E27FC236}">
                <a16:creationId xmlns:a16="http://schemas.microsoft.com/office/drawing/2014/main" id="{92806DFD-E192-42CC-B190-3C4C95B8FF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5" name="Picture 64">
            <a:extLst>
              <a:ext uri="{FF2B5EF4-FFF2-40B4-BE49-F238E27FC236}">
                <a16:creationId xmlns:a16="http://schemas.microsoft.com/office/drawing/2014/main" id="{9FCFF961-4E84-4FD1-859C-B7F410031CB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p:cNvSpPr>
            <a:spLocks noGrp="1"/>
          </p:cNvSpPr>
          <p:nvPr>
            <p:ph type="title"/>
          </p:nvPr>
        </p:nvSpPr>
        <p:spPr>
          <a:xfrm>
            <a:off x="1027421" y="1201722"/>
            <a:ext cx="2888120" cy="4454554"/>
          </a:xfrm>
        </p:spPr>
        <p:txBody>
          <a:bodyPr anchor="ctr">
            <a:normAutofit/>
          </a:bodyPr>
          <a:lstStyle/>
          <a:p>
            <a:r>
              <a:rPr lang="en-US" sz="3100" dirty="0"/>
              <a:t>California Implementation</a:t>
            </a:r>
          </a:p>
        </p:txBody>
      </p:sp>
      <p:sp>
        <p:nvSpPr>
          <p:cNvPr id="67" name="Rectangle 66">
            <a:extLst>
              <a:ext uri="{FF2B5EF4-FFF2-40B4-BE49-F238E27FC236}">
                <a16:creationId xmlns:a16="http://schemas.microsoft.com/office/drawing/2014/main" id="{BB17FFD2-DBC7-4ABB-B2A0-7E18EC1B80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Rectangle 68">
            <a:extLst>
              <a:ext uri="{FF2B5EF4-FFF2-40B4-BE49-F238E27FC236}">
                <a16:creationId xmlns:a16="http://schemas.microsoft.com/office/drawing/2014/main" id="{DF737BB4-6553-47A8-893F-178A10C6B6B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673956" y="903389"/>
            <a:ext cx="6996934" cy="5571066"/>
          </a:xfrm>
        </p:spPr>
        <p:txBody>
          <a:bodyPr anchor="ctr">
            <a:normAutofit/>
          </a:bodyPr>
          <a:lstStyle/>
          <a:p>
            <a:pPr>
              <a:lnSpc>
                <a:spcPct val="110000"/>
              </a:lnSpc>
              <a:spcAft>
                <a:spcPts val="1800"/>
              </a:spcAft>
            </a:pPr>
            <a:r>
              <a:rPr lang="en-US" dirty="0"/>
              <a:t>Fully embraced all aspects of the ACA </a:t>
            </a:r>
            <a:r>
              <a:rPr lang="en-US" u="sng" dirty="0"/>
              <a:t>and</a:t>
            </a:r>
            <a:r>
              <a:rPr lang="en-US" dirty="0"/>
              <a:t> addressed some gaps in the ACA; preserved and built on existing consumer protections</a:t>
            </a:r>
          </a:p>
          <a:p>
            <a:pPr>
              <a:lnSpc>
                <a:spcPct val="110000"/>
              </a:lnSpc>
              <a:spcAft>
                <a:spcPts val="1800"/>
              </a:spcAft>
            </a:pPr>
            <a:r>
              <a:rPr lang="en-US" dirty="0"/>
              <a:t>Comprehensive, multi-year review and comparison of ACA to existing California law; more than a dozen implementing bills</a:t>
            </a:r>
          </a:p>
          <a:p>
            <a:pPr>
              <a:lnSpc>
                <a:spcPct val="110000"/>
              </a:lnSpc>
              <a:spcAft>
                <a:spcPts val="1800"/>
              </a:spcAft>
            </a:pPr>
            <a:r>
              <a:rPr lang="en-US" dirty="0"/>
              <a:t>Continued to revise and adjust policies and processes since 2014 implementation</a:t>
            </a:r>
          </a:p>
          <a:p>
            <a:pPr>
              <a:lnSpc>
                <a:spcPct val="110000"/>
              </a:lnSpc>
              <a:spcAft>
                <a:spcPts val="1800"/>
              </a:spcAft>
            </a:pPr>
            <a:r>
              <a:rPr lang="en-US" dirty="0"/>
              <a:t>Responded to federal threats – e.g., state individual coverage requirement and additional state-supported premiums subsidies for individuals</a:t>
            </a:r>
            <a:endParaRPr lang="en-US" b="0" dirty="0"/>
          </a:p>
        </p:txBody>
      </p:sp>
      <p:sp>
        <p:nvSpPr>
          <p:cNvPr id="6" name="Slide Number Placeholder 5">
            <a:extLst>
              <a:ext uri="{FF2B5EF4-FFF2-40B4-BE49-F238E27FC236}">
                <a16:creationId xmlns:a16="http://schemas.microsoft.com/office/drawing/2014/main" id="{BA675C9A-FCE4-41E8-B59E-7082A74DDBC5}"/>
              </a:ext>
            </a:extLst>
          </p:cNvPr>
          <p:cNvSpPr>
            <a:spLocks noGrp="1"/>
          </p:cNvSpPr>
          <p:nvPr>
            <p:ph type="sldNum" sz="quarter" idx="12"/>
          </p:nvPr>
        </p:nvSpPr>
        <p:spPr/>
        <p:txBody>
          <a:bodyPr/>
          <a:lstStyle/>
          <a:p>
            <a:fld id="{CA8D9AD5-F248-4919-864A-CFD76CC027D6}" type="slidenum">
              <a:rPr lang="en-US" smtClean="0"/>
              <a:t>8</a:t>
            </a:fld>
            <a:endParaRPr lang="en-US" dirty="0"/>
          </a:p>
        </p:txBody>
      </p:sp>
    </p:spTree>
    <p:extLst>
      <p:ext uri="{BB962C8B-B14F-4D97-AF65-F5344CB8AC3E}">
        <p14:creationId xmlns:p14="http://schemas.microsoft.com/office/powerpoint/2010/main" val="40259442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id="{0214283E-D7B4-49E9-932E-D7F2A2847F1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43" name="Rectangle 42">
            <a:extLst>
              <a:ext uri="{FF2B5EF4-FFF2-40B4-BE49-F238E27FC236}">
                <a16:creationId xmlns:a16="http://schemas.microsoft.com/office/drawing/2014/main" id="{92806DFD-E192-42CC-B190-3C4C95B8FF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5" name="Picture 44">
            <a:extLst>
              <a:ext uri="{FF2B5EF4-FFF2-40B4-BE49-F238E27FC236}">
                <a16:creationId xmlns:a16="http://schemas.microsoft.com/office/drawing/2014/main" id="{9FCFF961-4E84-4FD1-859C-B7F410031CB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p:cNvSpPr>
            <a:spLocks noGrp="1"/>
          </p:cNvSpPr>
          <p:nvPr>
            <p:ph type="title"/>
          </p:nvPr>
        </p:nvSpPr>
        <p:spPr>
          <a:xfrm>
            <a:off x="1389300" y="1201723"/>
            <a:ext cx="2888120" cy="4454554"/>
          </a:xfrm>
        </p:spPr>
        <p:txBody>
          <a:bodyPr anchor="ctr">
            <a:normAutofit/>
          </a:bodyPr>
          <a:lstStyle/>
          <a:p>
            <a:r>
              <a:rPr lang="en-US" sz="3600" dirty="0"/>
              <a:t>ACA in California</a:t>
            </a:r>
          </a:p>
        </p:txBody>
      </p:sp>
      <p:sp>
        <p:nvSpPr>
          <p:cNvPr id="47" name="Rectangle 46">
            <a:extLst>
              <a:ext uri="{FF2B5EF4-FFF2-40B4-BE49-F238E27FC236}">
                <a16:creationId xmlns:a16="http://schemas.microsoft.com/office/drawing/2014/main" id="{BB17FFD2-DBC7-4ABB-B2A0-7E18EC1B80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Rectangle 48">
            <a:extLst>
              <a:ext uri="{FF2B5EF4-FFF2-40B4-BE49-F238E27FC236}">
                <a16:creationId xmlns:a16="http://schemas.microsoft.com/office/drawing/2014/main" id="{DF737BB4-6553-47A8-893F-178A10C6B6B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906298" y="326017"/>
            <a:ext cx="6823586" cy="5945387"/>
          </a:xfrm>
        </p:spPr>
        <p:txBody>
          <a:bodyPr anchor="ctr">
            <a:normAutofit/>
          </a:bodyPr>
          <a:lstStyle/>
          <a:p>
            <a:pPr>
              <a:lnSpc>
                <a:spcPct val="110000"/>
              </a:lnSpc>
            </a:pPr>
            <a:r>
              <a:rPr lang="en-US" sz="1700" dirty="0"/>
              <a:t>Adopted the ACA expansion of Medi-Cal for low-income adults; CA built on the ACA to extend state funded comprehensive Medi-Cal to low-income, undocumented children and seniors</a:t>
            </a:r>
          </a:p>
          <a:p>
            <a:pPr>
              <a:lnSpc>
                <a:spcPct val="110000"/>
              </a:lnSpc>
            </a:pPr>
            <a:r>
              <a:rPr lang="en-US" sz="1700" dirty="0"/>
              <a:t>First ACA Exchange in the country – Covered California</a:t>
            </a:r>
          </a:p>
          <a:p>
            <a:pPr lvl="1">
              <a:lnSpc>
                <a:spcPct val="110000"/>
              </a:lnSpc>
              <a:spcBef>
                <a:spcPts val="0"/>
              </a:spcBef>
              <a:buFont typeface="Wingdings" panose="05000000000000000000" pitchFamily="2" charset="2"/>
              <a:buChar char="ü"/>
            </a:pPr>
            <a:r>
              <a:rPr lang="en-US" sz="1600" dirty="0"/>
              <a:t>Online marketplace and active purchaser</a:t>
            </a:r>
          </a:p>
          <a:p>
            <a:pPr lvl="1">
              <a:lnSpc>
                <a:spcPct val="110000"/>
              </a:lnSpc>
              <a:spcBef>
                <a:spcPts val="0"/>
              </a:spcBef>
              <a:buFont typeface="Wingdings" panose="05000000000000000000" pitchFamily="2" charset="2"/>
              <a:buChar char="ü"/>
            </a:pPr>
            <a:r>
              <a:rPr lang="en-US" sz="1600" dirty="0"/>
              <a:t>Federal </a:t>
            </a:r>
            <a:r>
              <a:rPr lang="en-US" sz="1600" u="sng" dirty="0"/>
              <a:t>and state </a:t>
            </a:r>
            <a:r>
              <a:rPr lang="en-US" sz="1600" dirty="0"/>
              <a:t>financial assistance: Premium tax credits based on income, age and geography and cost sharing subsidies for lower </a:t>
            </a:r>
          </a:p>
          <a:p>
            <a:pPr>
              <a:lnSpc>
                <a:spcPct val="110000"/>
              </a:lnSpc>
            </a:pPr>
            <a:r>
              <a:rPr lang="en-US" sz="1700" dirty="0"/>
              <a:t>Robust outreach / enrollment investments and supports</a:t>
            </a:r>
          </a:p>
          <a:p>
            <a:pPr>
              <a:lnSpc>
                <a:spcPct val="110000"/>
              </a:lnSpc>
            </a:pPr>
            <a:r>
              <a:rPr lang="en-US" sz="1700" dirty="0"/>
              <a:t>Additional state-based consumer protections for individual and small employer coverage</a:t>
            </a:r>
          </a:p>
          <a:p>
            <a:pPr lvl="1">
              <a:lnSpc>
                <a:spcPct val="110000"/>
              </a:lnSpc>
              <a:spcBef>
                <a:spcPts val="0"/>
              </a:spcBef>
              <a:buFont typeface="Wingdings" panose="05000000000000000000" pitchFamily="2" charset="2"/>
              <a:buChar char="ü"/>
            </a:pPr>
            <a:r>
              <a:rPr lang="en-US" sz="1600" dirty="0"/>
              <a:t>Comprehensive benchmark for essential health benefits</a:t>
            </a:r>
          </a:p>
          <a:p>
            <a:pPr lvl="1">
              <a:lnSpc>
                <a:spcPct val="110000"/>
              </a:lnSpc>
              <a:spcBef>
                <a:spcPts val="0"/>
              </a:spcBef>
              <a:buFont typeface="Wingdings" panose="05000000000000000000" pitchFamily="2" charset="2"/>
              <a:buChar char="ü"/>
            </a:pPr>
            <a:r>
              <a:rPr lang="en-US" sz="1600" dirty="0"/>
              <a:t>Standardized benefits for “apples-to-apples” comparison</a:t>
            </a:r>
          </a:p>
          <a:p>
            <a:pPr lvl="1">
              <a:lnSpc>
                <a:spcPct val="110000"/>
              </a:lnSpc>
              <a:spcBef>
                <a:spcPts val="0"/>
              </a:spcBef>
              <a:buFont typeface="Wingdings" panose="05000000000000000000" pitchFamily="2" charset="2"/>
              <a:buChar char="ü"/>
            </a:pPr>
            <a:r>
              <a:rPr lang="en-US" sz="1600" dirty="0"/>
              <a:t>Market rules </a:t>
            </a:r>
            <a:r>
              <a:rPr lang="en-US" sz="1400" dirty="0"/>
              <a:t>(required product offerings inside and outside of Covered California, additional special enrollment triggers, no tobacco rating, no short-term policies, etc.)</a:t>
            </a:r>
          </a:p>
          <a:p>
            <a:pPr lvl="1">
              <a:lnSpc>
                <a:spcPct val="110000"/>
              </a:lnSpc>
              <a:spcBef>
                <a:spcPts val="0"/>
              </a:spcBef>
              <a:buFont typeface="Wingdings" panose="05000000000000000000" pitchFamily="2" charset="2"/>
              <a:buChar char="ü"/>
            </a:pPr>
            <a:r>
              <a:rPr lang="en-US" sz="1600" dirty="0"/>
              <a:t>State individual coverage requirement and state subsidies</a:t>
            </a:r>
          </a:p>
        </p:txBody>
      </p:sp>
      <p:sp>
        <p:nvSpPr>
          <p:cNvPr id="6" name="Slide Number Placeholder 5">
            <a:extLst>
              <a:ext uri="{FF2B5EF4-FFF2-40B4-BE49-F238E27FC236}">
                <a16:creationId xmlns:a16="http://schemas.microsoft.com/office/drawing/2014/main" id="{8FF31B8E-5972-487E-9BE7-7FD550778427}"/>
              </a:ext>
            </a:extLst>
          </p:cNvPr>
          <p:cNvSpPr>
            <a:spLocks noGrp="1"/>
          </p:cNvSpPr>
          <p:nvPr>
            <p:ph type="sldNum" sz="quarter" idx="12"/>
          </p:nvPr>
        </p:nvSpPr>
        <p:spPr/>
        <p:txBody>
          <a:bodyPr/>
          <a:lstStyle/>
          <a:p>
            <a:fld id="{CA8D9AD5-F248-4919-864A-CFD76CC027D6}" type="slidenum">
              <a:rPr lang="en-US" smtClean="0"/>
              <a:t>9</a:t>
            </a:fld>
            <a:endParaRPr lang="en-US" dirty="0"/>
          </a:p>
        </p:txBody>
      </p:sp>
    </p:spTree>
    <p:extLst>
      <p:ext uri="{BB962C8B-B14F-4D97-AF65-F5344CB8AC3E}">
        <p14:creationId xmlns:p14="http://schemas.microsoft.com/office/powerpoint/2010/main" val="8330733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Seashells">
      <a:dk1>
        <a:srgbClr val="634823"/>
      </a:dk1>
      <a:lt1>
        <a:sysClr val="window" lastClr="FFFFFF"/>
      </a:lt1>
      <a:dk2>
        <a:srgbClr val="000000"/>
      </a:dk2>
      <a:lt2>
        <a:srgbClr val="F9EDD7"/>
      </a:lt2>
      <a:accent1>
        <a:srgbClr val="803C63"/>
      </a:accent1>
      <a:accent2>
        <a:srgbClr val="5A95A4"/>
      </a:accent2>
      <a:accent3>
        <a:srgbClr val="EBB419"/>
      </a:accent3>
      <a:accent4>
        <a:srgbClr val="E1771F"/>
      </a:accent4>
      <a:accent5>
        <a:srgbClr val="648C7A"/>
      </a:accent5>
      <a:accent6>
        <a:srgbClr val="ACBB51"/>
      </a:accent6>
      <a:hlink>
        <a:srgbClr val="5A95A4"/>
      </a:hlink>
      <a:folHlink>
        <a:srgbClr val="E1771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eashells">
      <a:dk1>
        <a:srgbClr val="634823"/>
      </a:dk1>
      <a:lt1>
        <a:sysClr val="window" lastClr="FFFFFF"/>
      </a:lt1>
      <a:dk2>
        <a:srgbClr val="000000"/>
      </a:dk2>
      <a:lt2>
        <a:srgbClr val="F9EDD7"/>
      </a:lt2>
      <a:accent1>
        <a:srgbClr val="803C63"/>
      </a:accent1>
      <a:accent2>
        <a:srgbClr val="5A95A4"/>
      </a:accent2>
      <a:accent3>
        <a:srgbClr val="EBB419"/>
      </a:accent3>
      <a:accent4>
        <a:srgbClr val="E1771F"/>
      </a:accent4>
      <a:accent5>
        <a:srgbClr val="648C7A"/>
      </a:accent5>
      <a:accent6>
        <a:srgbClr val="ACBB51"/>
      </a:accent6>
      <a:hlink>
        <a:srgbClr val="5A95A4"/>
      </a:hlink>
      <a:folHlink>
        <a:srgbClr val="E1771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1422</Words>
  <Application>Microsoft Office PowerPoint</Application>
  <PresentationFormat>Widescreen</PresentationFormat>
  <Paragraphs>185</Paragraphs>
  <Slides>16</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Arial</vt:lpstr>
      <vt:lpstr>Baskerville</vt:lpstr>
      <vt:lpstr>Calibri</vt:lpstr>
      <vt:lpstr>Corbel</vt:lpstr>
      <vt:lpstr>Fira Sans</vt:lpstr>
      <vt:lpstr>MS Shell Dlg 2</vt:lpstr>
      <vt:lpstr>source sans pro</vt:lpstr>
      <vt:lpstr>Symbol</vt:lpstr>
      <vt:lpstr>Times New Roman</vt:lpstr>
      <vt:lpstr>Wingdings</vt:lpstr>
      <vt:lpstr>Wingdings 3</vt:lpstr>
      <vt:lpstr>Madison</vt:lpstr>
      <vt:lpstr>Senate Health Committee  ACA in Jeopardy:  What does it mean for California?  Deborah Reidy Kelch, MPPA</vt:lpstr>
      <vt:lpstr>Presentation Overview</vt:lpstr>
      <vt:lpstr>The Strength of the ACA</vt:lpstr>
      <vt:lpstr>The Federal ACA</vt:lpstr>
      <vt:lpstr>ACA Coverage Framework</vt:lpstr>
      <vt:lpstr>Selected Federal ACA Standards by Plan Type</vt:lpstr>
      <vt:lpstr>California Before ACA</vt:lpstr>
      <vt:lpstr>California Implementation</vt:lpstr>
      <vt:lpstr>ACA in California</vt:lpstr>
      <vt:lpstr>Pre-ACA Individual Market</vt:lpstr>
      <vt:lpstr>Post-ACA Individual Market</vt:lpstr>
      <vt:lpstr>How the ACA Protects People with  Pre-existing Conditions</vt:lpstr>
      <vt:lpstr>ACA Impacts on Coverage in California</vt:lpstr>
      <vt:lpstr>ACA Impacts on Equity</vt:lpstr>
      <vt:lpstr>What’s At Stake?</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Health Committee  ACA in Jeopardy:  What does it mean for California?  Deborah Reidy Kelch, MPPA</dc:title>
  <dc:creator>Deborah Kelch</dc:creator>
  <cp:lastModifiedBy>Anspach, Aimee</cp:lastModifiedBy>
  <cp:revision>14</cp:revision>
  <dcterms:created xsi:type="dcterms:W3CDTF">2020-10-15T03:17:19Z</dcterms:created>
  <dcterms:modified xsi:type="dcterms:W3CDTF">2020-10-21T23:40:17Z</dcterms:modified>
</cp:coreProperties>
</file>