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5"/>
    <p:sldMasterId id="2147483805" r:id="rId6"/>
    <p:sldMasterId id="2147483798" r:id="rId7"/>
  </p:sldMasterIdLst>
  <p:notesMasterIdLst>
    <p:notesMasterId r:id="rId19"/>
  </p:notesMasterIdLst>
  <p:handoutMasterIdLst>
    <p:handoutMasterId r:id="rId20"/>
  </p:handoutMasterIdLst>
  <p:sldIdLst>
    <p:sldId id="440" r:id="rId8"/>
    <p:sldId id="556" r:id="rId9"/>
    <p:sldId id="557" r:id="rId10"/>
    <p:sldId id="558" r:id="rId11"/>
    <p:sldId id="559" r:id="rId12"/>
    <p:sldId id="560" r:id="rId13"/>
    <p:sldId id="555" r:id="rId14"/>
    <p:sldId id="554" r:id="rId15"/>
    <p:sldId id="492" r:id="rId16"/>
    <p:sldId id="551" r:id="rId17"/>
    <p:sldId id="441" r:id="rId18"/>
  </p:sldIdLst>
  <p:sldSz cx="10058400" cy="7772400"/>
  <p:notesSz cx="6881813" cy="92964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4"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2" algn="l" defTabSz="457146" rtl="0" eaLnBrk="1" latinLnBrk="0" hangingPunct="1">
      <a:defRPr sz="1800" kern="1200">
        <a:solidFill>
          <a:schemeClr val="tx1"/>
        </a:solidFill>
        <a:latin typeface="+mn-lt"/>
        <a:ea typeface="+mn-ea"/>
        <a:cs typeface="+mn-cs"/>
      </a:defRPr>
    </a:lvl6pPr>
    <a:lvl7pPr marL="2742880"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C43283-C79B-471B-9C42-5BD0409C16C1}">
          <p14:sldIdLst>
            <p14:sldId id="440"/>
            <p14:sldId id="556"/>
            <p14:sldId id="557"/>
            <p14:sldId id="558"/>
            <p14:sldId id="559"/>
            <p14:sldId id="560"/>
            <p14:sldId id="555"/>
            <p14:sldId id="554"/>
            <p14:sldId id="492"/>
            <p14:sldId id="551"/>
            <p14:sldId id="441"/>
          </p14:sldIdLst>
        </p14:section>
        <p14:section name="Untitled Section" id="{AB64D9DD-90EB-4E3C-96F7-C7A1C38B853D}">
          <p14:sldIdLst/>
        </p14:section>
      </p14:sectionLst>
    </p:ext>
    <p:ext uri="{EFAFB233-063F-42B5-8137-9DF3F51BA10A}">
      <p15:sldGuideLst xmlns:p15="http://schemas.microsoft.com/office/powerpoint/2012/main">
        <p15:guide id="1" orient="horz" pos="4549">
          <p15:clr>
            <a:srgbClr val="A4A3A4"/>
          </p15:clr>
        </p15:guide>
        <p15:guide id="2" orient="horz" pos="1866">
          <p15:clr>
            <a:srgbClr val="A4A3A4"/>
          </p15:clr>
        </p15:guide>
        <p15:guide id="3" pos="595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Patrick (CoveredCA)" initials="LP(" lastIdx="1" clrIdx="0">
    <p:extLst/>
  </p:cmAuthor>
  <p:cmAuthor id="2" name="Delp, Jessica (CoveredCA)" initials="DJ(" lastIdx="7" clrIdx="1">
    <p:extLst>
      <p:ext uri="{19B8F6BF-5375-455C-9EA6-DF929625EA0E}">
        <p15:presenceInfo xmlns:p15="http://schemas.microsoft.com/office/powerpoint/2012/main" userId="S-1-5-21-2847421635-2626711533-3026931094-21588" providerId="AD"/>
      </p:ext>
    </p:extLst>
  </p:cmAuthor>
  <p:cmAuthor id="3" name="King, Audrey (CoveredCA)" initials="KA(" lastIdx="0" clrIdx="2">
    <p:extLst>
      <p:ext uri="{19B8F6BF-5375-455C-9EA6-DF929625EA0E}">
        <p15:presenceInfo xmlns:p15="http://schemas.microsoft.com/office/powerpoint/2012/main" userId="S-1-5-21-2847421635-2626711533-3026931094-27853" providerId="AD"/>
      </p:ext>
    </p:extLst>
  </p:cmAuthor>
  <p:cmAuthor id="4" name="Menashe, Isaac (CoveredCA)" initials="MI(" lastIdx="30" clrIdx="3">
    <p:extLst>
      <p:ext uri="{19B8F6BF-5375-455C-9EA6-DF929625EA0E}">
        <p15:presenceInfo xmlns:p15="http://schemas.microsoft.com/office/powerpoint/2012/main" userId="S-1-5-21-2847421635-2626711533-3026931094-1306" providerId="AD"/>
      </p:ext>
    </p:extLst>
  </p:cmAuthor>
  <p:cmAuthor id="5" name="Valeta, Matthew (CoveredCA)" initials="VM(" lastIdx="5" clrIdx="4">
    <p:extLst>
      <p:ext uri="{19B8F6BF-5375-455C-9EA6-DF929625EA0E}">
        <p15:presenceInfo xmlns:p15="http://schemas.microsoft.com/office/powerpoint/2012/main" userId="S-1-5-21-2847421635-2626711533-3026931094-21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2E4"/>
    <a:srgbClr val="A5F1FB"/>
    <a:srgbClr val="22E7FB"/>
    <a:srgbClr val="4FB4C2"/>
    <a:srgbClr val="F8EAC8"/>
    <a:srgbClr val="B6D2A2"/>
    <a:srgbClr val="31C0D1"/>
    <a:srgbClr val="F6CC2B"/>
    <a:srgbClr val="05C5D4"/>
    <a:srgbClr val="3DB8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97652" autoAdjust="0"/>
  </p:normalViewPr>
  <p:slideViewPr>
    <p:cSldViewPr snapToGrid="0">
      <p:cViewPr varScale="1">
        <p:scale>
          <a:sx n="181" d="100"/>
          <a:sy n="181" d="100"/>
        </p:scale>
        <p:origin x="200" y="216"/>
      </p:cViewPr>
      <p:guideLst>
        <p:guide orient="horz" pos="4549"/>
        <p:guide orient="horz" pos="1866"/>
        <p:guide pos="5952"/>
      </p:guideLst>
    </p:cSldViewPr>
  </p:slideViewPr>
  <p:notesTextViewPr>
    <p:cViewPr>
      <p:scale>
        <a:sx n="3" d="2"/>
        <a:sy n="3" d="2"/>
      </p:scale>
      <p:origin x="0" y="0"/>
    </p:cViewPr>
  </p:notesTextViewPr>
  <p:sorterViewPr>
    <p:cViewPr varScale="1">
      <p:scale>
        <a:sx n="1" d="1"/>
        <a:sy n="1" d="1"/>
      </p:scale>
      <p:origin x="0" y="-2910"/>
    </p:cViewPr>
  </p:sorterViewPr>
  <p:notesViewPr>
    <p:cSldViewPr snapToGrid="0">
      <p:cViewPr varScale="1">
        <p:scale>
          <a:sx n="66" d="100"/>
          <a:sy n="66" d="100"/>
        </p:scale>
        <p:origin x="2203"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82554" cy="465201"/>
          </a:xfrm>
          <a:prstGeom prst="rect">
            <a:avLst/>
          </a:prstGeom>
        </p:spPr>
        <p:txBody>
          <a:bodyPr vert="horz" lIns="83622" tIns="41811" rIns="83622" bIns="41811"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898178" y="7"/>
            <a:ext cx="2982554" cy="465201"/>
          </a:xfrm>
          <a:prstGeom prst="rect">
            <a:avLst/>
          </a:prstGeom>
        </p:spPr>
        <p:txBody>
          <a:bodyPr vert="horz" lIns="83622" tIns="41811" rIns="83622" bIns="41811" rtlCol="0"/>
          <a:lstStyle>
            <a:lvl1pPr algn="r">
              <a:defRPr sz="1100"/>
            </a:lvl1pPr>
          </a:lstStyle>
          <a:p>
            <a:fld id="{16F79171-1190-A144-A66E-E07E8822B8FF}" type="datetimeFigureOut">
              <a:rPr lang="en-US" smtClean="0">
                <a:latin typeface="Arial"/>
              </a:rPr>
              <a:t>2/11/19</a:t>
            </a:fld>
            <a:endParaRPr lang="en-US" dirty="0">
              <a:latin typeface="Arial"/>
            </a:endParaRPr>
          </a:p>
        </p:txBody>
      </p:sp>
      <p:sp>
        <p:nvSpPr>
          <p:cNvPr id="4" name="Footer Placeholder 3"/>
          <p:cNvSpPr>
            <a:spLocks noGrp="1"/>
          </p:cNvSpPr>
          <p:nvPr>
            <p:ph type="ftr" sz="quarter" idx="2"/>
          </p:nvPr>
        </p:nvSpPr>
        <p:spPr>
          <a:xfrm>
            <a:off x="0" y="8829309"/>
            <a:ext cx="2982554" cy="465201"/>
          </a:xfrm>
          <a:prstGeom prst="rect">
            <a:avLst/>
          </a:prstGeom>
        </p:spPr>
        <p:txBody>
          <a:bodyPr vert="horz" lIns="83622" tIns="41811" rIns="83622" bIns="41811"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898178" y="8829309"/>
            <a:ext cx="2982554" cy="465201"/>
          </a:xfrm>
          <a:prstGeom prst="rect">
            <a:avLst/>
          </a:prstGeom>
        </p:spPr>
        <p:txBody>
          <a:bodyPr vert="horz" lIns="83622" tIns="41811" rIns="83622" bIns="41811" rtlCol="0" anchor="b"/>
          <a:lstStyle>
            <a:lvl1pPr algn="r">
              <a:defRPr sz="1100"/>
            </a:lvl1pPr>
          </a:lstStyle>
          <a:p>
            <a:fld id="{B4CDB18A-5CB3-0D4B-804B-B681632292DF}" type="slidenum">
              <a:rPr>
                <a:latin typeface="Arial"/>
              </a:rPr>
              <a:t>‹#›</a:t>
            </a:fld>
            <a:endParaRPr lang="en-US" dirty="0">
              <a:latin typeface="Arial"/>
            </a:endParaRPr>
          </a:p>
        </p:txBody>
      </p:sp>
    </p:spTree>
    <p:extLst>
      <p:ext uri="{BB962C8B-B14F-4D97-AF65-F5344CB8AC3E}">
        <p14:creationId xmlns:p14="http://schemas.microsoft.com/office/powerpoint/2010/main" val="3930787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82554" cy="465201"/>
          </a:xfrm>
          <a:prstGeom prst="rect">
            <a:avLst/>
          </a:prstGeom>
        </p:spPr>
        <p:txBody>
          <a:bodyPr vert="horz" lIns="83622" tIns="41811" rIns="83622" bIns="41811" rtlCol="0"/>
          <a:lstStyle>
            <a:lvl1pPr algn="l">
              <a:defRPr sz="1100">
                <a:latin typeface="Arial"/>
              </a:defRPr>
            </a:lvl1pPr>
          </a:lstStyle>
          <a:p>
            <a:endParaRPr lang="en-US" dirty="0"/>
          </a:p>
        </p:txBody>
      </p:sp>
      <p:sp>
        <p:nvSpPr>
          <p:cNvPr id="3" name="Date Placeholder 2"/>
          <p:cNvSpPr>
            <a:spLocks noGrp="1"/>
          </p:cNvSpPr>
          <p:nvPr>
            <p:ph type="dt" idx="1"/>
          </p:nvPr>
        </p:nvSpPr>
        <p:spPr>
          <a:xfrm>
            <a:off x="3898178" y="7"/>
            <a:ext cx="2982554" cy="465201"/>
          </a:xfrm>
          <a:prstGeom prst="rect">
            <a:avLst/>
          </a:prstGeom>
        </p:spPr>
        <p:txBody>
          <a:bodyPr vert="horz" lIns="83622" tIns="41811" rIns="83622" bIns="41811" rtlCol="0"/>
          <a:lstStyle>
            <a:lvl1pPr algn="r">
              <a:defRPr sz="1100">
                <a:latin typeface="Arial"/>
              </a:defRPr>
            </a:lvl1pPr>
          </a:lstStyle>
          <a:p>
            <a:fld id="{66F8EFBC-40D5-8F4A-AB72-6F4067F2A447}" type="datetimeFigureOut">
              <a:rPr lang="en-US"/>
              <a:pPr/>
              <a:t>2/11/19</a:t>
            </a:fld>
            <a:endParaRPr lang="en-US" dirty="0"/>
          </a:p>
        </p:txBody>
      </p:sp>
      <p:sp>
        <p:nvSpPr>
          <p:cNvPr id="4" name="Slide Image Placeholder 3"/>
          <p:cNvSpPr>
            <a:spLocks noGrp="1" noRot="1" noChangeAspect="1"/>
          </p:cNvSpPr>
          <p:nvPr>
            <p:ph type="sldImg" idx="2"/>
          </p:nvPr>
        </p:nvSpPr>
        <p:spPr>
          <a:xfrm>
            <a:off x="1185863" y="696913"/>
            <a:ext cx="4510087" cy="3486150"/>
          </a:xfrm>
          <a:prstGeom prst="rect">
            <a:avLst/>
          </a:prstGeom>
          <a:noFill/>
          <a:ln w="12700">
            <a:solidFill>
              <a:prstClr val="black"/>
            </a:solidFill>
          </a:ln>
        </p:spPr>
        <p:txBody>
          <a:bodyPr vert="horz" lIns="83622" tIns="41811" rIns="83622" bIns="41811" rtlCol="0" anchor="ctr"/>
          <a:lstStyle/>
          <a:p>
            <a:endParaRPr lang="en-US" dirty="0"/>
          </a:p>
        </p:txBody>
      </p:sp>
      <p:sp>
        <p:nvSpPr>
          <p:cNvPr id="5" name="Notes Placeholder 4"/>
          <p:cNvSpPr>
            <a:spLocks noGrp="1"/>
          </p:cNvSpPr>
          <p:nvPr>
            <p:ph type="body" sz="quarter" idx="3"/>
          </p:nvPr>
        </p:nvSpPr>
        <p:spPr>
          <a:xfrm>
            <a:off x="688616" y="4416551"/>
            <a:ext cx="5504582" cy="4183001"/>
          </a:xfrm>
          <a:prstGeom prst="rect">
            <a:avLst/>
          </a:prstGeom>
        </p:spPr>
        <p:txBody>
          <a:bodyPr vert="horz" lIns="83622" tIns="41811" rIns="83622" bIns="418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309"/>
            <a:ext cx="2982554" cy="465201"/>
          </a:xfrm>
          <a:prstGeom prst="rect">
            <a:avLst/>
          </a:prstGeom>
        </p:spPr>
        <p:txBody>
          <a:bodyPr vert="horz" lIns="83622" tIns="41811" rIns="83622" bIns="41811"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898178" y="8829309"/>
            <a:ext cx="2982554" cy="465201"/>
          </a:xfrm>
          <a:prstGeom prst="rect">
            <a:avLst/>
          </a:prstGeom>
        </p:spPr>
        <p:txBody>
          <a:bodyPr vert="horz" lIns="83622" tIns="41811" rIns="83622" bIns="41811" rtlCol="0" anchor="b"/>
          <a:lstStyle>
            <a:lvl1pPr algn="r">
              <a:defRPr sz="1100">
                <a:latin typeface="Arial"/>
              </a:defRPr>
            </a:lvl1pPr>
          </a:lstStyle>
          <a:p>
            <a:fld id="{72FA2605-9DB5-A047-AB30-E455CB905F72}" type="slidenum">
              <a:rPr lang="en-US"/>
              <a:pPr/>
              <a:t>‹#›</a:t>
            </a:fld>
            <a:endParaRPr lang="en-US" dirty="0"/>
          </a:p>
        </p:txBody>
      </p:sp>
    </p:spTree>
    <p:extLst>
      <p:ext uri="{BB962C8B-B14F-4D97-AF65-F5344CB8AC3E}">
        <p14:creationId xmlns:p14="http://schemas.microsoft.com/office/powerpoint/2010/main" val="3014515289"/>
      </p:ext>
    </p:extLst>
  </p:cSld>
  <p:clrMap bg1="lt1" tx1="dk1" bg2="lt2" tx2="dk2" accent1="accent1" accent2="accent2" accent3="accent3" accent4="accent4" accent5="accent5" accent6="accent6" hlink="hlink" folHlink="folHlink"/>
  <p:notesStyle>
    <a:lvl1pPr marL="0" algn="l" defTabSz="457146" rtl="0" eaLnBrk="1" latinLnBrk="0" hangingPunct="1">
      <a:defRPr sz="1200" kern="1200">
        <a:solidFill>
          <a:schemeClr val="tx1"/>
        </a:solidFill>
        <a:latin typeface="Arial"/>
        <a:ea typeface="+mn-ea"/>
        <a:cs typeface="+mn-cs"/>
      </a:defRPr>
    </a:lvl1pPr>
    <a:lvl2pPr marL="457146" algn="l" defTabSz="457146" rtl="0" eaLnBrk="1" latinLnBrk="0" hangingPunct="1">
      <a:defRPr sz="1200" kern="1200">
        <a:solidFill>
          <a:schemeClr val="tx1"/>
        </a:solidFill>
        <a:latin typeface="Arial"/>
        <a:ea typeface="+mn-ea"/>
        <a:cs typeface="+mn-cs"/>
      </a:defRPr>
    </a:lvl2pPr>
    <a:lvl3pPr marL="914294" algn="l" defTabSz="457146" rtl="0" eaLnBrk="1" latinLnBrk="0" hangingPunct="1">
      <a:defRPr sz="1200" kern="1200">
        <a:solidFill>
          <a:schemeClr val="tx1"/>
        </a:solidFill>
        <a:latin typeface="Arial"/>
        <a:ea typeface="+mn-ea"/>
        <a:cs typeface="+mn-cs"/>
      </a:defRPr>
    </a:lvl3pPr>
    <a:lvl4pPr marL="1371440" algn="l" defTabSz="457146" rtl="0" eaLnBrk="1" latinLnBrk="0" hangingPunct="1">
      <a:defRPr sz="1200" kern="1200">
        <a:solidFill>
          <a:schemeClr val="tx1"/>
        </a:solidFill>
        <a:latin typeface="Arial"/>
        <a:ea typeface="+mn-ea"/>
        <a:cs typeface="+mn-cs"/>
      </a:defRPr>
    </a:lvl4pPr>
    <a:lvl5pPr marL="1828586" algn="l" defTabSz="457146" rtl="0" eaLnBrk="1" latinLnBrk="0" hangingPunct="1">
      <a:defRPr sz="1200" kern="1200">
        <a:solidFill>
          <a:schemeClr val="tx1"/>
        </a:solidFill>
        <a:latin typeface="Arial"/>
        <a:ea typeface="+mn-ea"/>
        <a:cs typeface="+mn-cs"/>
      </a:defRPr>
    </a:lvl5pPr>
    <a:lvl6pPr marL="2285732" algn="l" defTabSz="457146" rtl="0" eaLnBrk="1" latinLnBrk="0" hangingPunct="1">
      <a:defRPr sz="1200" kern="1200">
        <a:solidFill>
          <a:schemeClr val="tx1"/>
        </a:solidFill>
        <a:latin typeface="+mn-lt"/>
        <a:ea typeface="+mn-ea"/>
        <a:cs typeface="+mn-cs"/>
      </a:defRPr>
    </a:lvl6pPr>
    <a:lvl7pPr marL="2742880" algn="l" defTabSz="457146" rtl="0" eaLnBrk="1" latinLnBrk="0" hangingPunct="1">
      <a:defRPr sz="1200" kern="1200">
        <a:solidFill>
          <a:schemeClr val="tx1"/>
        </a:solidFill>
        <a:latin typeface="+mn-lt"/>
        <a:ea typeface="+mn-ea"/>
        <a:cs typeface="+mn-cs"/>
      </a:defRPr>
    </a:lvl7pPr>
    <a:lvl8pPr marL="3200026" algn="l" defTabSz="457146" rtl="0" eaLnBrk="1" latinLnBrk="0" hangingPunct="1">
      <a:defRPr sz="1200" kern="1200">
        <a:solidFill>
          <a:schemeClr val="tx1"/>
        </a:solidFill>
        <a:latin typeface="+mn-lt"/>
        <a:ea typeface="+mn-ea"/>
        <a:cs typeface="+mn-cs"/>
      </a:defRPr>
    </a:lvl8pPr>
    <a:lvl9pPr marL="3657172" algn="l" defTabSz="45714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701" y="3163500"/>
            <a:ext cx="9555480" cy="1017371"/>
          </a:xfrm>
        </p:spPr>
        <p:txBody>
          <a:bodyPr lIns="91440" anchor="t">
            <a:noAutofit/>
          </a:bodyPr>
          <a:lstStyle>
            <a:lvl1pPr algn="ctr">
              <a:defRPr sz="3000" b="1" i="0" cap="none" baseline="0">
                <a:solidFill>
                  <a:schemeClr val="bg1"/>
                </a:solidFill>
                <a:latin typeface="Arial"/>
                <a:cs typeface="Arial"/>
              </a:defRPr>
            </a:lvl1pPr>
          </a:lstStyle>
          <a:p>
            <a:r>
              <a:rPr lang="en-US" dirty="0"/>
              <a:t>INSERT LONG </a:t>
            </a:r>
            <a:br>
              <a:rPr lang="en-US" dirty="0"/>
            </a:br>
            <a:r>
              <a:rPr lang="en-US" dirty="0"/>
              <a:t>TITLE HERE</a:t>
            </a:r>
          </a:p>
        </p:txBody>
      </p:sp>
      <p:pic>
        <p:nvPicPr>
          <p:cNvPr id="10" name="Picture 9" descr="CC_Horz_KO_Logo.png">
            <a:extLst>
              <a:ext uri="{FF2B5EF4-FFF2-40B4-BE49-F238E27FC236}">
                <a16:creationId xmlns:a16="http://schemas.microsoft.com/office/drawing/2014/main" id="{F7B88333-E08B-48F5-A784-1810D20117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701" y="7068312"/>
            <a:ext cx="1252802" cy="493776"/>
          </a:xfrm>
          <a:prstGeom prst="rect">
            <a:avLst/>
          </a:prstGeom>
        </p:spPr>
      </p:pic>
      <p:sp>
        <p:nvSpPr>
          <p:cNvPr id="13" name="Holder 5">
            <a:extLst>
              <a:ext uri="{FF2B5EF4-FFF2-40B4-BE49-F238E27FC236}">
                <a16:creationId xmlns:a16="http://schemas.microsoft.com/office/drawing/2014/main" id="{03DC2DD2-6104-4BE3-858A-8DEDE3A6EDED}"/>
              </a:ext>
            </a:extLst>
          </p:cNvPr>
          <p:cNvSpPr>
            <a:spLocks noGrp="1"/>
          </p:cNvSpPr>
          <p:nvPr>
            <p:ph type="sldNum" sz="quarter" idx="7"/>
          </p:nvPr>
        </p:nvSpPr>
        <p:spPr>
          <a:xfrm>
            <a:off x="9002161" y="7174538"/>
            <a:ext cx="804781" cy="413809"/>
          </a:xfrm>
        </p:spPr>
        <p:txBody>
          <a:bodyPr lIns="0" tIns="0" rIns="0" bIns="0"/>
          <a:lstStyle>
            <a:lvl1pPr>
              <a:defRPr sz="582" b="0">
                <a:solidFill>
                  <a:schemeClr val="bg1"/>
                </a:solidFill>
                <a:latin typeface="Arial"/>
                <a:cs typeface="Arial"/>
              </a:defRPr>
            </a:lvl1pPr>
          </a:lstStyle>
          <a:p>
            <a:pPr marL="18489"/>
            <a:fld id="{81D60167-4931-47E6-BA6A-407CBD079E47}" type="slidenum">
              <a:rPr lang="en-US" smtClean="0"/>
              <a:pPr marL="18489"/>
              <a:t>‹#›</a:t>
            </a:fld>
            <a:endParaRPr lang="en-US" dirty="0"/>
          </a:p>
        </p:txBody>
      </p:sp>
      <p:cxnSp>
        <p:nvCxnSpPr>
          <p:cNvPr id="14" name="Straight Connector 13">
            <a:extLst>
              <a:ext uri="{FF2B5EF4-FFF2-40B4-BE49-F238E27FC236}">
                <a16:creationId xmlns:a16="http://schemas.microsoft.com/office/drawing/2014/main" id="{62DA3C4D-9CE5-42F5-8092-DE29A1EEE4F2}"/>
              </a:ext>
            </a:extLst>
          </p:cNvPr>
          <p:cNvCxnSpPr>
            <a:cxnSpLocks/>
          </p:cNvCxnSpPr>
          <p:nvPr userDrawn="1"/>
        </p:nvCxnSpPr>
        <p:spPr>
          <a:xfrm>
            <a:off x="1539277" y="7270467"/>
            <a:ext cx="830423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32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238A-CDE4-414E-8D0D-975602604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15C839-B76F-2D47-B826-4DBF65659B73}"/>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4" name="Footer Placeholder 3">
            <a:extLst>
              <a:ext uri="{FF2B5EF4-FFF2-40B4-BE49-F238E27FC236}">
                <a16:creationId xmlns:a16="http://schemas.microsoft.com/office/drawing/2014/main" id="{72651C31-315C-9143-8FCD-74DF6BDA5C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D87E82-DF12-0F4A-8B56-C736BC15A0F6}"/>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22150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95779-4A6F-3D4F-B510-2D0C60137E11}"/>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3" name="Footer Placeholder 2">
            <a:extLst>
              <a:ext uri="{FF2B5EF4-FFF2-40B4-BE49-F238E27FC236}">
                <a16:creationId xmlns:a16="http://schemas.microsoft.com/office/drawing/2014/main" id="{C2D31CBD-13F1-4446-B882-762B12FD47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B8E98-C5E5-AC47-A96B-9B39B1912BB4}"/>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52558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1544-33D7-D44E-8D9F-E7E87D896ADD}"/>
              </a:ext>
            </a:extLst>
          </p:cNvPr>
          <p:cNvSpPr>
            <a:spLocks noGrp="1"/>
          </p:cNvSpPr>
          <p:nvPr>
            <p:ph type="title"/>
          </p:nvPr>
        </p:nvSpPr>
        <p:spPr>
          <a:xfrm>
            <a:off x="692150" y="517525"/>
            <a:ext cx="3244850" cy="18145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F19F3-6235-E746-A452-4BC7C5CA291D}"/>
              </a:ext>
            </a:extLst>
          </p:cNvPr>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E85A45-6B38-A846-A1F6-4F4AE32FD835}"/>
              </a:ext>
            </a:extLst>
          </p:cNvPr>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2199C3-1A64-0B42-B175-912AF3483DDA}"/>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6" name="Footer Placeholder 5">
            <a:extLst>
              <a:ext uri="{FF2B5EF4-FFF2-40B4-BE49-F238E27FC236}">
                <a16:creationId xmlns:a16="http://schemas.microsoft.com/office/drawing/2014/main" id="{6406546D-2F0B-7641-97DB-33E0B850E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511C9-9163-5E40-8626-9AA1A429233B}"/>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196463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0401-1B44-7447-88DB-E70B7D59CEE9}"/>
              </a:ext>
            </a:extLst>
          </p:cNvPr>
          <p:cNvSpPr>
            <a:spLocks noGrp="1"/>
          </p:cNvSpPr>
          <p:nvPr>
            <p:ph type="title"/>
          </p:nvPr>
        </p:nvSpPr>
        <p:spPr>
          <a:xfrm>
            <a:off x="692150" y="517525"/>
            <a:ext cx="3244850" cy="18145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34E147-26C7-F84F-9ED3-3A57B72822F0}"/>
              </a:ext>
            </a:extLst>
          </p:cNvPr>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14B20-23F4-E540-81B8-2CFB7318E54E}"/>
              </a:ext>
            </a:extLst>
          </p:cNvPr>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AE410F-AEA9-4044-B2A9-6E6F0BB3D74B}"/>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6" name="Footer Placeholder 5">
            <a:extLst>
              <a:ext uri="{FF2B5EF4-FFF2-40B4-BE49-F238E27FC236}">
                <a16:creationId xmlns:a16="http://schemas.microsoft.com/office/drawing/2014/main" id="{0B9067A2-F37C-2348-B3E9-EDDE5F1CB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42E29-CEBC-EC48-84F7-238DE2FE1BD1}"/>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4140880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8313-8A07-E548-9802-8EE95153E6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CE99D-A9AE-9E40-A20A-F7BAB292AA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86338-C33F-5E45-A610-CFFD38613188}"/>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5" name="Footer Placeholder 4">
            <a:extLst>
              <a:ext uri="{FF2B5EF4-FFF2-40B4-BE49-F238E27FC236}">
                <a16:creationId xmlns:a16="http://schemas.microsoft.com/office/drawing/2014/main" id="{F1B2A1ED-20E1-0E41-AEA4-0BFCFE3B6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E1E7F-AF9A-CF4C-9F8E-E1AA4C344258}"/>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2404090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69620-D66A-4649-94BD-FA635CFC7D86}"/>
              </a:ext>
            </a:extLst>
          </p:cNvPr>
          <p:cNvSpPr>
            <a:spLocks noGrp="1"/>
          </p:cNvSpPr>
          <p:nvPr>
            <p:ph type="title" orient="vert"/>
          </p:nvPr>
        </p:nvSpPr>
        <p:spPr>
          <a:xfrm>
            <a:off x="7197725" y="414338"/>
            <a:ext cx="2168525" cy="65865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822F61-3F38-074E-A72B-8E24D920481A}"/>
              </a:ext>
            </a:extLst>
          </p:cNvPr>
          <p:cNvSpPr>
            <a:spLocks noGrp="1"/>
          </p:cNvSpPr>
          <p:nvPr>
            <p:ph type="body" orient="vert" idx="1"/>
          </p:nvPr>
        </p:nvSpPr>
        <p:spPr>
          <a:xfrm>
            <a:off x="692150" y="414338"/>
            <a:ext cx="6353175" cy="65865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C69E2-04B7-1E41-BB50-6267BA68569B}"/>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5" name="Footer Placeholder 4">
            <a:extLst>
              <a:ext uri="{FF2B5EF4-FFF2-40B4-BE49-F238E27FC236}">
                <a16:creationId xmlns:a16="http://schemas.microsoft.com/office/drawing/2014/main" id="{8DB6910F-4A4B-8749-8470-CC4C1B571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14DA0-46AB-8A49-912C-978AC8CCB1B9}"/>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181087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 y="2474847"/>
            <a:ext cx="9555480" cy="679648"/>
          </a:xfrm>
        </p:spPr>
        <p:txBody>
          <a:bodyPr lIns="91440" anchor="t"/>
          <a:lstStyle>
            <a:lvl1pPr algn="ctr">
              <a:defRPr sz="3630" b="1" i="0" cap="none" baseline="0">
                <a:solidFill>
                  <a:schemeClr val="bg1"/>
                </a:solidFill>
                <a:latin typeface="Arial"/>
                <a:cs typeface="Arial"/>
              </a:defRPr>
            </a:lvl1pPr>
          </a:lstStyle>
          <a:p>
            <a:r>
              <a:rPr lang="en-US" dirty="0"/>
              <a:t>INSERT LONG </a:t>
            </a:r>
            <a:br>
              <a:rPr lang="en-US" dirty="0"/>
            </a:br>
            <a:r>
              <a:rPr lang="en-US" dirty="0"/>
              <a:t>TITLE HERE</a:t>
            </a:r>
          </a:p>
        </p:txBody>
      </p:sp>
      <p:sp>
        <p:nvSpPr>
          <p:cNvPr id="3" name="Text Placeholder 2"/>
          <p:cNvSpPr>
            <a:spLocks noGrp="1"/>
          </p:cNvSpPr>
          <p:nvPr>
            <p:ph type="body" idx="1" hasCustomPrompt="1"/>
          </p:nvPr>
        </p:nvSpPr>
        <p:spPr>
          <a:xfrm>
            <a:off x="251460" y="3729649"/>
            <a:ext cx="9555480" cy="458414"/>
          </a:xfrm>
        </p:spPr>
        <p:txBody>
          <a:bodyPr lIns="91440" anchor="t" anchorCtr="0"/>
          <a:lstStyle>
            <a:lvl1pPr marL="0" indent="0" algn="ctr">
              <a:buNone/>
              <a:defRPr sz="1760" b="0" i="0" spc="0" baseline="0">
                <a:solidFill>
                  <a:schemeClr val="bg1"/>
                </a:solidFill>
                <a:latin typeface="Arial"/>
                <a:cs typeface="Aria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Presenter, Presenter Title</a:t>
            </a:r>
          </a:p>
        </p:txBody>
      </p:sp>
      <p:sp>
        <p:nvSpPr>
          <p:cNvPr id="4" name="Date Placeholder 3"/>
          <p:cNvSpPr>
            <a:spLocks noGrp="1"/>
          </p:cNvSpPr>
          <p:nvPr>
            <p:ph type="dt" sz="half" idx="10"/>
          </p:nvPr>
        </p:nvSpPr>
        <p:spPr>
          <a:xfrm>
            <a:off x="251460" y="7211115"/>
            <a:ext cx="2346960" cy="413808"/>
          </a:xfrm>
          <a:prstGeom prst="rect">
            <a:avLst/>
          </a:prstGeom>
        </p:spPr>
        <p:txBody>
          <a:bodyPr/>
          <a:lstStyle>
            <a:lvl1pPr>
              <a:defRPr>
                <a:solidFill>
                  <a:schemeClr val="bg1"/>
                </a:solidFill>
              </a:defRPr>
            </a:lvl1pPr>
          </a:lstStyle>
          <a:p>
            <a:endParaRPr lang="en-US" dirty="0">
              <a:solidFill>
                <a:prstClr val="white"/>
              </a:solidFill>
            </a:endParaRPr>
          </a:p>
        </p:txBody>
      </p:sp>
      <p:cxnSp>
        <p:nvCxnSpPr>
          <p:cNvPr id="9" name="Straight Connector 8"/>
          <p:cNvCxnSpPr/>
          <p:nvPr userDrawn="1"/>
        </p:nvCxnSpPr>
        <p:spPr>
          <a:xfrm>
            <a:off x="1635008" y="7264044"/>
            <a:ext cx="816469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78" y="7049849"/>
            <a:ext cx="1301520" cy="528523"/>
          </a:xfrm>
          <a:prstGeom prst="rect">
            <a:avLst/>
          </a:prstGeom>
        </p:spPr>
      </p:pic>
      <p:sp>
        <p:nvSpPr>
          <p:cNvPr id="8" name="Slide Number Placeholder 5"/>
          <p:cNvSpPr>
            <a:spLocks noGrp="1"/>
          </p:cNvSpPr>
          <p:nvPr>
            <p:ph type="sldNum" sz="quarter" idx="4"/>
          </p:nvPr>
        </p:nvSpPr>
        <p:spPr>
          <a:xfrm>
            <a:off x="9002160" y="7211115"/>
            <a:ext cx="804781" cy="413808"/>
          </a:xfrm>
          <a:prstGeom prst="rect">
            <a:avLst/>
          </a:prstGeom>
        </p:spPr>
        <p:txBody>
          <a:bodyPr vert="horz" lIns="91440" tIns="45720" rIns="91440" bIns="45720" rtlCol="0" anchor="ctr"/>
          <a:lstStyle>
            <a:lvl1pPr algn="r">
              <a:defRPr sz="770"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87810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635008" y="7264044"/>
            <a:ext cx="8164690"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093" y="7046612"/>
            <a:ext cx="1309496" cy="531760"/>
          </a:xfrm>
          <a:prstGeom prst="rect">
            <a:avLst/>
          </a:prstGeom>
        </p:spPr>
      </p:pic>
      <p:sp>
        <p:nvSpPr>
          <p:cNvPr id="11" name="Title 1"/>
          <p:cNvSpPr>
            <a:spLocks noGrp="1"/>
          </p:cNvSpPr>
          <p:nvPr>
            <p:ph type="title" hasCustomPrompt="1"/>
          </p:nvPr>
        </p:nvSpPr>
        <p:spPr>
          <a:xfrm>
            <a:off x="251459" y="207265"/>
            <a:ext cx="9555480" cy="955708"/>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51461" y="1223935"/>
            <a:ext cx="9555819" cy="5751226"/>
          </a:xfrm>
        </p:spPr>
        <p:txBody>
          <a:bodyPr/>
          <a:lstStyle>
            <a:lvl1pPr marL="254953" indent="-254953">
              <a:spcBef>
                <a:spcPts val="0"/>
              </a:spcBef>
              <a:buFont typeface="Arial" pitchFamily="34" charset="0"/>
              <a:buChar char="•"/>
              <a:defRPr sz="2640" baseline="0"/>
            </a:lvl1pPr>
            <a:lvl3pPr marL="1823085" indent="-199073">
              <a:spcBef>
                <a:spcPts val="0"/>
              </a:spcBef>
              <a:buSzPct val="75000"/>
              <a:buFont typeface="Arial" pitchFamily="34" charset="0"/>
              <a:buChar char="•"/>
              <a:defRPr/>
            </a:lvl3pPr>
          </a:lstStyle>
          <a:p>
            <a:pPr marL="231775" indent="-231775">
              <a:spcBef>
                <a:spcPts val="0"/>
              </a:spcBef>
            </a:pPr>
            <a:r>
              <a:rPr lang="en-US" sz="2640" dirty="0"/>
              <a:t>First Level.</a:t>
            </a:r>
          </a:p>
          <a:p>
            <a:pPr marL="817245" lvl="1" indent="-310833">
              <a:spcBef>
                <a:spcPts val="0"/>
              </a:spcBef>
              <a:buSzPct val="75000"/>
              <a:buFont typeface="Courier New" pitchFamily="49" charset="0"/>
              <a:buChar char="o"/>
            </a:pPr>
            <a:r>
              <a:rPr lang="en-US" sz="2200" dirty="0">
                <a:latin typeface="Arial" pitchFamily="34" charset="0"/>
                <a:cs typeface="Arial" pitchFamily="34" charset="0"/>
              </a:rPr>
              <a:t>Second Level.</a:t>
            </a:r>
          </a:p>
          <a:p>
            <a:pPr marL="1383030" lvl="1" indent="-258445">
              <a:spcBef>
                <a:spcPts val="0"/>
              </a:spcBef>
              <a:buSzPct val="75000"/>
              <a:buFont typeface="Wingdings" pitchFamily="2" charset="2"/>
              <a:buChar char="§"/>
            </a:pPr>
            <a:r>
              <a:rPr lang="en-US" sz="1980" dirty="0">
                <a:latin typeface="Arial" pitchFamily="34" charset="0"/>
                <a:cs typeface="Arial" pitchFamily="34" charset="0"/>
              </a:rPr>
              <a:t>Third Level.</a:t>
            </a:r>
          </a:p>
          <a:p>
            <a:pPr marL="1823085" lvl="2" indent="-199073">
              <a:spcBef>
                <a:spcPts val="0"/>
              </a:spcBef>
              <a:buSzPct val="75000"/>
              <a:buFont typeface="Arial" pitchFamily="34" charset="0"/>
              <a:buChar char="•"/>
            </a:pPr>
            <a:r>
              <a:rPr lang="en-US" sz="1760" dirty="0">
                <a:latin typeface="Arial" pitchFamily="34" charset="0"/>
                <a:cs typeface="Arial" pitchFamily="34" charset="0"/>
              </a:rPr>
              <a:t>Fourth</a:t>
            </a:r>
            <a:r>
              <a:rPr lang="en-US" sz="1760" baseline="0" dirty="0">
                <a:latin typeface="Arial" pitchFamily="34" charset="0"/>
                <a:cs typeface="Arial" pitchFamily="34" charset="0"/>
              </a:rPr>
              <a:t> Level.</a:t>
            </a:r>
            <a:endParaRPr lang="en-US" sz="1760" dirty="0"/>
          </a:p>
        </p:txBody>
      </p:sp>
      <p:sp>
        <p:nvSpPr>
          <p:cNvPr id="13" name="Slide Number Placeholder 5"/>
          <p:cNvSpPr>
            <a:spLocks noGrp="1"/>
          </p:cNvSpPr>
          <p:nvPr>
            <p:ph type="sldNum" sz="quarter" idx="4"/>
          </p:nvPr>
        </p:nvSpPr>
        <p:spPr>
          <a:xfrm>
            <a:off x="9002160" y="7211115"/>
            <a:ext cx="804781" cy="413808"/>
          </a:xfrm>
          <a:prstGeom prst="rect">
            <a:avLst/>
          </a:prstGeom>
        </p:spPr>
        <p:txBody>
          <a:bodyPr vert="horz" lIns="91440" tIns="45720" rIns="91440" bIns="45720" rtlCol="0" anchor="ctr"/>
          <a:lstStyle>
            <a:lvl1pPr algn="r">
              <a:defRPr sz="77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1868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HEADER HERE</a:t>
            </a:r>
          </a:p>
        </p:txBody>
      </p:sp>
      <p:sp>
        <p:nvSpPr>
          <p:cNvPr id="7" name="Table Placeholder 6"/>
          <p:cNvSpPr>
            <a:spLocks noGrp="1"/>
          </p:cNvSpPr>
          <p:nvPr>
            <p:ph type="tbl" sz="quarter" idx="12"/>
          </p:nvPr>
        </p:nvSpPr>
        <p:spPr>
          <a:xfrm>
            <a:off x="251460" y="1572473"/>
            <a:ext cx="9555480" cy="4073313"/>
          </a:xfrm>
        </p:spPr>
        <p:txBody>
          <a:bodyPr/>
          <a:lstStyle/>
          <a:p>
            <a:endParaRPr lang="en-US" dirty="0"/>
          </a:p>
        </p:txBody>
      </p:sp>
      <p:cxnSp>
        <p:nvCxnSpPr>
          <p:cNvPr id="9" name="Straight Connector 8"/>
          <p:cNvCxnSpPr/>
          <p:nvPr userDrawn="1"/>
        </p:nvCxnSpPr>
        <p:spPr>
          <a:xfrm>
            <a:off x="1635008" y="7264044"/>
            <a:ext cx="8164690"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093" y="7046612"/>
            <a:ext cx="1309496" cy="531760"/>
          </a:xfrm>
          <a:prstGeom prst="rect">
            <a:avLst/>
          </a:prstGeom>
        </p:spPr>
      </p:pic>
      <p:sp>
        <p:nvSpPr>
          <p:cNvPr id="8" name="Slide Number Placeholder 5"/>
          <p:cNvSpPr>
            <a:spLocks noGrp="1"/>
          </p:cNvSpPr>
          <p:nvPr>
            <p:ph type="sldNum" sz="quarter" idx="4"/>
          </p:nvPr>
        </p:nvSpPr>
        <p:spPr>
          <a:xfrm>
            <a:off x="9002160" y="7211115"/>
            <a:ext cx="804781" cy="413808"/>
          </a:xfrm>
          <a:prstGeom prst="rect">
            <a:avLst/>
          </a:prstGeom>
        </p:spPr>
        <p:txBody>
          <a:bodyPr vert="horz" lIns="91440" tIns="45720" rIns="91440" bIns="45720" rtlCol="0" anchor="ctr"/>
          <a:lstStyle>
            <a:lvl1pPr algn="r">
              <a:defRPr sz="77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135563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60" y="4696577"/>
            <a:ext cx="9555480" cy="305268"/>
          </a:xfrm>
        </p:spPr>
        <p:txBody>
          <a:bodyPr lIns="91440">
            <a:noAutofit/>
          </a:bodyPr>
          <a:lstStyle>
            <a:lvl1pPr algn="ctr">
              <a:defRPr sz="1760" spc="0" baseline="0">
                <a:solidFill>
                  <a:srgbClr val="554D56"/>
                </a:solidFill>
              </a:defRPr>
            </a:lvl1pPr>
          </a:lstStyle>
          <a:p>
            <a:r>
              <a:rPr lang="en-US" dirty="0"/>
              <a:t>NAME OF PRESENTATION HERE</a:t>
            </a:r>
          </a:p>
        </p:txBody>
      </p:sp>
      <p:sp>
        <p:nvSpPr>
          <p:cNvPr id="3" name="Subtitle 2"/>
          <p:cNvSpPr>
            <a:spLocks noGrp="1"/>
          </p:cNvSpPr>
          <p:nvPr>
            <p:ph type="subTitle" idx="1" hasCustomPrompt="1"/>
          </p:nvPr>
        </p:nvSpPr>
        <p:spPr>
          <a:xfrm>
            <a:off x="251460" y="5012288"/>
            <a:ext cx="9555480" cy="284220"/>
          </a:xfrm>
        </p:spPr>
        <p:txBody>
          <a:bodyPr lIns="91440">
            <a:noAutofit/>
          </a:bodyPr>
          <a:lstStyle>
            <a:lvl1pPr marL="0" indent="0" algn="ctr">
              <a:buNone/>
              <a:defRPr sz="1760" b="0" i="0" spc="0" baseline="0">
                <a:solidFill>
                  <a:srgbClr val="554D56"/>
                </a:solidFill>
                <a:latin typeface="Arial"/>
                <a:cs typeface="Aria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Presenter, Presenter Title | Month, Day, Year </a:t>
            </a:r>
          </a:p>
        </p:txBody>
      </p:sp>
      <p:pic>
        <p:nvPicPr>
          <p:cNvPr id="11" name="Picture 10" descr="CC_Vert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634" y="1247017"/>
            <a:ext cx="2021528" cy="2684069"/>
          </a:xfrm>
          <a:prstGeom prst="rect">
            <a:avLst/>
          </a:prstGeom>
        </p:spPr>
      </p:pic>
    </p:spTree>
    <p:extLst>
      <p:ext uri="{BB962C8B-B14F-4D97-AF65-F5344CB8AC3E}">
        <p14:creationId xmlns:p14="http://schemas.microsoft.com/office/powerpoint/2010/main" val="31508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50196" y="365760"/>
            <a:ext cx="9377464" cy="782104"/>
          </a:xfrm>
        </p:spPr>
        <p:txBody>
          <a:bodyPr lIns="0" tIns="0" rIns="0" bIns="0"/>
          <a:lstStyle>
            <a:lvl1pPr>
              <a:defRPr/>
            </a:lvl1pPr>
          </a:lstStyle>
          <a:p>
            <a:r>
              <a:rPr lang="en-US" dirty="0"/>
              <a:t>TITLE AND CONTENT</a:t>
            </a:r>
            <a:br>
              <a:rPr lang="en-US" dirty="0"/>
            </a:br>
            <a:r>
              <a:rPr lang="en-US" dirty="0"/>
              <a:t>TWO ROW HEADER</a:t>
            </a:r>
          </a:p>
        </p:txBody>
      </p:sp>
      <p:sp>
        <p:nvSpPr>
          <p:cNvPr id="5" name="Holder 5"/>
          <p:cNvSpPr>
            <a:spLocks noGrp="1"/>
          </p:cNvSpPr>
          <p:nvPr>
            <p:ph type="sldNum" sz="quarter" idx="7"/>
          </p:nvPr>
        </p:nvSpPr>
        <p:spPr/>
        <p:txBody>
          <a:bodyPr lIns="0" tIns="0" rIns="0" bIns="0"/>
          <a:lstStyle>
            <a:lvl1pPr>
              <a:defRPr sz="582" b="0">
                <a:latin typeface="Arial"/>
                <a:cs typeface="Arial"/>
              </a:defRPr>
            </a:lvl1pPr>
          </a:lstStyle>
          <a:p>
            <a:pPr marL="18489"/>
            <a:fld id="{81D60167-4931-47E6-BA6A-407CBD079E47}" type="slidenum">
              <a:rPr lang="en-US" smtClean="0">
                <a:solidFill>
                  <a:srgbClr val="231F20"/>
                </a:solidFill>
              </a:rPr>
              <a:pPr marL="18489"/>
              <a:t>‹#›</a:t>
            </a:fld>
            <a:endParaRPr lang="en-US" dirty="0"/>
          </a:p>
        </p:txBody>
      </p:sp>
      <p:cxnSp>
        <p:nvCxnSpPr>
          <p:cNvPr id="6" name="Straight Connector 5">
            <a:extLst>
              <a:ext uri="{FF2B5EF4-FFF2-40B4-BE49-F238E27FC236}">
                <a16:creationId xmlns:a16="http://schemas.microsoft.com/office/drawing/2014/main" id="{0406A3E8-4362-4C72-A798-170F1A7B295C}"/>
              </a:ext>
            </a:extLst>
          </p:cNvPr>
          <p:cNvCxnSpPr>
            <a:cxnSpLocks/>
          </p:cNvCxnSpPr>
          <p:nvPr userDrawn="1"/>
        </p:nvCxnSpPr>
        <p:spPr>
          <a:xfrm>
            <a:off x="1539277" y="7270467"/>
            <a:ext cx="8304239"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7" name="Picture 6" descr="CC_Horz_RGB_Logo.png">
            <a:extLst>
              <a:ext uri="{FF2B5EF4-FFF2-40B4-BE49-F238E27FC236}">
                <a16:creationId xmlns:a16="http://schemas.microsoft.com/office/drawing/2014/main" id="{5ABEAF52-FB53-4D4D-9D66-32CA23F3C4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458" y="7071975"/>
            <a:ext cx="1251243" cy="493161"/>
          </a:xfrm>
          <a:prstGeom prst="rect">
            <a:avLst/>
          </a:prstGeom>
        </p:spPr>
      </p:pic>
      <p:sp>
        <p:nvSpPr>
          <p:cNvPr id="8" name="Text Placeholder 6">
            <a:extLst>
              <a:ext uri="{FF2B5EF4-FFF2-40B4-BE49-F238E27FC236}">
                <a16:creationId xmlns:a16="http://schemas.microsoft.com/office/drawing/2014/main" id="{B8537C50-9134-4164-97D0-2DBB16EC4C24}"/>
              </a:ext>
            </a:extLst>
          </p:cNvPr>
          <p:cNvSpPr>
            <a:spLocks noGrp="1"/>
          </p:cNvSpPr>
          <p:nvPr>
            <p:ph type="body" sz="quarter" idx="13"/>
          </p:nvPr>
        </p:nvSpPr>
        <p:spPr>
          <a:xfrm>
            <a:off x="251458" y="1243793"/>
            <a:ext cx="9555484" cy="6026667"/>
          </a:xfrm>
        </p:spPr>
        <p:txBody>
          <a:bodyPr>
            <a:normAutofit/>
          </a:bodyPr>
          <a:lstStyle>
            <a:lvl1pPr marL="342900" indent="-342900">
              <a:buFont typeface="Arial" panose="020B0604020202020204" pitchFamily="34" charset="0"/>
              <a:buChar char="□"/>
              <a:tabLst/>
              <a:defRPr sz="2000" baseline="0">
                <a:solidFill>
                  <a:schemeClr val="tx1"/>
                </a:solidFill>
              </a:defRPr>
            </a:lvl1pPr>
            <a:lvl2pPr marL="817245" indent="-314325">
              <a:buFont typeface="Arial" panose="020B0604020202020204" pitchFamily="34" charset="0"/>
              <a:buChar char="■"/>
              <a:defRPr>
                <a:solidFill>
                  <a:schemeClr val="tx1"/>
                </a:solidFill>
              </a:defRPr>
            </a:lvl2pPr>
            <a:lvl3pPr marL="1384777" indent="-247968">
              <a:buFont typeface="Arial" panose="020B0604020202020204" pitchFamily="34" charset="0"/>
              <a:buChar char="▫"/>
              <a:defRPr>
                <a:solidFill>
                  <a:schemeClr val="tx1"/>
                </a:solidFill>
              </a:defRPr>
            </a:lvl3pPr>
            <a:lvl4pPr marL="1823085" indent="-190342">
              <a:buFont typeface="Arial" panose="020B0604020202020204" pitchFamily="34" charset="0"/>
              <a:buChar char="▪"/>
              <a:defRPr>
                <a:solidFill>
                  <a:schemeClr val="tx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4646835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a:xfrm>
            <a:off x="3419856" y="7228333"/>
            <a:ext cx="3218688" cy="388620"/>
          </a:xfrm>
          <a:prstGeom prst="rect">
            <a:avLst/>
          </a:prstGeom>
        </p:spPr>
        <p:txBody>
          <a:bodyPr lIns="0" tIns="0" rIns="0" bIns="0"/>
          <a:lstStyle>
            <a:lvl1pPr algn="ctr">
              <a:defRPr>
                <a:solidFill>
                  <a:schemeClr val="tx1">
                    <a:tint val="75000"/>
                  </a:schemeClr>
                </a:solidFill>
              </a:defRPr>
            </a:lvl1pPr>
          </a:lstStyle>
          <a:p>
            <a:pPr defTabSz="502908"/>
            <a:endParaRPr lang="en-US" dirty="0">
              <a:solidFill>
                <a:prstClr val="black">
                  <a:tint val="75000"/>
                </a:prstClr>
              </a:solidFill>
            </a:endParaRPr>
          </a:p>
        </p:txBody>
      </p:sp>
      <p:sp>
        <p:nvSpPr>
          <p:cNvPr id="4" name="Holder 4"/>
          <p:cNvSpPr>
            <a:spLocks noGrp="1"/>
          </p:cNvSpPr>
          <p:nvPr>
            <p:ph type="dt" sz="half" idx="6"/>
          </p:nvPr>
        </p:nvSpPr>
        <p:spPr>
          <a:xfrm>
            <a:off x="502920" y="7228333"/>
            <a:ext cx="2313432" cy="388620"/>
          </a:xfrm>
          <a:prstGeom prst="rect">
            <a:avLst/>
          </a:prstGeom>
        </p:spPr>
        <p:txBody>
          <a:bodyPr lIns="0" tIns="0" rIns="0" bIns="0"/>
          <a:lstStyle>
            <a:lvl1pPr algn="l">
              <a:defRPr>
                <a:solidFill>
                  <a:schemeClr val="tx1">
                    <a:tint val="75000"/>
                  </a:schemeClr>
                </a:solidFill>
              </a:defRPr>
            </a:lvl1pPr>
          </a:lstStyle>
          <a:p>
            <a:pPr defTabSz="502908"/>
            <a:fld id="{349DAD5C-94F7-4ECA-BD9C-1CBE227055D0}" type="datetime1">
              <a:rPr lang="en-US" smtClean="0">
                <a:solidFill>
                  <a:prstClr val="black">
                    <a:tint val="75000"/>
                  </a:prstClr>
                </a:solidFill>
              </a:rPr>
              <a:pPr defTabSz="502908"/>
              <a:t>2/11/19</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582" b="0">
                <a:latin typeface="Arial"/>
                <a:cs typeface="Arial"/>
              </a:defRPr>
            </a:lvl1pPr>
          </a:lstStyle>
          <a:p>
            <a:pPr marL="18489"/>
            <a:fld id="{81D60167-4931-47E6-BA6A-407CBD079E47}" type="slidenum">
              <a:rPr lang="en-US" smtClean="0">
                <a:solidFill>
                  <a:srgbClr val="231F20"/>
                </a:solidFill>
              </a:rPr>
              <a:pPr marL="18489"/>
              <a:t>‹#›</a:t>
            </a:fld>
            <a:endParaRPr lang="en-US" dirty="0"/>
          </a:p>
        </p:txBody>
      </p:sp>
    </p:spTree>
    <p:extLst>
      <p:ext uri="{BB962C8B-B14F-4D97-AF65-F5344CB8AC3E}">
        <p14:creationId xmlns:p14="http://schemas.microsoft.com/office/powerpoint/2010/main" val="236910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50196" y="365760"/>
            <a:ext cx="9377464" cy="782104"/>
          </a:xfrm>
        </p:spPr>
        <p:txBody>
          <a:bodyPr lIns="0" tIns="0" rIns="0" bIns="0"/>
          <a:lstStyle>
            <a:lvl1pPr>
              <a:defRPr/>
            </a:lvl1pPr>
          </a:lstStyle>
          <a:p>
            <a:r>
              <a:rPr lang="en-US" dirty="0"/>
              <a:t>TITLE AND CONTENT</a:t>
            </a:r>
            <a:br>
              <a:rPr lang="en-US" dirty="0"/>
            </a:br>
            <a:r>
              <a:rPr lang="en-US" dirty="0"/>
              <a:t>TWO ROW HEADER</a:t>
            </a:r>
          </a:p>
        </p:txBody>
      </p:sp>
      <p:sp>
        <p:nvSpPr>
          <p:cNvPr id="5" name="Holder 5"/>
          <p:cNvSpPr>
            <a:spLocks noGrp="1"/>
          </p:cNvSpPr>
          <p:nvPr>
            <p:ph type="sldNum" sz="quarter" idx="7"/>
          </p:nvPr>
        </p:nvSpPr>
        <p:spPr/>
        <p:txBody>
          <a:bodyPr lIns="0" tIns="0" rIns="0" bIns="0"/>
          <a:lstStyle>
            <a:lvl1pPr>
              <a:defRPr sz="582" b="0">
                <a:latin typeface="Arial"/>
                <a:cs typeface="Arial"/>
              </a:defRPr>
            </a:lvl1pPr>
          </a:lstStyle>
          <a:p>
            <a:pPr marL="18489"/>
            <a:fld id="{81D60167-4931-47E6-BA6A-407CBD079E47}" type="slidenum">
              <a:rPr lang="en-US" smtClean="0">
                <a:solidFill>
                  <a:srgbClr val="231F20"/>
                </a:solidFill>
              </a:rPr>
              <a:pPr marL="18489"/>
              <a:t>‹#›</a:t>
            </a:fld>
            <a:endParaRPr lang="en-US" dirty="0"/>
          </a:p>
        </p:txBody>
      </p:sp>
      <p:cxnSp>
        <p:nvCxnSpPr>
          <p:cNvPr id="6" name="Straight Connector 5">
            <a:extLst>
              <a:ext uri="{FF2B5EF4-FFF2-40B4-BE49-F238E27FC236}">
                <a16:creationId xmlns:a16="http://schemas.microsoft.com/office/drawing/2014/main" id="{0406A3E8-4362-4C72-A798-170F1A7B295C}"/>
              </a:ext>
            </a:extLst>
          </p:cNvPr>
          <p:cNvCxnSpPr>
            <a:cxnSpLocks/>
          </p:cNvCxnSpPr>
          <p:nvPr userDrawn="1"/>
        </p:nvCxnSpPr>
        <p:spPr>
          <a:xfrm>
            <a:off x="1539277" y="7270467"/>
            <a:ext cx="8304239"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7" name="Picture 6" descr="CC_Horz_RGB_Logo.png">
            <a:extLst>
              <a:ext uri="{FF2B5EF4-FFF2-40B4-BE49-F238E27FC236}">
                <a16:creationId xmlns:a16="http://schemas.microsoft.com/office/drawing/2014/main" id="{5ABEAF52-FB53-4D4D-9D66-32CA23F3C4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458" y="7071975"/>
            <a:ext cx="1251243" cy="493161"/>
          </a:xfrm>
          <a:prstGeom prst="rect">
            <a:avLst/>
          </a:prstGeom>
        </p:spPr>
      </p:pic>
    </p:spTree>
    <p:extLst>
      <p:ext uri="{BB962C8B-B14F-4D97-AF65-F5344CB8AC3E}">
        <p14:creationId xmlns:p14="http://schemas.microsoft.com/office/powerpoint/2010/main" val="4256304904"/>
      </p:ext>
    </p:extLst>
  </p:cSld>
  <p:clrMapOvr>
    <a:masterClrMapping/>
  </p:clrMapOvr>
  <p:extLst>
    <p:ext uri="{DCECCB84-F9BA-43D5-87BE-67443E8EF086}">
      <p15:sldGuideLst xmlns:p15="http://schemas.microsoft.com/office/powerpoint/2012/main">
        <p15:guide id="1" orient="horz" pos="2448">
          <p15:clr>
            <a:srgbClr val="FBAE40"/>
          </p15:clr>
        </p15:guide>
        <p15:guide id="2"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E877-7AD5-524C-B8B7-CCE02B1B734D}"/>
              </a:ext>
            </a:extLst>
          </p:cNvPr>
          <p:cNvSpPr>
            <a:spLocks noGrp="1"/>
          </p:cNvSpPr>
          <p:nvPr>
            <p:ph type="ctrTitle"/>
          </p:nvPr>
        </p:nvSpPr>
        <p:spPr>
          <a:xfrm>
            <a:off x="1257300" y="1271588"/>
            <a:ext cx="7543800" cy="2706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F1352B-17D0-6F4C-8DB7-8866E126C7A4}"/>
              </a:ext>
            </a:extLst>
          </p:cNvPr>
          <p:cNvSpPr>
            <a:spLocks noGrp="1"/>
          </p:cNvSpPr>
          <p:nvPr>
            <p:ph type="subTitle" idx="1"/>
          </p:nvPr>
        </p:nvSpPr>
        <p:spPr>
          <a:xfrm>
            <a:off x="1257300" y="4083050"/>
            <a:ext cx="75438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0FEC26-B228-5347-94D9-EEC062BB0B8F}"/>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5" name="Footer Placeholder 4">
            <a:extLst>
              <a:ext uri="{FF2B5EF4-FFF2-40B4-BE49-F238E27FC236}">
                <a16:creationId xmlns:a16="http://schemas.microsoft.com/office/drawing/2014/main" id="{9D283861-7A7E-2348-B72F-EC6D4A62E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3E86D-6180-CB40-B2CE-7468DE88450C}"/>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138416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1614-29C0-3A46-AFEA-481595146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8404F-E5B2-154A-AD32-59DE44E559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AC56D-C436-FE4B-A5C8-CCFEF9FB211D}"/>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5" name="Footer Placeholder 4">
            <a:extLst>
              <a:ext uri="{FF2B5EF4-FFF2-40B4-BE49-F238E27FC236}">
                <a16:creationId xmlns:a16="http://schemas.microsoft.com/office/drawing/2014/main" id="{1D1F3529-0EB0-AB42-BD17-AC11879E2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13F6A-FD2F-8F41-B468-447EB0FE1BF9}"/>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278600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4577-3CFD-3841-8CD4-36AE8C2A0AFB}"/>
              </a:ext>
            </a:extLst>
          </p:cNvPr>
          <p:cNvSpPr>
            <a:spLocks noGrp="1"/>
          </p:cNvSpPr>
          <p:nvPr>
            <p:ph type="title"/>
          </p:nvPr>
        </p:nvSpPr>
        <p:spPr>
          <a:xfrm>
            <a:off x="685800" y="1938338"/>
            <a:ext cx="8675688" cy="32321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0D421A-3FC9-D044-8821-63776DD545F9}"/>
              </a:ext>
            </a:extLst>
          </p:cNvPr>
          <p:cNvSpPr>
            <a:spLocks noGrp="1"/>
          </p:cNvSpPr>
          <p:nvPr>
            <p:ph type="body" idx="1"/>
          </p:nvPr>
        </p:nvSpPr>
        <p:spPr>
          <a:xfrm>
            <a:off x="685800" y="5200650"/>
            <a:ext cx="8675688" cy="170021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4BB69E-181F-9B41-AEA1-DCD99F4F5B60}"/>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5" name="Footer Placeholder 4">
            <a:extLst>
              <a:ext uri="{FF2B5EF4-FFF2-40B4-BE49-F238E27FC236}">
                <a16:creationId xmlns:a16="http://schemas.microsoft.com/office/drawing/2014/main" id="{5711581E-080C-404B-8A0C-1F6AFBD43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B9DC3-F5CA-2B4B-BC78-A6323FFD32B2}"/>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860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E2AA-E8FA-8545-9AD0-C50BCD1E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107E5-D40C-7343-BC3F-48427E1E7F6A}"/>
              </a:ext>
            </a:extLst>
          </p:cNvPr>
          <p:cNvSpPr>
            <a:spLocks noGrp="1"/>
          </p:cNvSpPr>
          <p:nvPr>
            <p:ph sz="half" idx="1"/>
          </p:nvPr>
        </p:nvSpPr>
        <p:spPr>
          <a:xfrm>
            <a:off x="692150" y="2068513"/>
            <a:ext cx="4260850" cy="4932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1032D-9B15-454A-983F-888B13549FF8}"/>
              </a:ext>
            </a:extLst>
          </p:cNvPr>
          <p:cNvSpPr>
            <a:spLocks noGrp="1"/>
          </p:cNvSpPr>
          <p:nvPr>
            <p:ph sz="half" idx="2"/>
          </p:nvPr>
        </p:nvSpPr>
        <p:spPr>
          <a:xfrm>
            <a:off x="5105400" y="2068513"/>
            <a:ext cx="4260850" cy="4932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ED8218-EBC7-9B4A-81F6-ACE7CBCE32EA}"/>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6" name="Footer Placeholder 5">
            <a:extLst>
              <a:ext uri="{FF2B5EF4-FFF2-40B4-BE49-F238E27FC236}">
                <a16:creationId xmlns:a16="http://schemas.microsoft.com/office/drawing/2014/main" id="{655986B7-46A8-474F-B0C7-0E9BC86AA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AF77C-DD89-224C-BD1A-13B85337ABAA}"/>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129377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E484-F579-EE49-BDD7-72E73C9398C1}"/>
              </a:ext>
            </a:extLst>
          </p:cNvPr>
          <p:cNvSpPr>
            <a:spLocks noGrp="1"/>
          </p:cNvSpPr>
          <p:nvPr>
            <p:ph type="title"/>
          </p:nvPr>
        </p:nvSpPr>
        <p:spPr>
          <a:xfrm>
            <a:off x="692150" y="414338"/>
            <a:ext cx="8675688" cy="1501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CCF6E-6F5A-5544-A868-9468FE9244C1}"/>
              </a:ext>
            </a:extLst>
          </p:cNvPr>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4991AC-0A56-6740-8086-A41F2518B34F}"/>
              </a:ext>
            </a:extLst>
          </p:cNvPr>
          <p:cNvSpPr>
            <a:spLocks noGrp="1"/>
          </p:cNvSpPr>
          <p:nvPr>
            <p:ph sz="half" idx="2"/>
          </p:nvPr>
        </p:nvSpPr>
        <p:spPr>
          <a:xfrm>
            <a:off x="692150" y="2838450"/>
            <a:ext cx="425608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8BC68-8F85-A548-A74B-1C8EA9D52C14}"/>
              </a:ext>
            </a:extLst>
          </p:cNvPr>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5B7E66-92DC-C442-AB9D-0835DE5A6005}"/>
              </a:ext>
            </a:extLst>
          </p:cNvPr>
          <p:cNvSpPr>
            <a:spLocks noGrp="1"/>
          </p:cNvSpPr>
          <p:nvPr>
            <p:ph sz="quarter" idx="4"/>
          </p:nvPr>
        </p:nvSpPr>
        <p:spPr>
          <a:xfrm>
            <a:off x="5092700" y="2838450"/>
            <a:ext cx="427513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23904-C19C-1542-8787-933E6F5B80A3}"/>
              </a:ext>
            </a:extLst>
          </p:cNvPr>
          <p:cNvSpPr>
            <a:spLocks noGrp="1"/>
          </p:cNvSpPr>
          <p:nvPr>
            <p:ph type="dt" sz="half" idx="10"/>
          </p:nvPr>
        </p:nvSpPr>
        <p:spPr/>
        <p:txBody>
          <a:bodyPr/>
          <a:lstStyle/>
          <a:p>
            <a:fld id="{78CCDF84-7144-DE4C-BF1C-3CA49CC376C6}" type="datetimeFigureOut">
              <a:rPr lang="en-US" smtClean="0"/>
              <a:t>2/11/19</a:t>
            </a:fld>
            <a:endParaRPr lang="en-US"/>
          </a:p>
        </p:txBody>
      </p:sp>
      <p:sp>
        <p:nvSpPr>
          <p:cNvPr id="8" name="Footer Placeholder 7">
            <a:extLst>
              <a:ext uri="{FF2B5EF4-FFF2-40B4-BE49-F238E27FC236}">
                <a16:creationId xmlns:a16="http://schemas.microsoft.com/office/drawing/2014/main" id="{539AFD2E-E8E1-4748-A36F-43709E690E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B9C1EF-C9BA-F24B-B61A-BF3358BF26AB}"/>
              </a:ext>
            </a:extLst>
          </p:cNvPr>
          <p:cNvSpPr>
            <a:spLocks noGrp="1"/>
          </p:cNvSpPr>
          <p:nvPr>
            <p:ph type="sldNum" sz="quarter" idx="12"/>
          </p:nvPr>
        </p:nvSpPr>
        <p:spPr/>
        <p:txBody>
          <a:bodyPr/>
          <a:lstStyle/>
          <a:p>
            <a:fld id="{4457CFDB-F6AC-0443-8952-7C38D2FFE4AC}" type="slidenum">
              <a:rPr lang="en-US" smtClean="0"/>
              <a:t>‹#›</a:t>
            </a:fld>
            <a:endParaRPr lang="en-US"/>
          </a:p>
        </p:txBody>
      </p:sp>
    </p:spTree>
    <p:extLst>
      <p:ext uri="{BB962C8B-B14F-4D97-AF65-F5344CB8AC3E}">
        <p14:creationId xmlns:p14="http://schemas.microsoft.com/office/powerpoint/2010/main" val="3803596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 y="207264"/>
            <a:ext cx="9555480" cy="950975"/>
          </a:xfrm>
          <a:prstGeom prst="rect">
            <a:avLst/>
          </a:prstGeom>
        </p:spPr>
        <p:txBody>
          <a:bodyPr vert="horz" lIns="91440" tIns="45720" rIns="91440" bIns="45720" rtlCol="0" anchor="t">
            <a:normAutofit/>
          </a:bodyPr>
          <a:lstStyle/>
          <a:p>
            <a:r>
              <a:rPr lang="en-US" dirty="0"/>
              <a:t>CLICK TO EDIT MASTER STYLE</a:t>
            </a:r>
          </a:p>
        </p:txBody>
      </p:sp>
      <p:sp>
        <p:nvSpPr>
          <p:cNvPr id="3" name="Text Placeholder 2"/>
          <p:cNvSpPr>
            <a:spLocks noGrp="1"/>
          </p:cNvSpPr>
          <p:nvPr>
            <p:ph type="body" idx="1"/>
          </p:nvPr>
        </p:nvSpPr>
        <p:spPr>
          <a:xfrm>
            <a:off x="251460" y="1231392"/>
            <a:ext cx="9555480" cy="56872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9002161" y="7174538"/>
            <a:ext cx="804781" cy="413809"/>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pPr defTabSz="502920"/>
            <a:fld id="{C8146628-1A01-9741-8A8B-916D51547CC7}" type="slidenum">
              <a:rPr lang="en-US" smtClean="0"/>
              <a:pPr defTabSz="502920"/>
              <a:t>‹#›</a:t>
            </a:fld>
            <a:endParaRPr lang="en-US" dirty="0"/>
          </a:p>
        </p:txBody>
      </p:sp>
    </p:spTree>
    <p:extLst>
      <p:ext uri="{BB962C8B-B14F-4D97-AF65-F5344CB8AC3E}">
        <p14:creationId xmlns:p14="http://schemas.microsoft.com/office/powerpoint/2010/main" val="797102511"/>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794" r:id="rId3"/>
    <p:sldLayoutId id="2147483793" r:id="rId4"/>
  </p:sldLayoutIdLst>
  <p:hf hdr="0" ftr="0" dt="0"/>
  <p:txStyles>
    <p:titleStyle>
      <a:lvl1pPr algn="l" defTabSz="1005840" rtl="0" eaLnBrk="1" latinLnBrk="0" hangingPunct="1">
        <a:spcBef>
          <a:spcPct val="0"/>
        </a:spcBef>
        <a:buNone/>
        <a:defRPr sz="2400" b="1" kern="1200" baseline="0">
          <a:solidFill>
            <a:srgbClr val="19B9CA"/>
          </a:solidFill>
          <a:latin typeface="Arial" pitchFamily="34" charset="0"/>
          <a:ea typeface="+mj-ea"/>
          <a:cs typeface="Arial" pitchFamily="34" charset="0"/>
        </a:defRPr>
      </a:lvl1pPr>
    </p:titleStyle>
    <p:bodyStyle>
      <a:lvl1pPr marL="342900" marR="0" indent="-34290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sz="2000" kern="1200">
          <a:solidFill>
            <a:schemeClr val="tx1"/>
          </a:solidFill>
          <a:latin typeface="Arial" pitchFamily="34" charset="0"/>
          <a:ea typeface="+mn-ea"/>
          <a:cs typeface="Arial" pitchFamily="34" charset="0"/>
        </a:defRPr>
      </a:lvl1pPr>
      <a:lvl2pPr marL="817245" marR="0" indent="-314325" algn="l" defTabSz="1005840" rtl="0" eaLnBrk="1" fontAlgn="auto" latinLnBrk="0" hangingPunct="1">
        <a:lnSpc>
          <a:spcPct val="100000"/>
        </a:lnSpc>
        <a:spcBef>
          <a:spcPts val="0"/>
        </a:spcBef>
        <a:spcAft>
          <a:spcPts val="0"/>
        </a:spcAft>
        <a:buClrTx/>
        <a:buSzPct val="75000"/>
        <a:buFont typeface="Arial" panose="020B0604020202020204" pitchFamily="34" charset="0"/>
        <a:buChar char="■"/>
        <a:tabLst/>
        <a:defRPr sz="2000" kern="1200">
          <a:solidFill>
            <a:schemeClr val="tx1"/>
          </a:solidFill>
          <a:latin typeface="Arial" pitchFamily="34" charset="0"/>
          <a:ea typeface="+mn-ea"/>
          <a:cs typeface="Arial" pitchFamily="34" charset="0"/>
        </a:defRPr>
      </a:lvl2pPr>
      <a:lvl3pPr marL="1384777" marR="0" indent="-247968"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sz="2000" kern="1200">
          <a:solidFill>
            <a:schemeClr val="tx1"/>
          </a:solidFill>
          <a:latin typeface="Arial" pitchFamily="34" charset="0"/>
          <a:ea typeface="+mn-ea"/>
          <a:cs typeface="Arial" pitchFamily="34" charset="0"/>
        </a:defRPr>
      </a:lvl3pPr>
      <a:lvl4pPr marL="1823085" marR="0" indent="-190342"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sz="2000" kern="1200">
          <a:solidFill>
            <a:schemeClr val="tx1"/>
          </a:solidFill>
          <a:latin typeface="Arial" pitchFamily="34" charset="0"/>
          <a:ea typeface="+mn-ea"/>
          <a:cs typeface="Arial" pitchFamily="34" charset="0"/>
        </a:defRPr>
      </a:lvl4pPr>
      <a:lvl5pPr marL="2263140" indent="-251460" algn="l" defTabSz="1005840" rtl="0" eaLnBrk="1" latinLnBrk="0" hangingPunct="1">
        <a:spcBef>
          <a:spcPts val="0"/>
        </a:spcBef>
        <a:buFont typeface="Arial" panose="020B0604020202020204" pitchFamily="34" charset="0"/>
        <a:buChar char="▪"/>
        <a:defRPr sz="2000" kern="1200">
          <a:solidFill>
            <a:srgbClr val="554D56"/>
          </a:solidFill>
          <a:latin typeface="Arial" pitchFamily="34" charset="0"/>
          <a:ea typeface="+mn-ea"/>
          <a:cs typeface="Arial" pitchFamily="34" charset="0"/>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68AD6-F82C-0F43-A5FE-FD9054B1347F}"/>
              </a:ext>
            </a:extLst>
          </p:cNvPr>
          <p:cNvSpPr>
            <a:spLocks noGrp="1"/>
          </p:cNvSpPr>
          <p:nvPr>
            <p:ph type="title"/>
          </p:nvPr>
        </p:nvSpPr>
        <p:spPr>
          <a:xfrm>
            <a:off x="692150" y="414338"/>
            <a:ext cx="8674100"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75A4A1-3090-B345-924B-3AF264093715}"/>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46607-7358-7B4F-8FF4-D1F539AA05E1}"/>
              </a:ext>
            </a:extLst>
          </p:cNvPr>
          <p:cNvSpPr>
            <a:spLocks noGrp="1"/>
          </p:cNvSpPr>
          <p:nvPr>
            <p:ph type="dt" sz="half" idx="2"/>
          </p:nvPr>
        </p:nvSpPr>
        <p:spPr>
          <a:xfrm>
            <a:off x="692150" y="7204075"/>
            <a:ext cx="2262188"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78CCDF84-7144-DE4C-BF1C-3CA49CC376C6}" type="datetimeFigureOut">
              <a:rPr lang="en-US" smtClean="0"/>
              <a:t>2/11/19</a:t>
            </a:fld>
            <a:endParaRPr lang="en-US"/>
          </a:p>
        </p:txBody>
      </p:sp>
      <p:sp>
        <p:nvSpPr>
          <p:cNvPr id="5" name="Footer Placeholder 4">
            <a:extLst>
              <a:ext uri="{FF2B5EF4-FFF2-40B4-BE49-F238E27FC236}">
                <a16:creationId xmlns:a16="http://schemas.microsoft.com/office/drawing/2014/main" id="{543B9878-2F9E-5C43-AF56-FA7861628F3E}"/>
              </a:ext>
            </a:extLst>
          </p:cNvPr>
          <p:cNvSpPr>
            <a:spLocks noGrp="1"/>
          </p:cNvSpPr>
          <p:nvPr>
            <p:ph type="ftr" sz="quarter" idx="3"/>
          </p:nvPr>
        </p:nvSpPr>
        <p:spPr>
          <a:xfrm>
            <a:off x="3332163" y="7204075"/>
            <a:ext cx="339407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8E5CC7-52B4-8645-B549-D454D505D5AA}"/>
              </a:ext>
            </a:extLst>
          </p:cNvPr>
          <p:cNvSpPr>
            <a:spLocks noGrp="1"/>
          </p:cNvSpPr>
          <p:nvPr>
            <p:ph type="sldNum" sz="quarter" idx="4"/>
          </p:nvPr>
        </p:nvSpPr>
        <p:spPr>
          <a:xfrm>
            <a:off x="7104063" y="7204075"/>
            <a:ext cx="2262187"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4457CFDB-F6AC-0443-8952-7C38D2FFE4AC}" type="slidenum">
              <a:rPr lang="en-US" smtClean="0"/>
              <a:t>‹#›</a:t>
            </a:fld>
            <a:endParaRPr lang="en-US"/>
          </a:p>
        </p:txBody>
      </p:sp>
    </p:spTree>
    <p:extLst>
      <p:ext uri="{BB962C8B-B14F-4D97-AF65-F5344CB8AC3E}">
        <p14:creationId xmlns:p14="http://schemas.microsoft.com/office/powerpoint/2010/main" val="154684655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 y="207264"/>
            <a:ext cx="9555480" cy="950975"/>
          </a:xfrm>
          <a:prstGeom prst="rect">
            <a:avLst/>
          </a:prstGeom>
        </p:spPr>
        <p:txBody>
          <a:bodyPr vert="horz" lIns="91440" tIns="45720" rIns="91440" bIns="45720" rtlCol="0" anchor="t">
            <a:normAutofit/>
          </a:bodyPr>
          <a:lstStyle/>
          <a:p>
            <a:r>
              <a:rPr lang="en-US" dirty="0"/>
              <a:t>CLICK TO EDIT MASTER STYLE</a:t>
            </a:r>
          </a:p>
        </p:txBody>
      </p:sp>
      <p:sp>
        <p:nvSpPr>
          <p:cNvPr id="3" name="Text Placeholder 2"/>
          <p:cNvSpPr>
            <a:spLocks noGrp="1"/>
          </p:cNvSpPr>
          <p:nvPr>
            <p:ph type="body" idx="1"/>
          </p:nvPr>
        </p:nvSpPr>
        <p:spPr>
          <a:xfrm>
            <a:off x="251460" y="1231392"/>
            <a:ext cx="9555480" cy="5687208"/>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9002160" y="7211115"/>
            <a:ext cx="804781" cy="413808"/>
          </a:xfrm>
          <a:prstGeom prst="rect">
            <a:avLst/>
          </a:prstGeom>
        </p:spPr>
        <p:txBody>
          <a:bodyPr vert="horz" lIns="91440" tIns="45720" rIns="91440" bIns="45720" rtlCol="0" anchor="ctr"/>
          <a:lstStyle>
            <a:lvl1pPr algn="r">
              <a:defRPr sz="77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1724818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4" r:id="rId5"/>
  </p:sldLayoutIdLst>
  <p:hf hdr="0" ftr="0" dt="0"/>
  <p:txStyles>
    <p:titleStyle>
      <a:lvl1pPr algn="l" defTabSz="1005840" rtl="0" eaLnBrk="1" latinLnBrk="0" hangingPunct="1">
        <a:spcBef>
          <a:spcPct val="0"/>
        </a:spcBef>
        <a:buNone/>
        <a:defRPr sz="3080" b="1" kern="1200" baseline="0">
          <a:solidFill>
            <a:srgbClr val="19B9CA"/>
          </a:solidFill>
          <a:latin typeface="Arial" pitchFamily="34" charset="0"/>
          <a:ea typeface="+mj-ea"/>
          <a:cs typeface="Arial" pitchFamily="34" charset="0"/>
        </a:defRPr>
      </a:lvl1pPr>
    </p:titleStyle>
    <p:bodyStyle>
      <a:lvl1pPr marL="377190" indent="-377190" algn="l" defTabSz="1005840" rtl="0" eaLnBrk="1" latinLnBrk="0" hangingPunct="1">
        <a:spcBef>
          <a:spcPts val="0"/>
        </a:spcBef>
        <a:buFont typeface="Arial" pitchFamily="34" charset="0"/>
        <a:buChar char="•"/>
        <a:defRPr sz="2640" kern="1200">
          <a:solidFill>
            <a:srgbClr val="554D56"/>
          </a:solidFill>
          <a:latin typeface="Arial" pitchFamily="34" charset="0"/>
          <a:ea typeface="+mn-ea"/>
          <a:cs typeface="Arial" pitchFamily="34" charset="0"/>
        </a:defRPr>
      </a:lvl1pPr>
      <a:lvl2pPr marL="817245" indent="-314325" algn="l" defTabSz="1005840" rtl="0" eaLnBrk="1" latinLnBrk="0" hangingPunct="1">
        <a:spcBef>
          <a:spcPts val="0"/>
        </a:spcBef>
        <a:buSzPct val="75000"/>
        <a:buFont typeface="Courier New" pitchFamily="49" charset="0"/>
        <a:buChar char="o"/>
        <a:defRPr sz="2200" kern="1200">
          <a:solidFill>
            <a:srgbClr val="554D56"/>
          </a:solidFill>
          <a:latin typeface="Arial" pitchFamily="34" charset="0"/>
          <a:ea typeface="+mn-ea"/>
          <a:cs typeface="Arial" pitchFamily="34" charset="0"/>
        </a:defRPr>
      </a:lvl2pPr>
      <a:lvl3pPr marL="1384777" indent="-247968" algn="l" defTabSz="1005840" rtl="0" eaLnBrk="1" latinLnBrk="0" hangingPunct="1">
        <a:spcBef>
          <a:spcPts val="0"/>
        </a:spcBef>
        <a:buFont typeface="Wingdings" pitchFamily="2" charset="2"/>
        <a:buChar char="§"/>
        <a:defRPr sz="1980" kern="1200">
          <a:solidFill>
            <a:srgbClr val="554D56"/>
          </a:solidFill>
          <a:latin typeface="Arial" pitchFamily="34" charset="0"/>
          <a:ea typeface="+mn-ea"/>
          <a:cs typeface="Arial" pitchFamily="34" charset="0"/>
        </a:defRPr>
      </a:lvl3pPr>
      <a:lvl4pPr marL="1823085" indent="-190342" algn="l" defTabSz="1005840" rtl="0" eaLnBrk="1" latinLnBrk="0" hangingPunct="1">
        <a:spcBef>
          <a:spcPts val="0"/>
        </a:spcBef>
        <a:buFont typeface="Arial" pitchFamily="34" charset="0"/>
        <a:buChar char="•"/>
        <a:defRPr sz="1760" kern="1200">
          <a:solidFill>
            <a:srgbClr val="554D56"/>
          </a:solidFill>
          <a:latin typeface="Arial" pitchFamily="34" charset="0"/>
          <a:ea typeface="+mn-ea"/>
          <a:cs typeface="Arial" pitchFamily="34" charset="0"/>
        </a:defRPr>
      </a:lvl4pPr>
      <a:lvl5pPr marL="2263140" indent="-251460" algn="l" defTabSz="1005840" rtl="0" eaLnBrk="1" latinLnBrk="0" hangingPunct="1">
        <a:spcBef>
          <a:spcPts val="0"/>
        </a:spcBef>
        <a:buFont typeface="Arial" pitchFamily="34" charset="0"/>
        <a:buChar char="»"/>
        <a:defRPr sz="1540" kern="1200">
          <a:solidFill>
            <a:srgbClr val="554D56"/>
          </a:solidFill>
          <a:latin typeface="Arial" pitchFamily="34" charset="0"/>
          <a:ea typeface="+mn-ea"/>
          <a:cs typeface="Arial" pitchFamily="34" charset="0"/>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hbex.coveredca.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hbex.coveredca.com/data-research/library/CoveredCA_2019_Open_Enrollment_Early_Analysis.pdf"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hbex.coveredca.com/data-research/library/CoveredCA_Options_To_Improve_Affordability.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 logo.pdf">
            <a:extLst>
              <a:ext uri="{FF2B5EF4-FFF2-40B4-BE49-F238E27FC236}">
                <a16:creationId xmlns:a16="http://schemas.microsoft.com/office/drawing/2014/main" id="{FDB338FF-FC9D-6143-AB88-6C5C582C60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46549" y="1716647"/>
            <a:ext cx="1765300" cy="2171700"/>
          </a:xfrm>
          <a:prstGeom prst="rect">
            <a:avLst/>
          </a:prstGeom>
        </p:spPr>
      </p:pic>
      <p:sp>
        <p:nvSpPr>
          <p:cNvPr id="6" name="object 31">
            <a:extLst>
              <a:ext uri="{FF2B5EF4-FFF2-40B4-BE49-F238E27FC236}">
                <a16:creationId xmlns:a16="http://schemas.microsoft.com/office/drawing/2014/main" id="{6A8653EB-C187-9448-8394-7B62E55D8046}"/>
              </a:ext>
            </a:extLst>
          </p:cNvPr>
          <p:cNvSpPr txBox="1"/>
          <p:nvPr/>
        </p:nvSpPr>
        <p:spPr>
          <a:xfrm>
            <a:off x="233568" y="4281678"/>
            <a:ext cx="9591261" cy="2822918"/>
          </a:xfrm>
          <a:prstGeom prst="rect">
            <a:avLst/>
          </a:prstGeom>
        </p:spPr>
        <p:txBody>
          <a:bodyPr vert="horz" wrap="square" lIns="0" tIns="0" rIns="0" bIns="0" rtlCol="0" anchor="t" anchorCtr="0">
            <a:noAutofit/>
          </a:bodyPr>
          <a:lstStyle/>
          <a:p>
            <a:pPr marL="12699" algn="ctr">
              <a:spcAft>
                <a:spcPts val="300"/>
              </a:spcAft>
            </a:pPr>
            <a:r>
              <a:rPr lang="en-US" sz="2400" dirty="0">
                <a:solidFill>
                  <a:srgbClr val="231F20"/>
                </a:solidFill>
                <a:latin typeface="Arial" panose="020B0604020202020204" pitchFamily="34" charset="0"/>
                <a:cs typeface="Arial" panose="020B0604020202020204" pitchFamily="34" charset="0"/>
              </a:rPr>
              <a:t>Joint Assembly and Senate Informational Hearing</a:t>
            </a:r>
          </a:p>
          <a:p>
            <a:pPr marL="12699" algn="ctr"/>
            <a:r>
              <a:rPr lang="en-US" sz="2400" b="1" dirty="0">
                <a:solidFill>
                  <a:srgbClr val="231F20"/>
                </a:solidFill>
                <a:latin typeface="Arial" panose="020B0604020202020204" pitchFamily="34" charset="0"/>
                <a:cs typeface="Arial" panose="020B0604020202020204" pitchFamily="34" charset="0"/>
              </a:rPr>
              <a:t> Health Insurance Affordability Assistance for Californians: Options and Funding</a:t>
            </a:r>
          </a:p>
          <a:p>
            <a:pPr marL="12699" algn="ctr"/>
            <a:endParaRPr lang="en-US" sz="2800" b="1" dirty="0">
              <a:solidFill>
                <a:srgbClr val="231F20"/>
              </a:solidFill>
              <a:latin typeface="Arial" panose="020B0604020202020204" pitchFamily="34" charset="0"/>
              <a:cs typeface="Arial" panose="020B0604020202020204" pitchFamily="34" charset="0"/>
            </a:endParaRPr>
          </a:p>
          <a:p>
            <a:pPr marL="12699" algn="ctr"/>
            <a:r>
              <a:rPr lang="en-US" b="1" dirty="0">
                <a:solidFill>
                  <a:srgbClr val="231F20"/>
                </a:solidFill>
                <a:latin typeface="Arial" panose="020B0604020202020204" pitchFamily="34" charset="0"/>
                <a:cs typeface="Arial" panose="020B0604020202020204" pitchFamily="34" charset="0"/>
              </a:rPr>
              <a:t>Peter V. Lee</a:t>
            </a:r>
          </a:p>
          <a:p>
            <a:pPr marL="12699" algn="ctr">
              <a:spcAft>
                <a:spcPts val="1200"/>
              </a:spcAft>
            </a:pPr>
            <a:r>
              <a:rPr lang="en-US" sz="1600" dirty="0">
                <a:solidFill>
                  <a:srgbClr val="231F20"/>
                </a:solidFill>
                <a:latin typeface="Arial" panose="020B0604020202020204" pitchFamily="34" charset="0"/>
                <a:cs typeface="Arial" panose="020B0604020202020204" pitchFamily="34" charset="0"/>
              </a:rPr>
              <a:t>Executive Director</a:t>
            </a:r>
          </a:p>
          <a:p>
            <a:pPr marL="12699" algn="ctr"/>
            <a:r>
              <a:rPr lang="en-US" b="1" dirty="0">
                <a:solidFill>
                  <a:srgbClr val="231F20"/>
                </a:solidFill>
                <a:latin typeface="Arial" panose="020B0604020202020204" pitchFamily="34" charset="0"/>
                <a:cs typeface="Arial" panose="020B0604020202020204" pitchFamily="34" charset="0"/>
              </a:rPr>
              <a:t>February 12, 2019</a:t>
            </a:r>
          </a:p>
        </p:txBody>
      </p:sp>
      <p:sp>
        <p:nvSpPr>
          <p:cNvPr id="7" name="object 34">
            <a:extLst>
              <a:ext uri="{FF2B5EF4-FFF2-40B4-BE49-F238E27FC236}">
                <a16:creationId xmlns:a16="http://schemas.microsoft.com/office/drawing/2014/main" id="{763198C0-88C6-8B45-BBB5-1009D5647950}"/>
              </a:ext>
            </a:extLst>
          </p:cNvPr>
          <p:cNvSpPr txBox="1"/>
          <p:nvPr/>
        </p:nvSpPr>
        <p:spPr>
          <a:xfrm>
            <a:off x="932724" y="4477995"/>
            <a:ext cx="8194040" cy="1392425"/>
          </a:xfrm>
          <a:prstGeom prst="rect">
            <a:avLst/>
          </a:prstGeom>
        </p:spPr>
        <p:txBody>
          <a:bodyPr vert="horz" wrap="square" lIns="0" tIns="0" rIns="0" bIns="0" rtlCol="0">
            <a:noAutofit/>
          </a:bodyPr>
          <a:lstStyle/>
          <a:p>
            <a:pPr marL="11206" algn="ctr" defTabSz="403386"/>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64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A4A8-C4D8-45B9-BDA0-82C9C11C4873}"/>
              </a:ext>
            </a:extLst>
          </p:cNvPr>
          <p:cNvSpPr>
            <a:spLocks noGrp="1"/>
          </p:cNvSpPr>
          <p:nvPr>
            <p:ph type="title"/>
          </p:nvPr>
        </p:nvSpPr>
        <p:spPr/>
        <p:txBody>
          <a:bodyPr>
            <a:normAutofit/>
          </a:bodyPr>
          <a:lstStyle/>
          <a:p>
            <a:r>
              <a:rPr lang="en-US" spc="-5" dirty="0"/>
              <a:t>COVERED</a:t>
            </a:r>
            <a:r>
              <a:rPr lang="en-US" spc="10" dirty="0"/>
              <a:t> </a:t>
            </a:r>
            <a:r>
              <a:rPr lang="en-US" spc="-5" dirty="0"/>
              <a:t>CALIFORNIA</a:t>
            </a:r>
            <a:r>
              <a:rPr lang="en-US" spc="25" dirty="0"/>
              <a:t> </a:t>
            </a:r>
            <a:r>
              <a:rPr lang="en-US" spc="-5" dirty="0"/>
              <a:t>20</a:t>
            </a:r>
            <a:r>
              <a:rPr lang="en-US" dirty="0"/>
              <a:t>1</a:t>
            </a:r>
            <a:r>
              <a:rPr lang="en-US" spc="-5" dirty="0"/>
              <a:t>9</a:t>
            </a:r>
            <a:r>
              <a:rPr lang="en-US" spc="10" dirty="0"/>
              <a:t> </a:t>
            </a:r>
            <a:r>
              <a:rPr lang="en-US" spc="-5" dirty="0"/>
              <a:t>PATIEN</a:t>
            </a:r>
            <a:r>
              <a:rPr lang="en-US" spc="10" dirty="0"/>
              <a:t>T</a:t>
            </a:r>
            <a:r>
              <a:rPr lang="en-US" spc="-5" dirty="0"/>
              <a:t>-CENTERED</a:t>
            </a:r>
            <a:r>
              <a:rPr lang="en-US" spc="45" dirty="0"/>
              <a:t> </a:t>
            </a:r>
            <a:r>
              <a:rPr lang="en-US" spc="-5" dirty="0"/>
              <a:t>BENEFIT</a:t>
            </a:r>
            <a:r>
              <a:rPr lang="en-US" spc="25" dirty="0"/>
              <a:t> </a:t>
            </a:r>
            <a:r>
              <a:rPr lang="en-US" spc="-5" dirty="0"/>
              <a:t>DESI</a:t>
            </a:r>
            <a:r>
              <a:rPr lang="en-US" dirty="0"/>
              <a:t>G</a:t>
            </a:r>
            <a:r>
              <a:rPr lang="en-US" spc="-5" dirty="0"/>
              <a:t>NS FOR COST-SHARING REDUCTION BENEFIT DESIGNS</a:t>
            </a:r>
            <a:endParaRPr lang="en-US" dirty="0"/>
          </a:p>
        </p:txBody>
      </p:sp>
      <p:sp>
        <p:nvSpPr>
          <p:cNvPr id="3" name="Slide Number Placeholder 2">
            <a:extLst>
              <a:ext uri="{FF2B5EF4-FFF2-40B4-BE49-F238E27FC236}">
                <a16:creationId xmlns:a16="http://schemas.microsoft.com/office/drawing/2014/main" id="{03C444EC-D1F3-480B-97D5-6695910164B0}"/>
              </a:ext>
            </a:extLst>
          </p:cNvPr>
          <p:cNvSpPr>
            <a:spLocks noGrp="1"/>
          </p:cNvSpPr>
          <p:nvPr>
            <p:ph type="sldNum" sz="quarter" idx="7"/>
          </p:nvPr>
        </p:nvSpPr>
        <p:spPr/>
        <p:txBody>
          <a:bodyPr/>
          <a:lstStyle/>
          <a:p>
            <a:pPr marL="18489"/>
            <a:fld id="{81D60167-4931-47E6-BA6A-407CBD079E47}" type="slidenum">
              <a:rPr lang="en-US" smtClean="0">
                <a:solidFill>
                  <a:srgbClr val="231F20"/>
                </a:solidFill>
              </a:rPr>
              <a:pPr marL="18489"/>
              <a:t>9</a:t>
            </a:fld>
            <a:endParaRPr lang="en-US" dirty="0"/>
          </a:p>
        </p:txBody>
      </p:sp>
      <p:sp>
        <p:nvSpPr>
          <p:cNvPr id="4" name="Text Placeholder 3">
            <a:extLst>
              <a:ext uri="{FF2B5EF4-FFF2-40B4-BE49-F238E27FC236}">
                <a16:creationId xmlns:a16="http://schemas.microsoft.com/office/drawing/2014/main" id="{8D689E27-9BB8-4589-BC85-77EE371EBA26}"/>
              </a:ext>
            </a:extLst>
          </p:cNvPr>
          <p:cNvSpPr>
            <a:spLocks noGrp="1"/>
          </p:cNvSpPr>
          <p:nvPr>
            <p:ph type="body" sz="quarter" idx="13"/>
          </p:nvPr>
        </p:nvSpPr>
        <p:spPr>
          <a:xfrm>
            <a:off x="251458" y="1255792"/>
            <a:ext cx="9555484" cy="1079330"/>
          </a:xfrm>
        </p:spPr>
        <p:txBody>
          <a:bodyPr>
            <a:normAutofit/>
          </a:bodyPr>
          <a:lstStyle/>
          <a:p>
            <a:pPr marL="0" indent="0">
              <a:buNone/>
            </a:pPr>
            <a:r>
              <a:rPr lang="en-US" dirty="0"/>
              <a:t>Consumers who have a </a:t>
            </a:r>
            <a:r>
              <a:rPr lang="en-US" b="1" dirty="0"/>
              <a:t>household income between 138% and 250% </a:t>
            </a:r>
            <a:r>
              <a:rPr lang="en-US" dirty="0"/>
              <a:t>of the federal poverty level are eligible to enroll in </a:t>
            </a:r>
            <a:r>
              <a:rPr lang="en-US" b="1" dirty="0"/>
              <a:t>Silver plan </a:t>
            </a:r>
            <a:r>
              <a:rPr lang="en-US" dirty="0"/>
              <a:t>with </a:t>
            </a:r>
            <a:r>
              <a:rPr lang="en-US" b="1" dirty="0"/>
              <a:t>Cost-Sharing Reduction (CSR) </a:t>
            </a:r>
            <a:r>
              <a:rPr lang="en-US" dirty="0"/>
              <a:t>benefits.</a:t>
            </a:r>
          </a:p>
        </p:txBody>
      </p:sp>
      <p:graphicFrame>
        <p:nvGraphicFramePr>
          <p:cNvPr id="7" name="Table 6">
            <a:extLst>
              <a:ext uri="{FF2B5EF4-FFF2-40B4-BE49-F238E27FC236}">
                <a16:creationId xmlns:a16="http://schemas.microsoft.com/office/drawing/2014/main" id="{92B19C97-9125-9340-A4C3-91C345BB14EB}"/>
              </a:ext>
            </a:extLst>
          </p:cNvPr>
          <p:cNvGraphicFramePr>
            <a:graphicFrameLocks noGrp="1"/>
          </p:cNvGraphicFramePr>
          <p:nvPr>
            <p:extLst>
              <p:ext uri="{D42A27DB-BD31-4B8C-83A1-F6EECF244321}">
                <p14:modId xmlns:p14="http://schemas.microsoft.com/office/powerpoint/2010/main" val="1212431714"/>
              </p:ext>
            </p:extLst>
          </p:nvPr>
        </p:nvGraphicFramePr>
        <p:xfrm>
          <a:off x="350196" y="2380465"/>
          <a:ext cx="9073414" cy="4154413"/>
        </p:xfrm>
        <a:graphic>
          <a:graphicData uri="http://schemas.openxmlformats.org/drawingml/2006/table">
            <a:tbl>
              <a:tblPr firstRow="1" firstCol="1" bandRow="1">
                <a:tableStyleId>{5C22544A-7EE6-4342-B048-85BDC9FD1C3A}</a:tableStyleId>
              </a:tblPr>
              <a:tblGrid>
                <a:gridCol w="1914372">
                  <a:extLst>
                    <a:ext uri="{9D8B030D-6E8A-4147-A177-3AD203B41FA5}">
                      <a16:colId xmlns:a16="http://schemas.microsoft.com/office/drawing/2014/main" val="401209202"/>
                    </a:ext>
                  </a:extLst>
                </a:gridCol>
                <a:gridCol w="2224305">
                  <a:extLst>
                    <a:ext uri="{9D8B030D-6E8A-4147-A177-3AD203B41FA5}">
                      <a16:colId xmlns:a16="http://schemas.microsoft.com/office/drawing/2014/main" val="1920270314"/>
                    </a:ext>
                  </a:extLst>
                </a:gridCol>
                <a:gridCol w="2289778">
                  <a:extLst>
                    <a:ext uri="{9D8B030D-6E8A-4147-A177-3AD203B41FA5}">
                      <a16:colId xmlns:a16="http://schemas.microsoft.com/office/drawing/2014/main" val="3904294921"/>
                    </a:ext>
                  </a:extLst>
                </a:gridCol>
                <a:gridCol w="2644959">
                  <a:extLst>
                    <a:ext uri="{9D8B030D-6E8A-4147-A177-3AD203B41FA5}">
                      <a16:colId xmlns:a16="http://schemas.microsoft.com/office/drawing/2014/main" val="2738761191"/>
                    </a:ext>
                  </a:extLst>
                </a:gridCol>
              </a:tblGrid>
              <a:tr h="288776">
                <a:tc>
                  <a:txBody>
                    <a:bodyPr/>
                    <a:lstStyle/>
                    <a:p>
                      <a:pPr marL="0" marR="0" algn="l">
                        <a:lnSpc>
                          <a:spcPts val="14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Coverage Category</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ts val="14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Enhanced Silver 94</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ts val="14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Enhanced Silver 87</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ts val="14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Enhanced Silver 73</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609708964"/>
                  </a:ext>
                </a:extLst>
              </a:tr>
              <a:tr h="342428">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900" b="0" dirty="0">
                          <a:solidFill>
                            <a:schemeClr val="tx1"/>
                          </a:solidFill>
                          <a:effectLst/>
                          <a:latin typeface="Arial" panose="020B0604020202020204" pitchFamily="34" charset="0"/>
                          <a:cs typeface="Arial" panose="020B0604020202020204" pitchFamily="34" charset="0"/>
                        </a:rPr>
                        <a:t>Eligibility Based on Income and Premium Assistance</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Covers </a:t>
                      </a:r>
                      <a:r>
                        <a:rPr lang="en-US" sz="900" b="1" dirty="0">
                          <a:effectLst/>
                          <a:latin typeface="Arial" panose="020B0604020202020204" pitchFamily="34" charset="0"/>
                          <a:cs typeface="Arial" panose="020B0604020202020204" pitchFamily="34" charset="0"/>
                        </a:rPr>
                        <a:t>94%</a:t>
                      </a:r>
                      <a:r>
                        <a:rPr lang="en-US" sz="900" dirty="0">
                          <a:effectLst/>
                          <a:latin typeface="Arial" panose="020B0604020202020204" pitchFamily="34" charset="0"/>
                          <a:cs typeface="Arial" panose="020B0604020202020204" pitchFamily="34" charset="0"/>
                        </a:rPr>
                        <a:t> average annual cost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Covers </a:t>
                      </a:r>
                      <a:r>
                        <a:rPr lang="en-US" sz="900" b="1" dirty="0">
                          <a:effectLst/>
                          <a:latin typeface="Arial" panose="020B0604020202020204" pitchFamily="34" charset="0"/>
                          <a:cs typeface="Arial" panose="020B0604020202020204" pitchFamily="34" charset="0"/>
                        </a:rPr>
                        <a:t>87%</a:t>
                      </a:r>
                      <a:r>
                        <a:rPr lang="en-US" sz="900" dirty="0">
                          <a:effectLst/>
                          <a:latin typeface="Arial" panose="020B0604020202020204" pitchFamily="34" charset="0"/>
                          <a:cs typeface="Arial" panose="020B0604020202020204" pitchFamily="34" charset="0"/>
                        </a:rPr>
                        <a:t> average annual cost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Covers </a:t>
                      </a:r>
                      <a:r>
                        <a:rPr lang="en-US" sz="900" b="1" dirty="0">
                          <a:effectLst/>
                          <a:latin typeface="Arial" panose="020B0604020202020204" pitchFamily="34" charset="0"/>
                          <a:cs typeface="Arial" panose="020B0604020202020204" pitchFamily="34" charset="0"/>
                        </a:rPr>
                        <a:t>73%</a:t>
                      </a:r>
                      <a:r>
                        <a:rPr lang="en-US" sz="900" dirty="0">
                          <a:effectLst/>
                          <a:latin typeface="Arial" panose="020B0604020202020204" pitchFamily="34" charset="0"/>
                          <a:cs typeface="Arial" panose="020B0604020202020204" pitchFamily="34" charset="0"/>
                        </a:rPr>
                        <a:t> average annual cost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8147248"/>
                  </a:ext>
                </a:extLst>
              </a:tr>
              <a:tr h="329986">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Single Income Ranges</a:t>
                      </a: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up to $18,210</a:t>
                      </a:r>
                      <a:b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(≤150% FPL)</a:t>
                      </a:r>
                      <a:endParaRPr lang="en-US"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$18,211 to $24,280</a:t>
                      </a:r>
                      <a:b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(&gt;150% to ≤200% FPL)</a:t>
                      </a:r>
                      <a:endParaRPr lang="en-US"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$24,281 to $30,350</a:t>
                      </a:r>
                      <a:b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(&gt;200% to ≤250% FPL)</a:t>
                      </a:r>
                      <a:endParaRPr lang="en-US"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0546707"/>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Annual Wellness Exam</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98598322"/>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Primary Care Visit</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$35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91264462"/>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Specialty Care Visit</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$8</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$75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64193102"/>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Urgent Care Visit</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$35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70840495"/>
                  </a:ext>
                </a:extLst>
              </a:tr>
              <a:tr h="27609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Emergency Room Facility</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$100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$350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67344473"/>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Laboratory Tests</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$8</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$35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18986860"/>
                  </a:ext>
                </a:extLst>
              </a:tr>
              <a:tr h="292053">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X-Ray and Diagnostics</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$8</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$30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$75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98531666"/>
                  </a:ext>
                </a:extLst>
              </a:tr>
              <a:tr h="291411">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Imaging</a:t>
                      </a: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$100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$300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95375169"/>
                  </a:ext>
                </a:extLst>
              </a:tr>
              <a:tr h="307390">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Medical Deductible</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Individual: $75</a:t>
                      </a:r>
                      <a:r>
                        <a:rPr lang="en-US" sz="900" spc="-10" dirty="0">
                          <a:solidFill>
                            <a:srgbClr val="000000"/>
                          </a:solidFill>
                          <a:effectLst/>
                          <a:latin typeface="OpenSans-Light" panose="020B0606030504020204" pitchFamily="34" charset="0"/>
                          <a:ea typeface="Calibri" panose="020F0502020204030204" pitchFamily="34" charset="0"/>
                          <a:cs typeface="Times New Roman" panose="02020603050405020304" pitchFamily="18" charset="0"/>
                        </a:rPr>
                        <a:t>    </a:t>
                      </a:r>
                      <a:r>
                        <a:rPr lang="en-US" sz="900" dirty="0">
                          <a:effectLst/>
                          <a:latin typeface="Arial" panose="020B0604020202020204" pitchFamily="34" charset="0"/>
                          <a:ea typeface="Calibri" panose="020F0502020204030204" pitchFamily="34" charset="0"/>
                          <a:cs typeface="Arial" panose="020B0604020202020204" pitchFamily="34" charset="0"/>
                        </a:rPr>
                        <a:t>Family: $150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Individual: $650 </a:t>
                      </a:r>
                      <a:r>
                        <a:rPr lang="en-US" sz="900" spc="-10" dirty="0">
                          <a:solidFill>
                            <a:srgbClr val="000000"/>
                          </a:solidFill>
                          <a:effectLst/>
                          <a:latin typeface="OpenSans-Light" panose="020B0606030504020204" pitchFamily="34" charset="0"/>
                          <a:ea typeface="Calibri" panose="020F0502020204030204" pitchFamily="34" charset="0"/>
                          <a:cs typeface="Times New Roman" panose="02020603050405020304" pitchFamily="18" charset="0"/>
                        </a:rPr>
                        <a:t>  </a:t>
                      </a:r>
                      <a:r>
                        <a:rPr lang="en-US" sz="900" dirty="0">
                          <a:effectLst/>
                          <a:latin typeface="Arial" panose="020B0604020202020204" pitchFamily="34" charset="0"/>
                          <a:ea typeface="Calibri" panose="020F0502020204030204" pitchFamily="34" charset="0"/>
                          <a:cs typeface="Arial" panose="020B0604020202020204" pitchFamily="34" charset="0"/>
                        </a:rPr>
                        <a:t>Family: $1,300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Individual: $2,200 </a:t>
                      </a:r>
                      <a:r>
                        <a:rPr lang="en-US" sz="900" spc="-10" dirty="0">
                          <a:solidFill>
                            <a:srgbClr val="000000"/>
                          </a:solidFill>
                          <a:effectLst/>
                          <a:latin typeface="OpenSans-Light" panose="020B0606030504020204" pitchFamily="34" charset="0"/>
                          <a:ea typeface="Calibri" panose="020F0502020204030204" pitchFamily="34" charset="0"/>
                          <a:cs typeface="Times New Roman" panose="02020603050405020304" pitchFamily="18" charset="0"/>
                        </a:rPr>
                        <a:t>  </a:t>
                      </a:r>
                      <a:r>
                        <a:rPr lang="en-US" sz="900" dirty="0">
                          <a:effectLst/>
                          <a:latin typeface="Arial" panose="020B0604020202020204" pitchFamily="34" charset="0"/>
                          <a:ea typeface="Calibri" panose="020F0502020204030204" pitchFamily="34" charset="0"/>
                          <a:cs typeface="Arial" panose="020B0604020202020204" pitchFamily="34" charset="0"/>
                        </a:rPr>
                        <a:t>Family: $4,400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5740867"/>
                  </a:ext>
                </a:extLst>
              </a:tr>
              <a:tr h="317395">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Pharmacy Deductible</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450"/>
                        </a:spcAft>
                      </a:pPr>
                      <a:r>
                        <a:rPr lang="en-US" sz="900"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900" spc="-10">
                        <a:solidFill>
                          <a:srgbClr val="000000"/>
                        </a:solidFill>
                        <a:effectLst/>
                        <a:latin typeface="OpenSans-Light" panose="020B0606030504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Individual: $50</a:t>
                      </a:r>
                      <a:r>
                        <a:rPr lang="en-US" sz="900" spc="-10" dirty="0">
                          <a:solidFill>
                            <a:srgbClr val="000000"/>
                          </a:solidFill>
                          <a:effectLst/>
                          <a:latin typeface="OpenSans-Light" panose="020B0606030504020204" pitchFamily="34" charset="0"/>
                          <a:ea typeface="Calibri" panose="020F0502020204030204" pitchFamily="34" charset="0"/>
                          <a:cs typeface="Times New Roman" panose="02020603050405020304" pitchFamily="18" charset="0"/>
                        </a:rPr>
                        <a:t>    </a:t>
                      </a:r>
                      <a:r>
                        <a:rPr lang="en-US" sz="90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Family: $100</a:t>
                      </a:r>
                      <a:endParaRPr lang="en-US" sz="900" spc="-10" dirty="0">
                        <a:solidFill>
                          <a:srgbClr val="000000"/>
                        </a:solidFill>
                        <a:effectLst/>
                        <a:latin typeface="OpenSans-Light" panose="020B0606030504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Individual: $175</a:t>
                      </a:r>
                      <a:r>
                        <a:rPr lang="en-US" sz="900" spc="-10" dirty="0">
                          <a:solidFill>
                            <a:srgbClr val="000000"/>
                          </a:solidFill>
                          <a:effectLst/>
                          <a:latin typeface="OpenSans-Light" panose="020B0606030504020204" pitchFamily="34" charset="0"/>
                          <a:ea typeface="Calibri" panose="020F0502020204030204" pitchFamily="34" charset="0"/>
                          <a:cs typeface="Times New Roman" panose="02020603050405020304" pitchFamily="18" charset="0"/>
                        </a:rPr>
                        <a:t>   </a:t>
                      </a:r>
                      <a:r>
                        <a:rPr lang="en-US" sz="90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Family: $350</a:t>
                      </a:r>
                      <a:endParaRPr lang="en-US" sz="900" spc="-10" dirty="0">
                        <a:solidFill>
                          <a:srgbClr val="000000"/>
                        </a:solidFill>
                        <a:effectLst/>
                        <a:latin typeface="OpenSans-Light" panose="020B0606030504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0905520"/>
                  </a:ext>
                </a:extLst>
              </a:tr>
              <a:tr h="279610">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Annual Out-of-Pocket Maximum</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Individual: $1,000   Family: $2,000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Individual: $2,600   Family: $5,200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Individual: $6,300   Family: $12,600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739708"/>
                  </a:ext>
                </a:extLst>
              </a:tr>
            </a:tbl>
          </a:graphicData>
        </a:graphic>
      </p:graphicFrame>
      <p:sp>
        <p:nvSpPr>
          <p:cNvPr id="9" name="Rectangle 8">
            <a:extLst>
              <a:ext uri="{FF2B5EF4-FFF2-40B4-BE49-F238E27FC236}">
                <a16:creationId xmlns:a16="http://schemas.microsoft.com/office/drawing/2014/main" id="{C6BBD2DF-6B94-2C45-BBDD-6A3EAFADDF6B}"/>
              </a:ext>
            </a:extLst>
          </p:cNvPr>
          <p:cNvSpPr/>
          <p:nvPr/>
        </p:nvSpPr>
        <p:spPr>
          <a:xfrm>
            <a:off x="350196" y="6661671"/>
            <a:ext cx="5029200" cy="230832"/>
          </a:xfrm>
          <a:prstGeom prst="rect">
            <a:avLst/>
          </a:prstGeom>
        </p:spPr>
        <p:txBody>
          <a:bodyPr lIns="0">
            <a:spAutoFit/>
          </a:bodyPr>
          <a:lstStyle/>
          <a:p>
            <a:r>
              <a:rPr lang="en-US" sz="900" i="1" dirty="0">
                <a:latin typeface="Arial"/>
                <a:cs typeface="Arial"/>
              </a:rPr>
              <a:t>Benefits</a:t>
            </a:r>
            <a:r>
              <a:rPr lang="en-US" sz="900" i="1" spc="-20" dirty="0">
                <a:latin typeface="Arial"/>
                <a:cs typeface="Arial"/>
              </a:rPr>
              <a:t> </a:t>
            </a:r>
            <a:r>
              <a:rPr lang="en-US" sz="900" i="1" dirty="0">
                <a:latin typeface="Arial"/>
                <a:cs typeface="Arial"/>
              </a:rPr>
              <a:t>sho</a:t>
            </a:r>
            <a:r>
              <a:rPr lang="en-US" sz="900" i="1" spc="5" dirty="0">
                <a:latin typeface="Arial"/>
                <a:cs typeface="Arial"/>
              </a:rPr>
              <a:t>w</a:t>
            </a:r>
            <a:r>
              <a:rPr lang="en-US" sz="900" i="1" dirty="0">
                <a:latin typeface="Arial"/>
                <a:cs typeface="Arial"/>
              </a:rPr>
              <a:t>n</a:t>
            </a:r>
            <a:r>
              <a:rPr lang="en-US" sz="900" i="1" spc="-30" dirty="0">
                <a:latin typeface="Arial"/>
                <a:cs typeface="Arial"/>
              </a:rPr>
              <a:t> </a:t>
            </a:r>
            <a:r>
              <a:rPr lang="en-US" sz="900" i="1" dirty="0">
                <a:latin typeface="Arial"/>
                <a:cs typeface="Arial"/>
              </a:rPr>
              <a:t>in</a:t>
            </a:r>
            <a:r>
              <a:rPr lang="en-US" sz="900" i="1" spc="-10" dirty="0">
                <a:latin typeface="Arial"/>
                <a:cs typeface="Arial"/>
              </a:rPr>
              <a:t> </a:t>
            </a:r>
            <a:r>
              <a:rPr lang="en-US" sz="900" i="1" dirty="0">
                <a:latin typeface="Arial"/>
                <a:cs typeface="Arial"/>
              </a:rPr>
              <a:t>blue are</a:t>
            </a:r>
            <a:r>
              <a:rPr lang="en-US" sz="900" i="1" spc="-10" dirty="0">
                <a:latin typeface="Arial"/>
                <a:cs typeface="Arial"/>
              </a:rPr>
              <a:t> </a:t>
            </a:r>
            <a:r>
              <a:rPr lang="en-US" sz="900" i="1" dirty="0">
                <a:latin typeface="Arial"/>
                <a:cs typeface="Arial"/>
              </a:rPr>
              <a:t>not</a:t>
            </a:r>
            <a:r>
              <a:rPr lang="en-US" sz="900" i="1" spc="-10" dirty="0">
                <a:latin typeface="Arial"/>
                <a:cs typeface="Arial"/>
              </a:rPr>
              <a:t> </a:t>
            </a:r>
            <a:r>
              <a:rPr lang="en-US" sz="900" i="1" dirty="0">
                <a:latin typeface="Arial"/>
                <a:cs typeface="Arial"/>
              </a:rPr>
              <a:t>subject</a:t>
            </a:r>
            <a:r>
              <a:rPr lang="en-US" sz="900" i="1" spc="-30" dirty="0">
                <a:latin typeface="Arial"/>
                <a:cs typeface="Arial"/>
              </a:rPr>
              <a:t> </a:t>
            </a:r>
            <a:r>
              <a:rPr lang="en-US" sz="900" i="1" dirty="0">
                <a:latin typeface="Arial"/>
                <a:cs typeface="Arial"/>
              </a:rPr>
              <a:t>to</a:t>
            </a:r>
            <a:r>
              <a:rPr lang="en-US" sz="900" i="1" spc="5" dirty="0">
                <a:latin typeface="Arial"/>
                <a:cs typeface="Arial"/>
              </a:rPr>
              <a:t> </a:t>
            </a:r>
            <a:r>
              <a:rPr lang="en-US" sz="900" i="1" dirty="0">
                <a:latin typeface="Arial"/>
                <a:cs typeface="Arial"/>
              </a:rPr>
              <a:t>a</a:t>
            </a:r>
            <a:r>
              <a:rPr lang="en-US" sz="900" i="1" spc="-5" dirty="0">
                <a:latin typeface="Arial"/>
                <a:cs typeface="Arial"/>
              </a:rPr>
              <a:t> </a:t>
            </a:r>
            <a:r>
              <a:rPr lang="en-US" sz="900" i="1" dirty="0">
                <a:latin typeface="Arial"/>
                <a:cs typeface="Arial"/>
              </a:rPr>
              <a:t>deducti</a:t>
            </a:r>
            <a:r>
              <a:rPr lang="en-US" sz="900" i="1" spc="-10" dirty="0">
                <a:latin typeface="Arial"/>
                <a:cs typeface="Arial"/>
              </a:rPr>
              <a:t>b</a:t>
            </a:r>
            <a:r>
              <a:rPr lang="en-US" sz="900" i="1" dirty="0">
                <a:latin typeface="Arial"/>
                <a:cs typeface="Arial"/>
              </a:rPr>
              <a:t>l</a:t>
            </a:r>
            <a:r>
              <a:rPr lang="en-US" sz="900" i="1" spc="-10" dirty="0">
                <a:latin typeface="Arial"/>
                <a:cs typeface="Arial"/>
              </a:rPr>
              <a:t>e</a:t>
            </a:r>
            <a:r>
              <a:rPr lang="en-US" sz="900" i="1" dirty="0">
                <a:latin typeface="Arial"/>
                <a:cs typeface="Arial"/>
              </a:rPr>
              <a:t>.</a:t>
            </a:r>
            <a:endParaRPr lang="en-US" sz="900" dirty="0">
              <a:latin typeface="Arial"/>
              <a:cs typeface="Arial"/>
            </a:endParaRPr>
          </a:p>
        </p:txBody>
      </p:sp>
    </p:spTree>
    <p:extLst>
      <p:ext uri="{BB962C8B-B14F-4D97-AF65-F5344CB8AC3E}">
        <p14:creationId xmlns:p14="http://schemas.microsoft.com/office/powerpoint/2010/main" val="399518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1">
            <a:extLst>
              <a:ext uri="{FF2B5EF4-FFF2-40B4-BE49-F238E27FC236}">
                <a16:creationId xmlns:a16="http://schemas.microsoft.com/office/drawing/2014/main" id="{BBF6AC75-03BD-0544-BB2B-53B716E9E239}"/>
              </a:ext>
            </a:extLst>
          </p:cNvPr>
          <p:cNvSpPr txBox="1"/>
          <p:nvPr/>
        </p:nvSpPr>
        <p:spPr>
          <a:xfrm>
            <a:off x="9368" y="4248910"/>
            <a:ext cx="10049032" cy="2800819"/>
          </a:xfrm>
          <a:prstGeom prst="rect">
            <a:avLst/>
          </a:prstGeom>
        </p:spPr>
        <p:txBody>
          <a:bodyPr vert="horz" wrap="square" lIns="0" tIns="0" rIns="0" bIns="0" rtlCol="0">
            <a:noAutofit/>
          </a:bodyPr>
          <a:lstStyle/>
          <a:p>
            <a:pPr algn="ctr">
              <a:spcBef>
                <a:spcPts val="500"/>
              </a:spcBef>
            </a:pPr>
            <a:r>
              <a:rPr sz="2800" dirty="0">
                <a:solidFill>
                  <a:srgbClr val="231F20"/>
                </a:solidFill>
                <a:latin typeface="Arial"/>
                <a:cs typeface="Arial"/>
              </a:rPr>
              <a:t>Information for consumers</a:t>
            </a:r>
            <a:endParaRPr sz="2800" dirty="0">
              <a:latin typeface="Arial"/>
              <a:cs typeface="Arial"/>
            </a:endParaRPr>
          </a:p>
          <a:p>
            <a:pPr marR="3809" algn="ctr">
              <a:spcBef>
                <a:spcPts val="500"/>
              </a:spcBef>
            </a:pPr>
            <a:r>
              <a:rPr sz="2800" b="1" dirty="0">
                <a:solidFill>
                  <a:srgbClr val="231F20"/>
                </a:solidFill>
                <a:latin typeface="Arial"/>
                <a:cs typeface="Arial"/>
              </a:rPr>
              <a:t>Covered</a:t>
            </a:r>
            <a:r>
              <a:rPr sz="2800" b="1" dirty="0">
                <a:solidFill>
                  <a:srgbClr val="31C0D1"/>
                </a:solidFill>
                <a:latin typeface="Arial"/>
                <a:cs typeface="Arial"/>
              </a:rPr>
              <a:t>CA</a:t>
            </a:r>
            <a:r>
              <a:rPr sz="2800" dirty="0">
                <a:solidFill>
                  <a:srgbClr val="231F20"/>
                </a:solidFill>
                <a:latin typeface="Arial"/>
                <a:cs typeface="Arial"/>
              </a:rPr>
              <a:t>.com</a:t>
            </a:r>
            <a:endParaRPr sz="2800" dirty="0">
              <a:latin typeface="Arial"/>
              <a:cs typeface="Arial"/>
            </a:endParaRPr>
          </a:p>
          <a:p>
            <a:pPr>
              <a:spcBef>
                <a:spcPts val="500"/>
              </a:spcBef>
            </a:pPr>
            <a:endParaRPr sz="700" dirty="0">
              <a:latin typeface="Arial"/>
              <a:cs typeface="Arial"/>
            </a:endParaRPr>
          </a:p>
          <a:p>
            <a:pPr>
              <a:spcBef>
                <a:spcPts val="500"/>
              </a:spcBef>
            </a:pPr>
            <a:endParaRPr sz="900" dirty="0">
              <a:latin typeface="Arial"/>
              <a:cs typeface="Arial"/>
            </a:endParaRPr>
          </a:p>
          <a:p>
            <a:pPr>
              <a:spcBef>
                <a:spcPts val="500"/>
              </a:spcBef>
            </a:pPr>
            <a:endParaRPr sz="900" dirty="0">
              <a:latin typeface="Arial"/>
              <a:cs typeface="Arial"/>
            </a:endParaRPr>
          </a:p>
          <a:p>
            <a:pPr>
              <a:spcBef>
                <a:spcPts val="500"/>
              </a:spcBef>
            </a:pPr>
            <a:endParaRPr sz="900" dirty="0">
              <a:latin typeface="Arial"/>
              <a:cs typeface="Arial"/>
            </a:endParaRPr>
          </a:p>
          <a:p>
            <a:pPr algn="ctr">
              <a:spcBef>
                <a:spcPts val="500"/>
              </a:spcBef>
            </a:pPr>
            <a:r>
              <a:rPr sz="2800" dirty="0">
                <a:solidFill>
                  <a:srgbClr val="231F20"/>
                </a:solidFill>
                <a:latin typeface="Arial"/>
                <a:cs typeface="Arial"/>
              </a:rPr>
              <a:t>Information on exchange-related activities</a:t>
            </a:r>
            <a:endParaRPr sz="2800" dirty="0">
              <a:latin typeface="Arial"/>
              <a:cs typeface="Arial"/>
            </a:endParaRPr>
          </a:p>
          <a:p>
            <a:pPr marR="3809" algn="ctr">
              <a:spcBef>
                <a:spcPts val="500"/>
              </a:spcBef>
            </a:pPr>
            <a:r>
              <a:rPr sz="2800" b="1" dirty="0">
                <a:solidFill>
                  <a:srgbClr val="231F20"/>
                </a:solidFill>
                <a:latin typeface="Arial"/>
                <a:cs typeface="Arial"/>
              </a:rPr>
              <a:t>hbex.CoveredCA</a:t>
            </a:r>
            <a:r>
              <a:rPr sz="2800" dirty="0">
                <a:solidFill>
                  <a:srgbClr val="231F20"/>
                </a:solidFill>
                <a:latin typeface="Arial"/>
                <a:cs typeface="Arial"/>
              </a:rPr>
              <a:t>.com</a:t>
            </a:r>
            <a:endParaRPr sz="2800" dirty="0">
              <a:latin typeface="Arial"/>
              <a:cs typeface="Arial"/>
            </a:endParaRPr>
          </a:p>
        </p:txBody>
      </p:sp>
      <p:sp>
        <p:nvSpPr>
          <p:cNvPr id="4" name="Rectangle 3">
            <a:hlinkClick r:id="rId2"/>
            <a:extLst>
              <a:ext uri="{FF2B5EF4-FFF2-40B4-BE49-F238E27FC236}">
                <a16:creationId xmlns:a16="http://schemas.microsoft.com/office/drawing/2014/main" id="{4B9A4E32-C45D-C74B-937B-3D6898AC9473}"/>
              </a:ext>
            </a:extLst>
          </p:cNvPr>
          <p:cNvSpPr/>
          <p:nvPr/>
        </p:nvSpPr>
        <p:spPr>
          <a:xfrm>
            <a:off x="3165285" y="6455598"/>
            <a:ext cx="3750444" cy="509817"/>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object 32">
            <a:extLst>
              <a:ext uri="{FF2B5EF4-FFF2-40B4-BE49-F238E27FC236}">
                <a16:creationId xmlns:a16="http://schemas.microsoft.com/office/drawing/2014/main" id="{99F546E3-8DD8-1F46-B39F-66AB43148596}"/>
              </a:ext>
            </a:extLst>
          </p:cNvPr>
          <p:cNvSpPr/>
          <p:nvPr/>
        </p:nvSpPr>
        <p:spPr>
          <a:xfrm>
            <a:off x="4033648" y="5628134"/>
            <a:ext cx="1991105" cy="0"/>
          </a:xfrm>
          <a:custGeom>
            <a:avLst/>
            <a:gdLst/>
            <a:ahLst/>
            <a:cxnLst/>
            <a:rect l="l" t="t" r="r" b="b"/>
            <a:pathLst>
              <a:path w="1991105">
                <a:moveTo>
                  <a:pt x="0" y="0"/>
                </a:moveTo>
                <a:lnTo>
                  <a:pt x="1991106" y="0"/>
                </a:lnTo>
              </a:path>
            </a:pathLst>
          </a:custGeom>
          <a:ln w="12700">
            <a:solidFill>
              <a:srgbClr val="231F20"/>
            </a:solidFill>
          </a:ln>
        </p:spPr>
        <p:txBody>
          <a:bodyPr wrap="square" lIns="0" tIns="0" rIns="0" bIns="0" rtlCol="0">
            <a:noAutofit/>
          </a:bodyPr>
          <a:lstStyle/>
          <a:p>
            <a:endParaRPr dirty="0">
              <a:latin typeface="Arial"/>
              <a:cs typeface="Arial"/>
            </a:endParaRPr>
          </a:p>
        </p:txBody>
      </p:sp>
      <p:pic>
        <p:nvPicPr>
          <p:cNvPr id="6" name="Picture 5" descr="CC logo.pdf">
            <a:extLst>
              <a:ext uri="{FF2B5EF4-FFF2-40B4-BE49-F238E27FC236}">
                <a16:creationId xmlns:a16="http://schemas.microsoft.com/office/drawing/2014/main" id="{CA51B76A-E12D-8E4F-BA37-A1D0AF1620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6550" y="1372276"/>
            <a:ext cx="1765300" cy="2171700"/>
          </a:xfrm>
          <a:prstGeom prst="rect">
            <a:avLst/>
          </a:prstGeom>
        </p:spPr>
      </p:pic>
    </p:spTree>
    <p:extLst>
      <p:ext uri="{BB962C8B-B14F-4D97-AF65-F5344CB8AC3E}">
        <p14:creationId xmlns:p14="http://schemas.microsoft.com/office/powerpoint/2010/main" val="275296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CB55-9EC3-4010-B8E1-DF42B3ED1DA4}"/>
              </a:ext>
            </a:extLst>
          </p:cNvPr>
          <p:cNvSpPr>
            <a:spLocks noGrp="1"/>
          </p:cNvSpPr>
          <p:nvPr>
            <p:ph type="title"/>
          </p:nvPr>
        </p:nvSpPr>
        <p:spPr/>
        <p:txBody>
          <a:bodyPr>
            <a:normAutofit fontScale="90000"/>
          </a:bodyPr>
          <a:lstStyle/>
          <a:p>
            <a:r>
              <a:rPr lang="en-US" dirty="0"/>
              <a:t>WHILE COVERED CALIFORNIA’S TOTAL ENROLLMENT HELD STEADY, THE DROP IN NEW ENROLLEES IS A CONCERN AT THE STATE AND FEDERAL LEVEL</a:t>
            </a:r>
          </a:p>
        </p:txBody>
      </p:sp>
      <p:sp>
        <p:nvSpPr>
          <p:cNvPr id="3" name="Slide Number Placeholder 2">
            <a:extLst>
              <a:ext uri="{FF2B5EF4-FFF2-40B4-BE49-F238E27FC236}">
                <a16:creationId xmlns:a16="http://schemas.microsoft.com/office/drawing/2014/main" id="{C948A8A8-C9D8-4F08-86C7-71393A102178}"/>
              </a:ext>
            </a:extLst>
          </p:cNvPr>
          <p:cNvSpPr>
            <a:spLocks noGrp="1"/>
          </p:cNvSpPr>
          <p:nvPr>
            <p:ph type="sldNum" sz="quarter" idx="7"/>
          </p:nvPr>
        </p:nvSpPr>
        <p:spPr/>
        <p:txBody>
          <a:bodyPr/>
          <a:lstStyle/>
          <a:p>
            <a:pPr marL="18489"/>
            <a:fld id="{81D60167-4931-47E6-BA6A-407CBD079E47}" type="slidenum">
              <a:rPr lang="en-US" smtClean="0">
                <a:solidFill>
                  <a:srgbClr val="231F20"/>
                </a:solidFill>
              </a:rPr>
              <a:pPr marL="18489"/>
              <a:t>1</a:t>
            </a:fld>
            <a:endParaRPr lang="en-US" dirty="0"/>
          </a:p>
        </p:txBody>
      </p:sp>
      <p:sp>
        <p:nvSpPr>
          <p:cNvPr id="4" name="Text Placeholder 3">
            <a:extLst>
              <a:ext uri="{FF2B5EF4-FFF2-40B4-BE49-F238E27FC236}">
                <a16:creationId xmlns:a16="http://schemas.microsoft.com/office/drawing/2014/main" id="{F18759B2-520E-4F98-ABAB-2FAFE7FB394B}"/>
              </a:ext>
            </a:extLst>
          </p:cNvPr>
          <p:cNvSpPr>
            <a:spLocks noGrp="1"/>
          </p:cNvSpPr>
          <p:nvPr>
            <p:ph type="body" sz="quarter" idx="13"/>
          </p:nvPr>
        </p:nvSpPr>
        <p:spPr>
          <a:xfrm>
            <a:off x="251458" y="1593056"/>
            <a:ext cx="9555484" cy="1335882"/>
          </a:xfrm>
        </p:spPr>
        <p:txBody>
          <a:bodyPr>
            <a:normAutofit fontScale="85000" lnSpcReduction="10000"/>
          </a:bodyPr>
          <a:lstStyle/>
          <a:p>
            <a:pPr>
              <a:lnSpc>
                <a:spcPct val="120000"/>
              </a:lnSpc>
            </a:pPr>
            <a:r>
              <a:rPr lang="en-US" dirty="0"/>
              <a:t>Covered California’s drop in new enrollees of 24 percent surpassed the 16 percent decline in the 39 states represented by the federal marketplace. The decline in those states was on top of a </a:t>
            </a:r>
            <a:r>
              <a:rPr lang="en-US" u="sng" dirty="0"/>
              <a:t>39 percent</a:t>
            </a:r>
            <a:r>
              <a:rPr lang="en-US" dirty="0"/>
              <a:t> decrease in new enrollees between 2016 and 2018, while California has maintained more new enrollees each year and a 200 percent healthier risk mix.</a:t>
            </a:r>
          </a:p>
        </p:txBody>
      </p:sp>
      <p:pic>
        <p:nvPicPr>
          <p:cNvPr id="7" name="Picture 6">
            <a:extLst>
              <a:ext uri="{FF2B5EF4-FFF2-40B4-BE49-F238E27FC236}">
                <a16:creationId xmlns:a16="http://schemas.microsoft.com/office/drawing/2014/main" id="{39CE2044-3C04-8049-B722-99E314498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89" y="3484608"/>
            <a:ext cx="8942765" cy="2980921"/>
          </a:xfrm>
          <a:prstGeom prst="rect">
            <a:avLst/>
          </a:prstGeom>
        </p:spPr>
      </p:pic>
      <p:sp>
        <p:nvSpPr>
          <p:cNvPr id="5" name="TextBox 4">
            <a:extLst>
              <a:ext uri="{FF2B5EF4-FFF2-40B4-BE49-F238E27FC236}">
                <a16:creationId xmlns:a16="http://schemas.microsoft.com/office/drawing/2014/main" id="{5B86D649-894A-494E-99A6-AAD77ABBE002}"/>
              </a:ext>
            </a:extLst>
          </p:cNvPr>
          <p:cNvSpPr txBox="1"/>
          <p:nvPr/>
        </p:nvSpPr>
        <p:spPr>
          <a:xfrm>
            <a:off x="635194" y="3134089"/>
            <a:ext cx="8920635" cy="338554"/>
          </a:xfrm>
          <a:prstGeom prst="rect">
            <a:avLst/>
          </a:prstGeom>
          <a:noFill/>
        </p:spPr>
        <p:txBody>
          <a:bodyPr wrap="square" lIns="0" rtlCol="0">
            <a:spAutoFit/>
          </a:bodyPr>
          <a:lstStyle/>
          <a:p>
            <a:r>
              <a:rPr lang="en-US" sz="1600" b="1" dirty="0">
                <a:latin typeface="Arial" panose="020B0604020202020204" pitchFamily="34" charset="0"/>
                <a:cs typeface="Arial" panose="020B0604020202020204" pitchFamily="34" charset="0"/>
              </a:rPr>
              <a:t>Comparing New Enrollment, Covered California and FFM, 2016-19, in millions</a:t>
            </a:r>
          </a:p>
        </p:txBody>
      </p:sp>
      <p:sp>
        <p:nvSpPr>
          <p:cNvPr id="6" name="TextBox 5">
            <a:extLst>
              <a:ext uri="{FF2B5EF4-FFF2-40B4-BE49-F238E27FC236}">
                <a16:creationId xmlns:a16="http://schemas.microsoft.com/office/drawing/2014/main" id="{B9F46645-32A6-0040-8D88-574615EB89ED}"/>
              </a:ext>
            </a:extLst>
          </p:cNvPr>
          <p:cNvSpPr txBox="1"/>
          <p:nvPr/>
        </p:nvSpPr>
        <p:spPr>
          <a:xfrm>
            <a:off x="635194" y="6560699"/>
            <a:ext cx="8920635" cy="400110"/>
          </a:xfrm>
          <a:prstGeom prst="rect">
            <a:avLst/>
          </a:prstGeom>
          <a:noFill/>
        </p:spPr>
        <p:txBody>
          <a:bodyPr wrap="square" lIns="0" rtlCol="0">
            <a:spAutoFit/>
          </a:bodyPr>
          <a:lstStyle/>
          <a:p>
            <a:r>
              <a:rPr lang="en-US" sz="1000" dirty="0">
                <a:latin typeface="Arial" panose="020B0604020202020204" pitchFamily="34" charset="0"/>
                <a:cs typeface="Arial" panose="020B0604020202020204" pitchFamily="34" charset="0"/>
              </a:rPr>
              <a:t>Covered California 2019 Open Enrollment Early Analysis</a:t>
            </a:r>
          </a:p>
          <a:p>
            <a:r>
              <a:rPr lang="en-US" sz="1000" dirty="0">
                <a:latin typeface="Arial" panose="020B0604020202020204" pitchFamily="34" charset="0"/>
                <a:cs typeface="Arial" panose="020B0604020202020204" pitchFamily="34" charset="0"/>
                <a:hlinkClick r:id="rId3"/>
              </a:rPr>
              <a:t>https://</a:t>
            </a:r>
            <a:r>
              <a:rPr lang="en-US" sz="1000" dirty="0" err="1">
                <a:latin typeface="Arial" panose="020B0604020202020204" pitchFamily="34" charset="0"/>
                <a:cs typeface="Arial" panose="020B0604020202020204" pitchFamily="34" charset="0"/>
                <a:hlinkClick r:id="rId3"/>
              </a:rPr>
              <a:t>hbex.coveredca.com</a:t>
            </a:r>
            <a:r>
              <a:rPr lang="en-US" sz="1000" dirty="0">
                <a:latin typeface="Arial" panose="020B0604020202020204" pitchFamily="34" charset="0"/>
                <a:cs typeface="Arial" panose="020B0604020202020204" pitchFamily="34" charset="0"/>
                <a:hlinkClick r:id="rId3"/>
              </a:rPr>
              <a:t>/data-research/library/CoveredCA_2019_Open_Enrollment_Early_Analysis.pdf</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6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2D57-FF86-48EE-B4CC-4B0996B77EEB}"/>
              </a:ext>
            </a:extLst>
          </p:cNvPr>
          <p:cNvSpPr>
            <a:spLocks noGrp="1"/>
          </p:cNvSpPr>
          <p:nvPr>
            <p:ph type="title"/>
          </p:nvPr>
        </p:nvSpPr>
        <p:spPr/>
        <p:txBody>
          <a:bodyPr/>
          <a:lstStyle/>
          <a:p>
            <a:r>
              <a:rPr lang="en-US" dirty="0"/>
              <a:t>OPTIONS TO IMPROVE AFFORDABILITY IN CALIFORNIA’S INDIVIDUAL HEALTH INSURANCE MARKET</a:t>
            </a:r>
          </a:p>
        </p:txBody>
      </p:sp>
      <p:sp>
        <p:nvSpPr>
          <p:cNvPr id="3" name="Slide Number Placeholder 2">
            <a:extLst>
              <a:ext uri="{FF2B5EF4-FFF2-40B4-BE49-F238E27FC236}">
                <a16:creationId xmlns:a16="http://schemas.microsoft.com/office/drawing/2014/main" id="{DC8C579B-1429-4D0C-A919-ED8E45E2CC82}"/>
              </a:ext>
            </a:extLst>
          </p:cNvPr>
          <p:cNvSpPr>
            <a:spLocks noGrp="1"/>
          </p:cNvSpPr>
          <p:nvPr>
            <p:ph type="sldNum" sz="quarter" idx="7"/>
          </p:nvPr>
        </p:nvSpPr>
        <p:spPr/>
        <p:txBody>
          <a:bodyPr/>
          <a:lstStyle/>
          <a:p>
            <a:pPr marL="18489"/>
            <a:fld id="{81D60167-4931-47E6-BA6A-407CBD079E47}" type="slidenum">
              <a:rPr lang="en-US" smtClean="0">
                <a:solidFill>
                  <a:srgbClr val="231F20"/>
                </a:solidFill>
              </a:rPr>
              <a:pPr marL="18489"/>
              <a:t>2</a:t>
            </a:fld>
            <a:endParaRPr lang="en-US" dirty="0"/>
          </a:p>
        </p:txBody>
      </p:sp>
      <p:sp>
        <p:nvSpPr>
          <p:cNvPr id="4" name="Text Placeholder 3">
            <a:extLst>
              <a:ext uri="{FF2B5EF4-FFF2-40B4-BE49-F238E27FC236}">
                <a16:creationId xmlns:a16="http://schemas.microsoft.com/office/drawing/2014/main" id="{D53612C8-B05C-464F-8183-58141B8B04D0}"/>
              </a:ext>
            </a:extLst>
          </p:cNvPr>
          <p:cNvSpPr>
            <a:spLocks noGrp="1"/>
          </p:cNvSpPr>
          <p:nvPr>
            <p:ph type="body" sz="quarter" idx="13"/>
          </p:nvPr>
        </p:nvSpPr>
        <p:spPr>
          <a:xfrm>
            <a:off x="251458" y="1243794"/>
            <a:ext cx="6075383" cy="5311648"/>
          </a:xfrm>
        </p:spPr>
        <p:txBody>
          <a:bodyPr/>
          <a:lstStyle/>
          <a:p>
            <a:pPr>
              <a:spcAft>
                <a:spcPts val="1200"/>
              </a:spcAft>
            </a:pPr>
            <a:r>
              <a:rPr lang="en-US" dirty="0"/>
              <a:t>Developed pursuant to AB 1810 (Committee on Budget, Chapter 34, Statutes of 2018), to develop and present options to improve affordability for low- and middle-income Californians to the Governor, Legislature, and Council on Health Care Delivery Systems. </a:t>
            </a:r>
          </a:p>
          <a:p>
            <a:pPr>
              <a:spcAft>
                <a:spcPts val="1200"/>
              </a:spcAft>
            </a:pPr>
            <a:r>
              <a:rPr lang="en-US" dirty="0"/>
              <a:t>Five-month engagement of academic experts and Covered California’s Policy Division with a workgroup of stakeholders, legislative staff and broad community input.</a:t>
            </a:r>
          </a:p>
          <a:p>
            <a:pPr>
              <a:spcAft>
                <a:spcPts val="1200"/>
              </a:spcAft>
            </a:pPr>
            <a:r>
              <a:rPr lang="en-US" dirty="0"/>
              <a:t>Report presents multiple options to improve affordability in the individual market building on tools of the Affordable Care Act.</a:t>
            </a:r>
            <a:endParaRPr lang="en-US" sz="1800" dirty="0"/>
          </a:p>
          <a:p>
            <a:pPr>
              <a:spcAft>
                <a:spcPts val="1200"/>
              </a:spcAft>
            </a:pPr>
            <a:r>
              <a:rPr lang="en-US" dirty="0"/>
              <a:t>Report available at: </a:t>
            </a:r>
            <a:r>
              <a:rPr lang="en-US" sz="1400" dirty="0">
                <a:hlinkClick r:id="rId2"/>
              </a:rPr>
              <a:t>https://hbex.coveredca.com/data-research/library/CoveredCA_Options_To_Improve_Affordability.pdf</a:t>
            </a:r>
            <a:r>
              <a:rPr lang="en-US" sz="1400" dirty="0"/>
              <a:t> </a:t>
            </a:r>
          </a:p>
        </p:txBody>
      </p:sp>
      <p:pic>
        <p:nvPicPr>
          <p:cNvPr id="8" name="Picture 7">
            <a:extLst>
              <a:ext uri="{FF2B5EF4-FFF2-40B4-BE49-F238E27FC236}">
                <a16:creationId xmlns:a16="http://schemas.microsoft.com/office/drawing/2014/main" id="{AA7F89DA-0185-0942-A16C-7A7252D8A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616" y="1371549"/>
            <a:ext cx="3147935" cy="4067786"/>
          </a:xfrm>
          <a:prstGeom prst="rect">
            <a:avLst/>
          </a:prstGeom>
          <a:ln w="635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732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41C3-988A-4A9B-A251-5AEE0560F76F}"/>
              </a:ext>
            </a:extLst>
          </p:cNvPr>
          <p:cNvSpPr>
            <a:spLocks noGrp="1"/>
          </p:cNvSpPr>
          <p:nvPr>
            <p:ph type="title"/>
          </p:nvPr>
        </p:nvSpPr>
        <p:spPr/>
        <p:txBody>
          <a:bodyPr/>
          <a:lstStyle/>
          <a:p>
            <a:r>
              <a:rPr lang="en-US" dirty="0"/>
              <a:t>COMPREHENSIVE MARKET-WIDE AFFORDABILITY MODELS</a:t>
            </a:r>
          </a:p>
        </p:txBody>
      </p:sp>
      <p:sp>
        <p:nvSpPr>
          <p:cNvPr id="3" name="Slide Number Placeholder 2">
            <a:extLst>
              <a:ext uri="{FF2B5EF4-FFF2-40B4-BE49-F238E27FC236}">
                <a16:creationId xmlns:a16="http://schemas.microsoft.com/office/drawing/2014/main" id="{05F22C33-B8A6-4B20-8A61-2AF22D2085EF}"/>
              </a:ext>
            </a:extLst>
          </p:cNvPr>
          <p:cNvSpPr>
            <a:spLocks noGrp="1"/>
          </p:cNvSpPr>
          <p:nvPr>
            <p:ph type="sldNum" sz="quarter" idx="7"/>
          </p:nvPr>
        </p:nvSpPr>
        <p:spPr/>
        <p:txBody>
          <a:bodyPr/>
          <a:lstStyle/>
          <a:p>
            <a:pPr marL="18489"/>
            <a:fld id="{81D60167-4931-47E6-BA6A-407CBD079E47}" type="slidenum">
              <a:rPr lang="en-US" smtClean="0">
                <a:solidFill>
                  <a:srgbClr val="231F20"/>
                </a:solidFill>
              </a:rPr>
              <a:pPr marL="18489"/>
              <a:t>3</a:t>
            </a:fld>
            <a:endParaRPr lang="en-US" dirty="0"/>
          </a:p>
        </p:txBody>
      </p:sp>
      <p:graphicFrame>
        <p:nvGraphicFramePr>
          <p:cNvPr id="5" name="Table 4">
            <a:extLst>
              <a:ext uri="{FF2B5EF4-FFF2-40B4-BE49-F238E27FC236}">
                <a16:creationId xmlns:a16="http://schemas.microsoft.com/office/drawing/2014/main" id="{1AF3CB72-9C9E-354A-9BF5-E741F3EF3D73}"/>
              </a:ext>
            </a:extLst>
          </p:cNvPr>
          <p:cNvGraphicFramePr>
            <a:graphicFrameLocks noGrp="1"/>
          </p:cNvGraphicFramePr>
          <p:nvPr>
            <p:extLst>
              <p:ext uri="{D42A27DB-BD31-4B8C-83A1-F6EECF244321}">
                <p14:modId xmlns:p14="http://schemas.microsoft.com/office/powerpoint/2010/main" val="2108966931"/>
              </p:ext>
            </p:extLst>
          </p:nvPr>
        </p:nvGraphicFramePr>
        <p:xfrm>
          <a:off x="330740" y="1147864"/>
          <a:ext cx="9084930" cy="4784666"/>
        </p:xfrm>
        <a:graphic>
          <a:graphicData uri="http://schemas.openxmlformats.org/drawingml/2006/table">
            <a:tbl>
              <a:tblPr firstRow="1" firstCol="1" bandRow="1">
                <a:tableStyleId>{5C22544A-7EE6-4342-B048-85BDC9FD1C3A}</a:tableStyleId>
              </a:tblPr>
              <a:tblGrid>
                <a:gridCol w="1995017">
                  <a:extLst>
                    <a:ext uri="{9D8B030D-6E8A-4147-A177-3AD203B41FA5}">
                      <a16:colId xmlns:a16="http://schemas.microsoft.com/office/drawing/2014/main" val="2051810251"/>
                    </a:ext>
                  </a:extLst>
                </a:gridCol>
                <a:gridCol w="3889513">
                  <a:extLst>
                    <a:ext uri="{9D8B030D-6E8A-4147-A177-3AD203B41FA5}">
                      <a16:colId xmlns:a16="http://schemas.microsoft.com/office/drawing/2014/main" val="94572058"/>
                    </a:ext>
                  </a:extLst>
                </a:gridCol>
                <a:gridCol w="3200400">
                  <a:extLst>
                    <a:ext uri="{9D8B030D-6E8A-4147-A177-3AD203B41FA5}">
                      <a16:colId xmlns:a16="http://schemas.microsoft.com/office/drawing/2014/main" val="1551305018"/>
                    </a:ext>
                  </a:extLst>
                </a:gridCol>
              </a:tblGrid>
              <a:tr h="300692">
                <a:tc>
                  <a:txBody>
                    <a:bodyPr/>
                    <a:lstStyle/>
                    <a:p>
                      <a:pPr marL="0" marR="0">
                        <a:lnSpc>
                          <a:spcPct val="107000"/>
                        </a:lnSpc>
                        <a:spcBef>
                          <a:spcPts val="0"/>
                        </a:spcBef>
                        <a:spcAft>
                          <a:spcPts val="0"/>
                        </a:spcAft>
                      </a:pPr>
                      <a:r>
                        <a:rPr lang="en-US" sz="1100" dirty="0">
                          <a:solidFill>
                            <a:schemeClr val="bg1"/>
                          </a:solidFill>
                          <a:effectLst/>
                          <a:latin typeface="Arial" panose="020B0604020202020204" pitchFamily="34" charset="0"/>
                          <a:cs typeface="Arial" panose="020B0604020202020204" pitchFamily="34" charset="0"/>
                        </a:rPr>
                        <a:t>Policy Option</a:t>
                      </a:r>
                      <a:endParaRPr lang="en-US" sz="11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R="51225"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ct val="107000"/>
                        </a:lnSpc>
                        <a:spcBef>
                          <a:spcPts val="0"/>
                        </a:spcBef>
                        <a:spcAft>
                          <a:spcPts val="0"/>
                        </a:spcAft>
                      </a:pPr>
                      <a:r>
                        <a:rPr lang="en-US" sz="1100" dirty="0">
                          <a:solidFill>
                            <a:schemeClr val="bg1"/>
                          </a:solidFill>
                          <a:effectLst/>
                          <a:latin typeface="Arial" panose="020B0604020202020204" pitchFamily="34" charset="0"/>
                          <a:cs typeface="Arial" panose="020B0604020202020204" pitchFamily="34" charset="0"/>
                        </a:rPr>
                        <a:t>Description</a:t>
                      </a:r>
                      <a:endParaRPr lang="en-US" sz="11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182880" marR="51225"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ct val="107000"/>
                        </a:lnSpc>
                        <a:spcBef>
                          <a:spcPts val="0"/>
                        </a:spcBef>
                        <a:spcAft>
                          <a:spcPts val="0"/>
                        </a:spcAft>
                      </a:pPr>
                      <a:r>
                        <a:rPr lang="en-US" sz="1100" dirty="0">
                          <a:solidFill>
                            <a:schemeClr val="bg1"/>
                          </a:solidFill>
                          <a:effectLst/>
                          <a:latin typeface="Arial" panose="020B0604020202020204" pitchFamily="34" charset="0"/>
                          <a:cs typeface="Arial" panose="020B0604020202020204" pitchFamily="34" charset="0"/>
                        </a:rPr>
                        <a:t>Policy Objectives</a:t>
                      </a:r>
                      <a:endParaRPr lang="en-US" sz="11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182880" marR="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57839382"/>
                  </a:ext>
                </a:extLst>
              </a:tr>
              <a:tr h="1976302">
                <a:tc>
                  <a:txBody>
                    <a:bodyPr/>
                    <a:lstStyle/>
                    <a:p>
                      <a:pPr marL="0" marR="0">
                        <a:lnSpc>
                          <a:spcPct val="107000"/>
                        </a:lnSpc>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Option 1: </a:t>
                      </a:r>
                      <a:r>
                        <a:rPr lang="en-US" sz="1100" b="0" dirty="0">
                          <a:solidFill>
                            <a:schemeClr val="tx1"/>
                          </a:solidFill>
                          <a:effectLst/>
                          <a:latin typeface="Arial" panose="020B0604020202020204" pitchFamily="34" charset="0"/>
                          <a:cs typeface="Arial" panose="020B0604020202020204" pitchFamily="34" charset="0"/>
                        </a:rPr>
                        <a:t>Enhance and extend premium and cost-sharing support </a:t>
                      </a:r>
                      <a:endParaRPr lang="en-US" sz="11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R="51225" marT="91440" marB="0">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Premium support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lowers premium contribution caps for individuals up to 400% FPL and new premium support above 400% FPL that eliminates the cliff</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100" b="1" dirty="0">
                          <a:effectLst/>
                          <a:latin typeface="Arial" panose="020B0604020202020204" pitchFamily="34" charset="0"/>
                          <a:cs typeface="Arial" panose="020B0604020202020204" pitchFamily="34" charset="0"/>
                        </a:rPr>
                        <a:t>Cost-sharing support</a:t>
                      </a:r>
                      <a:r>
                        <a:rPr lang="en-US" sz="1100" dirty="0">
                          <a:effectLst/>
                          <a:latin typeface="Arial" panose="020B0604020202020204" pitchFamily="34" charset="0"/>
                          <a:cs typeface="Arial" panose="020B0604020202020204" pitchFamily="34" charset="0"/>
                        </a:rPr>
                        <a:t> that expand eligibility for, and generosity of, cost-sharing program for individuals between 150% and 400% FPL</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nSpc>
                          <a:spcPct val="107000"/>
                        </a:lnSpc>
                        <a:spcBef>
                          <a:spcPts val="0"/>
                        </a:spcBef>
                        <a:spcAft>
                          <a:spcPts val="600"/>
                        </a:spcAft>
                        <a:buFont typeface="Symbol" pitchFamily="2" charset="2"/>
                        <a:buChar char=""/>
                      </a:pPr>
                      <a:r>
                        <a:rPr lang="en-US" sz="1100" dirty="0">
                          <a:effectLst/>
                          <a:latin typeface="Arial" panose="020B0604020202020204" pitchFamily="34" charset="0"/>
                          <a:cs typeface="Arial" panose="020B0604020202020204" pitchFamily="34" charset="0"/>
                        </a:rPr>
                        <a:t>Significantly increase enrollment among those eligible for individual market coverage</a:t>
                      </a:r>
                    </a:p>
                    <a:p>
                      <a:pPr marL="342900" marR="0" lvl="0" indent="-342900">
                        <a:lnSpc>
                          <a:spcPct val="107000"/>
                        </a:lnSpc>
                        <a:spcBef>
                          <a:spcPts val="0"/>
                        </a:spcBef>
                        <a:spcAft>
                          <a:spcPts val="600"/>
                        </a:spcAft>
                        <a:buFont typeface="Symbol" pitchFamily="2" charset="2"/>
                        <a:buChar char=""/>
                      </a:pPr>
                      <a:r>
                        <a:rPr lang="en-US" sz="1100" dirty="0">
                          <a:effectLst/>
                          <a:latin typeface="Arial" panose="020B0604020202020204" pitchFamily="34" charset="0"/>
                          <a:cs typeface="Arial" panose="020B0604020202020204" pitchFamily="34" charset="0"/>
                        </a:rPr>
                        <a:t>Cap premium contributions for all individual market enrollees by eliminating the tax credit cliff</a:t>
                      </a:r>
                    </a:p>
                    <a:p>
                      <a:pPr marL="342900" marR="0" lvl="0" indent="-342900">
                        <a:lnSpc>
                          <a:spcPct val="107000"/>
                        </a:lnSpc>
                        <a:spcBef>
                          <a:spcPts val="0"/>
                        </a:spcBef>
                        <a:spcAft>
                          <a:spcPts val="600"/>
                        </a:spcAft>
                        <a:buFont typeface="Symbol" pitchFamily="2" charset="2"/>
                        <a:buChar char=""/>
                      </a:pPr>
                      <a:r>
                        <a:rPr lang="en-US" sz="1100" dirty="0">
                          <a:effectLst/>
                          <a:latin typeface="Arial" panose="020B0604020202020204" pitchFamily="34" charset="0"/>
                          <a:cs typeface="Arial" panose="020B0604020202020204" pitchFamily="34" charset="0"/>
                        </a:rPr>
                        <a:t>Make care more affordable for all enrollees under 400 percent FPL</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182880" marT="91440" marB="0">
                    <a:lnL w="63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28316362"/>
                  </a:ext>
                </a:extLst>
              </a:tr>
              <a:tr h="1350818">
                <a:tc>
                  <a:txBody>
                    <a:bodyPr/>
                    <a:lstStyle/>
                    <a:p>
                      <a:pPr marL="0" marR="0">
                        <a:lnSpc>
                          <a:spcPct val="107000"/>
                        </a:lnSpc>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Option 2: </a:t>
                      </a:r>
                      <a:r>
                        <a:rPr lang="en-US" sz="1100" b="0" dirty="0">
                          <a:solidFill>
                            <a:schemeClr val="tx1"/>
                          </a:solidFill>
                          <a:effectLst/>
                          <a:latin typeface="Arial" panose="020B0604020202020204" pitchFamily="34" charset="0"/>
                          <a:cs typeface="Arial" panose="020B0604020202020204" pitchFamily="34" charset="0"/>
                        </a:rPr>
                        <a:t>Enhance and extend premium and cost-sharing support plus individual mandate penalty</a:t>
                      </a:r>
                      <a:endParaRPr lang="en-US" sz="11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R="51225" marT="91440" marB="0">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Option 1 plus reinstatement of individual mandate penalty</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18288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nSpc>
                          <a:spcPct val="107000"/>
                        </a:lnSpc>
                        <a:spcBef>
                          <a:spcPts val="0"/>
                        </a:spcBef>
                        <a:spcAft>
                          <a:spcPts val="600"/>
                        </a:spcAft>
                        <a:buFont typeface="Symbol" pitchFamily="2" charset="2"/>
                        <a:buChar char=""/>
                      </a:pPr>
                      <a:r>
                        <a:rPr lang="en-US" sz="1100" dirty="0">
                          <a:effectLst/>
                          <a:latin typeface="Arial" panose="020B0604020202020204" pitchFamily="34" charset="0"/>
                          <a:cs typeface="Arial" panose="020B0604020202020204" pitchFamily="34" charset="0"/>
                        </a:rPr>
                        <a:t>All Option 1 objectives</a:t>
                      </a:r>
                    </a:p>
                    <a:p>
                      <a:pPr marL="342900" marR="0" lvl="0" indent="-342900">
                        <a:lnSpc>
                          <a:spcPct val="107000"/>
                        </a:lnSpc>
                        <a:spcBef>
                          <a:spcPts val="0"/>
                        </a:spcBef>
                        <a:spcAft>
                          <a:spcPts val="600"/>
                        </a:spcAft>
                        <a:buFont typeface="Symbol" pitchFamily="2" charset="2"/>
                        <a:buChar char=""/>
                      </a:pPr>
                      <a:r>
                        <a:rPr lang="en-US" sz="1100" dirty="0">
                          <a:effectLst/>
                          <a:latin typeface="Arial" panose="020B0604020202020204" pitchFamily="34" charset="0"/>
                          <a:cs typeface="Arial" panose="020B0604020202020204" pitchFamily="34" charset="0"/>
                        </a:rPr>
                        <a:t>Restore a significant share of projected enrollment loss in the individual market due to zero-dollar federal penalty</a:t>
                      </a:r>
                    </a:p>
                    <a:p>
                      <a:pPr marL="342900" marR="0" lvl="0" indent="-342900">
                        <a:lnSpc>
                          <a:spcPct val="107000"/>
                        </a:lnSpc>
                        <a:spcBef>
                          <a:spcPts val="0"/>
                        </a:spcBef>
                        <a:spcAft>
                          <a:spcPts val="600"/>
                        </a:spcAft>
                        <a:buFont typeface="Symbol" pitchFamily="2" charset="2"/>
                        <a:buChar char=""/>
                      </a:pPr>
                      <a:r>
                        <a:rPr lang="en-US" sz="1100" dirty="0">
                          <a:effectLst/>
                          <a:latin typeface="Arial" panose="020B0604020202020204" pitchFamily="34" charset="0"/>
                          <a:cs typeface="Arial" panose="020B0604020202020204" pitchFamily="34" charset="0"/>
                        </a:rPr>
                        <a:t>Lower gross premiums through improved risk mix</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182880" marT="91440" marB="0">
                    <a:lnL w="63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76612"/>
                  </a:ext>
                </a:extLst>
              </a:tr>
              <a:tr h="1156854">
                <a:tc>
                  <a:txBody>
                    <a:bodyPr/>
                    <a:lstStyle/>
                    <a:p>
                      <a:pPr marL="0" marR="0">
                        <a:lnSpc>
                          <a:spcPct val="107000"/>
                        </a:lnSpc>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Option 3: </a:t>
                      </a:r>
                      <a:r>
                        <a:rPr lang="en-US" sz="1100" b="0" dirty="0">
                          <a:solidFill>
                            <a:schemeClr val="tx1"/>
                          </a:solidFill>
                          <a:effectLst/>
                          <a:latin typeface="Arial" panose="020B0604020202020204" pitchFamily="34" charset="0"/>
                          <a:cs typeface="Arial" panose="020B0604020202020204" pitchFamily="34" charset="0"/>
                        </a:rPr>
                        <a:t>Enhance and extend premium and cost-sharing support plus individual mandate penalty plus reinsurance </a:t>
                      </a:r>
                      <a:endParaRPr lang="en-US" sz="11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R="51225" marT="91440" marB="0">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Option 2 plus funding for a reinsurance program modeled on the temporary federal reinsurance program funded at the level required to lower gross premiums by 10 percent per year</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18288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nSpc>
                          <a:spcPct val="107000"/>
                        </a:lnSpc>
                        <a:spcBef>
                          <a:spcPts val="0"/>
                        </a:spcBef>
                        <a:spcAft>
                          <a:spcPts val="600"/>
                        </a:spcAft>
                        <a:buFont typeface="Symbol" pitchFamily="2" charset="2"/>
                        <a:buChar char=""/>
                      </a:pPr>
                      <a:r>
                        <a:rPr lang="en-US" sz="1100" dirty="0">
                          <a:effectLst/>
                          <a:latin typeface="Arial" panose="020B0604020202020204" pitchFamily="34" charset="0"/>
                          <a:cs typeface="Arial" panose="020B0604020202020204" pitchFamily="34" charset="0"/>
                        </a:rPr>
                        <a:t>All Option 2 objectives </a:t>
                      </a:r>
                    </a:p>
                    <a:p>
                      <a:pPr marL="342900" marR="0" lvl="0" indent="-342900">
                        <a:lnSpc>
                          <a:spcPct val="107000"/>
                        </a:lnSpc>
                        <a:spcBef>
                          <a:spcPts val="0"/>
                        </a:spcBef>
                        <a:spcAft>
                          <a:spcPts val="600"/>
                        </a:spcAft>
                        <a:buFont typeface="Symbol" pitchFamily="2" charset="2"/>
                        <a:buChar char=""/>
                      </a:pPr>
                      <a:r>
                        <a:rPr lang="en-US" sz="1100" dirty="0">
                          <a:effectLst/>
                          <a:latin typeface="Arial" panose="020B0604020202020204" pitchFamily="34" charset="0"/>
                          <a:cs typeface="Arial" panose="020B0604020202020204" pitchFamily="34" charset="0"/>
                        </a:rPr>
                        <a:t>Reduce individual market gross premiums by 10 percent per year to address affordability for individuals who do not receive premium subsidies.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182880" marT="91440" marB="0">
                    <a:lnL w="63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44425194"/>
                  </a:ext>
                </a:extLst>
              </a:tr>
            </a:tbl>
          </a:graphicData>
        </a:graphic>
      </p:graphicFrame>
    </p:spTree>
    <p:extLst>
      <p:ext uri="{BB962C8B-B14F-4D97-AF65-F5344CB8AC3E}">
        <p14:creationId xmlns:p14="http://schemas.microsoft.com/office/powerpoint/2010/main" val="297285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41C3-988A-4A9B-A251-5AEE0560F76F}"/>
              </a:ext>
            </a:extLst>
          </p:cNvPr>
          <p:cNvSpPr>
            <a:spLocks noGrp="1"/>
          </p:cNvSpPr>
          <p:nvPr>
            <p:ph type="title"/>
          </p:nvPr>
        </p:nvSpPr>
        <p:spPr/>
        <p:txBody>
          <a:bodyPr/>
          <a:lstStyle/>
          <a:p>
            <a:r>
              <a:rPr lang="en-US" dirty="0"/>
              <a:t>TARGETED AFFORDABILITY MODELS</a:t>
            </a:r>
          </a:p>
        </p:txBody>
      </p:sp>
      <p:sp>
        <p:nvSpPr>
          <p:cNvPr id="3" name="Slide Number Placeholder 2">
            <a:extLst>
              <a:ext uri="{FF2B5EF4-FFF2-40B4-BE49-F238E27FC236}">
                <a16:creationId xmlns:a16="http://schemas.microsoft.com/office/drawing/2014/main" id="{05F22C33-B8A6-4B20-8A61-2AF22D2085EF}"/>
              </a:ext>
            </a:extLst>
          </p:cNvPr>
          <p:cNvSpPr>
            <a:spLocks noGrp="1"/>
          </p:cNvSpPr>
          <p:nvPr>
            <p:ph type="sldNum" sz="quarter" idx="7"/>
          </p:nvPr>
        </p:nvSpPr>
        <p:spPr/>
        <p:txBody>
          <a:bodyPr/>
          <a:lstStyle/>
          <a:p>
            <a:pPr marL="18489"/>
            <a:fld id="{81D60167-4931-47E6-BA6A-407CBD079E47}" type="slidenum">
              <a:rPr lang="en-US" smtClean="0">
                <a:solidFill>
                  <a:srgbClr val="231F20"/>
                </a:solidFill>
              </a:rPr>
              <a:pPr marL="18489"/>
              <a:t>4</a:t>
            </a:fld>
            <a:endParaRPr lang="en-US" dirty="0"/>
          </a:p>
        </p:txBody>
      </p:sp>
      <p:graphicFrame>
        <p:nvGraphicFramePr>
          <p:cNvPr id="5" name="Table 4">
            <a:extLst>
              <a:ext uri="{FF2B5EF4-FFF2-40B4-BE49-F238E27FC236}">
                <a16:creationId xmlns:a16="http://schemas.microsoft.com/office/drawing/2014/main" id="{F8C41B7B-7ABF-7E48-9B32-82EEFFD7DAF6}"/>
              </a:ext>
            </a:extLst>
          </p:cNvPr>
          <p:cNvGraphicFramePr>
            <a:graphicFrameLocks noGrp="1"/>
          </p:cNvGraphicFramePr>
          <p:nvPr>
            <p:extLst>
              <p:ext uri="{D42A27DB-BD31-4B8C-83A1-F6EECF244321}">
                <p14:modId xmlns:p14="http://schemas.microsoft.com/office/powerpoint/2010/main" val="1035849527"/>
              </p:ext>
            </p:extLst>
          </p:nvPr>
        </p:nvGraphicFramePr>
        <p:xfrm>
          <a:off x="350196" y="1147864"/>
          <a:ext cx="8674534" cy="4610206"/>
        </p:xfrm>
        <a:graphic>
          <a:graphicData uri="http://schemas.openxmlformats.org/drawingml/2006/table">
            <a:tbl>
              <a:tblPr firstRow="1" firstCol="1" bandRow="1">
                <a:tableStyleId>{5C22544A-7EE6-4342-B048-85BDC9FD1C3A}</a:tableStyleId>
              </a:tblPr>
              <a:tblGrid>
                <a:gridCol w="1988813">
                  <a:extLst>
                    <a:ext uri="{9D8B030D-6E8A-4147-A177-3AD203B41FA5}">
                      <a16:colId xmlns:a16="http://schemas.microsoft.com/office/drawing/2014/main" val="2051810251"/>
                    </a:ext>
                  </a:extLst>
                </a:gridCol>
                <a:gridCol w="695739">
                  <a:extLst>
                    <a:ext uri="{9D8B030D-6E8A-4147-A177-3AD203B41FA5}">
                      <a16:colId xmlns:a16="http://schemas.microsoft.com/office/drawing/2014/main" val="94572058"/>
                    </a:ext>
                  </a:extLst>
                </a:gridCol>
                <a:gridCol w="5989982">
                  <a:extLst>
                    <a:ext uri="{9D8B030D-6E8A-4147-A177-3AD203B41FA5}">
                      <a16:colId xmlns:a16="http://schemas.microsoft.com/office/drawing/2014/main" val="1551305018"/>
                    </a:ext>
                  </a:extLst>
                </a:gridCol>
              </a:tblGrid>
              <a:tr h="385059">
                <a:tc>
                  <a:txBody>
                    <a:bodyPr/>
                    <a:lstStyle/>
                    <a:p>
                      <a:pPr marL="0" marR="0" algn="ctr">
                        <a:lnSpc>
                          <a:spcPct val="107000"/>
                        </a:lnSpc>
                        <a:spcBef>
                          <a:spcPts val="0"/>
                        </a:spcBef>
                        <a:spcAft>
                          <a:spcPts val="0"/>
                        </a:spcAft>
                      </a:pPr>
                      <a:r>
                        <a:rPr lang="en-US" sz="1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Policy Objective</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Policy Option</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1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US" sz="1100">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57839382"/>
                  </a:ext>
                </a:extLst>
              </a:tr>
              <a:tr h="445356">
                <a:tc rowSpan="2">
                  <a:txBody>
                    <a:bodyPr/>
                    <a:lstStyle/>
                    <a:p>
                      <a:pPr marL="0" marR="0">
                        <a:lnSpc>
                          <a:spcPct val="107000"/>
                        </a:lnSpc>
                        <a:spcBef>
                          <a:spcPts val="0"/>
                        </a:spcBef>
                        <a:spcAft>
                          <a:spcPts val="800"/>
                        </a:spcAft>
                      </a:pPr>
                      <a:r>
                        <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Targeted improved affordability for consumers earning less than 400% FPL</a:t>
                      </a:r>
                      <a:endParaRPr lang="en-US" sz="1100" b="0" dirty="0">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T1</a:t>
                      </a:r>
                      <a:endParaRPr lang="en-US" sz="1100">
                        <a:effectLst/>
                        <a:latin typeface="Arial" panose="020B0604020202020204" pitchFamily="34" charset="0"/>
                        <a:ea typeface="Times New Roman" panose="02020603050405020304" pitchFamily="18" charset="0"/>
                        <a:cs typeface="Calibri" panose="020F0502020204030204" pitchFamily="34" charset="0"/>
                      </a:endParaRPr>
                    </a:p>
                  </a:txBody>
                  <a:tcPr marL="0" marR="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Premium support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lowers premium contribution caps for individuals up to 400% FPL</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63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28316362"/>
                  </a:ext>
                </a:extLst>
              </a:tr>
              <a:tr h="422564">
                <a:tc vMerge="1">
                  <a:txBody>
                    <a:bodyPr/>
                    <a:lstStyle/>
                    <a:p>
                      <a:endParaRPr lang="en-US"/>
                    </a:p>
                  </a:txBody>
                  <a:tcP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T2</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L="0" marR="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Cost-sharing reduction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that those 200-400% FPL get AV 80 plans (Gold AV)</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63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2176612"/>
                  </a:ext>
                </a:extLst>
              </a:tr>
              <a:tr h="505011">
                <a:tc rowSpan="2">
                  <a:txBody>
                    <a:bodyPr/>
                    <a:lstStyle/>
                    <a:p>
                      <a:pPr marL="0" marR="0">
                        <a:lnSpc>
                          <a:spcPct val="107000"/>
                        </a:lnSpc>
                        <a:spcBef>
                          <a:spcPts val="0"/>
                        </a:spcBef>
                        <a:spcAft>
                          <a:spcPts val="800"/>
                        </a:spcAft>
                      </a:pPr>
                      <a:r>
                        <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Targeted improved affordability for consumers earning less than 600% FPL</a:t>
                      </a:r>
                      <a:endParaRPr lang="en-US" sz="1100" b="0" dirty="0">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T3</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L="0" marR="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Premium support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lowers premium contribution caps under 400% FPL and extends the cliff to 600% FPL</a:t>
                      </a:r>
                    </a:p>
                  </a:txBody>
                  <a:tcPr marR="68580" marT="91440" marB="0">
                    <a:lnL w="635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425194"/>
                  </a:ext>
                </a:extLst>
              </a:tr>
              <a:tr h="685485">
                <a:tc vMerge="1">
                  <a:txBody>
                    <a:bodyPr/>
                    <a:lstStyle/>
                    <a:p>
                      <a:pPr marL="0" marR="0">
                        <a:lnSpc>
                          <a:spcPct val="107000"/>
                        </a:lnSpc>
                        <a:spcBef>
                          <a:spcPts val="0"/>
                        </a:spcBef>
                        <a:spcAft>
                          <a:spcPts val="800"/>
                        </a:spcAft>
                      </a:pPr>
                      <a:endParaRPr lang="en-US" sz="1200" b="0" dirty="0">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T4</a:t>
                      </a:r>
                      <a:endParaRPr lang="en-US" sz="1100">
                        <a:effectLst/>
                        <a:latin typeface="Arial" panose="020B0604020202020204" pitchFamily="34" charset="0"/>
                        <a:ea typeface="Times New Roman" panose="02020603050405020304" pitchFamily="18" charset="0"/>
                        <a:cs typeface="Calibri" panose="020F0502020204030204" pitchFamily="34" charset="0"/>
                      </a:endParaRPr>
                    </a:p>
                  </a:txBody>
                  <a:tcPr marL="64135" marR="0" marT="2730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Premium support and penalty reinstatement</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Symbol" pitchFamily="2" charset="2"/>
                        <a:buChar char=""/>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Option T3</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Symbol" pitchFamily="2" charset="2"/>
                        <a:buChar char=""/>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Reinstate individual mandate penalty</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27305" marB="0">
                    <a:lnL w="63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427344"/>
                  </a:ext>
                </a:extLst>
              </a:tr>
              <a:tr h="364477">
                <a:tc rowSpan="3">
                  <a:txBody>
                    <a:bodyPr/>
                    <a:lstStyle/>
                    <a:p>
                      <a:pPr marL="0" marR="0">
                        <a:lnSpc>
                          <a:spcPct val="107000"/>
                        </a:lnSpc>
                        <a:spcBef>
                          <a:spcPts val="0"/>
                        </a:spcBef>
                        <a:spcAft>
                          <a:spcPts val="800"/>
                        </a:spcAft>
                      </a:pPr>
                      <a:r>
                        <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Targeted improved affordability for consumers earning more than 400% FPL </a:t>
                      </a:r>
                      <a:endParaRPr lang="en-US" sz="1100" b="0" dirty="0">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T5</a:t>
                      </a:r>
                      <a:endParaRPr lang="en-US" sz="1100">
                        <a:effectLst/>
                        <a:latin typeface="Arial" panose="020B0604020202020204" pitchFamily="34" charset="0"/>
                        <a:ea typeface="Times New Roman" panose="02020603050405020304" pitchFamily="18" charset="0"/>
                        <a:cs typeface="Calibri" panose="020F0502020204030204" pitchFamily="34" charset="0"/>
                      </a:endParaRPr>
                    </a:p>
                  </a:txBody>
                  <a:tcPr marL="0" marR="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Premium support between 400 and 600% FPL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pushes out the cliff</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635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53097702"/>
                  </a:ext>
                </a:extLst>
              </a:tr>
              <a:tr h="377504">
                <a:tc vMerge="1">
                  <a:txBody>
                    <a:bodyPr/>
                    <a:lstStyle/>
                    <a:p>
                      <a:pPr marL="0" marR="0">
                        <a:lnSpc>
                          <a:spcPct val="107000"/>
                        </a:lnSpc>
                        <a:spcBef>
                          <a:spcPts val="0"/>
                        </a:spcBef>
                        <a:spcAft>
                          <a:spcPts val="800"/>
                        </a:spcAft>
                      </a:pPr>
                      <a:endParaRPr lang="en-US" sz="1200" b="0" dirty="0">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27305" marB="0">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T6</a:t>
                      </a:r>
                      <a:endParaRPr lang="en-US" sz="1100">
                        <a:effectLst/>
                        <a:latin typeface="Arial" panose="020B0604020202020204" pitchFamily="34" charset="0"/>
                        <a:ea typeface="Times New Roman" panose="02020603050405020304" pitchFamily="18" charset="0"/>
                        <a:cs typeface="Calibri" panose="020F0502020204030204" pitchFamily="34" charset="0"/>
                      </a:endParaRPr>
                    </a:p>
                  </a:txBody>
                  <a:tcPr marL="0" marR="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Premium support above 400% FPL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eliminates the cliff </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63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1806925"/>
                  </a:ext>
                </a:extLst>
              </a:tr>
              <a:tr h="422564">
                <a:tc vMerge="1">
                  <a:txBody>
                    <a:bodyPr/>
                    <a:lstStyle/>
                    <a:p>
                      <a:pPr marL="0" marR="0">
                        <a:lnSpc>
                          <a:spcPct val="107000"/>
                        </a:lnSpc>
                        <a:spcBef>
                          <a:spcPts val="0"/>
                        </a:spcBef>
                        <a:spcAft>
                          <a:spcPts val="800"/>
                        </a:spcAft>
                      </a:pPr>
                      <a:endParaRPr lang="en-US" sz="1200" b="0" dirty="0">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27305" marB="0">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T7</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L="0" marR="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Reinsurance</a:t>
                      </a:r>
                      <a:r>
                        <a:rPr lang="en-US" sz="1100" dirty="0">
                          <a:effectLst/>
                          <a:latin typeface="Arial" panose="020B0604020202020204" pitchFamily="34" charset="0"/>
                          <a:ea typeface="Times New Roman" panose="02020603050405020304" pitchFamily="18" charset="0"/>
                          <a:cs typeface="Arial" panose="020B0604020202020204" pitchFamily="34" charset="0"/>
                        </a:rPr>
                        <a:t> that lowers premiums by 10 percent per year</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63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3849277"/>
                  </a:ext>
                </a:extLst>
              </a:tr>
              <a:tr h="1002186">
                <a:tc>
                  <a:txBody>
                    <a:bodyPr/>
                    <a:lstStyle/>
                    <a:p>
                      <a:pPr marL="0" marR="0">
                        <a:lnSpc>
                          <a:spcPct val="107000"/>
                        </a:lnSpc>
                        <a:spcBef>
                          <a:spcPts val="0"/>
                        </a:spcBef>
                        <a:spcAft>
                          <a:spcPts val="800"/>
                        </a:spcAft>
                      </a:pPr>
                      <a:r>
                        <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Targeted improved affordability for all consumers generated by reinstating the mandate penalty</a:t>
                      </a:r>
                      <a:endParaRPr lang="en-US" sz="1100" b="0" dirty="0">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T8</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L="0" marR="0" marT="9144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Reinstate individual mandate penalty </a:t>
                      </a:r>
                      <a:endParaRPr lang="en-US" sz="1100" dirty="0">
                        <a:effectLst/>
                        <a:latin typeface="Arial" panose="020B0604020202020204" pitchFamily="34" charset="0"/>
                        <a:ea typeface="Times New Roman" panose="02020603050405020304" pitchFamily="18" charset="0"/>
                        <a:cs typeface="Calibri" panose="020F0502020204030204" pitchFamily="34" charset="0"/>
                      </a:endParaRPr>
                    </a:p>
                  </a:txBody>
                  <a:tcPr marR="68580" marT="91440" marB="0">
                    <a:lnL w="635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04765"/>
                  </a:ext>
                </a:extLst>
              </a:tr>
            </a:tbl>
          </a:graphicData>
        </a:graphic>
      </p:graphicFrame>
    </p:spTree>
    <p:extLst>
      <p:ext uri="{BB962C8B-B14F-4D97-AF65-F5344CB8AC3E}">
        <p14:creationId xmlns:p14="http://schemas.microsoft.com/office/powerpoint/2010/main" val="344471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41C3-988A-4A9B-A251-5AEE0560F76F}"/>
              </a:ext>
            </a:extLst>
          </p:cNvPr>
          <p:cNvSpPr>
            <a:spLocks noGrp="1"/>
          </p:cNvSpPr>
          <p:nvPr>
            <p:ph type="title"/>
          </p:nvPr>
        </p:nvSpPr>
        <p:spPr>
          <a:xfrm>
            <a:off x="350196" y="365760"/>
            <a:ext cx="9377464" cy="782104"/>
          </a:xfrm>
        </p:spPr>
        <p:txBody>
          <a:bodyPr/>
          <a:lstStyle/>
          <a:p>
            <a:r>
              <a:rPr lang="en-US" dirty="0"/>
              <a:t>AFFORDABILITY REMAINS CRITICAL CHALLENGE FOR MIDDLE INCOME CONSUMERS</a:t>
            </a:r>
          </a:p>
        </p:txBody>
      </p:sp>
      <p:sp>
        <p:nvSpPr>
          <p:cNvPr id="3" name="Slide Number Placeholder 2">
            <a:extLst>
              <a:ext uri="{FF2B5EF4-FFF2-40B4-BE49-F238E27FC236}">
                <a16:creationId xmlns:a16="http://schemas.microsoft.com/office/drawing/2014/main" id="{05F22C33-B8A6-4B20-8A61-2AF22D2085EF}"/>
              </a:ext>
            </a:extLst>
          </p:cNvPr>
          <p:cNvSpPr>
            <a:spLocks noGrp="1"/>
          </p:cNvSpPr>
          <p:nvPr>
            <p:ph type="sldNum" sz="quarter" idx="7"/>
          </p:nvPr>
        </p:nvSpPr>
        <p:spPr/>
        <p:txBody>
          <a:bodyPr/>
          <a:lstStyle/>
          <a:p>
            <a:pPr marL="18489"/>
            <a:fld id="{81D60167-4931-47E6-BA6A-407CBD079E47}" type="slidenum">
              <a:rPr lang="en-US" smtClean="0">
                <a:solidFill>
                  <a:srgbClr val="231F20"/>
                </a:solidFill>
              </a:rPr>
              <a:pPr marL="18489"/>
              <a:t>5</a:t>
            </a:fld>
            <a:endParaRPr lang="en-US" dirty="0"/>
          </a:p>
        </p:txBody>
      </p:sp>
      <p:pic>
        <p:nvPicPr>
          <p:cNvPr id="10" name="Picture 9">
            <a:extLst>
              <a:ext uri="{FF2B5EF4-FFF2-40B4-BE49-F238E27FC236}">
                <a16:creationId xmlns:a16="http://schemas.microsoft.com/office/drawing/2014/main" id="{FCF8621F-E91F-8A4E-B34A-4C3B4869D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958" y="2644727"/>
            <a:ext cx="6413404" cy="4529812"/>
          </a:xfrm>
          <a:prstGeom prst="rect">
            <a:avLst/>
          </a:prstGeom>
        </p:spPr>
      </p:pic>
      <p:sp>
        <p:nvSpPr>
          <p:cNvPr id="11" name="Text Placeholder 3">
            <a:extLst>
              <a:ext uri="{FF2B5EF4-FFF2-40B4-BE49-F238E27FC236}">
                <a16:creationId xmlns:a16="http://schemas.microsoft.com/office/drawing/2014/main" id="{4AB33829-AEF7-6349-9E56-2E7270A65721}"/>
              </a:ext>
            </a:extLst>
          </p:cNvPr>
          <p:cNvSpPr>
            <a:spLocks noGrp="1"/>
          </p:cNvSpPr>
          <p:nvPr>
            <p:ph type="body" sz="quarter" idx="13"/>
          </p:nvPr>
        </p:nvSpPr>
        <p:spPr>
          <a:xfrm>
            <a:off x="251458" y="1243794"/>
            <a:ext cx="9377464" cy="1640083"/>
          </a:xfrm>
        </p:spPr>
        <p:txBody>
          <a:bodyPr>
            <a:normAutofit/>
          </a:bodyPr>
          <a:lstStyle/>
          <a:p>
            <a:r>
              <a:rPr lang="en-US" sz="1700" dirty="0"/>
              <a:t>Consumer share of premium (grey bars) jump for those just over the “subsidy cliff” at 400 percent of Federal Poverty Level (FPL). The impact is most severe for older consumers and those living in regions with higher health care costs.</a:t>
            </a:r>
          </a:p>
        </p:txBody>
      </p:sp>
      <p:sp>
        <p:nvSpPr>
          <p:cNvPr id="12" name="TextBox 11">
            <a:extLst>
              <a:ext uri="{FF2B5EF4-FFF2-40B4-BE49-F238E27FC236}">
                <a16:creationId xmlns:a16="http://schemas.microsoft.com/office/drawing/2014/main" id="{6FC4C3FF-165D-CD4F-8D93-EDF6DC8941B8}"/>
              </a:ext>
            </a:extLst>
          </p:cNvPr>
          <p:cNvSpPr txBox="1"/>
          <p:nvPr/>
        </p:nvSpPr>
        <p:spPr>
          <a:xfrm>
            <a:off x="1308294" y="2243797"/>
            <a:ext cx="782163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Monthly Premium and Tax Credit by Age and Income Range in Alameda County</a:t>
            </a:r>
          </a:p>
        </p:txBody>
      </p:sp>
    </p:spTree>
    <p:extLst>
      <p:ext uri="{BB962C8B-B14F-4D97-AF65-F5344CB8AC3E}">
        <p14:creationId xmlns:p14="http://schemas.microsoft.com/office/powerpoint/2010/main" val="404746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82AB-09AA-48E3-AAF7-AD1AC4C4302B}"/>
              </a:ext>
            </a:extLst>
          </p:cNvPr>
          <p:cNvSpPr>
            <a:spLocks noGrp="1"/>
          </p:cNvSpPr>
          <p:nvPr>
            <p:ph type="title"/>
          </p:nvPr>
        </p:nvSpPr>
        <p:spPr/>
        <p:txBody>
          <a:bodyPr/>
          <a:lstStyle/>
          <a:p>
            <a:r>
              <a:rPr lang="en-US" dirty="0"/>
              <a:t>ILLUSTRATING POLICIES THROUGH CONSUMER SCENARIOS</a:t>
            </a:r>
          </a:p>
        </p:txBody>
      </p:sp>
      <p:sp>
        <p:nvSpPr>
          <p:cNvPr id="3" name="Slide Number Placeholder 2">
            <a:extLst>
              <a:ext uri="{FF2B5EF4-FFF2-40B4-BE49-F238E27FC236}">
                <a16:creationId xmlns:a16="http://schemas.microsoft.com/office/drawing/2014/main" id="{3C398953-6870-4C6F-A18C-1620D0753084}"/>
              </a:ext>
            </a:extLst>
          </p:cNvPr>
          <p:cNvSpPr>
            <a:spLocks noGrp="1"/>
          </p:cNvSpPr>
          <p:nvPr>
            <p:ph type="sldNum" sz="quarter" idx="7"/>
          </p:nvPr>
        </p:nvSpPr>
        <p:spPr/>
        <p:txBody>
          <a:bodyPr/>
          <a:lstStyle/>
          <a:p>
            <a:pPr marL="18489"/>
            <a:fld id="{81D60167-4931-47E6-BA6A-407CBD079E47}" type="slidenum">
              <a:rPr lang="en-US" smtClean="0">
                <a:solidFill>
                  <a:srgbClr val="231F20"/>
                </a:solidFill>
              </a:rPr>
              <a:pPr marL="18489"/>
              <a:t>6</a:t>
            </a:fld>
            <a:endParaRPr lang="en-US" dirty="0"/>
          </a:p>
        </p:txBody>
      </p:sp>
      <p:graphicFrame>
        <p:nvGraphicFramePr>
          <p:cNvPr id="6" name="Table 5">
            <a:extLst>
              <a:ext uri="{FF2B5EF4-FFF2-40B4-BE49-F238E27FC236}">
                <a16:creationId xmlns:a16="http://schemas.microsoft.com/office/drawing/2014/main" id="{9A309C80-7786-B548-9DBD-CA10608F6EF2}"/>
              </a:ext>
            </a:extLst>
          </p:cNvPr>
          <p:cNvGraphicFramePr>
            <a:graphicFrameLocks noGrp="1"/>
          </p:cNvGraphicFramePr>
          <p:nvPr>
            <p:extLst>
              <p:ext uri="{D42A27DB-BD31-4B8C-83A1-F6EECF244321}">
                <p14:modId xmlns:p14="http://schemas.microsoft.com/office/powerpoint/2010/main" val="865320152"/>
              </p:ext>
            </p:extLst>
          </p:nvPr>
        </p:nvGraphicFramePr>
        <p:xfrm>
          <a:off x="350196" y="1833588"/>
          <a:ext cx="9172423" cy="3394015"/>
        </p:xfrm>
        <a:graphic>
          <a:graphicData uri="http://schemas.openxmlformats.org/drawingml/2006/table">
            <a:tbl>
              <a:tblPr firstRow="1" firstCol="1" bandRow="1">
                <a:tableStyleId>{5C22544A-7EE6-4342-B048-85BDC9FD1C3A}</a:tableStyleId>
              </a:tblPr>
              <a:tblGrid>
                <a:gridCol w="1883162">
                  <a:extLst>
                    <a:ext uri="{9D8B030D-6E8A-4147-A177-3AD203B41FA5}">
                      <a16:colId xmlns:a16="http://schemas.microsoft.com/office/drawing/2014/main" val="3572961066"/>
                    </a:ext>
                  </a:extLst>
                </a:gridCol>
                <a:gridCol w="2938717">
                  <a:extLst>
                    <a:ext uri="{9D8B030D-6E8A-4147-A177-3AD203B41FA5}">
                      <a16:colId xmlns:a16="http://schemas.microsoft.com/office/drawing/2014/main" val="1075651543"/>
                    </a:ext>
                  </a:extLst>
                </a:gridCol>
                <a:gridCol w="1850231">
                  <a:extLst>
                    <a:ext uri="{9D8B030D-6E8A-4147-A177-3AD203B41FA5}">
                      <a16:colId xmlns:a16="http://schemas.microsoft.com/office/drawing/2014/main" val="1187136618"/>
                    </a:ext>
                  </a:extLst>
                </a:gridCol>
                <a:gridCol w="2500313">
                  <a:extLst>
                    <a:ext uri="{9D8B030D-6E8A-4147-A177-3AD203B41FA5}">
                      <a16:colId xmlns:a16="http://schemas.microsoft.com/office/drawing/2014/main" val="1639077129"/>
                    </a:ext>
                  </a:extLst>
                </a:gridCol>
              </a:tblGrid>
              <a:tr h="327072">
                <a:tc rowSpan="8">
                  <a:txBody>
                    <a:bodyPr/>
                    <a:lstStyle/>
                    <a:p>
                      <a:pPr marL="0" marR="0" algn="l">
                        <a:lnSpc>
                          <a:spcPct val="107000"/>
                        </a:lnSpc>
                        <a:spcBef>
                          <a:spcPts val="0"/>
                        </a:spcBef>
                        <a:spcAft>
                          <a:spcPts val="60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Alfonso</a:t>
                      </a:r>
                    </a:p>
                    <a:p>
                      <a:pPr marL="0" marR="0" algn="l">
                        <a:lnSpc>
                          <a:spcPct val="107000"/>
                        </a:lnSpc>
                        <a:spcBef>
                          <a:spcPts val="0"/>
                        </a:spcBef>
                        <a:spcAft>
                          <a:spcPts val="60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 years old</a:t>
                      </a:r>
                    </a:p>
                    <a:p>
                      <a:pPr marL="0" marR="0" algn="l">
                        <a:lnSpc>
                          <a:spcPct val="107000"/>
                        </a:lnSpc>
                        <a:spcBef>
                          <a:spcPts val="0"/>
                        </a:spcBef>
                        <a:spcAft>
                          <a:spcPts val="60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Lives in a low cost region</a:t>
                      </a:r>
                    </a:p>
                    <a:p>
                      <a:pPr marL="0" marR="0" algn="l">
                        <a:lnSpc>
                          <a:spcPct val="107000"/>
                        </a:lnSpc>
                        <a:spcBef>
                          <a:spcPts val="0"/>
                        </a:spcBef>
                        <a:spcAft>
                          <a:spcPts val="60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Income: $25,000</a:t>
                      </a:r>
                    </a:p>
                    <a:p>
                      <a:pPr marL="0" marR="0" algn="l">
                        <a:lnSpc>
                          <a:spcPct val="107000"/>
                        </a:lnSpc>
                        <a:spcBef>
                          <a:spcPts val="0"/>
                        </a:spcBef>
                        <a:spcAft>
                          <a:spcPts val="60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206% FPL</a:t>
                      </a:r>
                    </a:p>
                    <a:p>
                      <a:pPr marL="0" marR="0" algn="l">
                        <a:lnSpc>
                          <a:spcPct val="107000"/>
                        </a:lnSpc>
                        <a:spcBef>
                          <a:spcPts val="0"/>
                        </a:spcBef>
                        <a:spcAft>
                          <a:spcPts val="600"/>
                        </a:spcAft>
                      </a:pPr>
                      <a:r>
                        <a:rPr lang="en-US" sz="1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Based on the second-lowest</a:t>
                      </a:r>
                      <a:br>
                        <a:rPr lang="en-US" sz="1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Silver plan offered where Alfonso lives</a:t>
                      </a:r>
                    </a:p>
                  </a:txBody>
                  <a:tcPr marR="68580" marT="18288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05840" rtl="0" eaLnBrk="1" fontAlgn="auto" latinLnBrk="0" hangingPunct="1">
                        <a:lnSpc>
                          <a:spcPct val="107000"/>
                        </a:lnSpc>
                        <a:spcBef>
                          <a:spcPts val="0"/>
                        </a:spcBef>
                        <a:spcAft>
                          <a:spcPts val="0"/>
                        </a:spcAft>
                        <a:buClrTx/>
                        <a:buSzTx/>
                        <a:buFontTx/>
                        <a:buNone/>
                        <a:tabLst/>
                        <a:defRPr/>
                      </a:pPr>
                      <a:r>
                        <a:rPr lang="en-US" sz="1200" b="0" dirty="0">
                          <a:solidFill>
                            <a:schemeClr val="tx1"/>
                          </a:solidFill>
                          <a:effectLst/>
                          <a:latin typeface="Arial" panose="020B0604020202020204" pitchFamily="34" charset="0"/>
                          <a:cs typeface="Arial" panose="020B0604020202020204" pitchFamily="34" charset="0"/>
                        </a:rPr>
                        <a:t>Affordable </a:t>
                      </a:r>
                      <a:br>
                        <a:rPr lang="en-US" sz="1200" b="0" dirty="0">
                          <a:solidFill>
                            <a:schemeClr val="tx1"/>
                          </a:solidFill>
                          <a:effectLst/>
                          <a:latin typeface="Arial" panose="020B0604020202020204" pitchFamily="34" charset="0"/>
                          <a:cs typeface="Arial" panose="020B0604020202020204" pitchFamily="34" charset="0"/>
                        </a:rPr>
                      </a:br>
                      <a:r>
                        <a:rPr lang="en-US" sz="1200" b="0" dirty="0">
                          <a:solidFill>
                            <a:schemeClr val="tx1"/>
                          </a:solidFill>
                          <a:effectLst/>
                          <a:latin typeface="Arial" panose="020B0604020202020204" pitchFamily="34" charset="0"/>
                          <a:cs typeface="Arial" panose="020B0604020202020204" pitchFamily="34" charset="0"/>
                        </a:rPr>
                        <a:t>Care Act Baseline</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Option 2</a:t>
                      </a:r>
                      <a:br>
                        <a:rPr lang="en-US" sz="1200" b="1" dirty="0">
                          <a:solidFill>
                            <a:schemeClr val="tx1"/>
                          </a:solidFill>
                          <a:effectLst/>
                          <a:latin typeface="Arial" panose="020B0604020202020204" pitchFamily="34" charset="0"/>
                          <a:cs typeface="Arial" panose="020B0604020202020204" pitchFamily="34" charset="0"/>
                        </a:rPr>
                      </a:br>
                      <a:r>
                        <a:rPr lang="en-US" sz="1200" b="0" dirty="0">
                          <a:solidFill>
                            <a:schemeClr val="tx1"/>
                          </a:solidFill>
                          <a:effectLst/>
                          <a:latin typeface="Arial" panose="020B0604020202020204" pitchFamily="34" charset="0"/>
                          <a:cs typeface="Arial" panose="020B0604020202020204" pitchFamily="34" charset="0"/>
                        </a:rPr>
                        <a:t>Enhanced Premium and Cost Sharing Subsidies with Penalty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527950"/>
                  </a:ext>
                </a:extLst>
              </a:tr>
              <a:tr h="412910">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Monthly Premium (SLS)</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$350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$333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6503854"/>
                  </a:ext>
                </a:extLst>
              </a:tr>
              <a:tr h="331293">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Net Premium</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$136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$39</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174815"/>
                  </a:ext>
                </a:extLst>
              </a:tr>
              <a:tr h="409756">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Net Premium Income Share</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6.54%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1.89%</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968344"/>
                  </a:ext>
                </a:extLst>
              </a:tr>
              <a:tr h="351882">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Federal Premium Subsidy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$214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$196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367458"/>
                  </a:ext>
                </a:extLst>
              </a:tr>
              <a:tr h="380215">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New Premium Subsidy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936583"/>
                  </a:ext>
                </a:extLst>
              </a:tr>
              <a:tr h="408551">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Silver Plan Medical Deductible (family)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$650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992787"/>
                  </a:ext>
                </a:extLst>
              </a:tr>
              <a:tr h="343631">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Annual Penalty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None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$695</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5243867"/>
                  </a:ext>
                </a:extLst>
              </a:tr>
            </a:tbl>
          </a:graphicData>
        </a:graphic>
      </p:graphicFrame>
      <p:sp>
        <p:nvSpPr>
          <p:cNvPr id="5" name="TextBox 4">
            <a:extLst>
              <a:ext uri="{FF2B5EF4-FFF2-40B4-BE49-F238E27FC236}">
                <a16:creationId xmlns:a16="http://schemas.microsoft.com/office/drawing/2014/main" id="{EF89C434-4973-E744-9BEC-1090A838085D}"/>
              </a:ext>
            </a:extLst>
          </p:cNvPr>
          <p:cNvSpPr txBox="1"/>
          <p:nvPr/>
        </p:nvSpPr>
        <p:spPr>
          <a:xfrm>
            <a:off x="350196" y="1319825"/>
            <a:ext cx="8651965" cy="338554"/>
          </a:xfrm>
          <a:prstGeom prst="rect">
            <a:avLst/>
          </a:prstGeom>
          <a:noFill/>
        </p:spPr>
        <p:txBody>
          <a:bodyPr wrap="square" lIns="0" rtlCol="0">
            <a:spAutoFit/>
          </a:bodyPr>
          <a:lstStyle/>
          <a:p>
            <a:r>
              <a:rPr lang="en-US" sz="1600" b="1" dirty="0">
                <a:latin typeface="Arial" panose="020B0604020202020204" pitchFamily="34" charset="0"/>
                <a:cs typeface="Arial" panose="020B0604020202020204" pitchFamily="34" charset="0"/>
              </a:rPr>
              <a:t>Approach 1, Option 2, Comprehensive Market-Wide Affordable Enhancements</a:t>
            </a:r>
          </a:p>
        </p:txBody>
      </p:sp>
    </p:spTree>
    <p:extLst>
      <p:ext uri="{BB962C8B-B14F-4D97-AF65-F5344CB8AC3E}">
        <p14:creationId xmlns:p14="http://schemas.microsoft.com/office/powerpoint/2010/main" val="252307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DD42-94E9-439E-9B22-333A92D6875F}"/>
              </a:ext>
            </a:extLst>
          </p:cNvPr>
          <p:cNvSpPr>
            <a:spLocks noGrp="1"/>
          </p:cNvSpPr>
          <p:nvPr>
            <p:ph type="title"/>
          </p:nvPr>
        </p:nvSpPr>
        <p:spPr/>
        <p:txBody>
          <a:bodyPr/>
          <a:lstStyle/>
          <a:p>
            <a:r>
              <a:rPr lang="en-US" dirty="0"/>
              <a:t>ILLUSTRATING POLICIES THROUGH CONSUMER SCENARIOS</a:t>
            </a:r>
          </a:p>
        </p:txBody>
      </p:sp>
      <p:sp>
        <p:nvSpPr>
          <p:cNvPr id="3" name="Slide Number Placeholder 2">
            <a:extLst>
              <a:ext uri="{FF2B5EF4-FFF2-40B4-BE49-F238E27FC236}">
                <a16:creationId xmlns:a16="http://schemas.microsoft.com/office/drawing/2014/main" id="{2964BFD9-B9C3-4276-AD2C-473D55AFD310}"/>
              </a:ext>
            </a:extLst>
          </p:cNvPr>
          <p:cNvSpPr>
            <a:spLocks noGrp="1"/>
          </p:cNvSpPr>
          <p:nvPr>
            <p:ph type="sldNum" sz="quarter" idx="7"/>
          </p:nvPr>
        </p:nvSpPr>
        <p:spPr/>
        <p:txBody>
          <a:bodyPr/>
          <a:lstStyle/>
          <a:p>
            <a:pPr marL="18489"/>
            <a:fld id="{81D60167-4931-47E6-BA6A-407CBD079E47}" type="slidenum">
              <a:rPr lang="en-US" smtClean="0">
                <a:solidFill>
                  <a:srgbClr val="231F20"/>
                </a:solidFill>
              </a:rPr>
              <a:pPr marL="18489"/>
              <a:t>7</a:t>
            </a:fld>
            <a:endParaRPr lang="en-US" dirty="0"/>
          </a:p>
        </p:txBody>
      </p:sp>
      <p:graphicFrame>
        <p:nvGraphicFramePr>
          <p:cNvPr id="6" name="Table 5">
            <a:extLst>
              <a:ext uri="{FF2B5EF4-FFF2-40B4-BE49-F238E27FC236}">
                <a16:creationId xmlns:a16="http://schemas.microsoft.com/office/drawing/2014/main" id="{3EC58128-1DEC-A043-8175-2D6F935D36A6}"/>
              </a:ext>
            </a:extLst>
          </p:cNvPr>
          <p:cNvGraphicFramePr>
            <a:graphicFrameLocks noGrp="1"/>
          </p:cNvGraphicFramePr>
          <p:nvPr>
            <p:extLst>
              <p:ext uri="{D42A27DB-BD31-4B8C-83A1-F6EECF244321}">
                <p14:modId xmlns:p14="http://schemas.microsoft.com/office/powerpoint/2010/main" val="955037593"/>
              </p:ext>
            </p:extLst>
          </p:nvPr>
        </p:nvGraphicFramePr>
        <p:xfrm>
          <a:off x="350196" y="1830341"/>
          <a:ext cx="9115273" cy="3394015"/>
        </p:xfrm>
        <a:graphic>
          <a:graphicData uri="http://schemas.openxmlformats.org/drawingml/2006/table">
            <a:tbl>
              <a:tblPr firstRow="1" firstCol="1" bandRow="1">
                <a:tableStyleId>{5C22544A-7EE6-4342-B048-85BDC9FD1C3A}</a:tableStyleId>
              </a:tblPr>
              <a:tblGrid>
                <a:gridCol w="1883162">
                  <a:extLst>
                    <a:ext uri="{9D8B030D-6E8A-4147-A177-3AD203B41FA5}">
                      <a16:colId xmlns:a16="http://schemas.microsoft.com/office/drawing/2014/main" val="3572961066"/>
                    </a:ext>
                  </a:extLst>
                </a:gridCol>
                <a:gridCol w="2938717">
                  <a:extLst>
                    <a:ext uri="{9D8B030D-6E8A-4147-A177-3AD203B41FA5}">
                      <a16:colId xmlns:a16="http://schemas.microsoft.com/office/drawing/2014/main" val="1075651543"/>
                    </a:ext>
                  </a:extLst>
                </a:gridCol>
                <a:gridCol w="1850231">
                  <a:extLst>
                    <a:ext uri="{9D8B030D-6E8A-4147-A177-3AD203B41FA5}">
                      <a16:colId xmlns:a16="http://schemas.microsoft.com/office/drawing/2014/main" val="1187136618"/>
                    </a:ext>
                  </a:extLst>
                </a:gridCol>
                <a:gridCol w="2443163">
                  <a:extLst>
                    <a:ext uri="{9D8B030D-6E8A-4147-A177-3AD203B41FA5}">
                      <a16:colId xmlns:a16="http://schemas.microsoft.com/office/drawing/2014/main" val="1639077129"/>
                    </a:ext>
                  </a:extLst>
                </a:gridCol>
              </a:tblGrid>
              <a:tr h="327072">
                <a:tc rowSpan="8">
                  <a:txBody>
                    <a:bodyPr/>
                    <a:lstStyle/>
                    <a:p>
                      <a:pPr marL="0" marR="0" algn="l">
                        <a:lnSpc>
                          <a:spcPct val="107000"/>
                        </a:lnSpc>
                        <a:spcBef>
                          <a:spcPts val="0"/>
                        </a:spcBef>
                        <a:spcAft>
                          <a:spcPts val="60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Erin and Francis</a:t>
                      </a:r>
                    </a:p>
                    <a:p>
                      <a:pPr marL="0" marR="0" algn="l">
                        <a:lnSpc>
                          <a:spcPct val="107000"/>
                        </a:lnSpc>
                        <a:spcBef>
                          <a:spcPts val="0"/>
                        </a:spcBef>
                        <a:spcAft>
                          <a:spcPts val="60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62 years old</a:t>
                      </a:r>
                    </a:p>
                    <a:p>
                      <a:pPr marL="0" marR="0" algn="l">
                        <a:lnSpc>
                          <a:spcPct val="107000"/>
                        </a:lnSpc>
                        <a:spcBef>
                          <a:spcPts val="0"/>
                        </a:spcBef>
                        <a:spcAft>
                          <a:spcPts val="60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Live in a high cost region</a:t>
                      </a:r>
                    </a:p>
                    <a:p>
                      <a:pPr marL="0" marR="0" algn="l">
                        <a:lnSpc>
                          <a:spcPct val="107000"/>
                        </a:lnSpc>
                        <a:spcBef>
                          <a:spcPts val="0"/>
                        </a:spcBef>
                        <a:spcAft>
                          <a:spcPts val="60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Income: $75,000</a:t>
                      </a:r>
                    </a:p>
                    <a:p>
                      <a:pPr marL="0" marR="0" algn="l">
                        <a:lnSpc>
                          <a:spcPct val="107000"/>
                        </a:lnSpc>
                        <a:spcBef>
                          <a:spcPts val="0"/>
                        </a:spcBef>
                        <a:spcAft>
                          <a:spcPts val="60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456% FPL</a:t>
                      </a:r>
                    </a:p>
                    <a:p>
                      <a:pPr marL="0" marR="0" lvl="0" indent="0" algn="l" defTabSz="1005840" rtl="0" eaLnBrk="1" fontAlgn="auto" latinLnBrk="0" hangingPunct="1">
                        <a:lnSpc>
                          <a:spcPct val="107000"/>
                        </a:lnSpc>
                        <a:spcBef>
                          <a:spcPts val="0"/>
                        </a:spcBef>
                        <a:spcAft>
                          <a:spcPts val="60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Based on the second-lowest</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Silver plan offered where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Erin and Francis live</a:t>
                      </a:r>
                    </a:p>
                    <a:p>
                      <a:pPr marL="0" marR="0" algn="l">
                        <a:lnSpc>
                          <a:spcPct val="107000"/>
                        </a:lnSpc>
                        <a:spcBef>
                          <a:spcPts val="0"/>
                        </a:spcBef>
                        <a:spcAft>
                          <a:spcPts val="60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R="68580" marT="18288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05840" rtl="0" eaLnBrk="1" fontAlgn="auto" latinLnBrk="0" hangingPunct="1">
                        <a:lnSpc>
                          <a:spcPct val="107000"/>
                        </a:lnSpc>
                        <a:spcBef>
                          <a:spcPts val="0"/>
                        </a:spcBef>
                        <a:spcAft>
                          <a:spcPts val="0"/>
                        </a:spcAft>
                        <a:buClrTx/>
                        <a:buSzTx/>
                        <a:buFontTx/>
                        <a:buNone/>
                        <a:tabLst/>
                        <a:defRPr/>
                      </a:pPr>
                      <a:r>
                        <a:rPr lang="en-US" sz="1200" b="0" dirty="0">
                          <a:solidFill>
                            <a:schemeClr val="tx1"/>
                          </a:solidFill>
                          <a:effectLst/>
                          <a:latin typeface="Arial" panose="020B0604020202020204" pitchFamily="34" charset="0"/>
                          <a:cs typeface="Arial" panose="020B0604020202020204" pitchFamily="34" charset="0"/>
                        </a:rPr>
                        <a:t>Affordable </a:t>
                      </a:r>
                      <a:br>
                        <a:rPr lang="en-US" sz="1200" b="0" dirty="0">
                          <a:solidFill>
                            <a:schemeClr val="tx1"/>
                          </a:solidFill>
                          <a:effectLst/>
                          <a:latin typeface="Arial" panose="020B0604020202020204" pitchFamily="34" charset="0"/>
                          <a:cs typeface="Arial" panose="020B0604020202020204" pitchFamily="34" charset="0"/>
                        </a:rPr>
                      </a:br>
                      <a:r>
                        <a:rPr lang="en-US" sz="1200" b="0" dirty="0">
                          <a:solidFill>
                            <a:schemeClr val="tx1"/>
                          </a:solidFill>
                          <a:effectLst/>
                          <a:latin typeface="Arial" panose="020B0604020202020204" pitchFamily="34" charset="0"/>
                          <a:cs typeface="Arial" panose="020B0604020202020204" pitchFamily="34" charset="0"/>
                        </a:rPr>
                        <a:t>Care Act Baseline</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Option 2</a:t>
                      </a:r>
                      <a:br>
                        <a:rPr lang="en-US" sz="1200" b="1" dirty="0">
                          <a:solidFill>
                            <a:schemeClr val="tx1"/>
                          </a:solidFill>
                          <a:effectLst/>
                          <a:latin typeface="Arial" panose="020B0604020202020204" pitchFamily="34" charset="0"/>
                          <a:cs typeface="Arial" panose="020B0604020202020204" pitchFamily="34" charset="0"/>
                        </a:rPr>
                      </a:br>
                      <a:r>
                        <a:rPr lang="en-US" sz="1200" b="0" dirty="0">
                          <a:solidFill>
                            <a:schemeClr val="tx1"/>
                          </a:solidFill>
                          <a:effectLst/>
                          <a:latin typeface="Arial" panose="020B0604020202020204" pitchFamily="34" charset="0"/>
                          <a:cs typeface="Arial" panose="020B0604020202020204" pitchFamily="34" charset="0"/>
                        </a:rPr>
                        <a:t>Enhanced Premium and Cost Sharing Subsidies with Penalty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527950"/>
                  </a:ext>
                </a:extLst>
              </a:tr>
              <a:tr h="412910">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Monthly Premium (SLS)</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$2,250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$2,138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6503854"/>
                  </a:ext>
                </a:extLst>
              </a:tr>
              <a:tr h="331293">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Net Premium</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$2,250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effectLst/>
                          <a:latin typeface="Arial" panose="020B0604020202020204" pitchFamily="34" charset="0"/>
                          <a:cs typeface="Arial" panose="020B0604020202020204" pitchFamily="34" charset="0"/>
                        </a:rPr>
                        <a:t>$578</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174815"/>
                  </a:ext>
                </a:extLst>
              </a:tr>
              <a:tr h="409756">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Net Premium Income Share</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effectLst/>
                          <a:latin typeface="Arial" panose="020B0604020202020204" pitchFamily="34" charset="0"/>
                          <a:cs typeface="Arial" panose="020B0604020202020204" pitchFamily="34" charset="0"/>
                        </a:rPr>
                        <a:t>36.00%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9.25%</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968344"/>
                  </a:ext>
                </a:extLst>
              </a:tr>
              <a:tr h="351882">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Federal Premium Subsidy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367458"/>
                  </a:ext>
                </a:extLst>
              </a:tr>
              <a:tr h="380215">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New Premium Subsidy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$1,559</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936583"/>
                  </a:ext>
                </a:extLst>
              </a:tr>
              <a:tr h="408551">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Silver Plan Medical Deductible (family)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effectLst/>
                          <a:latin typeface="Arial" panose="020B0604020202020204" pitchFamily="34" charset="0"/>
                          <a:cs typeface="Arial" panose="020B0604020202020204" pitchFamily="34" charset="0"/>
                        </a:rPr>
                        <a:t>$5,000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992787"/>
                  </a:ext>
                </a:extLst>
              </a:tr>
              <a:tr h="343631">
                <a:tc vMerge="1">
                  <a:txBody>
                    <a:bodyPr/>
                    <a:lstStyle/>
                    <a:p>
                      <a:pPr marL="0" marR="0">
                        <a:lnSpc>
                          <a:spcPct val="107000"/>
                        </a:lnSpc>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Prorated Monthly Penalty</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828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None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$263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5243867"/>
                  </a:ext>
                </a:extLst>
              </a:tr>
            </a:tbl>
          </a:graphicData>
        </a:graphic>
      </p:graphicFrame>
      <p:sp>
        <p:nvSpPr>
          <p:cNvPr id="4" name="TextBox 3">
            <a:extLst>
              <a:ext uri="{FF2B5EF4-FFF2-40B4-BE49-F238E27FC236}">
                <a16:creationId xmlns:a16="http://schemas.microsoft.com/office/drawing/2014/main" id="{9DB37F3A-6E45-904E-9CDD-FE72CD27487A}"/>
              </a:ext>
            </a:extLst>
          </p:cNvPr>
          <p:cNvSpPr txBox="1"/>
          <p:nvPr/>
        </p:nvSpPr>
        <p:spPr>
          <a:xfrm>
            <a:off x="350196" y="1319825"/>
            <a:ext cx="8651965" cy="338554"/>
          </a:xfrm>
          <a:prstGeom prst="rect">
            <a:avLst/>
          </a:prstGeom>
          <a:noFill/>
        </p:spPr>
        <p:txBody>
          <a:bodyPr wrap="square" lIns="0" rtlCol="0">
            <a:spAutoFit/>
          </a:bodyPr>
          <a:lstStyle/>
          <a:p>
            <a:r>
              <a:rPr lang="en-US" sz="1600" b="1" dirty="0">
                <a:latin typeface="Arial" panose="020B0604020202020204" pitchFamily="34" charset="0"/>
                <a:cs typeface="Arial" panose="020B0604020202020204" pitchFamily="34" charset="0"/>
              </a:rPr>
              <a:t>Approach 1, Option 2, Comprehensive Market-Wide Affordable Enhancements</a:t>
            </a:r>
          </a:p>
        </p:txBody>
      </p:sp>
    </p:spTree>
    <p:extLst>
      <p:ext uri="{BB962C8B-B14F-4D97-AF65-F5344CB8AC3E}">
        <p14:creationId xmlns:p14="http://schemas.microsoft.com/office/powerpoint/2010/main" val="73213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76B4-2B23-4498-B382-B36DE36CA1FD}"/>
              </a:ext>
            </a:extLst>
          </p:cNvPr>
          <p:cNvSpPr>
            <a:spLocks noGrp="1"/>
          </p:cNvSpPr>
          <p:nvPr>
            <p:ph type="title"/>
          </p:nvPr>
        </p:nvSpPr>
        <p:spPr/>
        <p:txBody>
          <a:bodyPr>
            <a:normAutofit/>
          </a:bodyPr>
          <a:lstStyle/>
          <a:p>
            <a:r>
              <a:rPr lang="en-US" spc="-5" dirty="0"/>
              <a:t>COVERED</a:t>
            </a:r>
            <a:r>
              <a:rPr lang="en-US" spc="10" dirty="0"/>
              <a:t> </a:t>
            </a:r>
            <a:r>
              <a:rPr lang="en-US" spc="-5" dirty="0"/>
              <a:t>CALIFORNIA</a:t>
            </a:r>
            <a:r>
              <a:rPr lang="en-US" spc="25" dirty="0"/>
              <a:t> </a:t>
            </a:r>
            <a:r>
              <a:rPr lang="en-US" spc="-5" dirty="0"/>
              <a:t>20</a:t>
            </a:r>
            <a:r>
              <a:rPr lang="en-US" dirty="0"/>
              <a:t>1</a:t>
            </a:r>
            <a:r>
              <a:rPr lang="en-US" spc="-5" dirty="0"/>
              <a:t>9</a:t>
            </a:r>
            <a:r>
              <a:rPr lang="en-US" spc="10" dirty="0"/>
              <a:t> </a:t>
            </a:r>
            <a:r>
              <a:rPr lang="en-US" spc="-5" dirty="0"/>
              <a:t>PATIEN</a:t>
            </a:r>
            <a:r>
              <a:rPr lang="en-US" spc="10" dirty="0"/>
              <a:t>T</a:t>
            </a:r>
            <a:r>
              <a:rPr lang="en-US" spc="-5" dirty="0"/>
              <a:t>-CENTERED</a:t>
            </a:r>
            <a:r>
              <a:rPr lang="en-US" spc="45" dirty="0"/>
              <a:t> </a:t>
            </a:r>
            <a:r>
              <a:rPr lang="en-US" spc="-5" dirty="0"/>
              <a:t>BENEFIT</a:t>
            </a:r>
            <a:r>
              <a:rPr lang="en-US" spc="25" dirty="0"/>
              <a:t> </a:t>
            </a:r>
            <a:r>
              <a:rPr lang="en-US" spc="-5" dirty="0"/>
              <a:t>DESI</a:t>
            </a:r>
            <a:r>
              <a:rPr lang="en-US" dirty="0"/>
              <a:t>G</a:t>
            </a:r>
            <a:r>
              <a:rPr lang="en-US" spc="-5" dirty="0"/>
              <a:t>NS</a:t>
            </a:r>
            <a:endParaRPr lang="en-US" dirty="0"/>
          </a:p>
        </p:txBody>
      </p:sp>
      <p:sp>
        <p:nvSpPr>
          <p:cNvPr id="4" name="Slide Number Placeholder 3">
            <a:extLst>
              <a:ext uri="{FF2B5EF4-FFF2-40B4-BE49-F238E27FC236}">
                <a16:creationId xmlns:a16="http://schemas.microsoft.com/office/drawing/2014/main" id="{FEA821F5-DE63-4F4E-8EBE-215BF2527393}"/>
              </a:ext>
            </a:extLst>
          </p:cNvPr>
          <p:cNvSpPr>
            <a:spLocks noGrp="1"/>
          </p:cNvSpPr>
          <p:nvPr>
            <p:ph type="sldNum" sz="quarter" idx="7"/>
          </p:nvPr>
        </p:nvSpPr>
        <p:spPr/>
        <p:txBody>
          <a:bodyPr/>
          <a:lstStyle/>
          <a:p>
            <a:pPr marL="25397"/>
            <a:fld id="{81D60167-4931-47E6-BA6A-407CBD079E47}" type="slidenum">
              <a:rPr lang="en-US" smtClean="0">
                <a:solidFill>
                  <a:srgbClr val="231F20"/>
                </a:solidFill>
              </a:rPr>
              <a:pPr marL="25397"/>
              <a:t>8</a:t>
            </a:fld>
            <a:endParaRPr lang="en-US" dirty="0"/>
          </a:p>
        </p:txBody>
      </p:sp>
      <p:sp>
        <p:nvSpPr>
          <p:cNvPr id="3" name="Text Placeholder 2">
            <a:extLst>
              <a:ext uri="{FF2B5EF4-FFF2-40B4-BE49-F238E27FC236}">
                <a16:creationId xmlns:a16="http://schemas.microsoft.com/office/drawing/2014/main" id="{D183F601-2358-4288-9FC8-720AD4FC6A29}"/>
              </a:ext>
            </a:extLst>
          </p:cNvPr>
          <p:cNvSpPr>
            <a:spLocks noGrp="1"/>
          </p:cNvSpPr>
          <p:nvPr>
            <p:ph type="body" sz="quarter" idx="13"/>
          </p:nvPr>
        </p:nvSpPr>
        <p:spPr>
          <a:xfrm>
            <a:off x="340468" y="1218333"/>
            <a:ext cx="9377464" cy="1032742"/>
          </a:xfrm>
        </p:spPr>
        <p:txBody>
          <a:bodyPr>
            <a:normAutofit/>
          </a:bodyPr>
          <a:lstStyle/>
          <a:p>
            <a:pPr marL="0" indent="0">
              <a:buNone/>
            </a:pPr>
            <a:r>
              <a:rPr lang="en-US" sz="1800" dirty="0">
                <a:solidFill>
                  <a:schemeClr val="tx1"/>
                </a:solidFill>
                <a:latin typeface="Arial"/>
                <a:cs typeface="Arial"/>
              </a:rPr>
              <a:t>In</a:t>
            </a:r>
            <a:r>
              <a:rPr lang="en-US" sz="1800" spc="-5" dirty="0">
                <a:solidFill>
                  <a:schemeClr val="tx1"/>
                </a:solidFill>
                <a:latin typeface="Arial"/>
                <a:cs typeface="Arial"/>
              </a:rPr>
              <a:t> </a:t>
            </a:r>
            <a:r>
              <a:rPr lang="en-US" sz="1800" dirty="0">
                <a:solidFill>
                  <a:schemeClr val="tx1"/>
                </a:solidFill>
                <a:latin typeface="Arial"/>
                <a:cs typeface="Arial"/>
              </a:rPr>
              <a:t>Cali</a:t>
            </a:r>
            <a:r>
              <a:rPr lang="en-US" sz="1800" spc="10" dirty="0">
                <a:solidFill>
                  <a:schemeClr val="tx1"/>
                </a:solidFill>
                <a:latin typeface="Arial"/>
                <a:cs typeface="Arial"/>
              </a:rPr>
              <a:t>f</a:t>
            </a:r>
            <a:r>
              <a:rPr lang="en-US" sz="1800" dirty="0">
                <a:solidFill>
                  <a:schemeClr val="tx1"/>
                </a:solidFill>
                <a:latin typeface="Arial"/>
                <a:cs typeface="Arial"/>
              </a:rPr>
              <a:t>orni</a:t>
            </a:r>
            <a:r>
              <a:rPr lang="en-US" sz="1800" spc="-10" dirty="0">
                <a:solidFill>
                  <a:schemeClr val="tx1"/>
                </a:solidFill>
                <a:latin typeface="Arial"/>
                <a:cs typeface="Arial"/>
              </a:rPr>
              <a:t>a</a:t>
            </a:r>
            <a:r>
              <a:rPr lang="en-US" sz="1800" dirty="0">
                <a:solidFill>
                  <a:schemeClr val="tx1"/>
                </a:solidFill>
                <a:latin typeface="Arial"/>
                <a:cs typeface="Arial"/>
              </a:rPr>
              <a:t>,</a:t>
            </a:r>
            <a:r>
              <a:rPr lang="en-US" sz="1800" spc="-35" dirty="0">
                <a:solidFill>
                  <a:schemeClr val="tx1"/>
                </a:solidFill>
                <a:latin typeface="Arial"/>
                <a:cs typeface="Arial"/>
              </a:rPr>
              <a:t> </a:t>
            </a:r>
            <a:r>
              <a:rPr lang="en-US" sz="1800" dirty="0">
                <a:solidFill>
                  <a:schemeClr val="tx1"/>
                </a:solidFill>
                <a:latin typeface="Arial"/>
                <a:cs typeface="Arial"/>
              </a:rPr>
              <a:t>st</a:t>
            </a:r>
            <a:r>
              <a:rPr lang="en-US" sz="1800" spc="5" dirty="0">
                <a:solidFill>
                  <a:schemeClr val="tx1"/>
                </a:solidFill>
                <a:latin typeface="Arial"/>
                <a:cs typeface="Arial"/>
              </a:rPr>
              <a:t>a</a:t>
            </a:r>
            <a:r>
              <a:rPr lang="en-US" sz="1800" dirty="0">
                <a:solidFill>
                  <a:schemeClr val="tx1"/>
                </a:solidFill>
                <a:latin typeface="Arial"/>
                <a:cs typeface="Arial"/>
              </a:rPr>
              <a:t>ndard</a:t>
            </a:r>
            <a:r>
              <a:rPr lang="en-US" sz="1800" spc="-35" dirty="0">
                <a:solidFill>
                  <a:schemeClr val="tx1"/>
                </a:solidFill>
                <a:latin typeface="Arial"/>
                <a:cs typeface="Arial"/>
              </a:rPr>
              <a:t> </a:t>
            </a:r>
            <a:r>
              <a:rPr lang="en-US" sz="1800" dirty="0">
                <a:solidFill>
                  <a:schemeClr val="tx1"/>
                </a:solidFill>
                <a:latin typeface="Arial"/>
                <a:cs typeface="Arial"/>
              </a:rPr>
              <a:t>benefit</a:t>
            </a:r>
            <a:r>
              <a:rPr lang="en-US" sz="1800" spc="-35" dirty="0">
                <a:solidFill>
                  <a:schemeClr val="tx1"/>
                </a:solidFill>
                <a:latin typeface="Arial"/>
                <a:cs typeface="Arial"/>
              </a:rPr>
              <a:t> </a:t>
            </a:r>
            <a:r>
              <a:rPr lang="en-US" sz="1800" dirty="0">
                <a:solidFill>
                  <a:schemeClr val="tx1"/>
                </a:solidFill>
                <a:latin typeface="Arial"/>
                <a:cs typeface="Arial"/>
              </a:rPr>
              <a:t>desi</a:t>
            </a:r>
            <a:r>
              <a:rPr lang="en-US" sz="1800" spc="-10" dirty="0">
                <a:solidFill>
                  <a:schemeClr val="tx1"/>
                </a:solidFill>
                <a:latin typeface="Arial"/>
                <a:cs typeface="Arial"/>
              </a:rPr>
              <a:t>g</a:t>
            </a:r>
            <a:r>
              <a:rPr lang="en-US" sz="1800" dirty="0">
                <a:solidFill>
                  <a:schemeClr val="tx1"/>
                </a:solidFill>
                <a:latin typeface="Arial"/>
                <a:cs typeface="Arial"/>
              </a:rPr>
              <a:t>ns</a:t>
            </a:r>
            <a:r>
              <a:rPr lang="en-US" sz="1800" spc="-25" dirty="0">
                <a:solidFill>
                  <a:schemeClr val="tx1"/>
                </a:solidFill>
                <a:latin typeface="Arial"/>
                <a:cs typeface="Arial"/>
              </a:rPr>
              <a:t> </a:t>
            </a:r>
            <a:r>
              <a:rPr lang="en-US" sz="1800" dirty="0">
                <a:solidFill>
                  <a:schemeClr val="tx1"/>
                </a:solidFill>
                <a:latin typeface="Arial"/>
                <a:cs typeface="Arial"/>
              </a:rPr>
              <a:t>al</a:t>
            </a:r>
            <a:r>
              <a:rPr lang="en-US" sz="1800" spc="-5" dirty="0">
                <a:solidFill>
                  <a:schemeClr val="tx1"/>
                </a:solidFill>
                <a:latin typeface="Arial"/>
                <a:cs typeface="Arial"/>
              </a:rPr>
              <a:t>l</a:t>
            </a:r>
            <a:r>
              <a:rPr lang="en-US" sz="1800" dirty="0">
                <a:solidFill>
                  <a:schemeClr val="tx1"/>
                </a:solidFill>
                <a:latin typeface="Arial"/>
                <a:cs typeface="Arial"/>
              </a:rPr>
              <a:t>ow</a:t>
            </a:r>
            <a:r>
              <a:rPr lang="en-US" sz="1800" spc="-25" dirty="0">
                <a:solidFill>
                  <a:schemeClr val="tx1"/>
                </a:solidFill>
                <a:latin typeface="Arial"/>
                <a:cs typeface="Arial"/>
              </a:rPr>
              <a:t> </a:t>
            </a:r>
            <a:r>
              <a:rPr lang="en-US" sz="1800" dirty="0">
                <a:solidFill>
                  <a:schemeClr val="tx1"/>
                </a:solidFill>
                <a:latin typeface="Arial"/>
                <a:cs typeface="Arial"/>
              </a:rPr>
              <a:t>apple</a:t>
            </a:r>
            <a:r>
              <a:rPr lang="en-US" sz="1800" spc="30" dirty="0">
                <a:solidFill>
                  <a:schemeClr val="tx1"/>
                </a:solidFill>
                <a:latin typeface="Arial"/>
                <a:cs typeface="Arial"/>
              </a:rPr>
              <a:t>s</a:t>
            </a:r>
            <a:r>
              <a:rPr lang="en-US" sz="1800" spc="-5" dirty="0">
                <a:solidFill>
                  <a:schemeClr val="tx1"/>
                </a:solidFill>
                <a:latin typeface="Arial"/>
                <a:cs typeface="Arial"/>
              </a:rPr>
              <a:t>-</a:t>
            </a:r>
            <a:r>
              <a:rPr lang="en-US" sz="1800" dirty="0">
                <a:solidFill>
                  <a:schemeClr val="tx1"/>
                </a:solidFill>
                <a:latin typeface="Arial"/>
                <a:cs typeface="Arial"/>
              </a:rPr>
              <a:t>to</a:t>
            </a:r>
            <a:r>
              <a:rPr lang="en-US" sz="1800" spc="-5" dirty="0">
                <a:solidFill>
                  <a:schemeClr val="tx1"/>
                </a:solidFill>
                <a:latin typeface="Arial"/>
                <a:cs typeface="Arial"/>
              </a:rPr>
              <a:t>-</a:t>
            </a:r>
            <a:r>
              <a:rPr lang="en-US" sz="1800" spc="-10" dirty="0">
                <a:solidFill>
                  <a:schemeClr val="tx1"/>
                </a:solidFill>
                <a:latin typeface="Arial"/>
                <a:cs typeface="Arial"/>
              </a:rPr>
              <a:t>ap</a:t>
            </a:r>
            <a:r>
              <a:rPr lang="en-US" sz="1800" dirty="0">
                <a:solidFill>
                  <a:schemeClr val="tx1"/>
                </a:solidFill>
                <a:latin typeface="Arial"/>
                <a:cs typeface="Arial"/>
              </a:rPr>
              <a:t>p</a:t>
            </a:r>
            <a:r>
              <a:rPr lang="en-US" sz="1800" spc="-15" dirty="0">
                <a:solidFill>
                  <a:schemeClr val="tx1"/>
                </a:solidFill>
                <a:latin typeface="Arial"/>
                <a:cs typeface="Arial"/>
              </a:rPr>
              <a:t>l</a:t>
            </a:r>
            <a:r>
              <a:rPr lang="en-US" sz="1800" dirty="0">
                <a:solidFill>
                  <a:schemeClr val="tx1"/>
                </a:solidFill>
                <a:latin typeface="Arial"/>
                <a:cs typeface="Arial"/>
              </a:rPr>
              <a:t>es</a:t>
            </a:r>
            <a:r>
              <a:rPr lang="en-US" sz="1800" spc="-35" dirty="0">
                <a:solidFill>
                  <a:schemeClr val="tx1"/>
                </a:solidFill>
                <a:latin typeface="Arial"/>
                <a:cs typeface="Arial"/>
              </a:rPr>
              <a:t> </a:t>
            </a:r>
            <a:r>
              <a:rPr lang="en-US" sz="1800" dirty="0">
                <a:solidFill>
                  <a:schemeClr val="tx1"/>
                </a:solidFill>
                <a:latin typeface="Arial"/>
                <a:cs typeface="Arial"/>
              </a:rPr>
              <a:t>plan</a:t>
            </a:r>
            <a:r>
              <a:rPr lang="en-US" sz="1800" spc="-30" dirty="0">
                <a:solidFill>
                  <a:schemeClr val="tx1"/>
                </a:solidFill>
                <a:latin typeface="Arial"/>
                <a:cs typeface="Arial"/>
              </a:rPr>
              <a:t> </a:t>
            </a:r>
            <a:r>
              <a:rPr lang="en-US" sz="1800" dirty="0">
                <a:solidFill>
                  <a:schemeClr val="tx1"/>
                </a:solidFill>
                <a:latin typeface="Arial"/>
                <a:cs typeface="Arial"/>
              </a:rPr>
              <a:t>co</a:t>
            </a:r>
            <a:r>
              <a:rPr lang="en-US" sz="1800" spc="5" dirty="0">
                <a:solidFill>
                  <a:schemeClr val="tx1"/>
                </a:solidFill>
                <a:latin typeface="Arial"/>
                <a:cs typeface="Arial"/>
              </a:rPr>
              <a:t>m</a:t>
            </a:r>
            <a:r>
              <a:rPr lang="en-US" sz="1800" dirty="0">
                <a:solidFill>
                  <a:schemeClr val="tx1"/>
                </a:solidFill>
                <a:latin typeface="Arial"/>
                <a:cs typeface="Arial"/>
              </a:rPr>
              <a:t>par</a:t>
            </a:r>
            <a:r>
              <a:rPr lang="en-US" sz="1800" spc="-10" dirty="0">
                <a:solidFill>
                  <a:schemeClr val="tx1"/>
                </a:solidFill>
                <a:latin typeface="Arial"/>
                <a:cs typeface="Arial"/>
              </a:rPr>
              <a:t>i</a:t>
            </a:r>
            <a:r>
              <a:rPr lang="en-US" sz="1800" dirty="0">
                <a:solidFill>
                  <a:schemeClr val="tx1"/>
                </a:solidFill>
                <a:latin typeface="Arial"/>
                <a:cs typeface="Arial"/>
              </a:rPr>
              <a:t>so</a:t>
            </a:r>
            <a:r>
              <a:rPr lang="en-US" sz="1800" spc="-10" dirty="0">
                <a:solidFill>
                  <a:schemeClr val="tx1"/>
                </a:solidFill>
                <a:latin typeface="Arial"/>
                <a:cs typeface="Arial"/>
              </a:rPr>
              <a:t>n</a:t>
            </a:r>
            <a:r>
              <a:rPr lang="en-US" sz="1800" dirty="0">
                <a:solidFill>
                  <a:schemeClr val="tx1"/>
                </a:solidFill>
                <a:latin typeface="Arial"/>
                <a:cs typeface="Arial"/>
              </a:rPr>
              <a:t>s</a:t>
            </a:r>
            <a:r>
              <a:rPr lang="en-US" sz="1800" spc="-35" dirty="0">
                <a:solidFill>
                  <a:schemeClr val="tx1"/>
                </a:solidFill>
                <a:latin typeface="Arial"/>
                <a:cs typeface="Arial"/>
              </a:rPr>
              <a:t> </a:t>
            </a:r>
            <a:r>
              <a:rPr lang="en-US" sz="1800" dirty="0">
                <a:solidFill>
                  <a:schemeClr val="tx1"/>
                </a:solidFill>
                <a:latin typeface="Arial"/>
                <a:cs typeface="Arial"/>
              </a:rPr>
              <a:t>and</a:t>
            </a:r>
            <a:r>
              <a:rPr lang="en-US" sz="1800" spc="-20" dirty="0">
                <a:solidFill>
                  <a:schemeClr val="tx1"/>
                </a:solidFill>
                <a:latin typeface="Arial"/>
                <a:cs typeface="Arial"/>
              </a:rPr>
              <a:t> </a:t>
            </a:r>
            <a:r>
              <a:rPr lang="en-US" sz="1800" dirty="0">
                <a:solidFill>
                  <a:schemeClr val="tx1"/>
                </a:solidFill>
                <a:latin typeface="Arial"/>
                <a:cs typeface="Arial"/>
              </a:rPr>
              <a:t>seek</a:t>
            </a:r>
            <a:r>
              <a:rPr lang="en-US" sz="1800" spc="-25" dirty="0">
                <a:solidFill>
                  <a:schemeClr val="tx1"/>
                </a:solidFill>
                <a:latin typeface="Arial"/>
                <a:cs typeface="Arial"/>
              </a:rPr>
              <a:t> </a:t>
            </a:r>
            <a:r>
              <a:rPr lang="en-US" sz="1800" dirty="0">
                <a:solidFill>
                  <a:schemeClr val="tx1"/>
                </a:solidFill>
                <a:latin typeface="Arial"/>
                <a:cs typeface="Arial"/>
              </a:rPr>
              <a:t>to</a:t>
            </a:r>
            <a:r>
              <a:rPr lang="en-US" sz="1800" spc="5" dirty="0">
                <a:solidFill>
                  <a:schemeClr val="tx1"/>
                </a:solidFill>
                <a:latin typeface="Arial"/>
                <a:cs typeface="Arial"/>
              </a:rPr>
              <a:t> e</a:t>
            </a:r>
            <a:r>
              <a:rPr lang="en-US" sz="1800" dirty="0">
                <a:solidFill>
                  <a:schemeClr val="tx1"/>
                </a:solidFill>
                <a:latin typeface="Arial"/>
                <a:cs typeface="Arial"/>
              </a:rPr>
              <a:t>ncour</a:t>
            </a:r>
            <a:r>
              <a:rPr lang="en-US" sz="1800" spc="-15" dirty="0">
                <a:solidFill>
                  <a:schemeClr val="tx1"/>
                </a:solidFill>
                <a:latin typeface="Arial"/>
                <a:cs typeface="Arial"/>
              </a:rPr>
              <a:t>a</a:t>
            </a:r>
            <a:r>
              <a:rPr lang="en-US" sz="1800" spc="-10" dirty="0">
                <a:solidFill>
                  <a:schemeClr val="tx1"/>
                </a:solidFill>
                <a:latin typeface="Arial"/>
                <a:cs typeface="Arial"/>
              </a:rPr>
              <a:t>g</a:t>
            </a:r>
            <a:r>
              <a:rPr lang="en-US" sz="1800" dirty="0">
                <a:solidFill>
                  <a:schemeClr val="tx1"/>
                </a:solidFill>
                <a:latin typeface="Arial"/>
                <a:cs typeface="Arial"/>
              </a:rPr>
              <a:t>e</a:t>
            </a:r>
            <a:r>
              <a:rPr lang="en-US" sz="1800" spc="-30" dirty="0">
                <a:solidFill>
                  <a:schemeClr val="tx1"/>
                </a:solidFill>
                <a:latin typeface="Arial"/>
                <a:cs typeface="Arial"/>
              </a:rPr>
              <a:t> </a:t>
            </a:r>
            <a:r>
              <a:rPr lang="en-US" sz="1800" dirty="0">
                <a:solidFill>
                  <a:schemeClr val="tx1"/>
                </a:solidFill>
                <a:latin typeface="Arial"/>
                <a:cs typeface="Arial"/>
              </a:rPr>
              <a:t>util</a:t>
            </a:r>
            <a:r>
              <a:rPr lang="en-US" sz="1800" spc="-5" dirty="0">
                <a:solidFill>
                  <a:schemeClr val="tx1"/>
                </a:solidFill>
                <a:latin typeface="Arial"/>
                <a:cs typeface="Arial"/>
              </a:rPr>
              <a:t>i</a:t>
            </a:r>
            <a:r>
              <a:rPr lang="en-US" sz="1800" spc="-15" dirty="0">
                <a:solidFill>
                  <a:schemeClr val="tx1"/>
                </a:solidFill>
                <a:latin typeface="Arial"/>
                <a:cs typeface="Arial"/>
              </a:rPr>
              <a:t>z</a:t>
            </a:r>
            <a:r>
              <a:rPr lang="en-US" sz="1800" dirty="0">
                <a:solidFill>
                  <a:schemeClr val="tx1"/>
                </a:solidFill>
                <a:latin typeface="Arial"/>
                <a:cs typeface="Arial"/>
              </a:rPr>
              <a:t>ation</a:t>
            </a:r>
            <a:r>
              <a:rPr lang="en-US" sz="1800" spc="-30" dirty="0">
                <a:solidFill>
                  <a:schemeClr val="tx1"/>
                </a:solidFill>
                <a:latin typeface="Arial"/>
                <a:cs typeface="Arial"/>
              </a:rPr>
              <a:t> </a:t>
            </a:r>
            <a:r>
              <a:rPr lang="en-US" sz="1800" dirty="0">
                <a:solidFill>
                  <a:schemeClr val="tx1"/>
                </a:solidFill>
                <a:latin typeface="Arial"/>
                <a:cs typeface="Arial"/>
              </a:rPr>
              <a:t>of t</a:t>
            </a:r>
            <a:r>
              <a:rPr lang="en-US" sz="1800" spc="5" dirty="0">
                <a:solidFill>
                  <a:schemeClr val="tx1"/>
                </a:solidFill>
                <a:latin typeface="Arial"/>
                <a:cs typeface="Arial"/>
              </a:rPr>
              <a:t>h</a:t>
            </a:r>
            <a:r>
              <a:rPr lang="en-US" sz="1800" dirty="0">
                <a:solidFill>
                  <a:schemeClr val="tx1"/>
                </a:solidFill>
                <a:latin typeface="Arial"/>
                <a:cs typeface="Arial"/>
              </a:rPr>
              <a:t>e</a:t>
            </a:r>
            <a:r>
              <a:rPr lang="en-US" sz="1800" spc="-10" dirty="0">
                <a:solidFill>
                  <a:schemeClr val="tx1"/>
                </a:solidFill>
                <a:latin typeface="Arial"/>
                <a:cs typeface="Arial"/>
              </a:rPr>
              <a:t> </a:t>
            </a:r>
            <a:r>
              <a:rPr lang="en-US" sz="1800" dirty="0">
                <a:solidFill>
                  <a:schemeClr val="tx1"/>
                </a:solidFill>
                <a:latin typeface="Arial"/>
                <a:cs typeface="Arial"/>
              </a:rPr>
              <a:t>r</a:t>
            </a:r>
            <a:r>
              <a:rPr lang="en-US" sz="1800" spc="-10" dirty="0">
                <a:solidFill>
                  <a:schemeClr val="tx1"/>
                </a:solidFill>
                <a:latin typeface="Arial"/>
                <a:cs typeface="Arial"/>
              </a:rPr>
              <a:t>ig</a:t>
            </a:r>
            <a:r>
              <a:rPr lang="en-US" sz="1800" dirty="0">
                <a:solidFill>
                  <a:schemeClr val="tx1"/>
                </a:solidFill>
                <a:latin typeface="Arial"/>
                <a:cs typeface="Arial"/>
              </a:rPr>
              <a:t>ht care</a:t>
            </a:r>
            <a:r>
              <a:rPr lang="en-US" sz="1800" spc="-25" dirty="0">
                <a:solidFill>
                  <a:schemeClr val="tx1"/>
                </a:solidFill>
                <a:latin typeface="Arial"/>
                <a:cs typeface="Arial"/>
              </a:rPr>
              <a:t> </a:t>
            </a:r>
            <a:r>
              <a:rPr lang="en-US" sz="1800" dirty="0">
                <a:solidFill>
                  <a:schemeClr val="tx1"/>
                </a:solidFill>
                <a:latin typeface="Arial"/>
                <a:cs typeface="Arial"/>
              </a:rPr>
              <a:t>at t</a:t>
            </a:r>
            <a:r>
              <a:rPr lang="en-US" sz="1800" spc="5" dirty="0">
                <a:solidFill>
                  <a:schemeClr val="tx1"/>
                </a:solidFill>
                <a:latin typeface="Arial"/>
                <a:cs typeface="Arial"/>
              </a:rPr>
              <a:t>h</a:t>
            </a:r>
            <a:r>
              <a:rPr lang="en-US" sz="1800" dirty="0">
                <a:solidFill>
                  <a:schemeClr val="tx1"/>
                </a:solidFill>
                <a:latin typeface="Arial"/>
                <a:cs typeface="Arial"/>
              </a:rPr>
              <a:t>e</a:t>
            </a:r>
            <a:r>
              <a:rPr lang="en-US" sz="1800" spc="-10" dirty="0">
                <a:solidFill>
                  <a:schemeClr val="tx1"/>
                </a:solidFill>
                <a:latin typeface="Arial"/>
                <a:cs typeface="Arial"/>
              </a:rPr>
              <a:t> </a:t>
            </a:r>
            <a:r>
              <a:rPr lang="en-US" sz="1800" dirty="0">
                <a:solidFill>
                  <a:schemeClr val="tx1"/>
                </a:solidFill>
                <a:latin typeface="Arial"/>
                <a:cs typeface="Arial"/>
              </a:rPr>
              <a:t>r</a:t>
            </a:r>
            <a:r>
              <a:rPr lang="en-US" sz="1800" spc="-10" dirty="0">
                <a:solidFill>
                  <a:schemeClr val="tx1"/>
                </a:solidFill>
                <a:latin typeface="Arial"/>
                <a:cs typeface="Arial"/>
              </a:rPr>
              <a:t>ig</a:t>
            </a:r>
            <a:r>
              <a:rPr lang="en-US" sz="1800" dirty="0">
                <a:solidFill>
                  <a:schemeClr val="tx1"/>
                </a:solidFill>
                <a:latin typeface="Arial"/>
                <a:cs typeface="Arial"/>
              </a:rPr>
              <a:t>ht</a:t>
            </a:r>
            <a:r>
              <a:rPr lang="en-US" sz="1800" spc="-10" dirty="0">
                <a:solidFill>
                  <a:schemeClr val="tx1"/>
                </a:solidFill>
                <a:latin typeface="Arial"/>
                <a:cs typeface="Arial"/>
              </a:rPr>
              <a:t> </a:t>
            </a:r>
            <a:r>
              <a:rPr lang="en-US" sz="1800" dirty="0">
                <a:solidFill>
                  <a:schemeClr val="tx1"/>
                </a:solidFill>
                <a:latin typeface="Arial"/>
                <a:cs typeface="Arial"/>
              </a:rPr>
              <a:t>ti</a:t>
            </a:r>
            <a:r>
              <a:rPr lang="en-US" sz="1800" spc="5" dirty="0">
                <a:solidFill>
                  <a:schemeClr val="tx1"/>
                </a:solidFill>
                <a:latin typeface="Arial"/>
                <a:cs typeface="Arial"/>
              </a:rPr>
              <a:t>m</a:t>
            </a:r>
            <a:r>
              <a:rPr lang="en-US" sz="1800" dirty="0">
                <a:solidFill>
                  <a:schemeClr val="tx1"/>
                </a:solidFill>
                <a:latin typeface="Arial"/>
                <a:cs typeface="Arial"/>
              </a:rPr>
              <a:t>e</a:t>
            </a:r>
            <a:r>
              <a:rPr lang="en-US" sz="1800" spc="-10" dirty="0">
                <a:solidFill>
                  <a:schemeClr val="tx1"/>
                </a:solidFill>
                <a:latin typeface="Arial"/>
                <a:cs typeface="Arial"/>
              </a:rPr>
              <a:t> </a:t>
            </a:r>
            <a:r>
              <a:rPr lang="en-US" sz="1800" spc="-15" dirty="0">
                <a:solidFill>
                  <a:schemeClr val="tx1"/>
                </a:solidFill>
                <a:latin typeface="Arial"/>
                <a:cs typeface="Arial"/>
              </a:rPr>
              <a:t>w</a:t>
            </a:r>
            <a:r>
              <a:rPr lang="en-US" sz="1800" dirty="0">
                <a:solidFill>
                  <a:schemeClr val="tx1"/>
                </a:solidFill>
                <a:latin typeface="Arial"/>
                <a:cs typeface="Arial"/>
              </a:rPr>
              <a:t>ith </a:t>
            </a:r>
            <a:r>
              <a:rPr lang="en-US" sz="1800" spc="5" dirty="0">
                <a:solidFill>
                  <a:schemeClr val="tx1"/>
                </a:solidFill>
                <a:latin typeface="Arial"/>
                <a:cs typeface="Arial"/>
              </a:rPr>
              <a:t>m</a:t>
            </a:r>
            <a:r>
              <a:rPr lang="en-US" sz="1800" dirty="0">
                <a:solidFill>
                  <a:schemeClr val="tx1"/>
                </a:solidFill>
                <a:latin typeface="Arial"/>
                <a:cs typeface="Arial"/>
              </a:rPr>
              <a:t>any</a:t>
            </a:r>
            <a:r>
              <a:rPr lang="en-US" sz="1800" spc="-25" dirty="0">
                <a:solidFill>
                  <a:schemeClr val="tx1"/>
                </a:solidFill>
                <a:latin typeface="Arial"/>
                <a:cs typeface="Arial"/>
              </a:rPr>
              <a:t> </a:t>
            </a:r>
            <a:r>
              <a:rPr lang="en-US" sz="1800" dirty="0">
                <a:solidFill>
                  <a:schemeClr val="tx1"/>
                </a:solidFill>
                <a:latin typeface="Arial"/>
                <a:cs typeface="Arial"/>
              </a:rPr>
              <a:t>ser</a:t>
            </a:r>
            <a:r>
              <a:rPr lang="en-US" sz="1800" spc="-20" dirty="0">
                <a:solidFill>
                  <a:schemeClr val="tx1"/>
                </a:solidFill>
                <a:latin typeface="Arial"/>
                <a:cs typeface="Arial"/>
              </a:rPr>
              <a:t>v</a:t>
            </a:r>
            <a:r>
              <a:rPr lang="en-US" sz="1800" dirty="0">
                <a:solidFill>
                  <a:schemeClr val="tx1"/>
                </a:solidFill>
                <a:latin typeface="Arial"/>
                <a:cs typeface="Arial"/>
              </a:rPr>
              <a:t>ices t</a:t>
            </a:r>
            <a:r>
              <a:rPr lang="en-US" sz="1800" spc="5" dirty="0">
                <a:solidFill>
                  <a:schemeClr val="tx1"/>
                </a:solidFill>
                <a:latin typeface="Arial"/>
                <a:cs typeface="Arial"/>
              </a:rPr>
              <a:t>h</a:t>
            </a:r>
            <a:r>
              <a:rPr lang="en-US" sz="1800" dirty="0">
                <a:solidFill>
                  <a:schemeClr val="tx1"/>
                </a:solidFill>
                <a:latin typeface="Arial"/>
                <a:cs typeface="Arial"/>
              </a:rPr>
              <a:t>at</a:t>
            </a:r>
            <a:r>
              <a:rPr lang="en-US" sz="1800" spc="-10" dirty="0">
                <a:solidFill>
                  <a:schemeClr val="tx1"/>
                </a:solidFill>
                <a:latin typeface="Arial"/>
                <a:cs typeface="Arial"/>
              </a:rPr>
              <a:t> </a:t>
            </a:r>
            <a:r>
              <a:rPr lang="en-US" sz="1800" dirty="0">
                <a:solidFill>
                  <a:schemeClr val="tx1"/>
                </a:solidFill>
                <a:latin typeface="Arial"/>
                <a:cs typeface="Arial"/>
              </a:rPr>
              <a:t>are</a:t>
            </a:r>
            <a:r>
              <a:rPr lang="en-US" sz="1800" spc="-10" dirty="0">
                <a:solidFill>
                  <a:schemeClr val="tx1"/>
                </a:solidFill>
                <a:latin typeface="Arial"/>
                <a:cs typeface="Arial"/>
              </a:rPr>
              <a:t> </a:t>
            </a:r>
            <a:r>
              <a:rPr lang="en-US" sz="1800" dirty="0">
                <a:solidFill>
                  <a:schemeClr val="tx1"/>
                </a:solidFill>
                <a:latin typeface="Arial"/>
                <a:cs typeface="Arial"/>
              </a:rPr>
              <a:t>not</a:t>
            </a:r>
            <a:r>
              <a:rPr lang="en-US" sz="1800" spc="-20" dirty="0">
                <a:solidFill>
                  <a:schemeClr val="tx1"/>
                </a:solidFill>
                <a:latin typeface="Arial"/>
                <a:cs typeface="Arial"/>
              </a:rPr>
              <a:t> </a:t>
            </a:r>
            <a:r>
              <a:rPr lang="en-US" sz="1800" dirty="0">
                <a:solidFill>
                  <a:schemeClr val="tx1"/>
                </a:solidFill>
                <a:latin typeface="Arial"/>
                <a:cs typeface="Arial"/>
              </a:rPr>
              <a:t>subject</a:t>
            </a:r>
            <a:r>
              <a:rPr lang="en-US" sz="1800" spc="-20" dirty="0">
                <a:solidFill>
                  <a:schemeClr val="tx1"/>
                </a:solidFill>
                <a:latin typeface="Arial"/>
                <a:cs typeface="Arial"/>
              </a:rPr>
              <a:t> </a:t>
            </a:r>
            <a:r>
              <a:rPr lang="en-US" sz="1800" dirty="0">
                <a:solidFill>
                  <a:schemeClr val="tx1"/>
                </a:solidFill>
                <a:latin typeface="Arial"/>
                <a:cs typeface="Arial"/>
              </a:rPr>
              <a:t>to</a:t>
            </a:r>
            <a:r>
              <a:rPr lang="en-US" sz="1800" spc="-5" dirty="0">
                <a:solidFill>
                  <a:schemeClr val="tx1"/>
                </a:solidFill>
                <a:latin typeface="Arial"/>
                <a:cs typeface="Arial"/>
              </a:rPr>
              <a:t> </a:t>
            </a:r>
            <a:r>
              <a:rPr lang="en-US" sz="1800" dirty="0">
                <a:solidFill>
                  <a:schemeClr val="tx1"/>
                </a:solidFill>
                <a:latin typeface="Arial"/>
                <a:cs typeface="Arial"/>
              </a:rPr>
              <a:t>a </a:t>
            </a:r>
            <a:r>
              <a:rPr lang="en-US" sz="1800" spc="5" dirty="0">
                <a:solidFill>
                  <a:schemeClr val="tx1"/>
                </a:solidFill>
                <a:latin typeface="Arial"/>
                <a:cs typeface="Arial"/>
              </a:rPr>
              <a:t>d</a:t>
            </a:r>
            <a:r>
              <a:rPr lang="en-US" sz="1800" dirty="0">
                <a:solidFill>
                  <a:schemeClr val="tx1"/>
                </a:solidFill>
                <a:latin typeface="Arial"/>
                <a:cs typeface="Arial"/>
              </a:rPr>
              <a:t>educti</a:t>
            </a:r>
            <a:r>
              <a:rPr lang="en-US" sz="1800" spc="-10" dirty="0">
                <a:solidFill>
                  <a:schemeClr val="tx1"/>
                </a:solidFill>
                <a:latin typeface="Arial"/>
                <a:cs typeface="Arial"/>
              </a:rPr>
              <a:t>b</a:t>
            </a:r>
            <a:r>
              <a:rPr lang="en-US" sz="1800" dirty="0">
                <a:solidFill>
                  <a:schemeClr val="tx1"/>
                </a:solidFill>
                <a:latin typeface="Arial"/>
                <a:cs typeface="Arial"/>
              </a:rPr>
              <a:t>l</a:t>
            </a:r>
            <a:r>
              <a:rPr lang="en-US" sz="1800" spc="-10" dirty="0">
                <a:solidFill>
                  <a:schemeClr val="tx1"/>
                </a:solidFill>
                <a:latin typeface="Arial"/>
                <a:cs typeface="Arial"/>
              </a:rPr>
              <a:t>e</a:t>
            </a:r>
            <a:r>
              <a:rPr lang="en-US" sz="1800" dirty="0">
                <a:solidFill>
                  <a:schemeClr val="tx1"/>
                </a:solidFill>
                <a:latin typeface="Arial"/>
                <a:cs typeface="Arial"/>
              </a:rPr>
              <a:t>.</a:t>
            </a:r>
            <a:r>
              <a:rPr lang="en-US" sz="1800" spc="15" dirty="0">
                <a:solidFill>
                  <a:schemeClr val="tx1"/>
                </a:solidFill>
                <a:latin typeface="Arial"/>
                <a:cs typeface="Arial"/>
              </a:rPr>
              <a:t> All health plans offer identical patient-centered benefit designs.</a:t>
            </a:r>
          </a:p>
          <a:p>
            <a:pPr marL="0" indent="0">
              <a:buNone/>
            </a:pPr>
            <a:endParaRPr lang="en-US" sz="1800" i="1" spc="15" dirty="0">
              <a:latin typeface="Arial"/>
              <a:cs typeface="Arial"/>
            </a:endParaRPr>
          </a:p>
        </p:txBody>
      </p:sp>
      <p:sp>
        <p:nvSpPr>
          <p:cNvPr id="10" name="Text Placeholder 3">
            <a:extLst>
              <a:ext uri="{FF2B5EF4-FFF2-40B4-BE49-F238E27FC236}">
                <a16:creationId xmlns:a16="http://schemas.microsoft.com/office/drawing/2014/main" id="{DB46010B-6D9F-44DD-8002-9D358A9F9FE6}"/>
              </a:ext>
            </a:extLst>
          </p:cNvPr>
          <p:cNvSpPr txBox="1">
            <a:spLocks/>
          </p:cNvSpPr>
          <p:nvPr/>
        </p:nvSpPr>
        <p:spPr>
          <a:xfrm>
            <a:off x="1582610" y="4447272"/>
            <a:ext cx="4998180" cy="940092"/>
          </a:xfrm>
          <a:prstGeom prst="rect">
            <a:avLst/>
          </a:prstGeom>
        </p:spPr>
        <p:txBody>
          <a:bodyPr/>
          <a:lstStyle>
            <a:lvl1pPr>
              <a:spcAft>
                <a:spcPts val="599"/>
              </a:spcAft>
              <a:defRPr>
                <a:latin typeface="Arial"/>
                <a:cs typeface="Arial"/>
              </a:defRPr>
            </a:lvl1pPr>
          </a:lstStyle>
          <a:p>
            <a:pPr defTabSz="914400"/>
            <a:endParaRPr lang="en-US" kern="0" dirty="0">
              <a:solidFill>
                <a:sysClr val="windowText" lastClr="000000"/>
              </a:solidFill>
            </a:endParaRPr>
          </a:p>
          <a:p>
            <a:pPr marL="285750" indent="-285750" defTabSz="914400">
              <a:buFont typeface="Arial" panose="020B0604020202020204" pitchFamily="34" charset="0"/>
              <a:buChar char="•"/>
            </a:pPr>
            <a:endParaRPr lang="en-US" kern="0" dirty="0">
              <a:solidFill>
                <a:sysClr val="windowText" lastClr="000000"/>
              </a:solidFill>
            </a:endParaRPr>
          </a:p>
        </p:txBody>
      </p:sp>
      <p:graphicFrame>
        <p:nvGraphicFramePr>
          <p:cNvPr id="5" name="Table 4">
            <a:extLst>
              <a:ext uri="{FF2B5EF4-FFF2-40B4-BE49-F238E27FC236}">
                <a16:creationId xmlns:a16="http://schemas.microsoft.com/office/drawing/2014/main" id="{700E8BC1-B5C6-9342-8900-80C59D8E1A52}"/>
              </a:ext>
            </a:extLst>
          </p:cNvPr>
          <p:cNvGraphicFramePr>
            <a:graphicFrameLocks noGrp="1"/>
          </p:cNvGraphicFramePr>
          <p:nvPr>
            <p:extLst>
              <p:ext uri="{D42A27DB-BD31-4B8C-83A1-F6EECF244321}">
                <p14:modId xmlns:p14="http://schemas.microsoft.com/office/powerpoint/2010/main" val="3523638915"/>
              </p:ext>
            </p:extLst>
          </p:nvPr>
        </p:nvGraphicFramePr>
        <p:xfrm>
          <a:off x="421634" y="2290979"/>
          <a:ext cx="9093842" cy="3782711"/>
        </p:xfrm>
        <a:graphic>
          <a:graphicData uri="http://schemas.openxmlformats.org/drawingml/2006/table">
            <a:tbl>
              <a:tblPr firstRow="1" firstCol="1" bandRow="1">
                <a:tableStyleId>{5C22544A-7EE6-4342-B048-85BDC9FD1C3A}</a:tableStyleId>
              </a:tblPr>
              <a:tblGrid>
                <a:gridCol w="1595056">
                  <a:extLst>
                    <a:ext uri="{9D8B030D-6E8A-4147-A177-3AD203B41FA5}">
                      <a16:colId xmlns:a16="http://schemas.microsoft.com/office/drawing/2014/main" val="401209202"/>
                    </a:ext>
                  </a:extLst>
                </a:gridCol>
                <a:gridCol w="1909851">
                  <a:extLst>
                    <a:ext uri="{9D8B030D-6E8A-4147-A177-3AD203B41FA5}">
                      <a16:colId xmlns:a16="http://schemas.microsoft.com/office/drawing/2014/main" val="1920270314"/>
                    </a:ext>
                  </a:extLst>
                </a:gridCol>
                <a:gridCol w="1885536">
                  <a:extLst>
                    <a:ext uri="{9D8B030D-6E8A-4147-A177-3AD203B41FA5}">
                      <a16:colId xmlns:a16="http://schemas.microsoft.com/office/drawing/2014/main" val="3904294921"/>
                    </a:ext>
                  </a:extLst>
                </a:gridCol>
                <a:gridCol w="1872917">
                  <a:extLst>
                    <a:ext uri="{9D8B030D-6E8A-4147-A177-3AD203B41FA5}">
                      <a16:colId xmlns:a16="http://schemas.microsoft.com/office/drawing/2014/main" val="2738761191"/>
                    </a:ext>
                  </a:extLst>
                </a:gridCol>
                <a:gridCol w="1830482">
                  <a:extLst>
                    <a:ext uri="{9D8B030D-6E8A-4147-A177-3AD203B41FA5}">
                      <a16:colId xmlns:a16="http://schemas.microsoft.com/office/drawing/2014/main" val="1031359072"/>
                    </a:ext>
                  </a:extLst>
                </a:gridCol>
              </a:tblGrid>
              <a:tr h="249541">
                <a:tc>
                  <a:txBody>
                    <a:bodyPr/>
                    <a:lstStyle/>
                    <a:p>
                      <a:pPr marL="0" marR="0" algn="l">
                        <a:lnSpc>
                          <a:spcPts val="14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Coverage Category</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ts val="14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Bronze</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ts val="14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Silver</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ts val="14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Gold</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ts val="14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Platinum</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609708964"/>
                  </a:ext>
                </a:extLst>
              </a:tr>
              <a:tr h="255689">
                <a:tc>
                  <a:txBody>
                    <a:bodyPr/>
                    <a:lstStyle/>
                    <a:p>
                      <a:pPr marL="0" marR="0">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 </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Covers </a:t>
                      </a:r>
                      <a:r>
                        <a:rPr lang="en-US" sz="900" b="1" dirty="0">
                          <a:effectLst/>
                          <a:latin typeface="Arial" panose="020B0604020202020204" pitchFamily="34" charset="0"/>
                          <a:cs typeface="Arial" panose="020B0604020202020204" pitchFamily="34" charset="0"/>
                        </a:rPr>
                        <a:t>60%</a:t>
                      </a:r>
                      <a:r>
                        <a:rPr lang="en-US" sz="900" dirty="0">
                          <a:effectLst/>
                          <a:latin typeface="Arial" panose="020B0604020202020204" pitchFamily="34" charset="0"/>
                          <a:cs typeface="Arial" panose="020B0604020202020204" pitchFamily="34" charset="0"/>
                        </a:rPr>
                        <a:t> average annual cost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Covers </a:t>
                      </a:r>
                      <a:r>
                        <a:rPr lang="en-US" sz="900" b="1" dirty="0">
                          <a:effectLst/>
                          <a:latin typeface="Arial" panose="020B0604020202020204" pitchFamily="34" charset="0"/>
                          <a:cs typeface="Arial" panose="020B0604020202020204" pitchFamily="34" charset="0"/>
                        </a:rPr>
                        <a:t>70%</a:t>
                      </a:r>
                      <a:r>
                        <a:rPr lang="en-US" sz="900" dirty="0">
                          <a:effectLst/>
                          <a:latin typeface="Arial" panose="020B0604020202020204" pitchFamily="34" charset="0"/>
                          <a:cs typeface="Arial" panose="020B0604020202020204" pitchFamily="34" charset="0"/>
                        </a:rPr>
                        <a:t> average annual cost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Covers </a:t>
                      </a:r>
                      <a:r>
                        <a:rPr lang="en-US" sz="900" b="1" dirty="0">
                          <a:effectLst/>
                          <a:latin typeface="Arial" panose="020B0604020202020204" pitchFamily="34" charset="0"/>
                          <a:cs typeface="Arial" panose="020B0604020202020204" pitchFamily="34" charset="0"/>
                        </a:rPr>
                        <a:t>80%</a:t>
                      </a:r>
                      <a:r>
                        <a:rPr lang="en-US" sz="900" dirty="0">
                          <a:effectLst/>
                          <a:latin typeface="Arial" panose="020B0604020202020204" pitchFamily="34" charset="0"/>
                          <a:cs typeface="Arial" panose="020B0604020202020204" pitchFamily="34" charset="0"/>
                        </a:rPr>
                        <a:t> average annual cost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Covers </a:t>
                      </a:r>
                      <a:r>
                        <a:rPr lang="en-US" sz="900" b="1" dirty="0">
                          <a:effectLst/>
                          <a:latin typeface="Arial" panose="020B0604020202020204" pitchFamily="34" charset="0"/>
                          <a:cs typeface="Arial" panose="020B0604020202020204" pitchFamily="34" charset="0"/>
                        </a:rPr>
                        <a:t>90%</a:t>
                      </a:r>
                      <a:r>
                        <a:rPr lang="en-US" sz="900" dirty="0">
                          <a:effectLst/>
                          <a:latin typeface="Arial" panose="020B0604020202020204" pitchFamily="34" charset="0"/>
                          <a:cs typeface="Arial" panose="020B0604020202020204" pitchFamily="34" charset="0"/>
                        </a:rPr>
                        <a:t> average annual cost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8147248"/>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Annual Wellness Exam</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98598322"/>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Primary Care Visit</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$75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$40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cs typeface="Arial" panose="020B0604020202020204" pitchFamily="34" charset="0"/>
                        </a:rPr>
                        <a:t>$30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cs typeface="Arial" panose="020B0604020202020204" pitchFamily="34" charset="0"/>
                        </a:rPr>
                        <a:t>$15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91264462"/>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Specialty Care Visit</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$105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$80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$55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cs typeface="Arial" panose="020B0604020202020204" pitchFamily="34" charset="0"/>
                        </a:rPr>
                        <a:t>$30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64193102"/>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Urgent Care Visit</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$75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$40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$30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$15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70840495"/>
                  </a:ext>
                </a:extLst>
              </a:tr>
              <a:tr h="363205">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Emergency Room Facility</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Full cost until </a:t>
                      </a:r>
                      <a:br>
                        <a:rPr lang="en-US" sz="900" dirty="0">
                          <a:effectLst/>
                          <a:latin typeface="Arial" panose="020B0604020202020204" pitchFamily="34" charset="0"/>
                          <a:cs typeface="Arial" panose="020B0604020202020204" pitchFamily="34" charset="0"/>
                        </a:rPr>
                      </a:br>
                      <a:r>
                        <a:rPr lang="en-US" sz="900" dirty="0">
                          <a:effectLst/>
                          <a:latin typeface="Arial" panose="020B0604020202020204" pitchFamily="34" charset="0"/>
                          <a:cs typeface="Arial" panose="020B0604020202020204" pitchFamily="34" charset="0"/>
                        </a:rPr>
                        <a:t>out-of-pocket maximum is met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$350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$325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cs typeface="Arial" panose="020B0604020202020204" pitchFamily="34" charset="0"/>
                        </a:rPr>
                        <a:t>$150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67344473"/>
                  </a:ext>
                </a:extLst>
              </a:tr>
              <a:tr h="285854">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Laboratory Tests</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effectLst/>
                          <a:latin typeface="Arial" panose="020B0604020202020204" pitchFamily="34" charset="0"/>
                          <a:cs typeface="Arial" panose="020B0604020202020204" pitchFamily="34" charset="0"/>
                        </a:rPr>
                        <a:t>$40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$35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$35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a:effectLst/>
                          <a:latin typeface="Arial" panose="020B0604020202020204" pitchFamily="34" charset="0"/>
                          <a:cs typeface="Arial" panose="020B0604020202020204" pitchFamily="34" charset="0"/>
                        </a:rPr>
                        <a:t>$15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18986860"/>
                  </a:ext>
                </a:extLst>
              </a:tr>
              <a:tr h="319492">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X-Ray and Diagnostics</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900" dirty="0">
                          <a:effectLst/>
                          <a:latin typeface="Arial" panose="020B0604020202020204" pitchFamily="34" charset="0"/>
                          <a:cs typeface="Arial" panose="020B0604020202020204" pitchFamily="34" charset="0"/>
                        </a:rPr>
                        <a:t>Full cost until </a:t>
                      </a:r>
                      <a:br>
                        <a:rPr lang="en-US" sz="900" dirty="0">
                          <a:effectLst/>
                          <a:latin typeface="Arial" panose="020B0604020202020204" pitchFamily="34" charset="0"/>
                          <a:cs typeface="Arial" panose="020B0604020202020204" pitchFamily="34" charset="0"/>
                        </a:rPr>
                      </a:br>
                      <a:r>
                        <a:rPr lang="en-US" sz="900" dirty="0">
                          <a:effectLst/>
                          <a:latin typeface="Arial" panose="020B0604020202020204" pitchFamily="34" charset="0"/>
                          <a:cs typeface="Arial" panose="020B0604020202020204" pitchFamily="34" charset="0"/>
                        </a:rPr>
                        <a:t>out-of-pocket maximum is met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$75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$55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1400"/>
                        </a:lnSpc>
                        <a:spcBef>
                          <a:spcPts val="0"/>
                        </a:spcBef>
                        <a:spcAft>
                          <a:spcPts val="0"/>
                        </a:spcAft>
                      </a:pPr>
                      <a:r>
                        <a:rPr lang="en-US" sz="1000" dirty="0">
                          <a:effectLst/>
                          <a:latin typeface="Arial" panose="020B0604020202020204" pitchFamily="34" charset="0"/>
                          <a:cs typeface="Arial" panose="020B0604020202020204" pitchFamily="34" charset="0"/>
                        </a:rPr>
                        <a:t>$30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98531666"/>
                  </a:ext>
                </a:extLst>
              </a:tr>
              <a:tr h="392100">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Medical Deductible</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effectLst/>
                          <a:latin typeface="Arial" panose="020B0604020202020204" pitchFamily="34" charset="0"/>
                          <a:cs typeface="Arial" panose="020B0604020202020204" pitchFamily="34" charset="0"/>
                        </a:rPr>
                        <a:t>Individual: $6,300  </a:t>
                      </a:r>
                      <a:r>
                        <a:rPr lang="en-US" sz="900" dirty="0">
                          <a:effectLst/>
                          <a:latin typeface="Arial" panose="020B0604020202020204" pitchFamily="34" charset="0"/>
                          <a:cs typeface="Arial" panose="020B0604020202020204" pitchFamily="34" charset="0"/>
                        </a:rPr>
                        <a:t>Family: $12,600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effectLst/>
                          <a:latin typeface="Arial" panose="020B0604020202020204" pitchFamily="34" charset="0"/>
                          <a:cs typeface="Arial" panose="020B0604020202020204" pitchFamily="34" charset="0"/>
                        </a:rPr>
                        <a:t>Individual: $2,500  </a:t>
                      </a:r>
                      <a:r>
                        <a:rPr lang="en-US" sz="900" dirty="0">
                          <a:effectLst/>
                          <a:latin typeface="Arial" panose="020B0604020202020204" pitchFamily="34" charset="0"/>
                          <a:cs typeface="Arial" panose="020B0604020202020204" pitchFamily="34" charset="0"/>
                        </a:rPr>
                        <a:t>Family: $5,000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cs typeface="Arial" panose="020B0604020202020204" pitchFamily="34" charset="0"/>
                        </a:rPr>
                        <a:t>N/A</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cs typeface="Arial" panose="020B0604020202020204" pitchFamily="34" charset="0"/>
                        </a:rPr>
                        <a:t>N/A</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5740867"/>
                  </a:ext>
                </a:extLst>
              </a:tr>
              <a:tr h="380846">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Pharmacy Deductible</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effectLst/>
                          <a:latin typeface="Arial" panose="020B0604020202020204" pitchFamily="34" charset="0"/>
                          <a:cs typeface="Arial" panose="020B0604020202020204" pitchFamily="34" charset="0"/>
                        </a:rPr>
                        <a:t>Individual: $500  Family: $1,000</a:t>
                      </a:r>
                      <a:endParaRPr lang="en-US" sz="9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200"/>
                        </a:lnSpc>
                        <a:spcBef>
                          <a:spcPts val="0"/>
                        </a:spcBef>
                        <a:spcAft>
                          <a:spcPts val="0"/>
                        </a:spcAft>
                      </a:pPr>
                      <a:r>
                        <a:rPr lang="en-US" sz="900" spc="-10" dirty="0">
                          <a:effectLst/>
                          <a:latin typeface="Arial" panose="020B0604020202020204" pitchFamily="34" charset="0"/>
                          <a:cs typeface="Arial" panose="020B0604020202020204" pitchFamily="34" charset="0"/>
                        </a:rPr>
                        <a:t>Individual: $200  Family: $400</a:t>
                      </a:r>
                      <a:endParaRPr lang="en-US" sz="9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cs typeface="Arial" panose="020B0604020202020204" pitchFamily="34" charset="0"/>
                        </a:rPr>
                        <a:t>N/A</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cs typeface="Arial" panose="020B0604020202020204" pitchFamily="34" charset="0"/>
                        </a:rPr>
                        <a:t>N/A</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0905520"/>
                  </a:ext>
                </a:extLst>
              </a:tr>
              <a:tr h="392568">
                <a:tc>
                  <a:txBody>
                    <a:bodyPr/>
                    <a:lstStyle/>
                    <a:p>
                      <a:pPr marL="0" marR="0" algn="l">
                        <a:lnSpc>
                          <a:spcPts val="1400"/>
                        </a:lnSpc>
                        <a:spcBef>
                          <a:spcPts val="0"/>
                        </a:spcBef>
                        <a:spcAft>
                          <a:spcPts val="0"/>
                        </a:spcAft>
                      </a:pPr>
                      <a:r>
                        <a:rPr lang="en-US" sz="900" b="0" dirty="0">
                          <a:solidFill>
                            <a:schemeClr val="tx1"/>
                          </a:solidFill>
                          <a:effectLst/>
                          <a:latin typeface="Arial" panose="020B0604020202020204" pitchFamily="34" charset="0"/>
                          <a:cs typeface="Arial" panose="020B0604020202020204" pitchFamily="34" charset="0"/>
                        </a:rPr>
                        <a:t>Annual Out-of-Pocket Maximum</a:t>
                      </a:r>
                      <a:endParaRPr lang="en-US"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cs typeface="Arial" panose="020B0604020202020204" pitchFamily="34" charset="0"/>
                        </a:rPr>
                        <a:t>Individual: $7,550  Family: $15,100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cs typeface="Arial" panose="020B0604020202020204" pitchFamily="34" charset="0"/>
                        </a:rPr>
                        <a:t>Individual: $7,550  Family: $15,100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cs typeface="Arial" panose="020B0604020202020204" pitchFamily="34" charset="0"/>
                        </a:rPr>
                        <a:t>Individual: $7,200  Family: $14,400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400"/>
                        </a:lnSpc>
                        <a:spcBef>
                          <a:spcPts val="0"/>
                        </a:spcBef>
                        <a:spcAft>
                          <a:spcPts val="0"/>
                        </a:spcAft>
                      </a:pPr>
                      <a:r>
                        <a:rPr lang="en-US" sz="900" dirty="0">
                          <a:effectLst/>
                          <a:latin typeface="Arial" panose="020B0604020202020204" pitchFamily="34" charset="0"/>
                          <a:cs typeface="Arial" panose="020B0604020202020204" pitchFamily="34" charset="0"/>
                        </a:rPr>
                        <a:t>Individual: $3,350  Family: $6,700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739708"/>
                  </a:ext>
                </a:extLst>
              </a:tr>
            </a:tbl>
          </a:graphicData>
        </a:graphic>
      </p:graphicFrame>
      <p:sp>
        <p:nvSpPr>
          <p:cNvPr id="12" name="Right Triangle 11">
            <a:extLst>
              <a:ext uri="{FF2B5EF4-FFF2-40B4-BE49-F238E27FC236}">
                <a16:creationId xmlns:a16="http://schemas.microsoft.com/office/drawing/2014/main" id="{1E38032D-7D38-FB4D-B023-4F94EAE443A5}"/>
              </a:ext>
            </a:extLst>
          </p:cNvPr>
          <p:cNvSpPr/>
          <p:nvPr/>
        </p:nvSpPr>
        <p:spPr>
          <a:xfrm rot="10800000">
            <a:off x="3798469" y="3088095"/>
            <a:ext cx="119062" cy="117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Triangle 12">
            <a:extLst>
              <a:ext uri="{FF2B5EF4-FFF2-40B4-BE49-F238E27FC236}">
                <a16:creationId xmlns:a16="http://schemas.microsoft.com/office/drawing/2014/main" id="{02257675-D71A-854A-8C8A-148C5B409C47}"/>
              </a:ext>
            </a:extLst>
          </p:cNvPr>
          <p:cNvSpPr/>
          <p:nvPr/>
        </p:nvSpPr>
        <p:spPr>
          <a:xfrm rot="10800000">
            <a:off x="3798467" y="3375433"/>
            <a:ext cx="119062" cy="11906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Triangle 13">
            <a:extLst>
              <a:ext uri="{FF2B5EF4-FFF2-40B4-BE49-F238E27FC236}">
                <a16:creationId xmlns:a16="http://schemas.microsoft.com/office/drawing/2014/main" id="{9559A664-434C-D542-A7F2-3F881CAB5021}"/>
              </a:ext>
            </a:extLst>
          </p:cNvPr>
          <p:cNvSpPr/>
          <p:nvPr/>
        </p:nvSpPr>
        <p:spPr>
          <a:xfrm rot="10800000">
            <a:off x="3798467" y="3660408"/>
            <a:ext cx="119062" cy="1190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9A4BE9A3-2023-2A45-8966-4A5A6D30BF60}"/>
              </a:ext>
            </a:extLst>
          </p:cNvPr>
          <p:cNvSpPr/>
          <p:nvPr/>
        </p:nvSpPr>
        <p:spPr>
          <a:xfrm>
            <a:off x="421633" y="6226353"/>
            <a:ext cx="8580527" cy="584775"/>
          </a:xfrm>
          <a:prstGeom prst="rect">
            <a:avLst/>
          </a:prstGeom>
        </p:spPr>
        <p:txBody>
          <a:bodyPr wrap="square" lIns="0">
            <a:spAutoFit/>
          </a:bodyPr>
          <a:lstStyle/>
          <a:p>
            <a:pPr>
              <a:spcAft>
                <a:spcPts val="300"/>
              </a:spcAft>
            </a:pPr>
            <a:r>
              <a:rPr lang="en-US" sz="900" i="1" dirty="0">
                <a:latin typeface="Arial"/>
                <a:cs typeface="Arial"/>
              </a:rPr>
              <a:t>Benefits</a:t>
            </a:r>
            <a:r>
              <a:rPr lang="en-US" sz="900" i="1" spc="-20" dirty="0">
                <a:latin typeface="Arial"/>
                <a:cs typeface="Arial"/>
              </a:rPr>
              <a:t> </a:t>
            </a:r>
            <a:r>
              <a:rPr lang="en-US" sz="900" i="1" dirty="0">
                <a:latin typeface="Arial"/>
                <a:cs typeface="Arial"/>
              </a:rPr>
              <a:t>sho</a:t>
            </a:r>
            <a:r>
              <a:rPr lang="en-US" sz="900" i="1" spc="5" dirty="0">
                <a:latin typeface="Arial"/>
                <a:cs typeface="Arial"/>
              </a:rPr>
              <a:t>w</a:t>
            </a:r>
            <a:r>
              <a:rPr lang="en-US" sz="900" i="1" dirty="0">
                <a:latin typeface="Arial"/>
                <a:cs typeface="Arial"/>
              </a:rPr>
              <a:t>n</a:t>
            </a:r>
            <a:r>
              <a:rPr lang="en-US" sz="900" i="1" spc="-30" dirty="0">
                <a:latin typeface="Arial"/>
                <a:cs typeface="Arial"/>
              </a:rPr>
              <a:t> </a:t>
            </a:r>
            <a:r>
              <a:rPr lang="en-US" sz="900" i="1" dirty="0">
                <a:latin typeface="Arial"/>
                <a:cs typeface="Arial"/>
              </a:rPr>
              <a:t>in</a:t>
            </a:r>
            <a:r>
              <a:rPr lang="en-US" sz="900" i="1" spc="-10" dirty="0">
                <a:latin typeface="Arial"/>
                <a:cs typeface="Arial"/>
              </a:rPr>
              <a:t> </a:t>
            </a:r>
            <a:r>
              <a:rPr lang="en-US" sz="900" i="1" dirty="0">
                <a:latin typeface="Arial"/>
                <a:cs typeface="Arial"/>
              </a:rPr>
              <a:t>blue are</a:t>
            </a:r>
            <a:r>
              <a:rPr lang="en-US" sz="900" i="1" spc="-10" dirty="0">
                <a:latin typeface="Arial"/>
                <a:cs typeface="Arial"/>
              </a:rPr>
              <a:t> </a:t>
            </a:r>
            <a:r>
              <a:rPr lang="en-US" sz="900" i="1" dirty="0">
                <a:latin typeface="Arial"/>
                <a:cs typeface="Arial"/>
              </a:rPr>
              <a:t>not</a:t>
            </a:r>
            <a:r>
              <a:rPr lang="en-US" sz="900" i="1" spc="-10" dirty="0">
                <a:latin typeface="Arial"/>
                <a:cs typeface="Arial"/>
              </a:rPr>
              <a:t> </a:t>
            </a:r>
            <a:r>
              <a:rPr lang="en-US" sz="900" i="1" dirty="0">
                <a:latin typeface="Arial"/>
                <a:cs typeface="Arial"/>
              </a:rPr>
              <a:t>subject</a:t>
            </a:r>
            <a:r>
              <a:rPr lang="en-US" sz="900" i="1" spc="-30" dirty="0">
                <a:latin typeface="Arial"/>
                <a:cs typeface="Arial"/>
              </a:rPr>
              <a:t> </a:t>
            </a:r>
            <a:r>
              <a:rPr lang="en-US" sz="900" i="1" dirty="0">
                <a:latin typeface="Arial"/>
                <a:cs typeface="Arial"/>
              </a:rPr>
              <a:t>to</a:t>
            </a:r>
            <a:r>
              <a:rPr lang="en-US" sz="900" i="1" spc="5" dirty="0">
                <a:latin typeface="Arial"/>
                <a:cs typeface="Arial"/>
              </a:rPr>
              <a:t> </a:t>
            </a:r>
            <a:r>
              <a:rPr lang="en-US" sz="900" i="1" dirty="0">
                <a:latin typeface="Arial"/>
                <a:cs typeface="Arial"/>
              </a:rPr>
              <a:t>a</a:t>
            </a:r>
            <a:r>
              <a:rPr lang="en-US" sz="900" i="1" spc="-5" dirty="0">
                <a:latin typeface="Arial"/>
                <a:cs typeface="Arial"/>
              </a:rPr>
              <a:t> </a:t>
            </a:r>
            <a:r>
              <a:rPr lang="en-US" sz="900" i="1" dirty="0">
                <a:latin typeface="Arial"/>
                <a:cs typeface="Arial"/>
              </a:rPr>
              <a:t>deducti</a:t>
            </a:r>
            <a:r>
              <a:rPr lang="en-US" sz="900" i="1" spc="-10" dirty="0">
                <a:latin typeface="Arial"/>
                <a:cs typeface="Arial"/>
              </a:rPr>
              <a:t>b</a:t>
            </a:r>
            <a:r>
              <a:rPr lang="en-US" sz="900" i="1" dirty="0">
                <a:latin typeface="Arial"/>
                <a:cs typeface="Arial"/>
              </a:rPr>
              <a:t>l</a:t>
            </a:r>
            <a:r>
              <a:rPr lang="en-US" sz="900" i="1" spc="-10" dirty="0">
                <a:latin typeface="Arial"/>
                <a:cs typeface="Arial"/>
              </a:rPr>
              <a:t>e</a:t>
            </a:r>
            <a:r>
              <a:rPr lang="en-US" sz="900" i="1" dirty="0">
                <a:latin typeface="Arial"/>
                <a:cs typeface="Arial"/>
              </a:rPr>
              <a:t>.</a:t>
            </a:r>
          </a:p>
          <a:p>
            <a:pPr>
              <a:spcAft>
                <a:spcPts val="300"/>
              </a:spcAft>
            </a:pPr>
            <a:r>
              <a:rPr lang="en-US" sz="900" i="1" dirty="0">
                <a:latin typeface="Arial"/>
                <a:cs typeface="Arial"/>
              </a:rPr>
              <a:t>White corner = subject to a deductible after first three visits. The copay is for any combination of services (primary care, specialist, urgent care) for the first three visits.</a:t>
            </a:r>
          </a:p>
          <a:p>
            <a:pPr>
              <a:spcAft>
                <a:spcPts val="300"/>
              </a:spcAft>
            </a:pPr>
            <a:r>
              <a:rPr lang="en-US" sz="900" i="1" dirty="0">
                <a:latin typeface="Arial"/>
                <a:cs typeface="Arial"/>
              </a:rPr>
              <a:t>After three visits, they will be at full cost until the medical deductible is met.</a:t>
            </a:r>
            <a:endParaRPr lang="en-US" sz="900" dirty="0">
              <a:latin typeface="Arial"/>
              <a:cs typeface="Arial"/>
            </a:endParaRPr>
          </a:p>
        </p:txBody>
      </p:sp>
    </p:spTree>
    <p:extLst>
      <p:ext uri="{BB962C8B-B14F-4D97-AF65-F5344CB8AC3E}">
        <p14:creationId xmlns:p14="http://schemas.microsoft.com/office/powerpoint/2010/main" val="2190779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a8f8e53593e449fa0b2d997e7548c8a xmlns="662cb38c-b922-481b-9cd5-2cedc812c917">
      <Terms xmlns="http://schemas.microsoft.com/office/infopath/2007/PartnerControls"/>
    </ja8f8e53593e449fa0b2d997e7548c8a>
    <LastReviewed xmlns="662cb38c-b922-481b-9cd5-2cedc812c917" xsi:nil="true"/>
    <h3ee64f6ae714cbca500249303024420 xmlns="662cb38c-b922-481b-9cd5-2cedc812c917">
      <Terms xmlns="http://schemas.microsoft.com/office/infopath/2007/PartnerControls"/>
    </h3ee64f6ae714cbca500249303024420>
    <TaxCatchAll xmlns="662cb38c-b922-481b-9cd5-2cedc812c917"/>
    <ReportOwner xmlns="http://schemas.microsoft.com/sharepoint/v3">
      <UserInfo>
        <DisplayName/>
        <AccountId xsi:nil="true"/>
        <AccountType/>
      </UserInfo>
    </ReportOwner>
    <Summary xmlns="662cb38c-b922-481b-9cd5-2cedc812c9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4.xml><?xml version="1.0" encoding="utf-8"?>
<ct:contentTypeSchema xmlns:ct="http://schemas.microsoft.com/office/2006/metadata/contentType" xmlns:ma="http://schemas.microsoft.com/office/2006/metadata/properties/metaAttributes" ct:_="" ma:_="" ma:contentTypeName="CCDocument" ma:contentTypeID="0x0101008C66CFEE27ECAF428973AFF28D437B27007651EC07DF396F4198B38572E0D3B082" ma:contentTypeVersion="120" ma:contentTypeDescription="" ma:contentTypeScope="" ma:versionID="4effe931eb9a345a7fd9dea1f71c53f2">
  <xsd:schema xmlns:xsd="http://www.w3.org/2001/XMLSchema" xmlns:xs="http://www.w3.org/2001/XMLSchema" xmlns:p="http://schemas.microsoft.com/office/2006/metadata/properties" xmlns:ns1="http://schemas.microsoft.com/sharepoint/v3" xmlns:ns2="662cb38c-b922-481b-9cd5-2cedc812c917" targetNamespace="http://schemas.microsoft.com/office/2006/metadata/properties" ma:root="true" ma:fieldsID="abbd89257c20dd230c96a8890271c19e" ns1:_="" ns2:_="">
    <xsd:import namespace="http://schemas.microsoft.com/sharepoint/v3"/>
    <xsd:import namespace="662cb38c-b922-481b-9cd5-2cedc812c917"/>
    <xsd:element name="properties">
      <xsd:complexType>
        <xsd:sequence>
          <xsd:element name="documentManagement">
            <xsd:complexType>
              <xsd:all>
                <xsd:element ref="ns1:ReportOwner" minOccurs="0"/>
                <xsd:element ref="ns2:LastReviewed" minOccurs="0"/>
                <xsd:element ref="ns2:ja8f8e53593e449fa0b2d997e7548c8a" minOccurs="0"/>
                <xsd:element ref="ns2:TaxCatchAll" minOccurs="0"/>
                <xsd:element ref="ns2:TaxCatchAllLabel" minOccurs="0"/>
                <xsd:element ref="ns2:_dlc_DocId" minOccurs="0"/>
                <xsd:element ref="ns2:_dlc_DocIdUrl" minOccurs="0"/>
                <xsd:element ref="ns2:_dlc_DocIdPersistId" minOccurs="0"/>
                <xsd:element ref="ns2:h3ee64f6ae714cbca500249303024420" minOccurs="0"/>
                <xsd:element ref="ns1:_dlc_Exempt" minOccurs="0"/>
                <xsd:element ref="ns1:_dlc_ExpireDateSaved" minOccurs="0"/>
                <xsd:element ref="ns1:_dlc_ExpireDate" minOccurs="0"/>
                <xsd:element ref="ns2: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2" nillable="true" ma:displayName="Owner" ma:description="Owner of this doc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19" nillable="true" ma:displayName="Exempt from Policy" ma:hidden="true" ma:internalName="_dlc_Exempt" ma:readOnly="true">
      <xsd:simpleType>
        <xsd:restriction base="dms:Unknown"/>
      </xsd:simpleType>
    </xsd:element>
    <xsd:element name="_dlc_ExpireDateSaved" ma:index="20" nillable="true" ma:displayName="Original Expiration Date" ma:hidden="true" ma:internalName="_dlc_ExpireDateSaved" ma:readOnly="true">
      <xsd:simpleType>
        <xsd:restriction base="dms:DateTime"/>
      </xsd:simpleType>
    </xsd:element>
    <xsd:element name="_dlc_ExpireDate" ma:index="21"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2cb38c-b922-481b-9cd5-2cedc812c917" elementFormDefault="qualified">
    <xsd:import namespace="http://schemas.microsoft.com/office/2006/documentManagement/types"/>
    <xsd:import namespace="http://schemas.microsoft.com/office/infopath/2007/PartnerControls"/>
    <xsd:element name="LastReviewed" ma:index="3" nillable="true" ma:displayName="LastReviewed" ma:description="Enter the last time this item was reviewed." ma:format="DateOnly" ma:internalName="LastReviewed">
      <xsd:simpleType>
        <xsd:restriction base="dms:DateTime"/>
      </xsd:simpleType>
    </xsd:element>
    <xsd:element name="ja8f8e53593e449fa0b2d997e7548c8a" ma:index="8" nillable="true" ma:taxonomy="true" ma:internalName="ja8f8e53593e449fa0b2d997e7548c8a" ma:taxonomyFieldName="RecordType" ma:displayName="RecordType" ma:default="" ma:fieldId="{3a8f8e53-593e-449f-a0b2-d997e7548c8a}" ma:sspId="1a5a1674-edfe-4262-a91c-03be48afd8a7" ma:termSetId="e222fd85-fdf2-4ec2-9b7c-cd48b363d9c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431a31-22cc-4620-88b6-b4ca5eeee54f}" ma:internalName="TaxCatchAll" ma:showField="CatchAllData" ma:web="d9ef40d1-8e7d-43a1-9189-92ea7f95c54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431a31-22cc-4620-88b6-b4ca5eeee54f}" ma:internalName="TaxCatchAllLabel" ma:readOnly="true" ma:showField="CatchAllDataLabel" ma:web="d9ef40d1-8e7d-43a1-9189-92ea7f95c543">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h3ee64f6ae714cbca500249303024420" ma:index="17" nillable="true" ma:taxonomy="true" ma:internalName="h3ee64f6ae714cbca500249303024420" ma:taxonomyFieldName="CCManagedNavs" ma:displayName="CCManagedNavs" ma:default="" ma:fieldId="{13ee64f6-ae71-4cbc-a500-249303024420}" ma:taxonomyMulti="true" ma:sspId="1a5a1674-edfe-4262-a91c-03be48afd8a7" ma:termSetId="41854559-323e-4078-8432-edafa309d133" ma:anchorId="00000000-0000-0000-0000-000000000000" ma:open="false" ma:isKeyword="false">
      <xsd:complexType>
        <xsd:sequence>
          <xsd:element ref="pc:Terms" minOccurs="0" maxOccurs="1"/>
        </xsd:sequence>
      </xsd:complexType>
    </xsd:element>
    <xsd:element name="Summary" ma:index="22" nillable="true" ma:displayName="Summary" ma:description="Summary of this item for use in roll-ups" ma:internalName="Summary">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ma:index="2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ABB236-B39E-42E4-A050-EC07AF576D41}">
  <ds:schemaRefs>
    <ds:schemaRef ds:uri="http://schemas.microsoft.com/office/2006/documentManagement/types"/>
    <ds:schemaRef ds:uri="http://purl.org/dc/elements/1.1/"/>
    <ds:schemaRef ds:uri="http://schemas.microsoft.com/sharepoint/v3"/>
    <ds:schemaRef ds:uri="http://schemas.openxmlformats.org/package/2006/metadata/core-properties"/>
    <ds:schemaRef ds:uri="http://purl.org/dc/terms/"/>
    <ds:schemaRef ds:uri="662cb38c-b922-481b-9cd5-2cedc812c917"/>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1DC31FF-53AC-4096-9379-346EEEBEB19B}">
  <ds:schemaRefs>
    <ds:schemaRef ds:uri="http://schemas.microsoft.com/sharepoint/v3/contenttype/forms"/>
  </ds:schemaRefs>
</ds:datastoreItem>
</file>

<file path=customXml/itemProps3.xml><?xml version="1.0" encoding="utf-8"?>
<ds:datastoreItem xmlns:ds="http://schemas.openxmlformats.org/officeDocument/2006/customXml" ds:itemID="{BEC38370-00B7-41A8-95F2-3365FA033C5A}">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7E780433-4938-4BE0-93BB-9288D1C781A3}">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662cb38c-b922-481b-9cd5-2cedc812c91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37418</TotalTime>
  <Words>1377</Words>
  <Application>Microsoft Macintosh PowerPoint</Application>
  <PresentationFormat>Custom</PresentationFormat>
  <Paragraphs>268</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Courier New</vt:lpstr>
      <vt:lpstr>OpenSans-Light</vt:lpstr>
      <vt:lpstr>Symbol</vt:lpstr>
      <vt:lpstr>Wingdings</vt:lpstr>
      <vt:lpstr>Custom Design</vt:lpstr>
      <vt:lpstr>2_Custom Design</vt:lpstr>
      <vt:lpstr>1_Custom Design</vt:lpstr>
      <vt:lpstr>PowerPoint Presentation</vt:lpstr>
      <vt:lpstr>WHILE COVERED CALIFORNIA’S TOTAL ENROLLMENT HELD STEADY, THE DROP IN NEW ENROLLEES IS A CONCERN AT THE STATE AND FEDERAL LEVEL</vt:lpstr>
      <vt:lpstr>OPTIONS TO IMPROVE AFFORDABILITY IN CALIFORNIA’S INDIVIDUAL HEALTH INSURANCE MARKET</vt:lpstr>
      <vt:lpstr>COMPREHENSIVE MARKET-WIDE AFFORDABILITY MODELS</vt:lpstr>
      <vt:lpstr>TARGETED AFFORDABILITY MODELS</vt:lpstr>
      <vt:lpstr>AFFORDABILITY REMAINS CRITICAL CHALLENGE FOR MIDDLE INCOME CONSUMERS</vt:lpstr>
      <vt:lpstr>ILLUSTRATING POLICIES THROUGH CONSUMER SCENARIOS</vt:lpstr>
      <vt:lpstr>ILLUSTRATING POLICIES THROUGH CONSUMER SCENARIOS</vt:lpstr>
      <vt:lpstr>COVERED CALIFORNIA 2019 PATIENT-CENTERED BENEFIT DESIGNS</vt:lpstr>
      <vt:lpstr>COVERED CALIFORNIA 2019 PATIENT-CENTERED BENEFIT DESIGNS FOR COST-SHARING REDUCTION BENEFIT DESIGNS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Covered California</dc:creator>
  <cp:lastModifiedBy>Seastrom, Robert (CoveredCA)</cp:lastModifiedBy>
  <cp:revision>819</cp:revision>
  <cp:lastPrinted>2019-02-12T17:16:13Z</cp:lastPrinted>
  <dcterms:created xsi:type="dcterms:W3CDTF">2015-07-21T12:06:53Z</dcterms:created>
  <dcterms:modified xsi:type="dcterms:W3CDTF">2019-02-12T17:40:07Z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2015-07-16T00:00:00Z</vt:filetime>
  </property>
  <property fmtid="{D5CDD505-2E9C-101B-9397-08002B2CF9AE}" pid="3" name="LastSaved">
    <vt:filetime>2015-07-21T00:00:00Z</vt:filetime>
  </property>
  <property fmtid="{D5CDD505-2E9C-101B-9397-08002B2CF9AE}" pid="4" name="ContentTypeId">
    <vt:lpwstr>0x0101008C66CFEE27ECAF428973AFF28D437B27007651EC07DF396F4198B38572E0D3B082</vt:lpwstr>
  </property>
  <property fmtid="{D5CDD505-2E9C-101B-9397-08002B2CF9AE}" pid="5" name="_dlc_policyId">
    <vt:lpwstr>0x0101008C66CFEE27ECAF428973AFF28D437B27|11317276</vt:lpwstr>
  </property>
  <property fmtid="{D5CDD505-2E9C-101B-9397-08002B2CF9AE}" pid="6" name="ItemRetentionFormula">
    <vt:lpwstr/>
  </property>
  <property fmtid="{D5CDD505-2E9C-101B-9397-08002B2CF9AE}" pid="7" name="RecordType">
    <vt:lpwstr/>
  </property>
  <property fmtid="{D5CDD505-2E9C-101B-9397-08002B2CF9AE}" pid="8" name="CCManagedNavs">
    <vt:lpwstr/>
  </property>
</Properties>
</file>