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1"/>
  </p:sldMasterIdLst>
  <p:notesMasterIdLst>
    <p:notesMasterId r:id="rId6"/>
  </p:notesMasterIdLst>
  <p:sldIdLst>
    <p:sldId id="263" r:id="rId2"/>
    <p:sldId id="264" r:id="rId3"/>
    <p:sldId id="265" r:id="rId4"/>
    <p:sldId id="267" r:id="rId5"/>
  </p:sldIdLst>
  <p:sldSz cx="12192000" cy="6858000"/>
  <p:notesSz cx="7010400" cy="92964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62AA"/>
    <a:srgbClr val="D5C8E1"/>
    <a:srgbClr val="0069A7"/>
    <a:srgbClr val="66A5CA"/>
    <a:srgbClr val="BFD9E9"/>
    <a:srgbClr val="004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7" autoAdjust="0"/>
    <p:restoredTop sz="96327"/>
  </p:normalViewPr>
  <p:slideViewPr>
    <p:cSldViewPr snapToGrid="0" snapToObjects="1">
      <p:cViewPr varScale="1">
        <p:scale>
          <a:sx n="115" d="100"/>
          <a:sy n="115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1A8B4D7-334B-2647-96D9-2FD8906F3BCF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53F862-D802-5947-BEA1-24D81844EF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249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DBB95-D8EC-2843-B3F6-A044ECC2A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E85AC8-207F-984A-A1C4-1B7247AC5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85129-871A-9F4A-9732-4AE90C173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A13B-3021-464E-8913-4487F867C78E}" type="datetime1">
              <a:rPr lang="en-US" smtClean="0"/>
              <a:t>8/16/2023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6F16C-81A2-744B-B46A-03B4205A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59048-BA91-A24D-90FE-A1EB3807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15D7-B3C0-6E4B-99B3-714E4CE29F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86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2B54F-1259-314E-9E86-9B42574FD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2CBBD2-46F7-5449-958B-1926FB1BE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ED71B-FBFE-2C4F-919B-5B3AA8CEE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7ED7-85B0-DA45-AE03-B4A8D3181921}" type="datetime1">
              <a:rPr lang="en-US" smtClean="0"/>
              <a:t>8/16/2023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39AF1-1D5E-9C44-A891-D35CB5DDB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6FC9C-C0F6-014F-99F1-96AFA0CF3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15D7-B3C0-6E4B-99B3-714E4CE29F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31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289302-9D0B-6C41-90E9-CFA4D13DE5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F58F3F-5D46-C749-82DD-8B49DCEA9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A47D3-8013-6A43-8F0A-5D21FB536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D3B2-7116-234D-A6D5-8021E6259A1E}" type="datetime1">
              <a:rPr lang="en-US" smtClean="0"/>
              <a:t>8/16/2023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27F9F-5FEA-7A4E-9085-2AB2043E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B6EEE-DA60-2540-9ED5-22F23C83B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15D7-B3C0-6E4B-99B3-714E4CE29F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43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E4A35-62F1-9D4C-AC42-5794D9DB4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C0760-11C1-1C44-8F0F-154852653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44CD7-E533-ED49-B91A-BC28D099A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73E8-EE5F-3B4A-B755-88974B84AB63}" type="datetime1">
              <a:rPr lang="en-US" smtClean="0"/>
              <a:t>8/16/2023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4C3D1-7F63-CD4C-B49B-ED8EA128A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ABB37-3A5D-2944-8D3C-DAD1A554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15D7-B3C0-6E4B-99B3-714E4CE29F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94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60112-AEF6-DD4C-B95B-8EE6E4510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6D296-5235-2C4C-8493-C1C70D589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81AD7-15C8-5644-8435-717114557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695D-3A5C-AC40-AABA-75B22D83B440}" type="datetime1">
              <a:rPr lang="en-US" smtClean="0"/>
              <a:t>8/16/2023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83882-6155-AC46-B010-378F0829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9C974-EBC8-0F42-A434-158A9151F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15D7-B3C0-6E4B-99B3-714E4CE29F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48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B24A8-5CB5-7140-AF2C-A343B8A5C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76B1E-A869-794D-A9AE-157DC6158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B7B4F-E775-344C-97A4-3D700540E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A1CEAA-F162-8C4C-8247-52A561C2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8EE7-C571-D74A-8B00-B554CFA3D2FF}" type="datetime1">
              <a:rPr lang="en-US" smtClean="0"/>
              <a:t>8/16/2023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18B45-7043-654E-9B8A-C4982E472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5FCC1D-9AA2-0D40-B0B3-9E18B38E6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15D7-B3C0-6E4B-99B3-714E4CE29F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20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84D4B-8100-B149-80D5-6ED12A813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5BDFE-DCB1-554D-AE23-5FE47C6E4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22C18-DE08-6344-89A0-8057A42E4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09EB59-C8C3-2F44-B906-7F8D4C2DF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08FDB7-DA60-9F4B-A5A8-B917DE1C43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EDF955-EA0D-304B-B4B1-AFA236FD5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6E19-2846-654E-AF34-4EF6C62D5F98}" type="datetime1">
              <a:rPr lang="en-US" smtClean="0"/>
              <a:t>8/16/2023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FE857B-DA90-D147-A8FA-A8270604B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E61689-5503-5B43-8CAD-F474BF6F9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15D7-B3C0-6E4B-99B3-714E4CE29F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85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BC3F2-374D-A649-8B94-9FBDDDA92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62F105-4BC2-034C-B3DD-380D45121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F4AE-424B-8943-82E9-931AB6B5AC61}" type="datetime1">
              <a:rPr lang="en-US" smtClean="0"/>
              <a:t>8/16/2023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8FBFEA-311B-F046-B639-BA7369AE6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DACB53-211D-1041-9DED-ECFD24541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15D7-B3C0-6E4B-99B3-714E4CE29F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66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B6A5E9-4097-894A-A4E9-29743D494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2ACCB-F1EC-8A43-A78C-7DA488BB2391}" type="datetime1">
              <a:rPr lang="en-US" smtClean="0"/>
              <a:t>8/16/2023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A646A1-986B-2445-8512-A5317F56B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199E0-7B02-814F-A454-69F30B591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173" y="6387021"/>
            <a:ext cx="519318" cy="261610"/>
          </a:xfrm>
        </p:spPr>
        <p:txBody>
          <a:bodyPr/>
          <a:lstStyle/>
          <a:p>
            <a:fld id="{300315D7-B3C0-6E4B-99B3-714E4CE29F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8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B66FD-14BD-D64D-BEDC-E21D0DACF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8DDBD-2B23-4E40-968F-4F90675FF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4DD808-1840-FE47-A5EC-6CE04E43C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2945E-4309-1847-B6DD-274DB6D4E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BCC0-FE0B-9D4E-B1A3-1F273C6EEA06}" type="datetime1">
              <a:rPr lang="en-US" smtClean="0"/>
              <a:t>8/16/2023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A09DE-ADAE-A042-857A-8B13D63D5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401B2-BA81-3240-A7C2-47A23BBE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15D7-B3C0-6E4B-99B3-714E4CE29F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320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EE1C3-1CA5-154C-A5EF-257322B66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5D14E0-8E11-894B-B8D2-DD11DAFA4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67A184-B54C-394A-82C9-6137C2EC2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7CD0D-4E5B-814B-BBF8-35B040FEB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10EE-CF3E-5F47-AC98-1506BA1A8846}" type="datetime1">
              <a:rPr lang="en-US" smtClean="0"/>
              <a:t>8/16/2023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510DA6-2801-7F44-8446-31B0C1E83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2552D-0F9B-4241-868A-0C54E44A5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15D7-B3C0-6E4B-99B3-714E4CE29F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90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2EC6EC-410E-4C41-AF0C-90E2EF63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786E9-B177-9B4A-A187-E89C0FC4D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63A48-AFFF-7445-B6B0-C809F6BB5E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22204" y="6387021"/>
            <a:ext cx="1638595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608FB-2B2D-FF47-96ED-0515B98DE24E}" type="datetime1">
              <a:rPr lang="en-US" smtClean="0"/>
              <a:t>8/16/2023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087C4-F23E-EA4B-B3DF-23A2635338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7021"/>
            <a:ext cx="4114800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BB491A-A794-F842-BEF9-6CC94314C671}"/>
              </a:ext>
            </a:extLst>
          </p:cNvPr>
          <p:cNvSpPr/>
          <p:nvPr userDrawn="1"/>
        </p:nvSpPr>
        <p:spPr>
          <a:xfrm>
            <a:off x="-2" y="0"/>
            <a:ext cx="12192002" cy="329609"/>
          </a:xfrm>
          <a:prstGeom prst="rect">
            <a:avLst/>
          </a:prstGeom>
          <a:gradFill>
            <a:gsLst>
              <a:gs pos="0">
                <a:srgbClr val="004F7D"/>
              </a:gs>
              <a:gs pos="20000">
                <a:srgbClr val="0069A7"/>
              </a:gs>
              <a:gs pos="80000">
                <a:srgbClr val="0069A7"/>
              </a:gs>
              <a:gs pos="50000">
                <a:srgbClr val="0069A7"/>
              </a:gs>
              <a:gs pos="100000">
                <a:srgbClr val="004F7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1F7A704C-7DB6-5C46-836D-B334327CC44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frame">
            <a:avLst>
              <a:gd name="adj1" fmla="val 2230"/>
            </a:avLst>
          </a:prstGeom>
          <a:solidFill>
            <a:srgbClr val="66A5CA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11" descr="SCCOE Logo">
            <a:extLst>
              <a:ext uri="{FF2B5EF4-FFF2-40B4-BE49-F238E27FC236}">
                <a16:creationId xmlns:a16="http://schemas.microsoft.com/office/drawing/2014/main" id="{12A25E11-E94B-2D41-B6AC-A01FF4813590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46913" y="6103831"/>
            <a:ext cx="1336444" cy="49616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2A9EDDC-75E9-C64B-B491-C4292EB17A73}"/>
              </a:ext>
            </a:extLst>
          </p:cNvPr>
          <p:cNvSpPr/>
          <p:nvPr userDrawn="1"/>
        </p:nvSpPr>
        <p:spPr>
          <a:xfrm>
            <a:off x="8509000" y="6334918"/>
            <a:ext cx="3683000" cy="523082"/>
          </a:xfrm>
          <a:custGeom>
            <a:avLst/>
            <a:gdLst>
              <a:gd name="connsiteX0" fmla="*/ 0 w 3462969"/>
              <a:gd name="connsiteY0" fmla="*/ 0 h 365125"/>
              <a:gd name="connsiteX1" fmla="*/ 3462969 w 3462969"/>
              <a:gd name="connsiteY1" fmla="*/ 0 h 365125"/>
              <a:gd name="connsiteX2" fmla="*/ 3462969 w 3462969"/>
              <a:gd name="connsiteY2" fmla="*/ 365125 h 365125"/>
              <a:gd name="connsiteX3" fmla="*/ 0 w 3462969"/>
              <a:gd name="connsiteY3" fmla="*/ 365125 h 365125"/>
              <a:gd name="connsiteX4" fmla="*/ 0 w 3462969"/>
              <a:gd name="connsiteY4" fmla="*/ 0 h 365125"/>
              <a:gd name="connsiteX0" fmla="*/ 231354 w 3462969"/>
              <a:gd name="connsiteY0" fmla="*/ 11016 h 365125"/>
              <a:gd name="connsiteX1" fmla="*/ 3462969 w 3462969"/>
              <a:gd name="connsiteY1" fmla="*/ 0 h 365125"/>
              <a:gd name="connsiteX2" fmla="*/ 3462969 w 3462969"/>
              <a:gd name="connsiteY2" fmla="*/ 365125 h 365125"/>
              <a:gd name="connsiteX3" fmla="*/ 0 w 3462969"/>
              <a:gd name="connsiteY3" fmla="*/ 365125 h 365125"/>
              <a:gd name="connsiteX4" fmla="*/ 231354 w 3462969"/>
              <a:gd name="connsiteY4" fmla="*/ 11016 h 365125"/>
              <a:gd name="connsiteX0" fmla="*/ 176269 w 3462969"/>
              <a:gd name="connsiteY0" fmla="*/ 7344 h 365125"/>
              <a:gd name="connsiteX1" fmla="*/ 3462969 w 3462969"/>
              <a:gd name="connsiteY1" fmla="*/ 0 h 365125"/>
              <a:gd name="connsiteX2" fmla="*/ 3462969 w 3462969"/>
              <a:gd name="connsiteY2" fmla="*/ 365125 h 365125"/>
              <a:gd name="connsiteX3" fmla="*/ 0 w 3462969"/>
              <a:gd name="connsiteY3" fmla="*/ 365125 h 365125"/>
              <a:gd name="connsiteX4" fmla="*/ 176269 w 3462969"/>
              <a:gd name="connsiteY4" fmla="*/ 7344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2969" h="365125">
                <a:moveTo>
                  <a:pt x="176269" y="7344"/>
                </a:moveTo>
                <a:lnTo>
                  <a:pt x="3462969" y="0"/>
                </a:lnTo>
                <a:lnTo>
                  <a:pt x="3462969" y="365125"/>
                </a:lnTo>
                <a:lnTo>
                  <a:pt x="0" y="365125"/>
                </a:lnTo>
                <a:lnTo>
                  <a:pt x="176269" y="7344"/>
                </a:lnTo>
                <a:close/>
              </a:path>
            </a:pathLst>
          </a:custGeom>
          <a:solidFill>
            <a:srgbClr val="66A5C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9EA77-02F6-8F48-849F-BA367705D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806" y="6387021"/>
            <a:ext cx="519318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0069A7"/>
                </a:solidFill>
              </a:defRPr>
            </a:lvl1pPr>
          </a:lstStyle>
          <a:p>
            <a:fld id="{300315D7-B3C0-6E4B-99B3-714E4CE29F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F7860C-C2BB-974D-8F5F-5554B1BBD21F}"/>
              </a:ext>
            </a:extLst>
          </p:cNvPr>
          <p:cNvSpPr txBox="1"/>
          <p:nvPr userDrawn="1"/>
        </p:nvSpPr>
        <p:spPr>
          <a:xfrm>
            <a:off x="8709295" y="6387021"/>
            <a:ext cx="29931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69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Equity • Diversity • Inclusion • Partnership</a:t>
            </a:r>
          </a:p>
        </p:txBody>
      </p:sp>
    </p:spTree>
    <p:extLst>
      <p:ext uri="{BB962C8B-B14F-4D97-AF65-F5344CB8AC3E}">
        <p14:creationId xmlns:p14="http://schemas.microsoft.com/office/powerpoint/2010/main" val="241451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wellnessbrief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hhs.ca.gov/wp-content/uploads/2023/01/CYBHI-Youth-at-the-Center-Report.FINAL_.pdf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s://cacfs.memberclicks.net/assets/2022Policy/Integrated-Care-Field-Guide_ADA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96D70B-6728-1F4C-B360-20723F183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15D7-B3C0-6E4B-99B3-714E4CE29F4C}" type="slidenum">
              <a:rPr lang="en-US" smtClean="0"/>
              <a:t>1</a:t>
            </a:fld>
            <a:endParaRPr lang="en-US" dirty="0"/>
          </a:p>
        </p:txBody>
      </p:sp>
      <p:pic>
        <p:nvPicPr>
          <p:cNvPr id="4" name="Picture 3" descr="Image preview">
            <a:extLst>
              <a:ext uri="{FF2B5EF4-FFF2-40B4-BE49-F238E27FC236}">
                <a16:creationId xmlns:a16="http://schemas.microsoft.com/office/drawing/2014/main" id="{F10511E0-4BF6-003E-EBC2-33A0F1D27E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303" y="1073467"/>
            <a:ext cx="2679700" cy="522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colorful text on a white background&#10;&#10;Description automatically generated">
            <a:extLst>
              <a:ext uri="{FF2B5EF4-FFF2-40B4-BE49-F238E27FC236}">
                <a16:creationId xmlns:a16="http://schemas.microsoft.com/office/drawing/2014/main" id="{999DE87B-AA3F-64E3-643E-A6FEEEFDDB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445" y="915353"/>
            <a:ext cx="2414905" cy="753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287A41-FE3C-15BD-7A2C-29B4D43F14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72" y="2288931"/>
            <a:ext cx="2141220" cy="79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 preview">
            <a:extLst>
              <a:ext uri="{FF2B5EF4-FFF2-40B4-BE49-F238E27FC236}">
                <a16:creationId xmlns:a16="http://schemas.microsoft.com/office/drawing/2014/main" id="{23E73011-DEB8-030F-37E7-A8A85910AC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026" y="2117481"/>
            <a:ext cx="1196340" cy="1135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 preview">
            <a:extLst>
              <a:ext uri="{FF2B5EF4-FFF2-40B4-BE49-F238E27FC236}">
                <a16:creationId xmlns:a16="http://schemas.microsoft.com/office/drawing/2014/main" id="{B3F61FB9-2B26-B86B-3DF2-301FB4068A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624" y="1997538"/>
            <a:ext cx="1426426" cy="1358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 preview">
            <a:extLst>
              <a:ext uri="{FF2B5EF4-FFF2-40B4-BE49-F238E27FC236}">
                <a16:creationId xmlns:a16="http://schemas.microsoft.com/office/drawing/2014/main" id="{ABE2CC5B-A858-8CA5-1659-FA6B19B7F3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737" y="551888"/>
            <a:ext cx="1965960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7E2D71B-DCBA-8FE7-7E3C-529E55962D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987" y="3811419"/>
            <a:ext cx="2454910" cy="7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Image preview">
            <a:extLst>
              <a:ext uri="{FF2B5EF4-FFF2-40B4-BE49-F238E27FC236}">
                <a16:creationId xmlns:a16="http://schemas.microsoft.com/office/drawing/2014/main" id="{D234BA3E-551B-E093-93E8-DCA36AC6FC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235" y="3640286"/>
            <a:ext cx="975360" cy="1097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Image preview">
            <a:extLst>
              <a:ext uri="{FF2B5EF4-FFF2-40B4-BE49-F238E27FC236}">
                <a16:creationId xmlns:a16="http://schemas.microsoft.com/office/drawing/2014/main" id="{2009D6B8-43C4-982D-04A1-D714748D20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99" y="3572322"/>
            <a:ext cx="1235710" cy="1235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Image preview">
            <a:extLst>
              <a:ext uri="{FF2B5EF4-FFF2-40B4-BE49-F238E27FC236}">
                <a16:creationId xmlns:a16="http://schemas.microsoft.com/office/drawing/2014/main" id="{E9197824-C219-3DE3-7E67-75049F047C7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020" y="2321166"/>
            <a:ext cx="3077210" cy="789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Image preview">
            <a:extLst>
              <a:ext uri="{FF2B5EF4-FFF2-40B4-BE49-F238E27FC236}">
                <a16:creationId xmlns:a16="http://schemas.microsoft.com/office/drawing/2014/main" id="{FD5384E0-7522-EA30-7AFD-176F90CDEE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595" y="4856763"/>
            <a:ext cx="1574635" cy="1398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FT – A Union of Educators and Classified Professionals">
            <a:extLst>
              <a:ext uri="{FF2B5EF4-FFF2-40B4-BE49-F238E27FC236}">
                <a16:creationId xmlns:a16="http://schemas.microsoft.com/office/drawing/2014/main" id="{188D92DB-7E2E-AB81-ACBC-592B65E8767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5" y="4991383"/>
            <a:ext cx="1205173" cy="126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Image preview">
            <a:extLst>
              <a:ext uri="{FF2B5EF4-FFF2-40B4-BE49-F238E27FC236}">
                <a16:creationId xmlns:a16="http://schemas.microsoft.com/office/drawing/2014/main" id="{1FA2D0FD-4BCF-57D7-A484-BE80D2FBC35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879" y="4991383"/>
            <a:ext cx="999490" cy="1398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Image preview">
            <a:extLst>
              <a:ext uri="{FF2B5EF4-FFF2-40B4-BE49-F238E27FC236}">
                <a16:creationId xmlns:a16="http://schemas.microsoft.com/office/drawing/2014/main" id="{5F7F0E12-0C91-4094-CA9C-8113E00DF11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237" y="3802400"/>
            <a:ext cx="2029460" cy="716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7088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96D70B-6728-1F4C-B360-20723F183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15D7-B3C0-6E4B-99B3-714E4CE29F4C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45E3F35-0C2C-EC48-C29A-CE54DBFF25C1}"/>
              </a:ext>
            </a:extLst>
          </p:cNvPr>
          <p:cNvSpPr txBox="1">
            <a:spLocks/>
          </p:cNvSpPr>
          <p:nvPr/>
        </p:nvSpPr>
        <p:spPr>
          <a:xfrm>
            <a:off x="214652" y="638672"/>
            <a:ext cx="11692044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SCHOOL-BASED APPROACH TO BEHAVIORAL HEALTH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BF239B-040C-EE66-7A8B-45ADC5031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32" y="1301453"/>
            <a:ext cx="11087100" cy="4743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9BFCF8-F321-59F6-CE6F-1305824C0D06}"/>
              </a:ext>
            </a:extLst>
          </p:cNvPr>
          <p:cNvSpPr txBox="1"/>
          <p:nvPr/>
        </p:nvSpPr>
        <p:spPr>
          <a:xfrm>
            <a:off x="1731428" y="6246019"/>
            <a:ext cx="6786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American Psychological Association, Schools expand mental health care. Journal of Adolescent Health, 2003. Vol. 32, No. 6. Kaplan,</a:t>
            </a:r>
          </a:p>
        </p:txBody>
      </p:sp>
    </p:spTree>
    <p:extLst>
      <p:ext uri="{BB962C8B-B14F-4D97-AF65-F5344CB8AC3E}">
        <p14:creationId xmlns:p14="http://schemas.microsoft.com/office/powerpoint/2010/main" val="3054901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5FB6F1-EDE8-0D66-E2DE-59229612D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78" y="1576916"/>
            <a:ext cx="7328269" cy="449318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96D70B-6728-1F4C-B360-20723F183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15D7-B3C0-6E4B-99B3-714E4CE29F4C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A33895C6-F3BC-BC1D-304D-93FB1075F324}"/>
              </a:ext>
            </a:extLst>
          </p:cNvPr>
          <p:cNvSpPr/>
          <p:nvPr/>
        </p:nvSpPr>
        <p:spPr>
          <a:xfrm>
            <a:off x="8590635" y="4551867"/>
            <a:ext cx="492732" cy="1320412"/>
          </a:xfrm>
          <a:prstGeom prst="rightBrace">
            <a:avLst/>
          </a:prstGeom>
          <a:ln w="38100">
            <a:solidFill>
              <a:srgbClr val="886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14B573-59A9-F314-AAD1-022DCE6813F5}"/>
              </a:ext>
            </a:extLst>
          </p:cNvPr>
          <p:cNvSpPr txBox="1"/>
          <p:nvPr/>
        </p:nvSpPr>
        <p:spPr>
          <a:xfrm>
            <a:off x="6526060" y="1877479"/>
            <a:ext cx="2054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County Behavioral Health SMHS 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302F01A7-8C40-87DD-26D2-1CCC0E9C56E0}"/>
              </a:ext>
            </a:extLst>
          </p:cNvPr>
          <p:cNvSpPr/>
          <p:nvPr/>
        </p:nvSpPr>
        <p:spPr>
          <a:xfrm>
            <a:off x="8580329" y="1690688"/>
            <a:ext cx="492732" cy="2680896"/>
          </a:xfrm>
          <a:prstGeom prst="rightBrac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375D2C-B82B-C314-2C71-9C7E6D04486A}"/>
              </a:ext>
            </a:extLst>
          </p:cNvPr>
          <p:cNvSpPr txBox="1"/>
          <p:nvPr/>
        </p:nvSpPr>
        <p:spPr>
          <a:xfrm>
            <a:off x="9230390" y="2278745"/>
            <a:ext cx="2711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Managed Care Billing (Starting 2024)</a:t>
            </a:r>
          </a:p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LEA Billing Option Program 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697D390B-9C92-3F26-D3DD-657434881B64}"/>
              </a:ext>
            </a:extLst>
          </p:cNvPr>
          <p:cNvSpPr/>
          <p:nvPr/>
        </p:nvSpPr>
        <p:spPr>
          <a:xfrm>
            <a:off x="5992951" y="1704414"/>
            <a:ext cx="463462" cy="1326721"/>
          </a:xfrm>
          <a:prstGeom prst="rightBrac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79CADD-C15A-2D28-40BA-78FBA486C651}"/>
              </a:ext>
            </a:extLst>
          </p:cNvPr>
          <p:cNvSpPr txBox="1"/>
          <p:nvPr/>
        </p:nvSpPr>
        <p:spPr>
          <a:xfrm>
            <a:off x="9230390" y="4611908"/>
            <a:ext cx="2054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Prop 63 Prevention &amp; Early Intervention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86738C1-1DAC-B411-B873-19F3691F25A0}"/>
              </a:ext>
            </a:extLst>
          </p:cNvPr>
          <p:cNvSpPr txBox="1">
            <a:spLocks/>
          </p:cNvSpPr>
          <p:nvPr/>
        </p:nvSpPr>
        <p:spPr>
          <a:xfrm>
            <a:off x="249978" y="500448"/>
            <a:ext cx="11692044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SCHOOL-BASED BEHAVIORAL HEALTH NON-ONE TIME RESOURCES</a:t>
            </a:r>
          </a:p>
        </p:txBody>
      </p:sp>
    </p:spTree>
    <p:extLst>
      <p:ext uri="{BB962C8B-B14F-4D97-AF65-F5344CB8AC3E}">
        <p14:creationId xmlns:p14="http://schemas.microsoft.com/office/powerpoint/2010/main" val="1714549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96D70B-6728-1F4C-B360-20723F183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15D7-B3C0-6E4B-99B3-714E4CE29F4C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Google Shape;536;g116c80c987e_0_0">
            <a:extLst>
              <a:ext uri="{FF2B5EF4-FFF2-40B4-BE49-F238E27FC236}">
                <a16:creationId xmlns:a16="http://schemas.microsoft.com/office/drawing/2014/main" id="{A8B7C9E1-291E-F681-D015-56CFB67EB44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8828" y="461963"/>
            <a:ext cx="2279736" cy="27794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37;g116c80c987e_0_0">
            <a:extLst>
              <a:ext uri="{FF2B5EF4-FFF2-40B4-BE49-F238E27FC236}">
                <a16:creationId xmlns:a16="http://schemas.microsoft.com/office/drawing/2014/main" id="{520995C9-422B-EEFF-FB9F-7C6588DE1814}"/>
              </a:ext>
            </a:extLst>
          </p:cNvPr>
          <p:cNvSpPr txBox="1"/>
          <p:nvPr/>
        </p:nvSpPr>
        <p:spPr>
          <a:xfrm>
            <a:off x="3071027" y="1885232"/>
            <a:ext cx="37362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 dirty="0">
                <a:solidFill>
                  <a:schemeClr val="hlink"/>
                </a:solidFill>
                <a:hlinkClick r:id="rId3"/>
              </a:rPr>
              <a:t>http://bit.ly/wellnessbrief</a:t>
            </a:r>
            <a:r>
              <a:rPr lang="en-US" sz="1600" dirty="0"/>
              <a:t> </a:t>
            </a:r>
            <a:endParaRPr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112745-FCC2-A8EE-F10E-80017C6DF73B}"/>
              </a:ext>
            </a:extLst>
          </p:cNvPr>
          <p:cNvSpPr txBox="1"/>
          <p:nvPr/>
        </p:nvSpPr>
        <p:spPr>
          <a:xfrm>
            <a:off x="3071027" y="4616420"/>
            <a:ext cx="30469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4"/>
              </a:rPr>
              <a:t>https://cacfs.memberclicks.net/assets/2022Policy/Integrated-Care-Field-Guide_ADA.pdf</a:t>
            </a:r>
            <a:r>
              <a:rPr lang="en-US" sz="1600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CAE472-6771-A6E3-6C2B-5D78921F96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55" y="3429000"/>
            <a:ext cx="2185114" cy="26382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8FA5D0-FC33-40F5-4FE9-96AC0EC68EC8}"/>
              </a:ext>
            </a:extLst>
          </p:cNvPr>
          <p:cNvSpPr txBox="1"/>
          <p:nvPr/>
        </p:nvSpPr>
        <p:spPr>
          <a:xfrm>
            <a:off x="8775242" y="3092895"/>
            <a:ext cx="34039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6"/>
              </a:rPr>
              <a:t>https://www.chhs.ca.gov/wp-content/uploads/2023/01/CYBHI-Youth-at-the-Center-Report.FINAL_.pdf</a:t>
            </a:r>
            <a:r>
              <a:rPr lang="en-US" sz="1600" dirty="0"/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576E194-B5FA-E74A-B27D-8CF7766931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6891" y="2273910"/>
            <a:ext cx="2131276" cy="27151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AD7A8C9-D5F5-E0DB-C2B0-52E3E696FA1B}"/>
              </a:ext>
            </a:extLst>
          </p:cNvPr>
          <p:cNvSpPr txBox="1"/>
          <p:nvPr/>
        </p:nvSpPr>
        <p:spPr>
          <a:xfrm>
            <a:off x="3049044" y="761832"/>
            <a:ext cx="3046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Efficacy of a School-Based Approach to Student Wellness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DDD260-A202-8F7A-351C-25DE3D95EA73}"/>
              </a:ext>
            </a:extLst>
          </p:cNvPr>
          <p:cNvSpPr txBox="1"/>
          <p:nvPr/>
        </p:nvSpPr>
        <p:spPr>
          <a:xfrm>
            <a:off x="3042139" y="3631504"/>
            <a:ext cx="3046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Supporting California’s Children Through a Whole Child Approach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0FD565-6405-06ED-B132-CA2453EC3A50}"/>
              </a:ext>
            </a:extLst>
          </p:cNvPr>
          <p:cNvSpPr txBox="1"/>
          <p:nvPr/>
        </p:nvSpPr>
        <p:spPr>
          <a:xfrm>
            <a:off x="8762487" y="2708174"/>
            <a:ext cx="3046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Youth at the Center</a:t>
            </a:r>
          </a:p>
        </p:txBody>
      </p:sp>
    </p:spTree>
    <p:extLst>
      <p:ext uri="{BB962C8B-B14F-4D97-AF65-F5344CB8AC3E}">
        <p14:creationId xmlns:p14="http://schemas.microsoft.com/office/powerpoint/2010/main" val="7783434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0f573cf6-7a60-458f-98ba-442b568195f4"/>
</p:tagLst>
</file>

<file path=ppt/theme/theme1.xml><?xml version="1.0" encoding="utf-8"?>
<a:theme xmlns:a="http://schemas.openxmlformats.org/drawingml/2006/main" name="Custom Design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COE PPT Template Redesign Final" id="{08A3708B-F15E-41AE-A1C7-F4490BE7A35B}" vid="{7FFD4AD3-9610-4DD9-8486-F19BBDE761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SCCOE Template</Template>
  <TotalTime>264</TotalTime>
  <Words>96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Poppins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Dickey</dc:creator>
  <cp:lastModifiedBy>Niemann, Margarita</cp:lastModifiedBy>
  <cp:revision>5</cp:revision>
  <cp:lastPrinted>2023-08-16T18:12:23Z</cp:lastPrinted>
  <dcterms:created xsi:type="dcterms:W3CDTF">2022-01-31T23:58:12Z</dcterms:created>
  <dcterms:modified xsi:type="dcterms:W3CDTF">2023-08-16T18:32:09Z</dcterms:modified>
</cp:coreProperties>
</file>