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5" r:id="rId2"/>
  </p:sldMasterIdLst>
  <p:notesMasterIdLst>
    <p:notesMasterId r:id="rId46"/>
  </p:notesMasterIdLst>
  <p:handoutMasterIdLst>
    <p:handoutMasterId r:id="rId47"/>
  </p:handoutMasterIdLst>
  <p:sldIdLst>
    <p:sldId id="256" r:id="rId3"/>
    <p:sldId id="385" r:id="rId4"/>
    <p:sldId id="368" r:id="rId5"/>
    <p:sldId id="2145706124" r:id="rId6"/>
    <p:sldId id="2145706155" r:id="rId7"/>
    <p:sldId id="370" r:id="rId8"/>
    <p:sldId id="283" r:id="rId9"/>
    <p:sldId id="2145706156" r:id="rId10"/>
    <p:sldId id="386" r:id="rId11"/>
    <p:sldId id="264" r:id="rId12"/>
    <p:sldId id="733" r:id="rId13"/>
    <p:sldId id="272" r:id="rId14"/>
    <p:sldId id="262" r:id="rId15"/>
    <p:sldId id="263" r:id="rId16"/>
    <p:sldId id="275" r:id="rId17"/>
    <p:sldId id="279" r:id="rId18"/>
    <p:sldId id="296" r:id="rId19"/>
    <p:sldId id="2145706120" r:id="rId20"/>
    <p:sldId id="2145706123" r:id="rId21"/>
    <p:sldId id="324" r:id="rId22"/>
    <p:sldId id="2145706144" r:id="rId23"/>
    <p:sldId id="320" r:id="rId24"/>
    <p:sldId id="323" r:id="rId25"/>
    <p:sldId id="2145706145" r:id="rId26"/>
    <p:sldId id="268" r:id="rId27"/>
    <p:sldId id="269" r:id="rId28"/>
    <p:sldId id="258" r:id="rId29"/>
    <p:sldId id="265" r:id="rId30"/>
    <p:sldId id="267" r:id="rId31"/>
    <p:sldId id="270" r:id="rId32"/>
    <p:sldId id="271" r:id="rId33"/>
    <p:sldId id="276" r:id="rId34"/>
    <p:sldId id="277" r:id="rId35"/>
    <p:sldId id="278" r:id="rId36"/>
    <p:sldId id="289" r:id="rId37"/>
    <p:sldId id="290" r:id="rId38"/>
    <p:sldId id="460" r:id="rId39"/>
    <p:sldId id="2145706149" r:id="rId40"/>
    <p:sldId id="2145706150" r:id="rId41"/>
    <p:sldId id="2145706151" r:id="rId42"/>
    <p:sldId id="2145706152" r:id="rId43"/>
    <p:sldId id="2145706153" r:id="rId44"/>
    <p:sldId id="2145706154"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D'Isabella" initials="JD" lastIdx="5" clrIdx="0">
    <p:extLst>
      <p:ext uri="{19B8F6BF-5375-455C-9EA6-DF929625EA0E}">
        <p15:presenceInfo xmlns:p15="http://schemas.microsoft.com/office/powerpoint/2012/main" userId="7f709e652b503f41" providerId="Windows Live"/>
      </p:ext>
    </p:extLst>
  </p:cmAuthor>
  <p:cmAuthor id="2" name="Ellen Rippberger" initials="ER" lastIdx="16" clrIdx="1">
    <p:extLst>
      <p:ext uri="{19B8F6BF-5375-455C-9EA6-DF929625EA0E}">
        <p15:presenceInfo xmlns:p15="http://schemas.microsoft.com/office/powerpoint/2012/main" userId="S::rippberg@usc.edu::18ee7728-3fb6-4a07-97da-462419f425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5B9BD5"/>
    <a:srgbClr val="2774AE"/>
    <a:srgbClr val="791126"/>
    <a:srgbClr val="F7C034"/>
    <a:srgbClr val="F1AB1F"/>
    <a:srgbClr val="790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7" autoAdjust="0"/>
    <p:restoredTop sz="91352" autoAdjust="0"/>
  </p:normalViewPr>
  <p:slideViewPr>
    <p:cSldViewPr snapToObjects="1">
      <p:cViewPr varScale="1">
        <p:scale>
          <a:sx n="61" d="100"/>
          <a:sy n="61" d="100"/>
        </p:scale>
        <p:origin x="960"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25287D2-CA50-9643-AD1D-2E07DA7437FE}" type="datetimeFigureOut">
              <a:rPr lang="en-US" smtClean="0"/>
              <a:t>2/27/2023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F7D5720-13E4-9A47-87E8-D031A26F1E85}" type="slidenum">
              <a:rPr lang="en-US" smtClean="0"/>
              <a:t>‹#›</a:t>
            </a:fld>
            <a:endParaRPr lang="en-US" dirty="0"/>
          </a:p>
        </p:txBody>
      </p:sp>
    </p:spTree>
    <p:extLst>
      <p:ext uri="{BB962C8B-B14F-4D97-AF65-F5344CB8AC3E}">
        <p14:creationId xmlns:p14="http://schemas.microsoft.com/office/powerpoint/2010/main" val="4696749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4222ABC-1E27-314B-B56B-D999570A7792}" type="datetimeFigureOut">
              <a:rPr lang="en-US" smtClean="0"/>
              <a:t>2/27/2023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FC75C7D-CF24-8846-A85D-AF6791594DF2}" type="slidenum">
              <a:rPr lang="en-US" smtClean="0"/>
              <a:t>‹#›</a:t>
            </a:fld>
            <a:endParaRPr lang="en-US" dirty="0"/>
          </a:p>
        </p:txBody>
      </p:sp>
    </p:spTree>
    <p:extLst>
      <p:ext uri="{BB962C8B-B14F-4D97-AF65-F5344CB8AC3E}">
        <p14:creationId xmlns:p14="http://schemas.microsoft.com/office/powerpoint/2010/main" val="142471095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75C7D-CF24-8846-A85D-AF6791594DF2}" type="slidenum">
              <a:rPr lang="en-US" smtClean="0"/>
              <a:t>2</a:t>
            </a:fld>
            <a:endParaRPr lang="en-US" dirty="0"/>
          </a:p>
        </p:txBody>
      </p:sp>
    </p:spTree>
    <p:extLst>
      <p:ext uri="{BB962C8B-B14F-4D97-AF65-F5344CB8AC3E}">
        <p14:creationId xmlns:p14="http://schemas.microsoft.com/office/powerpoint/2010/main" val="1070739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75C7D-CF24-8846-A85D-AF6791594DF2}" type="slidenum">
              <a:rPr lang="en-US" smtClean="0"/>
              <a:t>8</a:t>
            </a:fld>
            <a:endParaRPr lang="en-US" dirty="0"/>
          </a:p>
        </p:txBody>
      </p:sp>
    </p:spTree>
    <p:extLst>
      <p:ext uri="{BB962C8B-B14F-4D97-AF65-F5344CB8AC3E}">
        <p14:creationId xmlns:p14="http://schemas.microsoft.com/office/powerpoint/2010/main" val="299059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6EE973-E968-434A-A9AD-47AAFBC3133F}" type="slidenum">
              <a:rPr lang="en-US" smtClean="0"/>
              <a:t>11</a:t>
            </a:fld>
            <a:endParaRPr lang="en-US"/>
          </a:p>
        </p:txBody>
      </p:sp>
    </p:spTree>
    <p:extLst>
      <p:ext uri="{BB962C8B-B14F-4D97-AF65-F5344CB8AC3E}">
        <p14:creationId xmlns:p14="http://schemas.microsoft.com/office/powerpoint/2010/main" val="2308693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C75C7D-CF24-8846-A85D-AF6791594DF2}" type="slidenum">
              <a:rPr lang="en-US" smtClean="0"/>
              <a:t>38</a:t>
            </a:fld>
            <a:endParaRPr lang="en-US" dirty="0"/>
          </a:p>
        </p:txBody>
      </p:sp>
    </p:spTree>
    <p:extLst>
      <p:ext uri="{BB962C8B-B14F-4D97-AF65-F5344CB8AC3E}">
        <p14:creationId xmlns:p14="http://schemas.microsoft.com/office/powerpoint/2010/main" val="253123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lot. There may be more we’re not involved with. In some cases we have in-depth evaluations. In others, we are tracking activity using a data portal to which these programs report. How do we make sense of all this data? In some cases, in-depth reports.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C75C7D-CF24-8846-A85D-AF6791594D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83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taken from an existing but soon-to-retire dashboard for SOR II, which recently ended. SOR II was just one piece of DHCS’s activities over a 2-year period.</a:t>
            </a:r>
          </a:p>
          <a:p>
            <a:r>
              <a:rPr lang="en-US" dirty="0"/>
              <a:t>When you add this to SOR II’s predecessors (34.595 new patients in H&amp;SS 2017-2020), over 100k people have received treatment. About 300k naloxone, over 22k Fentanyl Test Strips distributed.  Some limitations and caveats about the data but they don’t detract from the conclusion that it’s a big number.</a:t>
            </a:r>
          </a:p>
          <a:p>
            <a:r>
              <a:rPr lang="en-US" dirty="0"/>
              <a:t>MAT Expansion Impact Analysis: Intent is to answer what the individual and aggregate impact has been of the MAT expansion projects. What would it have looked like if the projects didn’t exist?</a:t>
            </a:r>
          </a:p>
          <a:p>
            <a:pPr algn="l"/>
            <a:r>
              <a:rPr lang="en-US" sz="1800" b="0" i="0" u="none" strike="noStrike" baseline="0" dirty="0">
                <a:latin typeface="SegoeUI"/>
              </a:rPr>
              <a:t>Reports: https://www.uclaisap.org/ca-hubandspoke/html/reports.</a:t>
            </a:r>
            <a:r>
              <a:rPr lang="en-US" sz="1800" b="0" i="0" u="none" strike="noStrike" baseline="0">
                <a:latin typeface="SegoeUI"/>
              </a:rPr>
              <a:t>html  https://www.uclaisap.org/dmc-ods-eval/html/reports-presentations.html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C75C7D-CF24-8846-A85D-AF6791594D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552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DMC penetration rate = 5% or about 55% of those who think they need treatment.  Nationally usually around 10%. 95% of people who needed but did not receive treatment felt they did not need treatment according to NSDUH surveys.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C75C7D-CF24-8846-A85D-AF6791594D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599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expansion has focused on expansion outside of specialty care (spokes, ED, </a:t>
            </a:r>
            <a:r>
              <a:rPr lang="en-US" dirty="0" err="1"/>
              <a:t>etc</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C75C7D-CF24-8846-A85D-AF6791594DF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5549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erior Slide">
    <p:bg>
      <p:bgPr>
        <a:solidFill>
          <a:srgbClr val="FFFFFF"/>
        </a:solidFill>
        <a:effectLst/>
      </p:bgPr>
    </p:bg>
    <p:spTree>
      <p:nvGrpSpPr>
        <p:cNvPr id="1" name=""/>
        <p:cNvGrpSpPr/>
        <p:nvPr/>
      </p:nvGrpSpPr>
      <p:grpSpPr>
        <a:xfrm>
          <a:off x="0" y="0"/>
          <a:ext cx="0" cy="0"/>
          <a:chOff x="0" y="0"/>
          <a:chExt cx="0" cy="0"/>
        </a:xfrm>
      </p:grpSpPr>
      <p:sp>
        <p:nvSpPr>
          <p:cNvPr id="14" name="Content Placeholder 13"/>
          <p:cNvSpPr>
            <a:spLocks noGrp="1"/>
          </p:cNvSpPr>
          <p:nvPr>
            <p:ph sz="quarter" idx="13"/>
          </p:nvPr>
        </p:nvSpPr>
        <p:spPr>
          <a:xfrm>
            <a:off x="609600" y="1219200"/>
            <a:ext cx="10972800" cy="4648200"/>
          </a:xfrm>
          <a:prstGeom prst="rect">
            <a:avLst/>
          </a:prstGeom>
        </p:spPr>
        <p:txBody>
          <a:bodyPr vert="horz"/>
          <a:lstStyle>
            <a:lvl1pPr marL="342900" indent="-342900">
              <a:buClr>
                <a:srgbClr val="790A26"/>
              </a:buClr>
              <a:buSzPct val="85000"/>
              <a:buFont typeface="Arial"/>
              <a:buChar char="•"/>
              <a:defRPr baseline="0">
                <a:solidFill>
                  <a:schemeClr val="bg1"/>
                </a:solidFill>
                <a:latin typeface="Arial" panose="020B0604020202020204" pitchFamily="34" charset="0"/>
                <a:cs typeface="Arial" panose="020B0604020202020204" pitchFamily="34" charset="0"/>
              </a:defRPr>
            </a:lvl1pPr>
            <a:lvl2pPr marL="742950" indent="-285750">
              <a:buClr>
                <a:srgbClr val="790A26"/>
              </a:buClr>
              <a:buSzPct val="85000"/>
              <a:buFont typeface="Arial"/>
              <a:buChar char="•"/>
              <a:defRPr baseline="0">
                <a:solidFill>
                  <a:schemeClr val="bg1"/>
                </a:solidFill>
                <a:latin typeface="Arial" panose="020B0604020202020204" pitchFamily="34" charset="0"/>
                <a:cs typeface="Arial" panose="020B0604020202020204" pitchFamily="34" charset="0"/>
              </a:defRPr>
            </a:lvl2pPr>
            <a:lvl3pPr marL="1143000" indent="-228600">
              <a:buClr>
                <a:srgbClr val="790A26"/>
              </a:buClr>
              <a:buSzPct val="85000"/>
              <a:buFont typeface="Arial"/>
              <a:buChar char="•"/>
              <a:defRPr baseline="0">
                <a:solidFill>
                  <a:schemeClr val="bg1"/>
                </a:solidFill>
                <a:latin typeface="Arial" panose="020B0604020202020204" pitchFamily="34" charset="0"/>
                <a:cs typeface="Arial" panose="020B0604020202020204" pitchFamily="34" charset="0"/>
              </a:defRPr>
            </a:lvl3pPr>
            <a:lvl4pPr marL="1600200" indent="-228600">
              <a:buClr>
                <a:srgbClr val="790A26"/>
              </a:buClr>
              <a:buSzPct val="85000"/>
              <a:buFont typeface="Arial"/>
              <a:buChar char="•"/>
              <a:defRPr baseline="0">
                <a:solidFill>
                  <a:schemeClr val="bg1"/>
                </a:solidFill>
                <a:latin typeface="Arial" panose="020B0604020202020204" pitchFamily="34" charset="0"/>
                <a:cs typeface="Arial" panose="020B0604020202020204" pitchFamily="34" charset="0"/>
              </a:defRPr>
            </a:lvl4pPr>
            <a:lvl5pPr marL="2057400" indent="-228600">
              <a:buClr>
                <a:srgbClr val="790A26"/>
              </a:buClr>
              <a:buSzPct val="85000"/>
              <a:buFont typeface="Arial"/>
              <a:buChar char="•"/>
              <a:defRPr baseline="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p:cNvSpPr>
            <a:spLocks noGrp="1"/>
          </p:cNvSpPr>
          <p:nvPr>
            <p:ph type="title"/>
          </p:nvPr>
        </p:nvSpPr>
        <p:spPr>
          <a:xfrm>
            <a:off x="609600" y="228600"/>
            <a:ext cx="10972800" cy="990600"/>
          </a:xfrm>
          <a:prstGeom prst="rect">
            <a:avLst/>
          </a:prstGeom>
        </p:spPr>
        <p:txBody>
          <a:bodyPr anchor="ctr">
            <a:normAutofit/>
          </a:bodyPr>
          <a:lstStyle>
            <a:lvl1pPr algn="l">
              <a:defRPr sz="4000" b="1" i="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3B429AEF-1944-F09C-7CB7-CDD782410EED}"/>
              </a:ext>
            </a:extLst>
          </p:cNvPr>
          <p:cNvCxnSpPr/>
          <p:nvPr userDrawn="1"/>
        </p:nvCxnSpPr>
        <p:spPr>
          <a:xfrm>
            <a:off x="0" y="6172200"/>
            <a:ext cx="12192000" cy="1588"/>
          </a:xfrm>
          <a:prstGeom prst="line">
            <a:avLst/>
          </a:prstGeom>
          <a:ln w="25400">
            <a:solidFill>
              <a:srgbClr val="2774AE"/>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BE454D6E-3557-D612-C877-7BC234DD0340}"/>
              </a:ext>
            </a:extLst>
          </p:cNvPr>
          <p:cNvPicPr>
            <a:picLocks noChangeAspect="1"/>
          </p:cNvPicPr>
          <p:nvPr userDrawn="1"/>
        </p:nvPicPr>
        <p:blipFill>
          <a:blip r:embed="rId2"/>
          <a:stretch>
            <a:fillRect/>
          </a:stretch>
        </p:blipFill>
        <p:spPr>
          <a:xfrm>
            <a:off x="3767323" y="6340784"/>
            <a:ext cx="4657354" cy="383686"/>
          </a:xfrm>
          <a:prstGeom prst="rect">
            <a:avLst/>
          </a:prstGeom>
        </p:spPr>
      </p:pic>
    </p:spTree>
    <p:extLst>
      <p:ext uri="{BB962C8B-B14F-4D97-AF65-F5344CB8AC3E}">
        <p14:creationId xmlns:p14="http://schemas.microsoft.com/office/powerpoint/2010/main" val="284467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2307F-92BB-4001-9D8F-060FAC40B5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B13558-6070-4B87-6449-5BAAAA039F7D}"/>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4" name="Footer Placeholder 3">
            <a:extLst>
              <a:ext uri="{FF2B5EF4-FFF2-40B4-BE49-F238E27FC236}">
                <a16:creationId xmlns:a16="http://schemas.microsoft.com/office/drawing/2014/main" id="{1390726D-A2D9-4867-ABD5-788C367E95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9A29E4-F25B-95C6-5BA1-00941D8AC8FD}"/>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35657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008FB3-C077-D8DD-264F-3456AF796263}"/>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3" name="Footer Placeholder 2">
            <a:extLst>
              <a:ext uri="{FF2B5EF4-FFF2-40B4-BE49-F238E27FC236}">
                <a16:creationId xmlns:a16="http://schemas.microsoft.com/office/drawing/2014/main" id="{3E6026EB-1581-A24B-E72C-6DB6466664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F415BF-8137-8075-0C21-02C0FEFAA214}"/>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3539469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70E4-BC1B-8EEA-D5F8-0027726BD9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419E3-3BBC-17BB-67BC-F56CA18516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7186D2-EE1B-E966-D8BF-5E379356AA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284B6-38F0-AD90-68BF-626405327E1B}"/>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6" name="Footer Placeholder 5">
            <a:extLst>
              <a:ext uri="{FF2B5EF4-FFF2-40B4-BE49-F238E27FC236}">
                <a16:creationId xmlns:a16="http://schemas.microsoft.com/office/drawing/2014/main" id="{1787FF6E-1A96-02D0-9E7F-6ECD9E568B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6D149-B17B-0E6D-F49C-7158C3D83E3A}"/>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879150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A6A9-1548-ED6D-58D9-0B4DE80FCD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DBF556-8EBA-60BD-2225-F3B9876FF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D32CF6-34EE-9C97-50CA-4270D2F585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CD964A-897D-C8AB-0A4F-C04CAAFDB62D}"/>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6" name="Footer Placeholder 5">
            <a:extLst>
              <a:ext uri="{FF2B5EF4-FFF2-40B4-BE49-F238E27FC236}">
                <a16:creationId xmlns:a16="http://schemas.microsoft.com/office/drawing/2014/main" id="{70B4071B-B3CF-0A46-835D-3EEF49E78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C132BC-13E0-3734-76F8-EBBDC632C30F}"/>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3952500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48A5-C9B4-A426-213F-C73BCD8CD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C83584-5FFB-DD1C-2E72-704B65EEC5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227BA-9F3D-FB4C-4305-AB6453F779BF}"/>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5" name="Footer Placeholder 4">
            <a:extLst>
              <a:ext uri="{FF2B5EF4-FFF2-40B4-BE49-F238E27FC236}">
                <a16:creationId xmlns:a16="http://schemas.microsoft.com/office/drawing/2014/main" id="{48489201-ED1D-0549-95BE-47C96A089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D8888-2129-B03A-FBB6-9944A02C989F}"/>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107085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0E7909-6A26-5C52-4C87-B266D29BF8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997607-5285-F4A5-2322-D456045D0C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32413-DA99-39E2-A75F-C804C79AF501}"/>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5" name="Footer Placeholder 4">
            <a:extLst>
              <a:ext uri="{FF2B5EF4-FFF2-40B4-BE49-F238E27FC236}">
                <a16:creationId xmlns:a16="http://schemas.microsoft.com/office/drawing/2014/main" id="{C27E368A-D322-0AE7-73F5-178289212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81C53C-ECD8-3839-1B5C-4B2F89689528}"/>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1555978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7364" y="1250748"/>
            <a:ext cx="10515600" cy="926416"/>
          </a:xfrm>
        </p:spPr>
        <p:txBody>
          <a:bodyPr>
            <a:normAutofit/>
          </a:bodyPr>
          <a:lstStyle>
            <a:lvl1pPr>
              <a:defRPr sz="4000" b="1" spc="5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2177164"/>
            <a:ext cx="10515600" cy="3999799"/>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10600" y="6446339"/>
            <a:ext cx="2743200" cy="365125"/>
          </a:xfrm>
        </p:spPr>
        <p:txBody>
          <a:bodyPr/>
          <a:lstStyle>
            <a:lvl1pPr>
              <a:defRPr b="1">
                <a:solidFill>
                  <a:schemeClr val="bg1"/>
                </a:solidFill>
              </a:defRPr>
            </a:lvl1pPr>
          </a:lstStyle>
          <a:p>
            <a:fld id="{ED911426-6C8B-EA43-A96A-040E38DEB08D}" type="slidenum">
              <a:rPr lang="en-US" smtClean="0"/>
              <a:pPr/>
              <a:t>‹#›</a:t>
            </a:fld>
            <a:endParaRPr lang="en-US"/>
          </a:p>
        </p:txBody>
      </p:sp>
    </p:spTree>
    <p:extLst>
      <p:ext uri="{BB962C8B-B14F-4D97-AF65-F5344CB8AC3E}">
        <p14:creationId xmlns:p14="http://schemas.microsoft.com/office/powerpoint/2010/main" val="3774973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FA14C-9BC7-E655-00A2-648DC0F0C04B}"/>
              </a:ext>
            </a:extLst>
          </p:cNvPr>
          <p:cNvSpPr>
            <a:spLocks noGrp="1"/>
          </p:cNvSpPr>
          <p:nvPr>
            <p:ph type="ctrTitle"/>
          </p:nvPr>
        </p:nvSpPr>
        <p:spPr>
          <a:xfrm>
            <a:off x="1524000" y="1122363"/>
            <a:ext cx="9144000" cy="2387600"/>
          </a:xfr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21258FF-265A-A90B-3909-6AB9C0432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6E617C-4889-DA1D-C52C-86C62FB95E63}"/>
              </a:ext>
            </a:extLst>
          </p:cNvPr>
          <p:cNvSpPr>
            <a:spLocks noGrp="1"/>
          </p:cNvSpPr>
          <p:nvPr>
            <p:ph type="dt" sz="half" idx="10"/>
          </p:nvPr>
        </p:nvSpPr>
        <p:spPr/>
        <p:txBody>
          <a:bodyPr/>
          <a:lstStyle/>
          <a:p>
            <a:fld id="{729E7FA3-6BA4-4AFB-A620-1F506F47D546}" type="datetimeFigureOut">
              <a:rPr lang="en-US" smtClean="0"/>
              <a:t>2/27/2023</a:t>
            </a:fld>
            <a:endParaRPr lang="en-US"/>
          </a:p>
        </p:txBody>
      </p:sp>
      <p:sp>
        <p:nvSpPr>
          <p:cNvPr id="5" name="Footer Placeholder 4">
            <a:extLst>
              <a:ext uri="{FF2B5EF4-FFF2-40B4-BE49-F238E27FC236}">
                <a16:creationId xmlns:a16="http://schemas.microsoft.com/office/drawing/2014/main" id="{BFF1E2BE-8687-09AC-5F44-F8C59E404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2727F-1FA6-0F32-28AF-89346531A5C1}"/>
              </a:ext>
            </a:extLst>
          </p:cNvPr>
          <p:cNvSpPr>
            <a:spLocks noGrp="1"/>
          </p:cNvSpPr>
          <p:nvPr>
            <p:ph type="sldNum" sz="quarter" idx="12"/>
          </p:nvPr>
        </p:nvSpPr>
        <p:spPr/>
        <p:txBody>
          <a:bodyPr/>
          <a:lstStyle/>
          <a:p>
            <a:fld id="{BB6007D7-C22F-4C30-A58F-D647A0452CBD}" type="slidenum">
              <a:rPr lang="en-US" smtClean="0"/>
              <a:t>‹#›</a:t>
            </a:fld>
            <a:endParaRPr lang="en-US"/>
          </a:p>
        </p:txBody>
      </p:sp>
    </p:spTree>
    <p:extLst>
      <p:ext uri="{BB962C8B-B14F-4D97-AF65-F5344CB8AC3E}">
        <p14:creationId xmlns:p14="http://schemas.microsoft.com/office/powerpoint/2010/main" val="396688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446339"/>
            <a:ext cx="2743200" cy="365125"/>
          </a:xfrm>
        </p:spPr>
        <p:txBody>
          <a:bodyPr/>
          <a:lstStyle>
            <a:lvl1pPr>
              <a:defRPr b="1">
                <a:solidFill>
                  <a:schemeClr val="bg1"/>
                </a:solidFill>
              </a:defRPr>
            </a:lvl1pPr>
          </a:lstStyle>
          <a:p>
            <a:fld id="{ED911426-6C8B-EA43-A96A-040E38DEB08D}" type="slidenum">
              <a:rPr lang="en-US" smtClean="0"/>
              <a:pPr/>
              <a:t>‹#›</a:t>
            </a:fld>
            <a:endParaRPr lang="en-US"/>
          </a:p>
        </p:txBody>
      </p:sp>
    </p:spTree>
    <p:extLst>
      <p:ext uri="{BB962C8B-B14F-4D97-AF65-F5344CB8AC3E}">
        <p14:creationId xmlns:p14="http://schemas.microsoft.com/office/powerpoint/2010/main" val="110251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46FD-FA07-C751-EDD6-85008BFD89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71B0A7-927B-AF9F-7BFC-F794F5F29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DED993-1107-CE6F-BA08-36C0B0BB3A90}"/>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5" name="Footer Placeholder 4">
            <a:extLst>
              <a:ext uri="{FF2B5EF4-FFF2-40B4-BE49-F238E27FC236}">
                <a16:creationId xmlns:a16="http://schemas.microsoft.com/office/drawing/2014/main" id="{6071541C-2D93-B900-4DF9-674C7594F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8CBDB-475F-7546-DB5F-EFC520B18630}"/>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1003711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1EBB9-CCAF-E7A9-731B-95682DE550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66050-08C9-14F3-7984-A7565BC687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D4507-A7EA-7111-B32F-4E239C56A167}"/>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5" name="Footer Placeholder 4">
            <a:extLst>
              <a:ext uri="{FF2B5EF4-FFF2-40B4-BE49-F238E27FC236}">
                <a16:creationId xmlns:a16="http://schemas.microsoft.com/office/drawing/2014/main" id="{69BAEF50-D7BF-AA01-DF9A-8B3F9A9440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08668-9A0F-9633-CA90-F2EE3ABB5C4D}"/>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3524239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23DBB-152F-922A-AC3C-DCC0E8EC9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1F761-7EE2-307A-6325-5F13088992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4F9DB5-AD6A-09D4-BAC1-96EA3F4A7FC6}"/>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5" name="Footer Placeholder 4">
            <a:extLst>
              <a:ext uri="{FF2B5EF4-FFF2-40B4-BE49-F238E27FC236}">
                <a16:creationId xmlns:a16="http://schemas.microsoft.com/office/drawing/2014/main" id="{69F2DD4B-4CE2-79FA-CBC5-A4B5804E4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F9128-EB0E-2D23-7B86-F99EA2B8F851}"/>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1954554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7D7CD-FB1E-E948-6C03-02BF97E0F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D58E13-B755-9105-E79D-78314EB96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DC9305-F474-3495-94F9-8DAF10E9CC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393CF0-E397-593F-AB1D-D28CDB54C7BE}"/>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6" name="Footer Placeholder 5">
            <a:extLst>
              <a:ext uri="{FF2B5EF4-FFF2-40B4-BE49-F238E27FC236}">
                <a16:creationId xmlns:a16="http://schemas.microsoft.com/office/drawing/2014/main" id="{0BAC0B06-D886-8D71-FD5E-6449482D7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9B2E2-6BB8-3075-794E-00CAFE787C1E}"/>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3159245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F308-E0E6-6790-B82E-A72403CCCD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F65A50-5439-AD9A-0940-69B8073EEC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E879E-0AA2-BA1D-B715-8FD892D37C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E69985-FF33-724C-6EB8-4EF7AFFB39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1CD2E-6D93-2C7A-A547-B42F092269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80CBF7-035D-C8A2-F269-90C24AD28FB0}"/>
              </a:ext>
            </a:extLst>
          </p:cNvPr>
          <p:cNvSpPr>
            <a:spLocks noGrp="1"/>
          </p:cNvSpPr>
          <p:nvPr>
            <p:ph type="dt" sz="half" idx="10"/>
          </p:nvPr>
        </p:nvSpPr>
        <p:spPr/>
        <p:txBody>
          <a:bodyPr/>
          <a:lstStyle/>
          <a:p>
            <a:fld id="{C3B97ED0-94F2-4479-A403-9F461ECF79D7}" type="datetimeFigureOut">
              <a:rPr lang="en-US" smtClean="0"/>
              <a:t>2/27/2023</a:t>
            </a:fld>
            <a:endParaRPr lang="en-US"/>
          </a:p>
        </p:txBody>
      </p:sp>
      <p:sp>
        <p:nvSpPr>
          <p:cNvPr id="8" name="Footer Placeholder 7">
            <a:extLst>
              <a:ext uri="{FF2B5EF4-FFF2-40B4-BE49-F238E27FC236}">
                <a16:creationId xmlns:a16="http://schemas.microsoft.com/office/drawing/2014/main" id="{6C4A6452-9495-7D69-BAFA-B21630734D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33A3C3-6DC5-C6C6-A4AA-67226E9C031C}"/>
              </a:ext>
            </a:extLst>
          </p:cNvPr>
          <p:cNvSpPr>
            <a:spLocks noGrp="1"/>
          </p:cNvSpPr>
          <p:nvPr>
            <p:ph type="sldNum" sz="quarter" idx="12"/>
          </p:nvPr>
        </p:nvSpPr>
        <p:spPr/>
        <p:txBody>
          <a:bodyPr/>
          <a:lstStyle/>
          <a:p>
            <a:fld id="{DCC912E4-107A-4EA5-8893-37068661B6EF}" type="slidenum">
              <a:rPr lang="en-US" smtClean="0"/>
              <a:t>‹#›</a:t>
            </a:fld>
            <a:endParaRPr lang="en-US"/>
          </a:p>
        </p:txBody>
      </p:sp>
    </p:spTree>
    <p:extLst>
      <p:ext uri="{BB962C8B-B14F-4D97-AF65-F5344CB8AC3E}">
        <p14:creationId xmlns:p14="http://schemas.microsoft.com/office/powerpoint/2010/main" val="37756219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p:nvCxnSpPr>
        <p:spPr>
          <a:xfrm>
            <a:off x="0" y="6172200"/>
            <a:ext cx="12192000" cy="1588"/>
          </a:xfrm>
          <a:prstGeom prst="line">
            <a:avLst/>
          </a:prstGeom>
          <a:ln w="25400">
            <a:solidFill>
              <a:srgbClr val="2774AE"/>
            </a:solidFill>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D74A60C6-2425-25F9-5A54-834139F11F2E}"/>
              </a:ext>
            </a:extLst>
          </p:cNvPr>
          <p:cNvPicPr>
            <a:picLocks noChangeAspect="1"/>
          </p:cNvPicPr>
          <p:nvPr userDrawn="1"/>
        </p:nvPicPr>
        <p:blipFill>
          <a:blip r:embed="rId6"/>
          <a:stretch>
            <a:fillRect/>
          </a:stretch>
        </p:blipFill>
        <p:spPr>
          <a:xfrm>
            <a:off x="3767323" y="6340784"/>
            <a:ext cx="4657354" cy="383686"/>
          </a:xfrm>
          <a:prstGeom prst="rect">
            <a:avLst/>
          </a:prstGeom>
        </p:spPr>
      </p:pic>
    </p:spTree>
    <p:extLst>
      <p:ext uri="{BB962C8B-B14F-4D97-AF65-F5344CB8AC3E}">
        <p14:creationId xmlns:p14="http://schemas.microsoft.com/office/powerpoint/2010/main" val="1135952426"/>
      </p:ext>
    </p:extLst>
  </p:cSld>
  <p:clrMap bg1="dk1" tx1="lt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p:txStyles>
    <p:titleStyle>
      <a:lvl1pPr algn="ctr" defTabSz="457200" rtl="0" eaLnBrk="1" latinLnBrk="0" hangingPunct="1">
        <a:spcBef>
          <a:spcPct val="0"/>
        </a:spcBef>
        <a:buNone/>
        <a:defRPr sz="4400" kern="1200" spc="0">
          <a:solidFill>
            <a:schemeClr val="tx1"/>
          </a:solidFill>
          <a:latin typeface="Adobe Casl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DDDF22-A1C1-C688-5992-65185C9712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D85C27-0DBE-22B3-0261-A1848F23E2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707BE-95D9-423B-6278-FF21FD4593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B97ED0-94F2-4479-A403-9F461ECF79D7}" type="datetimeFigureOut">
              <a:rPr lang="en-US" smtClean="0"/>
              <a:t>2/27/2023</a:t>
            </a:fld>
            <a:endParaRPr lang="en-US"/>
          </a:p>
        </p:txBody>
      </p:sp>
      <p:sp>
        <p:nvSpPr>
          <p:cNvPr id="5" name="Footer Placeholder 4">
            <a:extLst>
              <a:ext uri="{FF2B5EF4-FFF2-40B4-BE49-F238E27FC236}">
                <a16:creationId xmlns:a16="http://schemas.microsoft.com/office/drawing/2014/main" id="{8A4320A2-24FC-C049-F19A-52FB88ED3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DCAB86-F0F1-F6DA-04B1-93A311484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912E4-107A-4EA5-8893-37068661B6EF}" type="slidenum">
              <a:rPr lang="en-US" smtClean="0"/>
              <a:t>‹#›</a:t>
            </a:fld>
            <a:endParaRPr lang="en-US"/>
          </a:p>
        </p:txBody>
      </p:sp>
    </p:spTree>
    <p:extLst>
      <p:ext uri="{BB962C8B-B14F-4D97-AF65-F5344CB8AC3E}">
        <p14:creationId xmlns:p14="http://schemas.microsoft.com/office/powerpoint/2010/main" val="403699599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RRAWSON@UVM.EDU"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californiamat.org/mat-projec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dhcs.ca.gov/services/MH/Pages/BHRRP-Projects.aspx" TargetMode="External"/><Relationship Id="rId4" Type="http://schemas.openxmlformats.org/officeDocument/2006/relationships/hyperlink" Target="https://www.dhcs.ca.gov/provgovpart/Pages/Drug-Medi-Cal-Organized-Delivery-System.aspx"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uclaisap.org/sor-eval/html/dashboard.html" TargetMode="External"/><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mailto:DURADA@MEDNET.UCLA.EDU"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9BFCF3-0983-BE24-5533-2A6E5963C024}"/>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artisticPastelsSmooth/>
                    </a14:imgEffect>
                  </a14:imgLayer>
                </a14:imgProps>
              </a:ext>
            </a:extLst>
          </a:blip>
          <a:srcRect l="3882" t="13661" r="1129" b="7610"/>
          <a:stretch/>
        </p:blipFill>
        <p:spPr>
          <a:xfrm>
            <a:off x="455775" y="262636"/>
            <a:ext cx="11502639" cy="4734370"/>
          </a:xfrm>
          <a:prstGeom prst="rect">
            <a:avLst/>
          </a:prstGeom>
          <a:ln>
            <a:noFill/>
          </a:ln>
          <a:effectLst>
            <a:softEdge rad="317500"/>
          </a:effectLst>
        </p:spPr>
      </p:pic>
      <p:sp>
        <p:nvSpPr>
          <p:cNvPr id="2" name="Title 1">
            <a:extLst>
              <a:ext uri="{FF2B5EF4-FFF2-40B4-BE49-F238E27FC236}">
                <a16:creationId xmlns:a16="http://schemas.microsoft.com/office/drawing/2014/main" id="{A0697881-D770-457E-A02F-1FACB7D65950}"/>
              </a:ext>
            </a:extLst>
          </p:cNvPr>
          <p:cNvSpPr>
            <a:spLocks noGrp="1"/>
          </p:cNvSpPr>
          <p:nvPr>
            <p:ph type="ctrTitle"/>
          </p:nvPr>
        </p:nvSpPr>
        <p:spPr>
          <a:xfrm>
            <a:off x="1028857" y="218166"/>
            <a:ext cx="10024217" cy="860892"/>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The Overdose Crisis in California: Key Trends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ubtitle 2">
            <a:extLst>
              <a:ext uri="{FF2B5EF4-FFF2-40B4-BE49-F238E27FC236}">
                <a16:creationId xmlns:a16="http://schemas.microsoft.com/office/drawing/2014/main" id="{69678C88-A2AD-4FE6-83CE-0AFA1EAC7A6E}"/>
              </a:ext>
            </a:extLst>
          </p:cNvPr>
          <p:cNvSpPr txBox="1">
            <a:spLocks/>
          </p:cNvSpPr>
          <p:nvPr/>
        </p:nvSpPr>
        <p:spPr>
          <a:xfrm>
            <a:off x="1093145" y="5201920"/>
            <a:ext cx="9895643" cy="14698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Presented By: Joseph Friedman, PhD, MPH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Center for Social Medicine, UCLA Medical School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Joseph.Robert.Friedman@gmail.com | @JosephRFriedman</a:t>
            </a:r>
          </a:p>
        </p:txBody>
      </p:sp>
      <p:pic>
        <p:nvPicPr>
          <p:cNvPr id="2050" name="Picture 2">
            <a:extLst>
              <a:ext uri="{FF2B5EF4-FFF2-40B4-BE49-F238E27FC236}">
                <a16:creationId xmlns:a16="http://schemas.microsoft.com/office/drawing/2014/main" id="{28708588-AE53-414E-A7EC-715D2D36B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4719" y="6004902"/>
            <a:ext cx="575986" cy="4162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ail Icon Blue transparent PNG - StickPNG">
            <a:extLst>
              <a:ext uri="{FF2B5EF4-FFF2-40B4-BE49-F238E27FC236}">
                <a16:creationId xmlns:a16="http://schemas.microsoft.com/office/drawing/2014/main" id="{BF11268B-E6D8-4F99-9ED4-8B9E694EF7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81295" y="6027868"/>
            <a:ext cx="419257" cy="41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187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3FA2-0CF3-F58C-48B4-41DBA74A8294}"/>
              </a:ext>
            </a:extLst>
          </p:cNvPr>
          <p:cNvSpPr>
            <a:spLocks noGrp="1"/>
          </p:cNvSpPr>
          <p:nvPr>
            <p:ph type="title"/>
          </p:nvPr>
        </p:nvSpPr>
        <p:spPr>
          <a:xfrm>
            <a:off x="2462212" y="228600"/>
            <a:ext cx="7267575" cy="620082"/>
          </a:xfrm>
        </p:spPr>
        <p:txBody>
          <a:bodyPr>
            <a:normAutofit fontScale="90000"/>
          </a:bodyPr>
          <a:lstStyle/>
          <a:p>
            <a:r>
              <a:rPr lang="en-US" b="0" dirty="0"/>
              <a:t>Fentanyl and heroin</a:t>
            </a:r>
          </a:p>
        </p:txBody>
      </p:sp>
      <p:pic>
        <p:nvPicPr>
          <p:cNvPr id="5" name="Content Placeholder 4">
            <a:extLst>
              <a:ext uri="{FF2B5EF4-FFF2-40B4-BE49-F238E27FC236}">
                <a16:creationId xmlns:a16="http://schemas.microsoft.com/office/drawing/2014/main" id="{0D1AE70E-C109-0402-AE38-C753BD7721CC}"/>
              </a:ext>
            </a:extLst>
          </p:cNvPr>
          <p:cNvPicPr>
            <a:picLocks noGrp="1" noChangeAspect="1"/>
          </p:cNvPicPr>
          <p:nvPr>
            <p:ph idx="1"/>
          </p:nvPr>
        </p:nvPicPr>
        <p:blipFill>
          <a:blip r:embed="rId2"/>
          <a:stretch>
            <a:fillRect/>
          </a:stretch>
        </p:blipFill>
        <p:spPr>
          <a:xfrm>
            <a:off x="4086224" y="763134"/>
            <a:ext cx="4943475" cy="5105698"/>
          </a:xfrm>
        </p:spPr>
      </p:pic>
      <p:pic>
        <p:nvPicPr>
          <p:cNvPr id="3" name="Picture 2">
            <a:extLst>
              <a:ext uri="{FF2B5EF4-FFF2-40B4-BE49-F238E27FC236}">
                <a16:creationId xmlns:a16="http://schemas.microsoft.com/office/drawing/2014/main" id="{1E773E86-6B4D-9D7D-7210-B3B36634B27B}"/>
              </a:ext>
            </a:extLst>
          </p:cNvPr>
          <p:cNvPicPr>
            <a:picLocks noChangeAspect="1"/>
          </p:cNvPicPr>
          <p:nvPr/>
        </p:nvPicPr>
        <p:blipFill>
          <a:blip r:embed="rId3"/>
          <a:stretch>
            <a:fillRect/>
          </a:stretch>
        </p:blipFill>
        <p:spPr>
          <a:xfrm>
            <a:off x="3623310" y="875538"/>
            <a:ext cx="4945380" cy="5106924"/>
          </a:xfrm>
          <a:prstGeom prst="rect">
            <a:avLst/>
          </a:prstGeom>
        </p:spPr>
      </p:pic>
    </p:spTree>
    <p:extLst>
      <p:ext uri="{BB962C8B-B14F-4D97-AF65-F5344CB8AC3E}">
        <p14:creationId xmlns:p14="http://schemas.microsoft.com/office/powerpoint/2010/main" val="1836506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www.statnews.com/wp-content/uploads/2016/09/Heroin-Fentanyl-vials-NHSPFL-645x6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340" y="-1"/>
            <a:ext cx="7803412" cy="61191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2762C1-14F0-4EEA-9EAC-B060774BE7CD}"/>
              </a:ext>
            </a:extLst>
          </p:cNvPr>
          <p:cNvSpPr>
            <a:spLocks noGrp="1"/>
          </p:cNvSpPr>
          <p:nvPr>
            <p:ph type="title"/>
          </p:nvPr>
        </p:nvSpPr>
        <p:spPr>
          <a:xfrm>
            <a:off x="457200" y="267287"/>
            <a:ext cx="7349100" cy="1143000"/>
          </a:xfrm>
        </p:spPr>
        <p:txBody>
          <a:bodyPr>
            <a:normAutofit/>
          </a:bodyPr>
          <a:lstStyle/>
          <a:p>
            <a:pPr algn="ctr"/>
            <a:r>
              <a:rPr lang="en-US" sz="3200" dirty="0">
                <a:solidFill>
                  <a:srgbClr val="FFFFFF"/>
                </a:solidFill>
                <a:latin typeface="Arial"/>
                <a:cs typeface="Arial"/>
              </a:rPr>
              <a:t>A lethal dose</a:t>
            </a:r>
            <a:endParaRPr lang="en-US" sz="3200" dirty="0">
              <a:solidFill>
                <a:srgbClr val="FFFFFF"/>
              </a:solidFill>
            </a:endParaRPr>
          </a:p>
        </p:txBody>
      </p:sp>
      <p:sp>
        <p:nvSpPr>
          <p:cNvPr id="4" name="TextBox 3">
            <a:extLst>
              <a:ext uri="{FF2B5EF4-FFF2-40B4-BE49-F238E27FC236}">
                <a16:creationId xmlns:a16="http://schemas.microsoft.com/office/drawing/2014/main" id="{6B20DCCC-1020-4C68-A11A-B9B53ACFA30C}"/>
              </a:ext>
            </a:extLst>
          </p:cNvPr>
          <p:cNvSpPr txBox="1"/>
          <p:nvPr/>
        </p:nvSpPr>
        <p:spPr>
          <a:xfrm>
            <a:off x="3810000" y="4325493"/>
            <a:ext cx="1143000" cy="276999"/>
          </a:xfrm>
          <a:prstGeom prst="rect">
            <a:avLst/>
          </a:prstGeom>
          <a:noFill/>
          <a:ln>
            <a:solidFill>
              <a:srgbClr val="FFFFFF"/>
            </a:solidFill>
          </a:ln>
        </p:spPr>
        <p:txBody>
          <a:bodyPr wrap="square" rtlCol="0">
            <a:spAutoFit/>
          </a:bodyPr>
          <a:lstStyle/>
          <a:p>
            <a:r>
              <a:rPr lang="en-US" sz="1200" dirty="0">
                <a:solidFill>
                  <a:srgbClr val="FFFFFF"/>
                </a:solidFill>
              </a:rPr>
              <a:t>  </a:t>
            </a:r>
            <a:r>
              <a:rPr lang="en-US" sz="1200" b="1" dirty="0">
                <a:solidFill>
                  <a:srgbClr val="FFFFFF"/>
                </a:solidFill>
              </a:rPr>
              <a:t>30mg</a:t>
            </a:r>
          </a:p>
        </p:txBody>
      </p:sp>
      <p:sp>
        <p:nvSpPr>
          <p:cNvPr id="5" name="TextBox 4">
            <a:extLst>
              <a:ext uri="{FF2B5EF4-FFF2-40B4-BE49-F238E27FC236}">
                <a16:creationId xmlns:a16="http://schemas.microsoft.com/office/drawing/2014/main" id="{C2CCDDAC-2E0E-4349-B01A-E045022986BB}"/>
              </a:ext>
            </a:extLst>
          </p:cNvPr>
          <p:cNvSpPr txBox="1"/>
          <p:nvPr/>
        </p:nvSpPr>
        <p:spPr>
          <a:xfrm>
            <a:off x="5943602" y="4344650"/>
            <a:ext cx="1295400" cy="276999"/>
          </a:xfrm>
          <a:prstGeom prst="rect">
            <a:avLst/>
          </a:prstGeom>
          <a:noFill/>
          <a:ln>
            <a:solidFill>
              <a:srgbClr val="FFFFFF"/>
            </a:solidFill>
          </a:ln>
        </p:spPr>
        <p:txBody>
          <a:bodyPr wrap="square" rtlCol="0">
            <a:spAutoFit/>
          </a:bodyPr>
          <a:lstStyle/>
          <a:p>
            <a:r>
              <a:rPr lang="en-US" sz="1200" dirty="0">
                <a:solidFill>
                  <a:srgbClr val="FFFFFF"/>
                </a:solidFill>
              </a:rPr>
              <a:t>     </a:t>
            </a:r>
            <a:r>
              <a:rPr lang="en-US" sz="1200" b="1" dirty="0">
                <a:solidFill>
                  <a:srgbClr val="FFFFFF"/>
                </a:solidFill>
              </a:rPr>
              <a:t>3mg</a:t>
            </a:r>
          </a:p>
        </p:txBody>
      </p:sp>
    </p:spTree>
    <p:extLst>
      <p:ext uri="{BB962C8B-B14F-4D97-AF65-F5344CB8AC3E}">
        <p14:creationId xmlns:p14="http://schemas.microsoft.com/office/powerpoint/2010/main" val="1296880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D14C-882E-093C-19B4-CDF4020749BB}"/>
              </a:ext>
            </a:extLst>
          </p:cNvPr>
          <p:cNvSpPr>
            <a:spLocks noGrp="1"/>
          </p:cNvSpPr>
          <p:nvPr>
            <p:ph type="title"/>
          </p:nvPr>
        </p:nvSpPr>
        <p:spPr>
          <a:xfrm>
            <a:off x="843708" y="280905"/>
            <a:ext cx="10515600" cy="926416"/>
          </a:xfrm>
        </p:spPr>
        <p:txBody>
          <a:bodyPr/>
          <a:lstStyle/>
          <a:p>
            <a:r>
              <a:rPr lang="en-US" b="0" dirty="0"/>
              <a:t>Overdose and Origins</a:t>
            </a:r>
          </a:p>
        </p:txBody>
      </p:sp>
      <p:sp>
        <p:nvSpPr>
          <p:cNvPr id="3" name="Content Placeholder 2">
            <a:extLst>
              <a:ext uri="{FF2B5EF4-FFF2-40B4-BE49-F238E27FC236}">
                <a16:creationId xmlns:a16="http://schemas.microsoft.com/office/drawing/2014/main" id="{815692FA-F7D5-2A39-013D-AD1EA6640F68}"/>
              </a:ext>
            </a:extLst>
          </p:cNvPr>
          <p:cNvSpPr>
            <a:spLocks noGrp="1"/>
          </p:cNvSpPr>
          <p:nvPr>
            <p:ph idx="1"/>
          </p:nvPr>
        </p:nvSpPr>
        <p:spPr>
          <a:xfrm>
            <a:off x="838200" y="1208830"/>
            <a:ext cx="10515600" cy="3999799"/>
          </a:xfrm>
        </p:spPr>
        <p:txBody>
          <a:bodyPr/>
          <a:lstStyle/>
          <a:p>
            <a:r>
              <a:rPr lang="en-US" dirty="0"/>
              <a:t>From May 2020 to April 2021 more than 100,000 Americans died for a drug overdose.</a:t>
            </a:r>
          </a:p>
          <a:p>
            <a:r>
              <a:rPr lang="en-US" dirty="0"/>
              <a:t>64% of these deaths were due to synthetic opioids like fentanyl.</a:t>
            </a:r>
          </a:p>
          <a:p>
            <a:r>
              <a:rPr lang="en-US" dirty="0"/>
              <a:t>Fentanyl is synthesized in China, Mexico and, India and exported to The U.S. as a powder or pressed in pills. </a:t>
            </a:r>
          </a:p>
          <a:p>
            <a:r>
              <a:rPr lang="en-US" dirty="0"/>
              <a:t>A 5 </a:t>
            </a:r>
            <a:r>
              <a:rPr lang="en-US" dirty="0" err="1"/>
              <a:t>lb</a:t>
            </a:r>
            <a:r>
              <a:rPr lang="en-US" dirty="0"/>
              <a:t> bag of fentanyl is enough to produce 1,000,000 lethal doses</a:t>
            </a:r>
          </a:p>
        </p:txBody>
      </p:sp>
    </p:spTree>
    <p:extLst>
      <p:ext uri="{BB962C8B-B14F-4D97-AF65-F5344CB8AC3E}">
        <p14:creationId xmlns:p14="http://schemas.microsoft.com/office/powerpoint/2010/main" val="3856353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29A82-BF3C-226B-FE3D-CF726EA85D3D}"/>
              </a:ext>
            </a:extLst>
          </p:cNvPr>
          <p:cNvSpPr>
            <a:spLocks noGrp="1"/>
          </p:cNvSpPr>
          <p:nvPr>
            <p:ph type="title"/>
          </p:nvPr>
        </p:nvSpPr>
        <p:spPr>
          <a:xfrm>
            <a:off x="838200" y="365125"/>
            <a:ext cx="10515600" cy="911225"/>
          </a:xfrm>
        </p:spPr>
        <p:txBody>
          <a:bodyPr/>
          <a:lstStyle/>
          <a:p>
            <a:pPr algn="ctr"/>
            <a:r>
              <a:rPr lang="en-US" b="0" dirty="0"/>
              <a:t>Fake “</a:t>
            </a:r>
            <a:r>
              <a:rPr lang="en-US" b="0" dirty="0" err="1"/>
              <a:t>Oxys</a:t>
            </a:r>
            <a:r>
              <a:rPr lang="en-US" b="0" dirty="0"/>
              <a:t>”  M30s</a:t>
            </a:r>
          </a:p>
        </p:txBody>
      </p:sp>
      <p:pic>
        <p:nvPicPr>
          <p:cNvPr id="5" name="Content Placeholder 4">
            <a:extLst>
              <a:ext uri="{FF2B5EF4-FFF2-40B4-BE49-F238E27FC236}">
                <a16:creationId xmlns:a16="http://schemas.microsoft.com/office/drawing/2014/main" id="{DACD7CA3-89DC-02E3-E9AA-B0D1E570E726}"/>
              </a:ext>
            </a:extLst>
          </p:cNvPr>
          <p:cNvPicPr>
            <a:picLocks noGrp="1" noChangeAspect="1"/>
          </p:cNvPicPr>
          <p:nvPr>
            <p:ph idx="1"/>
          </p:nvPr>
        </p:nvPicPr>
        <p:blipFill>
          <a:blip r:embed="rId2"/>
          <a:stretch>
            <a:fillRect/>
          </a:stretch>
        </p:blipFill>
        <p:spPr>
          <a:xfrm>
            <a:off x="3852656" y="1383819"/>
            <a:ext cx="4834144" cy="4848016"/>
          </a:xfrm>
        </p:spPr>
      </p:pic>
      <p:pic>
        <p:nvPicPr>
          <p:cNvPr id="4" name="Picture 3">
            <a:extLst>
              <a:ext uri="{FF2B5EF4-FFF2-40B4-BE49-F238E27FC236}">
                <a16:creationId xmlns:a16="http://schemas.microsoft.com/office/drawing/2014/main" id="{C45CD583-0713-D8D1-2CA8-C6D4414481A2}"/>
              </a:ext>
            </a:extLst>
          </p:cNvPr>
          <p:cNvPicPr>
            <a:picLocks noChangeAspect="1"/>
          </p:cNvPicPr>
          <p:nvPr/>
        </p:nvPicPr>
        <p:blipFill>
          <a:blip r:embed="rId3"/>
          <a:stretch>
            <a:fillRect/>
          </a:stretch>
        </p:blipFill>
        <p:spPr>
          <a:xfrm>
            <a:off x="3678174" y="1143000"/>
            <a:ext cx="4835652" cy="4849368"/>
          </a:xfrm>
          <a:prstGeom prst="rect">
            <a:avLst/>
          </a:prstGeom>
        </p:spPr>
      </p:pic>
    </p:spTree>
    <p:extLst>
      <p:ext uri="{BB962C8B-B14F-4D97-AF65-F5344CB8AC3E}">
        <p14:creationId xmlns:p14="http://schemas.microsoft.com/office/powerpoint/2010/main" val="204717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0534-4C52-DB5B-EF56-4D1EEE7ABC99}"/>
              </a:ext>
            </a:extLst>
          </p:cNvPr>
          <p:cNvSpPr>
            <a:spLocks noGrp="1"/>
          </p:cNvSpPr>
          <p:nvPr>
            <p:ph type="title"/>
          </p:nvPr>
        </p:nvSpPr>
        <p:spPr>
          <a:xfrm>
            <a:off x="2604570" y="130790"/>
            <a:ext cx="6612835" cy="410127"/>
          </a:xfrm>
        </p:spPr>
        <p:txBody>
          <a:bodyPr>
            <a:normAutofit fontScale="90000"/>
          </a:bodyPr>
          <a:lstStyle/>
          <a:p>
            <a:r>
              <a:rPr lang="en-US" b="0" dirty="0"/>
              <a:t>Rainbow fentanyl</a:t>
            </a:r>
          </a:p>
        </p:txBody>
      </p:sp>
      <p:pic>
        <p:nvPicPr>
          <p:cNvPr id="9" name="Content Placeholder 8">
            <a:extLst>
              <a:ext uri="{FF2B5EF4-FFF2-40B4-BE49-F238E27FC236}">
                <a16:creationId xmlns:a16="http://schemas.microsoft.com/office/drawing/2014/main" id="{F08461F1-4280-CAAA-DC38-B038A9EFC323}"/>
              </a:ext>
            </a:extLst>
          </p:cNvPr>
          <p:cNvPicPr>
            <a:picLocks noGrp="1" noChangeAspect="1"/>
          </p:cNvPicPr>
          <p:nvPr>
            <p:ph idx="1"/>
          </p:nvPr>
        </p:nvPicPr>
        <p:blipFill>
          <a:blip r:embed="rId2"/>
          <a:stretch>
            <a:fillRect/>
          </a:stretch>
        </p:blipFill>
        <p:spPr>
          <a:xfrm>
            <a:off x="2604570" y="1184414"/>
            <a:ext cx="8623334" cy="5119645"/>
          </a:xfrm>
        </p:spPr>
      </p:pic>
      <p:pic>
        <p:nvPicPr>
          <p:cNvPr id="3" name="Picture 2">
            <a:extLst>
              <a:ext uri="{FF2B5EF4-FFF2-40B4-BE49-F238E27FC236}">
                <a16:creationId xmlns:a16="http://schemas.microsoft.com/office/drawing/2014/main" id="{BE96963D-7583-0B60-83A5-E6A190CC2444}"/>
              </a:ext>
            </a:extLst>
          </p:cNvPr>
          <p:cNvPicPr>
            <a:picLocks noChangeAspect="1"/>
          </p:cNvPicPr>
          <p:nvPr/>
        </p:nvPicPr>
        <p:blipFill>
          <a:blip r:embed="rId3"/>
          <a:stretch>
            <a:fillRect/>
          </a:stretch>
        </p:blipFill>
        <p:spPr>
          <a:xfrm>
            <a:off x="2133600" y="881056"/>
            <a:ext cx="8624316" cy="5122164"/>
          </a:xfrm>
          <a:prstGeom prst="rect">
            <a:avLst/>
          </a:prstGeom>
        </p:spPr>
      </p:pic>
    </p:spTree>
    <p:extLst>
      <p:ext uri="{BB962C8B-B14F-4D97-AF65-F5344CB8AC3E}">
        <p14:creationId xmlns:p14="http://schemas.microsoft.com/office/powerpoint/2010/main" val="96714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5E42-42C7-4230-AAEB-C7DADDFBA2DE}"/>
              </a:ext>
            </a:extLst>
          </p:cNvPr>
          <p:cNvSpPr>
            <a:spLocks noGrp="1"/>
          </p:cNvSpPr>
          <p:nvPr>
            <p:ph type="title"/>
          </p:nvPr>
        </p:nvSpPr>
        <p:spPr>
          <a:xfrm>
            <a:off x="1866900" y="342177"/>
            <a:ext cx="8458200" cy="779319"/>
          </a:xfrm>
        </p:spPr>
        <p:txBody>
          <a:bodyPr/>
          <a:lstStyle/>
          <a:p>
            <a:pPr algn="ctr"/>
            <a:r>
              <a:rPr lang="en-US" b="0" dirty="0"/>
              <a:t>The Fentanyl Problem</a:t>
            </a:r>
          </a:p>
        </p:txBody>
      </p:sp>
      <p:sp>
        <p:nvSpPr>
          <p:cNvPr id="3" name="Content Placeholder 2">
            <a:extLst>
              <a:ext uri="{FF2B5EF4-FFF2-40B4-BE49-F238E27FC236}">
                <a16:creationId xmlns:a16="http://schemas.microsoft.com/office/drawing/2014/main" id="{BA06F498-8E82-49ED-B65F-4679FF0762A5}"/>
              </a:ext>
            </a:extLst>
          </p:cNvPr>
          <p:cNvSpPr>
            <a:spLocks noGrp="1"/>
          </p:cNvSpPr>
          <p:nvPr>
            <p:ph idx="1"/>
          </p:nvPr>
        </p:nvSpPr>
        <p:spPr>
          <a:xfrm>
            <a:off x="553279" y="1371600"/>
            <a:ext cx="10896600" cy="4754563"/>
          </a:xfrm>
        </p:spPr>
        <p:txBody>
          <a:bodyPr>
            <a:normAutofit/>
          </a:bodyPr>
          <a:lstStyle/>
          <a:p>
            <a:r>
              <a:rPr lang="en-US" sz="2800" dirty="0"/>
              <a:t>Fentanyl and its analogs are the primary drivers of death in the opioid overdose crisis. </a:t>
            </a:r>
          </a:p>
          <a:p>
            <a:r>
              <a:rPr lang="en-US" sz="2800" dirty="0"/>
              <a:t>Fentanyl is 50 times stronger than heroin. </a:t>
            </a:r>
          </a:p>
          <a:p>
            <a:r>
              <a:rPr lang="en-US" sz="2800" dirty="0"/>
              <a:t>Unintended use, particularly by people with no or low opioid tolerance, has resulted in a spike in drug overdose deaths. </a:t>
            </a:r>
          </a:p>
          <a:p>
            <a:r>
              <a:rPr lang="en-US" sz="2800" dirty="0"/>
              <a:t>Overdose can occur by ingestion, injection, or inhalation. </a:t>
            </a:r>
          </a:p>
          <a:p>
            <a:r>
              <a:rPr lang="en-US" sz="2800" dirty="0"/>
              <a:t>Overdose by fentanyl </a:t>
            </a:r>
            <a:r>
              <a:rPr lang="en-US" sz="2800" u="sng" dirty="0"/>
              <a:t>can not occur by exposure through skin</a:t>
            </a:r>
            <a:r>
              <a:rPr lang="en-US" sz="2800" dirty="0"/>
              <a:t>.</a:t>
            </a:r>
          </a:p>
          <a:p>
            <a:r>
              <a:rPr lang="en-US" sz="2800" dirty="0"/>
              <a:t>Reversal of fentanyl overdose may require repeated doses of naloxone</a:t>
            </a:r>
          </a:p>
        </p:txBody>
      </p:sp>
    </p:spTree>
    <p:extLst>
      <p:ext uri="{BB962C8B-B14F-4D97-AF65-F5344CB8AC3E}">
        <p14:creationId xmlns:p14="http://schemas.microsoft.com/office/powerpoint/2010/main" val="3593542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2B86-3AAC-4CE0-A3B6-BACA1F511ACD}"/>
              </a:ext>
            </a:extLst>
          </p:cNvPr>
          <p:cNvSpPr>
            <a:spLocks noGrp="1"/>
          </p:cNvSpPr>
          <p:nvPr>
            <p:ph type="title"/>
          </p:nvPr>
        </p:nvSpPr>
        <p:spPr>
          <a:xfrm>
            <a:off x="4224830" y="482498"/>
            <a:ext cx="4656412" cy="841805"/>
          </a:xfrm>
        </p:spPr>
        <p:txBody>
          <a:bodyPr>
            <a:normAutofit fontScale="90000"/>
          </a:bodyPr>
          <a:lstStyle/>
          <a:p>
            <a:r>
              <a:rPr lang="en-US" b="0" dirty="0"/>
              <a:t>Testing for Fentanyl</a:t>
            </a:r>
          </a:p>
        </p:txBody>
      </p:sp>
      <p:sp>
        <p:nvSpPr>
          <p:cNvPr id="3" name="Content Placeholder 2">
            <a:extLst>
              <a:ext uri="{FF2B5EF4-FFF2-40B4-BE49-F238E27FC236}">
                <a16:creationId xmlns:a16="http://schemas.microsoft.com/office/drawing/2014/main" id="{7B3413FB-6EC7-406B-8231-9FA05748822D}"/>
              </a:ext>
            </a:extLst>
          </p:cNvPr>
          <p:cNvSpPr>
            <a:spLocks noGrp="1"/>
          </p:cNvSpPr>
          <p:nvPr>
            <p:ph idx="1"/>
          </p:nvPr>
        </p:nvSpPr>
        <p:spPr>
          <a:xfrm>
            <a:off x="843455" y="1429100"/>
            <a:ext cx="10515600" cy="3999799"/>
          </a:xfrm>
        </p:spPr>
        <p:txBody>
          <a:bodyPr/>
          <a:lstStyle/>
          <a:p>
            <a:r>
              <a:rPr lang="en-US" dirty="0"/>
              <a:t>Fentanyl test strips (FTS) can detect the presence of fentanyl in drug samples.</a:t>
            </a:r>
          </a:p>
          <a:p>
            <a:r>
              <a:rPr lang="en-US" dirty="0"/>
              <a:t>FTS cost is $1.00 per strip.</a:t>
            </a:r>
          </a:p>
          <a:p>
            <a:r>
              <a:rPr lang="en-US" dirty="0"/>
              <a:t>Testing is 96% accurate and can detect at least 10 fentanyl analogs.</a:t>
            </a:r>
          </a:p>
          <a:p>
            <a:r>
              <a:rPr lang="en-US" dirty="0"/>
              <a:t>The legality of FTS varies from state to state (some states view FTS as illegal drug paraphernalia). </a:t>
            </a:r>
          </a:p>
        </p:txBody>
      </p:sp>
    </p:spTree>
    <p:extLst>
      <p:ext uri="{BB962C8B-B14F-4D97-AF65-F5344CB8AC3E}">
        <p14:creationId xmlns:p14="http://schemas.microsoft.com/office/powerpoint/2010/main" val="81965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F483-F531-159E-4A20-CF7AB68E7660}"/>
              </a:ext>
            </a:extLst>
          </p:cNvPr>
          <p:cNvSpPr>
            <a:spLocks noGrp="1"/>
          </p:cNvSpPr>
          <p:nvPr>
            <p:ph type="title"/>
          </p:nvPr>
        </p:nvSpPr>
        <p:spPr>
          <a:xfrm>
            <a:off x="838200" y="324332"/>
            <a:ext cx="10515600" cy="926416"/>
          </a:xfrm>
        </p:spPr>
        <p:txBody>
          <a:bodyPr/>
          <a:lstStyle/>
          <a:p>
            <a:r>
              <a:rPr lang="en-US" b="0" dirty="0"/>
              <a:t>New Fentanyl Compounds </a:t>
            </a:r>
          </a:p>
        </p:txBody>
      </p:sp>
      <p:sp>
        <p:nvSpPr>
          <p:cNvPr id="3" name="Content Placeholder 2">
            <a:extLst>
              <a:ext uri="{FF2B5EF4-FFF2-40B4-BE49-F238E27FC236}">
                <a16:creationId xmlns:a16="http://schemas.microsoft.com/office/drawing/2014/main" id="{F0A9860D-AE6D-B8EE-4996-761E39115E49}"/>
              </a:ext>
            </a:extLst>
          </p:cNvPr>
          <p:cNvSpPr>
            <a:spLocks noGrp="1"/>
          </p:cNvSpPr>
          <p:nvPr>
            <p:ph idx="1"/>
          </p:nvPr>
        </p:nvSpPr>
        <p:spPr>
          <a:xfrm>
            <a:off x="835572" y="1250748"/>
            <a:ext cx="10515600" cy="3999799"/>
          </a:xfrm>
        </p:spPr>
        <p:txBody>
          <a:bodyPr/>
          <a:lstStyle/>
          <a:p>
            <a:r>
              <a:rPr lang="en-US" dirty="0"/>
              <a:t>Other fentanyl compounds are appearing in heroin, counterfeit pills and in autopsy findings.</a:t>
            </a:r>
          </a:p>
          <a:p>
            <a:r>
              <a:rPr lang="en-US" dirty="0"/>
              <a:t>Para-</a:t>
            </a:r>
            <a:r>
              <a:rPr lang="en-US" dirty="0" err="1"/>
              <a:t>fluorofentanyl</a:t>
            </a:r>
            <a:r>
              <a:rPr lang="en-US" dirty="0"/>
              <a:t> was developed through research efforts in the 1960’s and classified as a schedule I substance. </a:t>
            </a:r>
          </a:p>
          <a:p>
            <a:r>
              <a:rPr lang="en-US" dirty="0"/>
              <a:t>Para-</a:t>
            </a:r>
            <a:r>
              <a:rPr lang="en-US" dirty="0" err="1"/>
              <a:t>fluorofentanyl</a:t>
            </a:r>
            <a:r>
              <a:rPr lang="en-US" dirty="0"/>
              <a:t> is showing up now in seized heroin, counterfeit pills, and autopsy findings.</a:t>
            </a:r>
          </a:p>
          <a:p>
            <a:r>
              <a:rPr lang="en-US" dirty="0" err="1"/>
              <a:t>Carfentanil</a:t>
            </a:r>
            <a:r>
              <a:rPr lang="en-US" dirty="0"/>
              <a:t> (100 times more potent than fentanyl) has been reported in a very few cases in the Midwest.   </a:t>
            </a:r>
          </a:p>
        </p:txBody>
      </p:sp>
    </p:spTree>
    <p:extLst>
      <p:ext uri="{BB962C8B-B14F-4D97-AF65-F5344CB8AC3E}">
        <p14:creationId xmlns:p14="http://schemas.microsoft.com/office/powerpoint/2010/main" val="1277459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B857-6CE7-F035-FAFA-EA743F7909A2}"/>
              </a:ext>
            </a:extLst>
          </p:cNvPr>
          <p:cNvSpPr>
            <a:spLocks noGrp="1"/>
          </p:cNvSpPr>
          <p:nvPr>
            <p:ph type="title"/>
          </p:nvPr>
        </p:nvSpPr>
        <p:spPr>
          <a:xfrm>
            <a:off x="838200" y="2412798"/>
            <a:ext cx="10515600" cy="926416"/>
          </a:xfrm>
        </p:spPr>
        <p:txBody>
          <a:bodyPr>
            <a:normAutofit/>
          </a:bodyPr>
          <a:lstStyle/>
          <a:p>
            <a:pPr algn="ctr"/>
            <a:r>
              <a:rPr lang="en-US" sz="4800" dirty="0"/>
              <a:t>Xylazine</a:t>
            </a:r>
          </a:p>
        </p:txBody>
      </p:sp>
      <p:sp>
        <p:nvSpPr>
          <p:cNvPr id="4" name="Slide Number Placeholder 3">
            <a:extLst>
              <a:ext uri="{FF2B5EF4-FFF2-40B4-BE49-F238E27FC236}">
                <a16:creationId xmlns:a16="http://schemas.microsoft.com/office/drawing/2014/main" id="{6A1FBC7C-266B-2263-837E-CF2D183AED8B}"/>
              </a:ext>
            </a:extLst>
          </p:cNvPr>
          <p:cNvSpPr>
            <a:spLocks noGrp="1"/>
          </p:cNvSpPr>
          <p:nvPr>
            <p:ph type="sldNum" sz="quarter" idx="12"/>
          </p:nvPr>
        </p:nvSpPr>
        <p:spPr/>
        <p:txBody>
          <a:bodyPr/>
          <a:lstStyle/>
          <a:p>
            <a:fld id="{ED911426-6C8B-EA43-A96A-040E38DEB08D}" type="slidenum">
              <a:rPr lang="en-US" smtClean="0"/>
              <a:pPr/>
              <a:t>18</a:t>
            </a:fld>
            <a:endParaRPr lang="en-US"/>
          </a:p>
        </p:txBody>
      </p:sp>
    </p:spTree>
    <p:extLst>
      <p:ext uri="{BB962C8B-B14F-4D97-AF65-F5344CB8AC3E}">
        <p14:creationId xmlns:p14="http://schemas.microsoft.com/office/powerpoint/2010/main" val="742118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DDDC-76F5-B249-AF40-84D0729FD476}"/>
              </a:ext>
            </a:extLst>
          </p:cNvPr>
          <p:cNvSpPr>
            <a:spLocks noGrp="1"/>
          </p:cNvSpPr>
          <p:nvPr>
            <p:ph type="title"/>
          </p:nvPr>
        </p:nvSpPr>
        <p:spPr>
          <a:xfrm>
            <a:off x="914400" y="222194"/>
            <a:ext cx="10515600" cy="926416"/>
          </a:xfrm>
        </p:spPr>
        <p:txBody>
          <a:bodyPr/>
          <a:lstStyle/>
          <a:p>
            <a:r>
              <a:rPr lang="en-US" dirty="0"/>
              <a:t>“For horses and </a:t>
            </a:r>
            <a:r>
              <a:rPr lang="en-US" dirty="0" err="1"/>
              <a:t>cervidae</a:t>
            </a:r>
            <a:r>
              <a:rPr lang="en-US" dirty="0"/>
              <a:t>”</a:t>
            </a:r>
          </a:p>
        </p:txBody>
      </p:sp>
      <p:pic>
        <p:nvPicPr>
          <p:cNvPr id="5" name="Content Placeholder 4">
            <a:extLst>
              <a:ext uri="{FF2B5EF4-FFF2-40B4-BE49-F238E27FC236}">
                <a16:creationId xmlns:a16="http://schemas.microsoft.com/office/drawing/2014/main" id="{B4D56C5C-B0C1-F48E-7535-5AEE49472A87}"/>
              </a:ext>
            </a:extLst>
          </p:cNvPr>
          <p:cNvPicPr>
            <a:picLocks noGrp="1" noChangeAspect="1"/>
          </p:cNvPicPr>
          <p:nvPr>
            <p:ph idx="1"/>
          </p:nvPr>
        </p:nvPicPr>
        <p:blipFill>
          <a:blip r:embed="rId2"/>
          <a:stretch>
            <a:fillRect/>
          </a:stretch>
        </p:blipFill>
        <p:spPr>
          <a:xfrm>
            <a:off x="4781551" y="1304925"/>
            <a:ext cx="4810918" cy="4810918"/>
          </a:xfrm>
        </p:spPr>
      </p:pic>
      <p:pic>
        <p:nvPicPr>
          <p:cNvPr id="3" name="Picture 2">
            <a:extLst>
              <a:ext uri="{FF2B5EF4-FFF2-40B4-BE49-F238E27FC236}">
                <a16:creationId xmlns:a16="http://schemas.microsoft.com/office/drawing/2014/main" id="{1F035C19-9708-32D9-2D2C-F89B3879CF9A}"/>
              </a:ext>
            </a:extLst>
          </p:cNvPr>
          <p:cNvPicPr>
            <a:picLocks noChangeAspect="1"/>
          </p:cNvPicPr>
          <p:nvPr/>
        </p:nvPicPr>
        <p:blipFill>
          <a:blip r:embed="rId3"/>
          <a:stretch>
            <a:fillRect/>
          </a:stretch>
        </p:blipFill>
        <p:spPr>
          <a:xfrm>
            <a:off x="3690366" y="1022604"/>
            <a:ext cx="4811268" cy="4812792"/>
          </a:xfrm>
          <a:prstGeom prst="rect">
            <a:avLst/>
          </a:prstGeom>
        </p:spPr>
      </p:pic>
    </p:spTree>
    <p:extLst>
      <p:ext uri="{BB962C8B-B14F-4D97-AF65-F5344CB8AC3E}">
        <p14:creationId xmlns:p14="http://schemas.microsoft.com/office/powerpoint/2010/main" val="398761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883FC9-FBA3-C8C9-0D3B-010811796380}"/>
              </a:ext>
            </a:extLst>
          </p:cNvPr>
          <p:cNvSpPr>
            <a:spLocks noGrp="1"/>
          </p:cNvSpPr>
          <p:nvPr>
            <p:ph type="title"/>
          </p:nvPr>
        </p:nvSpPr>
        <p:spPr>
          <a:xfrm>
            <a:off x="647700" y="1828800"/>
            <a:ext cx="10972800" cy="1409700"/>
          </a:xfrm>
        </p:spPr>
        <p:txBody>
          <a:bodyPr>
            <a:noAutofit/>
          </a:bodyPr>
          <a:lstStyle/>
          <a:p>
            <a:pPr algn="ctr"/>
            <a:r>
              <a:rPr lang="en-US" sz="3600" i="1" dirty="0">
                <a:solidFill>
                  <a:schemeClr val="bg2"/>
                </a:solidFill>
                <a:latin typeface="Arial" panose="020B0604020202020204" pitchFamily="34" charset="0"/>
                <a:cs typeface="Arial" panose="020B0604020202020204" pitchFamily="34" charset="0"/>
              </a:rPr>
              <a:t>Statements made by the presenters do not necessarily represent the views of UCLA or any other funding or associated institution.</a:t>
            </a:r>
            <a:endParaRPr lang="en-US" sz="2800" i="1" dirty="0">
              <a:solidFill>
                <a:schemeClr val="bg2"/>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158D8DA4-17F0-5CC0-AD6F-A18E81DB6CFD}"/>
              </a:ext>
            </a:extLst>
          </p:cNvPr>
          <p:cNvSpPr>
            <a:spLocks noGrp="1"/>
          </p:cNvSpPr>
          <p:nvPr>
            <p:ph type="dt" sz="half" idx="4294967295"/>
          </p:nvPr>
        </p:nvSpPr>
        <p:spPr>
          <a:xfrm>
            <a:off x="8915400" y="6272128"/>
            <a:ext cx="2844800" cy="365125"/>
          </a:xfrm>
          <a:prstGeom prst="rect">
            <a:avLst/>
          </a:prstGeom>
        </p:spPr>
        <p:txBody>
          <a:bodyPr/>
          <a:lstStyle/>
          <a:p>
            <a:fld id="{3FE98728-8B25-A142-A87B-AACB3930A169}" type="slidenum">
              <a:rPr lang="en-US" smtClean="0"/>
              <a:t>2</a:t>
            </a:fld>
            <a:endParaRPr lang="en-US" dirty="0"/>
          </a:p>
        </p:txBody>
      </p:sp>
    </p:spTree>
    <p:extLst>
      <p:ext uri="{BB962C8B-B14F-4D97-AF65-F5344CB8AC3E}">
        <p14:creationId xmlns:p14="http://schemas.microsoft.com/office/powerpoint/2010/main" val="4122499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C99A-B9E5-ACD5-494A-267375A6B57B}"/>
              </a:ext>
            </a:extLst>
          </p:cNvPr>
          <p:cNvSpPr>
            <a:spLocks noGrp="1"/>
          </p:cNvSpPr>
          <p:nvPr>
            <p:ph type="title"/>
          </p:nvPr>
        </p:nvSpPr>
        <p:spPr>
          <a:xfrm>
            <a:off x="838200" y="324192"/>
            <a:ext cx="10515600" cy="926416"/>
          </a:xfrm>
        </p:spPr>
        <p:txBody>
          <a:bodyPr/>
          <a:lstStyle/>
          <a:p>
            <a:pPr algn="ctr"/>
            <a:r>
              <a:rPr lang="en-US" b="0" dirty="0"/>
              <a:t>Use of Xylazine in veterinary medicine</a:t>
            </a:r>
          </a:p>
        </p:txBody>
      </p:sp>
      <p:sp>
        <p:nvSpPr>
          <p:cNvPr id="3" name="Content Placeholder 2">
            <a:extLst>
              <a:ext uri="{FF2B5EF4-FFF2-40B4-BE49-F238E27FC236}">
                <a16:creationId xmlns:a16="http://schemas.microsoft.com/office/drawing/2014/main" id="{22AA1B3E-845A-D555-879A-AE0A17473995}"/>
              </a:ext>
            </a:extLst>
          </p:cNvPr>
          <p:cNvSpPr>
            <a:spLocks noGrp="1"/>
          </p:cNvSpPr>
          <p:nvPr>
            <p:ph idx="1"/>
          </p:nvPr>
        </p:nvSpPr>
        <p:spPr>
          <a:xfrm>
            <a:off x="152400" y="987781"/>
            <a:ext cx="12039600" cy="5082819"/>
          </a:xfrm>
        </p:spPr>
        <p:txBody>
          <a:bodyPr>
            <a:normAutofit/>
          </a:bodyPr>
          <a:lstStyle/>
          <a:p>
            <a:pPr marL="0" indent="0">
              <a:buNone/>
            </a:pPr>
            <a:endParaRPr lang="en-US" sz="2800" dirty="0"/>
          </a:p>
          <a:p>
            <a:pPr marL="0" indent="0">
              <a:buNone/>
            </a:pPr>
            <a:r>
              <a:rPr lang="en-US" sz="2800" dirty="0">
                <a:latin typeface="+mn-lt"/>
              </a:rPr>
              <a:t>Xylazine is an essential tool universally used by veterinarians who work on livestock.  </a:t>
            </a:r>
          </a:p>
          <a:p>
            <a:pPr marL="0" indent="0">
              <a:buNone/>
            </a:pPr>
            <a:r>
              <a:rPr lang="en-US" sz="2800" dirty="0">
                <a:latin typeface="+mn-lt"/>
              </a:rPr>
              <a:t>Administered intravenously or intramuscularly by a veterinarian </a:t>
            </a:r>
          </a:p>
          <a:p>
            <a:pPr marL="0" indent="0">
              <a:buNone/>
            </a:pPr>
            <a:r>
              <a:rPr lang="en-US" sz="2800" dirty="0">
                <a:latin typeface="+mn-lt"/>
              </a:rPr>
              <a:t>Xylazine is an anesthetic that lasts about an hour. </a:t>
            </a:r>
          </a:p>
          <a:p>
            <a:pPr marL="0" indent="0">
              <a:buNone/>
            </a:pPr>
            <a:r>
              <a:rPr lang="en-US" sz="2800" i="0" dirty="0">
                <a:effectLst/>
                <a:latin typeface="+mn-lt"/>
              </a:rPr>
              <a:t>Xylazine has been studied in humans for its potential use as an analgesic. </a:t>
            </a:r>
          </a:p>
          <a:p>
            <a:pPr marL="0" indent="0">
              <a:buNone/>
            </a:pPr>
            <a:r>
              <a:rPr lang="en-US" sz="2800" dirty="0">
                <a:latin typeface="+mn-lt"/>
              </a:rPr>
              <a:t>C</a:t>
            </a:r>
            <a:r>
              <a:rPr lang="en-US" sz="2800" i="0" dirty="0">
                <a:effectLst/>
                <a:latin typeface="+mn-lt"/>
              </a:rPr>
              <a:t>linical trials were terminated due to its severe hypotension and central nervous system depressant effects.</a:t>
            </a:r>
            <a:endParaRPr lang="en-US" sz="2800" dirty="0">
              <a:latin typeface="+mn-lt"/>
            </a:endParaRPr>
          </a:p>
          <a:p>
            <a:pPr marL="0" indent="0">
              <a:buNone/>
            </a:pPr>
            <a:endParaRPr lang="en-US" sz="2800" dirty="0"/>
          </a:p>
        </p:txBody>
      </p:sp>
    </p:spTree>
    <p:extLst>
      <p:ext uri="{BB962C8B-B14F-4D97-AF65-F5344CB8AC3E}">
        <p14:creationId xmlns:p14="http://schemas.microsoft.com/office/powerpoint/2010/main" val="3728065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D455-71FA-AF3C-33E0-CBE35D8EC362}"/>
              </a:ext>
            </a:extLst>
          </p:cNvPr>
          <p:cNvSpPr>
            <a:spLocks noGrp="1"/>
          </p:cNvSpPr>
          <p:nvPr>
            <p:ph type="title"/>
          </p:nvPr>
        </p:nvSpPr>
        <p:spPr>
          <a:xfrm>
            <a:off x="190660" y="228600"/>
            <a:ext cx="11938249" cy="1257300"/>
          </a:xfrm>
        </p:spPr>
        <p:txBody>
          <a:bodyPr>
            <a:normAutofit/>
          </a:bodyPr>
          <a:lstStyle/>
          <a:p>
            <a:r>
              <a:rPr lang="en-US" sz="4400" b="0" dirty="0"/>
              <a:t>Xylazine – Pharmacology/Clinical Effects</a:t>
            </a:r>
            <a:endParaRPr lang="en-US" b="0" dirty="0"/>
          </a:p>
        </p:txBody>
      </p:sp>
      <p:sp>
        <p:nvSpPr>
          <p:cNvPr id="3" name="Content Placeholder 2">
            <a:extLst>
              <a:ext uri="{FF2B5EF4-FFF2-40B4-BE49-F238E27FC236}">
                <a16:creationId xmlns:a16="http://schemas.microsoft.com/office/drawing/2014/main" id="{ED6121BA-53DC-6861-A220-0A7F3D0DE3F0}"/>
              </a:ext>
            </a:extLst>
          </p:cNvPr>
          <p:cNvSpPr>
            <a:spLocks noGrp="1"/>
          </p:cNvSpPr>
          <p:nvPr>
            <p:ph idx="1"/>
          </p:nvPr>
        </p:nvSpPr>
        <p:spPr>
          <a:xfrm>
            <a:off x="381000" y="1304818"/>
            <a:ext cx="11557571" cy="5111858"/>
          </a:xfrm>
        </p:spPr>
        <p:txBody>
          <a:bodyPr>
            <a:normAutofit/>
          </a:bodyPr>
          <a:lstStyle/>
          <a:p>
            <a:pPr marL="0" indent="0">
              <a:buNone/>
            </a:pPr>
            <a:r>
              <a:rPr lang="en-US" sz="3600" b="1" dirty="0"/>
              <a:t>Clinical Effects</a:t>
            </a:r>
          </a:p>
          <a:p>
            <a:r>
              <a:rPr lang="en-US" sz="3000" dirty="0"/>
              <a:t>CNS depression  </a:t>
            </a:r>
          </a:p>
          <a:p>
            <a:pPr marL="0" indent="0">
              <a:buNone/>
            </a:pPr>
            <a:r>
              <a:rPr lang="en-US" sz="3000" dirty="0"/>
              <a:t>• Major clinical effect is profound sedation </a:t>
            </a:r>
          </a:p>
          <a:p>
            <a:pPr marL="0" indent="0">
              <a:buNone/>
            </a:pPr>
            <a:r>
              <a:rPr lang="en-US" sz="3000" dirty="0"/>
              <a:t>• Imidazoline receptor activity: hypotension/bradycardia </a:t>
            </a:r>
          </a:p>
          <a:p>
            <a:pPr marL="0" indent="0">
              <a:buNone/>
            </a:pPr>
            <a:r>
              <a:rPr lang="en-US" sz="3000" dirty="0"/>
              <a:t>• Time to effect is a 1-2 minutes </a:t>
            </a:r>
          </a:p>
          <a:p>
            <a:pPr marL="0" indent="0">
              <a:buNone/>
            </a:pPr>
            <a:r>
              <a:rPr lang="en-US" sz="3000" dirty="0"/>
              <a:t>• Duration of drug effect up to 4 hours</a:t>
            </a:r>
          </a:p>
          <a:p>
            <a:r>
              <a:rPr lang="en-US" sz="3000" u="sng" dirty="0"/>
              <a:t>Xylazine is used together with fentanyl to prolong fentanyl effects</a:t>
            </a:r>
          </a:p>
        </p:txBody>
      </p:sp>
    </p:spTree>
    <p:extLst>
      <p:ext uri="{BB962C8B-B14F-4D97-AF65-F5344CB8AC3E}">
        <p14:creationId xmlns:p14="http://schemas.microsoft.com/office/powerpoint/2010/main" val="3267564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629F-375A-E47B-8716-8EC811445373}"/>
              </a:ext>
            </a:extLst>
          </p:cNvPr>
          <p:cNvSpPr>
            <a:spLocks noGrp="1"/>
          </p:cNvSpPr>
          <p:nvPr>
            <p:ph type="title"/>
          </p:nvPr>
        </p:nvSpPr>
        <p:spPr>
          <a:xfrm>
            <a:off x="0" y="336348"/>
            <a:ext cx="12192000" cy="926416"/>
          </a:xfrm>
        </p:spPr>
        <p:txBody>
          <a:bodyPr/>
          <a:lstStyle/>
          <a:p>
            <a:pPr algn="ctr"/>
            <a:r>
              <a:rPr lang="en-US" b="0" dirty="0"/>
              <a:t>Xylazine information from NIDA</a:t>
            </a:r>
          </a:p>
        </p:txBody>
      </p:sp>
      <p:sp>
        <p:nvSpPr>
          <p:cNvPr id="3" name="Content Placeholder 2">
            <a:extLst>
              <a:ext uri="{FF2B5EF4-FFF2-40B4-BE49-F238E27FC236}">
                <a16:creationId xmlns:a16="http://schemas.microsoft.com/office/drawing/2014/main" id="{3D1E92A0-5190-ACEB-EF1F-5FCEF66DBE63}"/>
              </a:ext>
            </a:extLst>
          </p:cNvPr>
          <p:cNvSpPr>
            <a:spLocks noGrp="1"/>
          </p:cNvSpPr>
          <p:nvPr>
            <p:ph idx="1"/>
          </p:nvPr>
        </p:nvSpPr>
        <p:spPr>
          <a:xfrm>
            <a:off x="838200" y="1600200"/>
            <a:ext cx="10515600" cy="3999799"/>
          </a:xfrm>
        </p:spPr>
        <p:txBody>
          <a:bodyPr/>
          <a:lstStyle/>
          <a:p>
            <a:r>
              <a:rPr lang="en-US" b="0" i="0" dirty="0">
                <a:solidFill>
                  <a:srgbClr val="474747"/>
                </a:solidFill>
                <a:effectLst/>
                <a:latin typeface="Roboto Slab"/>
              </a:rPr>
              <a:t>Also known as “</a:t>
            </a:r>
            <a:r>
              <a:rPr lang="en-US" b="0" i="0" dirty="0" err="1">
                <a:solidFill>
                  <a:srgbClr val="474747"/>
                </a:solidFill>
                <a:effectLst/>
                <a:latin typeface="Roboto Slab"/>
              </a:rPr>
              <a:t>tranq</a:t>
            </a:r>
            <a:r>
              <a:rPr lang="en-US" b="0" i="0" dirty="0">
                <a:solidFill>
                  <a:srgbClr val="474747"/>
                </a:solidFill>
                <a:effectLst/>
                <a:latin typeface="Roboto Slab"/>
              </a:rPr>
              <a:t>,” xylazine is a central nervous system depressant that can cause drowsiness and amnesia and slow breathing, heart rate, and blood pressure to dangerously low levels. </a:t>
            </a:r>
          </a:p>
          <a:p>
            <a:r>
              <a:rPr lang="en-US" b="0" i="0" dirty="0">
                <a:solidFill>
                  <a:srgbClr val="474747"/>
                </a:solidFill>
                <a:effectLst/>
                <a:latin typeface="Roboto Slab"/>
              </a:rPr>
              <a:t>Taking opioids in combination with xylazine and other central nervous system depressants—like alcohol</a:t>
            </a:r>
            <a:r>
              <a:rPr lang="en-US" dirty="0">
                <a:solidFill>
                  <a:srgbClr val="7030A0"/>
                </a:solidFill>
                <a:latin typeface="Roboto Slab"/>
              </a:rPr>
              <a:t> or </a:t>
            </a:r>
            <a:r>
              <a:rPr lang="en-US" dirty="0">
                <a:solidFill>
                  <a:schemeClr val="accent5"/>
                </a:solidFill>
                <a:latin typeface="Roboto Slab"/>
              </a:rPr>
              <a:t>benzodiazepines </a:t>
            </a:r>
            <a:r>
              <a:rPr lang="en-US" i="0" dirty="0">
                <a:solidFill>
                  <a:schemeClr val="accent5"/>
                </a:solidFill>
                <a:effectLst/>
                <a:latin typeface="Roboto Slab"/>
              </a:rPr>
              <a:t>increases </a:t>
            </a:r>
            <a:r>
              <a:rPr lang="en-US" b="0" i="0" dirty="0">
                <a:solidFill>
                  <a:srgbClr val="474747"/>
                </a:solidFill>
                <a:effectLst/>
                <a:latin typeface="Roboto Slab"/>
              </a:rPr>
              <a:t>the risk of life-threatening overdose.</a:t>
            </a:r>
            <a:endParaRPr lang="en-US" dirty="0"/>
          </a:p>
        </p:txBody>
      </p:sp>
    </p:spTree>
    <p:extLst>
      <p:ext uri="{BB962C8B-B14F-4D97-AF65-F5344CB8AC3E}">
        <p14:creationId xmlns:p14="http://schemas.microsoft.com/office/powerpoint/2010/main" val="2891428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00EE-EF1B-CB37-3EC2-85B8E4F925E8}"/>
              </a:ext>
            </a:extLst>
          </p:cNvPr>
          <p:cNvSpPr>
            <a:spLocks noGrp="1"/>
          </p:cNvSpPr>
          <p:nvPr>
            <p:ph type="title"/>
          </p:nvPr>
        </p:nvSpPr>
        <p:spPr>
          <a:xfrm>
            <a:off x="0" y="391984"/>
            <a:ext cx="12192000" cy="942830"/>
          </a:xfrm>
        </p:spPr>
        <p:txBody>
          <a:bodyPr/>
          <a:lstStyle/>
          <a:p>
            <a:pPr algn="ctr"/>
            <a:r>
              <a:rPr lang="en-US" b="0" dirty="0"/>
              <a:t>Xylazine in an overdose</a:t>
            </a:r>
          </a:p>
        </p:txBody>
      </p:sp>
      <p:sp>
        <p:nvSpPr>
          <p:cNvPr id="3" name="Content Placeholder 2">
            <a:extLst>
              <a:ext uri="{FF2B5EF4-FFF2-40B4-BE49-F238E27FC236}">
                <a16:creationId xmlns:a16="http://schemas.microsoft.com/office/drawing/2014/main" id="{41DAC060-0618-66D5-F2DD-1764CA4ADBC2}"/>
              </a:ext>
            </a:extLst>
          </p:cNvPr>
          <p:cNvSpPr>
            <a:spLocks noGrp="1"/>
          </p:cNvSpPr>
          <p:nvPr>
            <p:ph idx="1"/>
          </p:nvPr>
        </p:nvSpPr>
        <p:spPr>
          <a:xfrm>
            <a:off x="76200" y="1429100"/>
            <a:ext cx="12115800" cy="3999799"/>
          </a:xfrm>
        </p:spPr>
        <p:txBody>
          <a:bodyPr/>
          <a:lstStyle/>
          <a:p>
            <a:pPr marL="0" indent="0">
              <a:buNone/>
            </a:pPr>
            <a:r>
              <a:rPr lang="en-US" b="0" i="0" dirty="0">
                <a:solidFill>
                  <a:srgbClr val="202124"/>
                </a:solidFill>
                <a:effectLst/>
              </a:rPr>
              <a:t>In the event of a suspected xylazine overdose, experts recommend </a:t>
            </a:r>
            <a:r>
              <a:rPr lang="en-US" b="1" i="0" dirty="0">
                <a:solidFill>
                  <a:srgbClr val="202124"/>
                </a:solidFill>
                <a:effectLst/>
              </a:rPr>
              <a:t>giving the opioid overdose reversal medication naloxone</a:t>
            </a:r>
            <a:r>
              <a:rPr lang="en-US" b="0" i="0" dirty="0">
                <a:solidFill>
                  <a:srgbClr val="202124"/>
                </a:solidFill>
                <a:effectLst/>
              </a:rPr>
              <a:t> because xylazine is frequently combined with opioids. However, because xylazine is not an opioid, naloxone does not address the impact of xylazine on breathing.</a:t>
            </a:r>
          </a:p>
          <a:p>
            <a:pPr marL="0" indent="0">
              <a:buNone/>
            </a:pPr>
            <a:r>
              <a:rPr lang="en-US" dirty="0">
                <a:solidFill>
                  <a:srgbClr val="202124"/>
                </a:solidFill>
              </a:rPr>
              <a:t>Assistance with breathing can be useful in assisting with an overdose involving xylazine. </a:t>
            </a:r>
            <a:endParaRPr lang="en-US" dirty="0"/>
          </a:p>
        </p:txBody>
      </p:sp>
    </p:spTree>
    <p:extLst>
      <p:ext uri="{BB962C8B-B14F-4D97-AF65-F5344CB8AC3E}">
        <p14:creationId xmlns:p14="http://schemas.microsoft.com/office/powerpoint/2010/main" val="2756486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237F7-052E-C03A-95DD-6A9E4A11F992}"/>
              </a:ext>
            </a:extLst>
          </p:cNvPr>
          <p:cNvSpPr>
            <a:spLocks noGrp="1"/>
          </p:cNvSpPr>
          <p:nvPr>
            <p:ph type="ctrTitle"/>
          </p:nvPr>
        </p:nvSpPr>
        <p:spPr>
          <a:xfrm>
            <a:off x="628650" y="950913"/>
            <a:ext cx="10658475" cy="2387600"/>
          </a:xfrm>
        </p:spPr>
        <p:txBody>
          <a:bodyPr>
            <a:normAutofit/>
          </a:bodyPr>
          <a:lstStyle/>
          <a:p>
            <a:r>
              <a:rPr lang="en-US" sz="3600" dirty="0">
                <a:latin typeface="Arial" panose="020B0604020202020204" pitchFamily="34" charset="0"/>
                <a:cs typeface="Arial" panose="020B0604020202020204" pitchFamily="34" charset="0"/>
              </a:rPr>
              <a:t>Treatment of Overdose, Withdrawal, and Wounds Associated with Xylazine</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(From </a:t>
            </a:r>
            <a:r>
              <a:rPr lang="en-US" sz="3600" dirty="0" err="1">
                <a:latin typeface="Arial" panose="020B0604020202020204" pitchFamily="34" charset="0"/>
                <a:cs typeface="Arial" panose="020B0604020202020204" pitchFamily="34" charset="0"/>
              </a:rPr>
              <a:t>D’Orazio</a:t>
            </a:r>
            <a:r>
              <a:rPr lang="en-US" sz="3600" dirty="0">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453100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ADBAC4-0F83-0EC8-B36D-20BF9438CA39}"/>
              </a:ext>
            </a:extLst>
          </p:cNvPr>
          <p:cNvPicPr>
            <a:picLocks noGrp="1" noChangeAspect="1"/>
          </p:cNvPicPr>
          <p:nvPr>
            <p:ph idx="1"/>
          </p:nvPr>
        </p:nvPicPr>
        <p:blipFill>
          <a:blip r:embed="rId2"/>
          <a:stretch>
            <a:fillRect/>
          </a:stretch>
        </p:blipFill>
        <p:spPr>
          <a:xfrm>
            <a:off x="2601118" y="304202"/>
            <a:ext cx="8757652" cy="6029091"/>
          </a:xfrm>
        </p:spPr>
      </p:pic>
      <p:pic>
        <p:nvPicPr>
          <p:cNvPr id="2" name="Picture 1">
            <a:extLst>
              <a:ext uri="{FF2B5EF4-FFF2-40B4-BE49-F238E27FC236}">
                <a16:creationId xmlns:a16="http://schemas.microsoft.com/office/drawing/2014/main" id="{230E0720-C4F1-7AD5-5B53-5535C9FE617E}"/>
              </a:ext>
            </a:extLst>
          </p:cNvPr>
          <p:cNvPicPr>
            <a:picLocks noChangeAspect="1"/>
          </p:cNvPicPr>
          <p:nvPr/>
        </p:nvPicPr>
        <p:blipFill>
          <a:blip r:embed="rId3"/>
          <a:stretch>
            <a:fillRect/>
          </a:stretch>
        </p:blipFill>
        <p:spPr>
          <a:xfrm>
            <a:off x="1828800" y="304202"/>
            <a:ext cx="8252666" cy="5682234"/>
          </a:xfrm>
          <a:prstGeom prst="rect">
            <a:avLst/>
          </a:prstGeom>
        </p:spPr>
      </p:pic>
    </p:spTree>
    <p:extLst>
      <p:ext uri="{BB962C8B-B14F-4D97-AF65-F5344CB8AC3E}">
        <p14:creationId xmlns:p14="http://schemas.microsoft.com/office/powerpoint/2010/main" val="1733328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FB81D0-6C39-A162-0716-BC760FADE808}"/>
              </a:ext>
            </a:extLst>
          </p:cNvPr>
          <p:cNvPicPr>
            <a:picLocks noGrp="1" noChangeAspect="1"/>
          </p:cNvPicPr>
          <p:nvPr>
            <p:ph idx="1"/>
          </p:nvPr>
        </p:nvPicPr>
        <p:blipFill>
          <a:blip r:embed="rId2"/>
          <a:stretch>
            <a:fillRect/>
          </a:stretch>
        </p:blipFill>
        <p:spPr>
          <a:xfrm>
            <a:off x="2311685" y="904461"/>
            <a:ext cx="9304600" cy="5370351"/>
          </a:xfrm>
        </p:spPr>
      </p:pic>
      <p:pic>
        <p:nvPicPr>
          <p:cNvPr id="2" name="Picture 1">
            <a:extLst>
              <a:ext uri="{FF2B5EF4-FFF2-40B4-BE49-F238E27FC236}">
                <a16:creationId xmlns:a16="http://schemas.microsoft.com/office/drawing/2014/main" id="{73576345-66BB-DB5D-5C66-AE2D00AF9C24}"/>
              </a:ext>
            </a:extLst>
          </p:cNvPr>
          <p:cNvPicPr>
            <a:picLocks noChangeAspect="1"/>
          </p:cNvPicPr>
          <p:nvPr/>
        </p:nvPicPr>
        <p:blipFill>
          <a:blip r:embed="rId3"/>
          <a:stretch>
            <a:fillRect/>
          </a:stretch>
        </p:blipFill>
        <p:spPr>
          <a:xfrm>
            <a:off x="1143000" y="228600"/>
            <a:ext cx="10134600" cy="5850715"/>
          </a:xfrm>
          <a:prstGeom prst="rect">
            <a:avLst/>
          </a:prstGeom>
        </p:spPr>
      </p:pic>
    </p:spTree>
    <p:extLst>
      <p:ext uri="{BB962C8B-B14F-4D97-AF65-F5344CB8AC3E}">
        <p14:creationId xmlns:p14="http://schemas.microsoft.com/office/powerpoint/2010/main" val="296884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2C3C99B1-78AD-B447-A12A-0DEAE50B0B77}"/>
              </a:ext>
            </a:extLst>
          </p:cNvPr>
          <p:cNvSpPr txBox="1">
            <a:spLocks noChangeArrowheads="1"/>
          </p:cNvSpPr>
          <p:nvPr/>
        </p:nvSpPr>
        <p:spPr bwMode="auto">
          <a:xfrm>
            <a:off x="1994685" y="1828800"/>
            <a:ext cx="8340746" cy="2394502"/>
          </a:xfrm>
          <a:prstGeom prst="rect">
            <a:avLst/>
          </a:prstGeom>
          <a:noFill/>
          <a:ln>
            <a:noFill/>
          </a:ln>
          <a:effectLst>
            <a:outerShdw algn="ctr" rotWithShape="0">
              <a:srgbClr val="000000"/>
            </a:outerShdw>
          </a:effectLst>
        </p:spPr>
        <p:txBody>
          <a:bodyPr wrap="none">
            <a:spAutoFit/>
          </a:bodyPr>
          <a:lstStyle/>
          <a:p>
            <a:pPr algn="ctr">
              <a:lnSpc>
                <a:spcPct val="85000"/>
              </a:lnSpc>
              <a:defRPr/>
            </a:pPr>
            <a:r>
              <a:rPr lang="en-US" altLang="en-US" sz="4400" b="1" dirty="0">
                <a:solidFill>
                  <a:schemeClr val="bg1"/>
                </a:solidFill>
                <a:latin typeface="Arial" panose="020B0604020202020204" pitchFamily="34" charset="0"/>
                <a:cs typeface="Arial" panose="020B0604020202020204" pitchFamily="34" charset="0"/>
              </a:rPr>
              <a:t>Substance Use Disorders</a:t>
            </a:r>
          </a:p>
          <a:p>
            <a:pPr algn="ctr">
              <a:lnSpc>
                <a:spcPct val="85000"/>
              </a:lnSpc>
              <a:defRPr/>
            </a:pPr>
            <a:r>
              <a:rPr lang="en-US" altLang="en-US" sz="4400" b="1" dirty="0">
                <a:solidFill>
                  <a:schemeClr val="bg1"/>
                </a:solidFill>
                <a:latin typeface="Arial" panose="020B0604020202020204" pitchFamily="34" charset="0"/>
                <a:cs typeface="Arial" panose="020B0604020202020204" pitchFamily="34" charset="0"/>
              </a:rPr>
              <a:t>are Among the Most</a:t>
            </a:r>
          </a:p>
          <a:p>
            <a:pPr algn="ctr">
              <a:lnSpc>
                <a:spcPct val="85000"/>
              </a:lnSpc>
              <a:defRPr/>
            </a:pPr>
            <a:r>
              <a:rPr lang="en-US" altLang="en-US" sz="4400" b="1" i="1" dirty="0">
                <a:solidFill>
                  <a:schemeClr val="bg1"/>
                </a:solidFill>
                <a:latin typeface="Arial" panose="020B0604020202020204" pitchFamily="34" charset="0"/>
                <a:cs typeface="Arial" panose="020B0604020202020204" pitchFamily="34" charset="0"/>
              </a:rPr>
              <a:t>Complex</a:t>
            </a:r>
            <a:r>
              <a:rPr lang="en-US" altLang="en-US" sz="4400" b="1" dirty="0">
                <a:solidFill>
                  <a:schemeClr val="bg1"/>
                </a:solidFill>
                <a:latin typeface="Arial" panose="020B0604020202020204" pitchFamily="34" charset="0"/>
                <a:cs typeface="Arial" panose="020B0604020202020204" pitchFamily="34" charset="0"/>
              </a:rPr>
              <a:t> and </a:t>
            </a:r>
            <a:r>
              <a:rPr lang="en-US" altLang="en-US" sz="4400" b="1" i="1" dirty="0">
                <a:solidFill>
                  <a:schemeClr val="bg1"/>
                </a:solidFill>
                <a:latin typeface="Arial" panose="020B0604020202020204" pitchFamily="34" charset="0"/>
                <a:cs typeface="Arial" panose="020B0604020202020204" pitchFamily="34" charset="0"/>
              </a:rPr>
              <a:t>Costly</a:t>
            </a:r>
            <a:r>
              <a:rPr lang="en-US" altLang="en-US" sz="4400" b="1" dirty="0">
                <a:solidFill>
                  <a:schemeClr val="bg1"/>
                </a:solidFill>
                <a:latin typeface="Arial" panose="020B0604020202020204" pitchFamily="34" charset="0"/>
                <a:cs typeface="Arial" panose="020B0604020202020204" pitchFamily="34" charset="0"/>
              </a:rPr>
              <a:t> Problems</a:t>
            </a:r>
          </a:p>
          <a:p>
            <a:pPr algn="ctr">
              <a:lnSpc>
                <a:spcPct val="85000"/>
              </a:lnSpc>
              <a:defRPr/>
            </a:pPr>
            <a:r>
              <a:rPr lang="en-US" altLang="en-US" sz="4400" b="1" dirty="0">
                <a:solidFill>
                  <a:schemeClr val="bg1"/>
                </a:solidFill>
                <a:latin typeface="Arial" panose="020B0604020202020204" pitchFamily="34" charset="0"/>
                <a:cs typeface="Arial" panose="020B0604020202020204" pitchFamily="34" charset="0"/>
              </a:rPr>
              <a:t> Facing Our Society</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B0D135E0-479D-6034-F1E2-6105324F0881}"/>
              </a:ext>
            </a:extLst>
          </p:cNvPr>
          <p:cNvGrpSpPr>
            <a:grpSpLocks/>
          </p:cNvGrpSpPr>
          <p:nvPr/>
        </p:nvGrpSpPr>
        <p:grpSpPr bwMode="auto">
          <a:xfrm>
            <a:off x="2302052" y="2585547"/>
            <a:ext cx="7648222" cy="1247776"/>
            <a:chOff x="509" y="1827"/>
            <a:chExt cx="5420" cy="786"/>
          </a:xfrm>
        </p:grpSpPr>
        <p:sp>
          <p:nvSpPr>
            <p:cNvPr id="4099" name="Text Box 3">
              <a:extLst>
                <a:ext uri="{FF2B5EF4-FFF2-40B4-BE49-F238E27FC236}">
                  <a16:creationId xmlns:a16="http://schemas.microsoft.com/office/drawing/2014/main" id="{A1391049-B428-F1C5-5E4F-50BAE3204359}"/>
                </a:ext>
              </a:extLst>
            </p:cNvPr>
            <p:cNvSpPr txBox="1">
              <a:spLocks noChangeArrowheads="1"/>
            </p:cNvSpPr>
            <p:nvPr/>
          </p:nvSpPr>
          <p:spPr bwMode="auto">
            <a:xfrm>
              <a:off x="509" y="1827"/>
              <a:ext cx="5420" cy="786"/>
            </a:xfrm>
            <a:prstGeom prst="rect">
              <a:avLst/>
            </a:prstGeom>
            <a:noFill/>
            <a:ln>
              <a:noFill/>
            </a:ln>
            <a:effectLst>
              <a:outerShdw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65000"/>
                </a:lnSpc>
                <a:spcBef>
                  <a:spcPct val="30000"/>
                </a:spcBef>
                <a:buFontTx/>
                <a:buNone/>
              </a:pPr>
              <a:r>
                <a:rPr lang="en-US" altLang="en-US" sz="4600" b="1" i="1" dirty="0">
                  <a:solidFill>
                    <a:schemeClr val="bg1"/>
                  </a:solidFill>
                </a:rPr>
                <a:t>Why Do Individual People </a:t>
              </a:r>
            </a:p>
            <a:p>
              <a:pPr algn="ctr">
                <a:lnSpc>
                  <a:spcPct val="65000"/>
                </a:lnSpc>
                <a:spcBef>
                  <a:spcPct val="30000"/>
                </a:spcBef>
                <a:buFontTx/>
                <a:buNone/>
              </a:pPr>
              <a:r>
                <a:rPr lang="en-US" altLang="en-US" sz="4600" b="1" i="1" dirty="0">
                  <a:solidFill>
                    <a:schemeClr val="bg1"/>
                  </a:solidFill>
                </a:rPr>
                <a:t>Take Drugs in the First Place?</a:t>
              </a:r>
            </a:p>
          </p:txBody>
        </p:sp>
        <p:sp>
          <p:nvSpPr>
            <p:cNvPr id="4100" name="Line 4">
              <a:extLst>
                <a:ext uri="{FF2B5EF4-FFF2-40B4-BE49-F238E27FC236}">
                  <a16:creationId xmlns:a16="http://schemas.microsoft.com/office/drawing/2014/main" id="{03D73E64-0E6F-7F59-D241-170CFFF17C21}"/>
                </a:ext>
              </a:extLst>
            </p:cNvPr>
            <p:cNvSpPr>
              <a:spLocks noChangeShapeType="1"/>
            </p:cNvSpPr>
            <p:nvPr/>
          </p:nvSpPr>
          <p:spPr bwMode="auto">
            <a:xfrm>
              <a:off x="2469" y="2146"/>
              <a:ext cx="1584"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463B11F1-E298-5946-3CC3-106D07ABC27F}"/>
              </a:ext>
            </a:extLst>
          </p:cNvPr>
          <p:cNvGrpSpPr>
            <a:grpSpLocks/>
          </p:cNvGrpSpPr>
          <p:nvPr/>
        </p:nvGrpSpPr>
        <p:grpSpPr bwMode="auto">
          <a:xfrm>
            <a:off x="8356743" y="1051183"/>
            <a:ext cx="3452967" cy="4300857"/>
            <a:chOff x="883" y="758"/>
            <a:chExt cx="3800" cy="3054"/>
          </a:xfrm>
          <a:effectLst>
            <a:outerShdw blurRad="50800" algn="ctr" rotWithShape="0">
              <a:srgbClr val="000000"/>
            </a:outerShdw>
          </a:effectLst>
        </p:grpSpPr>
        <p:sp>
          <p:nvSpPr>
            <p:cNvPr id="5127" name="Freeform 3">
              <a:extLst>
                <a:ext uri="{FF2B5EF4-FFF2-40B4-BE49-F238E27FC236}">
                  <a16:creationId xmlns:a16="http://schemas.microsoft.com/office/drawing/2014/main" id="{437DADB6-3A39-30E5-1206-B2BD78C64A4B}"/>
                </a:ext>
              </a:extLst>
            </p:cNvPr>
            <p:cNvSpPr>
              <a:spLocks/>
            </p:cNvSpPr>
            <p:nvPr/>
          </p:nvSpPr>
          <p:spPr bwMode="auto">
            <a:xfrm>
              <a:off x="2036" y="2298"/>
              <a:ext cx="2177" cy="815"/>
            </a:xfrm>
            <a:custGeom>
              <a:avLst/>
              <a:gdLst>
                <a:gd name="T0" fmla="*/ 53 w 2177"/>
                <a:gd name="T1" fmla="*/ 238 h 815"/>
                <a:gd name="T2" fmla="*/ 31 w 2177"/>
                <a:gd name="T3" fmla="*/ 261 h 815"/>
                <a:gd name="T4" fmla="*/ 15 w 2177"/>
                <a:gd name="T5" fmla="*/ 288 h 815"/>
                <a:gd name="T6" fmla="*/ 5 w 2177"/>
                <a:gd name="T7" fmla="*/ 321 h 815"/>
                <a:gd name="T8" fmla="*/ 0 w 2177"/>
                <a:gd name="T9" fmla="*/ 356 h 815"/>
                <a:gd name="T10" fmla="*/ 0 w 2177"/>
                <a:gd name="T11" fmla="*/ 392 h 815"/>
                <a:gd name="T12" fmla="*/ 5 w 2177"/>
                <a:gd name="T13" fmla="*/ 427 h 815"/>
                <a:gd name="T14" fmla="*/ 14 w 2177"/>
                <a:gd name="T15" fmla="*/ 461 h 815"/>
                <a:gd name="T16" fmla="*/ 28 w 2177"/>
                <a:gd name="T17" fmla="*/ 491 h 815"/>
                <a:gd name="T18" fmla="*/ 45 w 2177"/>
                <a:gd name="T19" fmla="*/ 517 h 815"/>
                <a:gd name="T20" fmla="*/ 84 w 2177"/>
                <a:gd name="T21" fmla="*/ 551 h 815"/>
                <a:gd name="T22" fmla="*/ 131 w 2177"/>
                <a:gd name="T23" fmla="*/ 585 h 815"/>
                <a:gd name="T24" fmla="*/ 187 w 2177"/>
                <a:gd name="T25" fmla="*/ 620 h 815"/>
                <a:gd name="T26" fmla="*/ 249 w 2177"/>
                <a:gd name="T27" fmla="*/ 656 h 815"/>
                <a:gd name="T28" fmla="*/ 315 w 2177"/>
                <a:gd name="T29" fmla="*/ 690 h 815"/>
                <a:gd name="T30" fmla="*/ 383 w 2177"/>
                <a:gd name="T31" fmla="*/ 723 h 815"/>
                <a:gd name="T32" fmla="*/ 451 w 2177"/>
                <a:gd name="T33" fmla="*/ 752 h 815"/>
                <a:gd name="T34" fmla="*/ 517 w 2177"/>
                <a:gd name="T35" fmla="*/ 777 h 815"/>
                <a:gd name="T36" fmla="*/ 580 w 2177"/>
                <a:gd name="T37" fmla="*/ 796 h 815"/>
                <a:gd name="T38" fmla="*/ 636 w 2177"/>
                <a:gd name="T39" fmla="*/ 809 h 815"/>
                <a:gd name="T40" fmla="*/ 685 w 2177"/>
                <a:gd name="T41" fmla="*/ 814 h 815"/>
                <a:gd name="T42" fmla="*/ 732 w 2177"/>
                <a:gd name="T43" fmla="*/ 814 h 815"/>
                <a:gd name="T44" fmla="*/ 769 w 2177"/>
                <a:gd name="T45" fmla="*/ 814 h 815"/>
                <a:gd name="T46" fmla="*/ 807 w 2177"/>
                <a:gd name="T47" fmla="*/ 812 h 815"/>
                <a:gd name="T48" fmla="*/ 844 w 2177"/>
                <a:gd name="T49" fmla="*/ 810 h 815"/>
                <a:gd name="T50" fmla="*/ 882 w 2177"/>
                <a:gd name="T51" fmla="*/ 806 h 815"/>
                <a:gd name="T52" fmla="*/ 919 w 2177"/>
                <a:gd name="T53" fmla="*/ 801 h 815"/>
                <a:gd name="T54" fmla="*/ 956 w 2177"/>
                <a:gd name="T55" fmla="*/ 792 h 815"/>
                <a:gd name="T56" fmla="*/ 990 w 2177"/>
                <a:gd name="T57" fmla="*/ 782 h 815"/>
                <a:gd name="T58" fmla="*/ 1023 w 2177"/>
                <a:gd name="T59" fmla="*/ 767 h 815"/>
                <a:gd name="T60" fmla="*/ 1054 w 2177"/>
                <a:gd name="T61" fmla="*/ 750 h 815"/>
                <a:gd name="T62" fmla="*/ 1081 w 2177"/>
                <a:gd name="T63" fmla="*/ 730 h 815"/>
                <a:gd name="T64" fmla="*/ 1096 w 2177"/>
                <a:gd name="T65" fmla="*/ 718 h 815"/>
                <a:gd name="T66" fmla="*/ 1110 w 2177"/>
                <a:gd name="T67" fmla="*/ 706 h 815"/>
                <a:gd name="T68" fmla="*/ 1122 w 2177"/>
                <a:gd name="T69" fmla="*/ 696 h 815"/>
                <a:gd name="T70" fmla="*/ 1135 w 2177"/>
                <a:gd name="T71" fmla="*/ 686 h 815"/>
                <a:gd name="T72" fmla="*/ 1148 w 2177"/>
                <a:gd name="T73" fmla="*/ 677 h 815"/>
                <a:gd name="T74" fmla="*/ 1161 w 2177"/>
                <a:gd name="T75" fmla="*/ 668 h 815"/>
                <a:gd name="T76" fmla="*/ 1176 w 2177"/>
                <a:gd name="T77" fmla="*/ 660 h 815"/>
                <a:gd name="T78" fmla="*/ 1194 w 2177"/>
                <a:gd name="T79" fmla="*/ 651 h 815"/>
                <a:gd name="T80" fmla="*/ 1214 w 2177"/>
                <a:gd name="T81" fmla="*/ 642 h 815"/>
                <a:gd name="T82" fmla="*/ 1250 w 2177"/>
                <a:gd name="T83" fmla="*/ 628 h 815"/>
                <a:gd name="T84" fmla="*/ 1278 w 2177"/>
                <a:gd name="T85" fmla="*/ 608 h 815"/>
                <a:gd name="T86" fmla="*/ 1306 w 2177"/>
                <a:gd name="T87" fmla="*/ 584 h 815"/>
                <a:gd name="T88" fmla="*/ 1332 w 2177"/>
                <a:gd name="T89" fmla="*/ 557 h 815"/>
                <a:gd name="T90" fmla="*/ 1359 w 2177"/>
                <a:gd name="T91" fmla="*/ 527 h 815"/>
                <a:gd name="T92" fmla="*/ 1386 w 2177"/>
                <a:gd name="T93" fmla="*/ 495 h 815"/>
                <a:gd name="T94" fmla="*/ 1414 w 2177"/>
                <a:gd name="T95" fmla="*/ 464 h 815"/>
                <a:gd name="T96" fmla="*/ 1444 w 2177"/>
                <a:gd name="T97" fmla="*/ 434 h 815"/>
                <a:gd name="T98" fmla="*/ 1476 w 2177"/>
                <a:gd name="T99" fmla="*/ 407 h 815"/>
                <a:gd name="T100" fmla="*/ 1511 w 2177"/>
                <a:gd name="T101" fmla="*/ 383 h 815"/>
                <a:gd name="T102" fmla="*/ 1549 w 2177"/>
                <a:gd name="T103" fmla="*/ 365 h 815"/>
                <a:gd name="T104" fmla="*/ 1621 w 2177"/>
                <a:gd name="T105" fmla="*/ 330 h 815"/>
                <a:gd name="T106" fmla="*/ 1678 w 2177"/>
                <a:gd name="T107" fmla="*/ 294 h 815"/>
                <a:gd name="T108" fmla="*/ 1736 w 2177"/>
                <a:gd name="T109" fmla="*/ 254 h 815"/>
                <a:gd name="T110" fmla="*/ 1796 w 2177"/>
                <a:gd name="T111" fmla="*/ 209 h 815"/>
                <a:gd name="T112" fmla="*/ 1857 w 2177"/>
                <a:gd name="T113" fmla="*/ 164 h 815"/>
                <a:gd name="T114" fmla="*/ 1918 w 2177"/>
                <a:gd name="T115" fmla="*/ 120 h 815"/>
                <a:gd name="T116" fmla="*/ 1979 w 2177"/>
                <a:gd name="T117" fmla="*/ 80 h 815"/>
                <a:gd name="T118" fmla="*/ 2040 w 2177"/>
                <a:gd name="T119" fmla="*/ 45 h 815"/>
                <a:gd name="T120" fmla="*/ 2099 w 2177"/>
                <a:gd name="T121" fmla="*/ 19 h 815"/>
                <a:gd name="T122" fmla="*/ 2157 w 2177"/>
                <a:gd name="T123" fmla="*/ 2 h 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28" name="Freeform 4">
              <a:extLst>
                <a:ext uri="{FF2B5EF4-FFF2-40B4-BE49-F238E27FC236}">
                  <a16:creationId xmlns:a16="http://schemas.microsoft.com/office/drawing/2014/main" id="{C95A025F-8AFB-5C9B-2AA5-860332D9383B}"/>
                </a:ext>
              </a:extLst>
            </p:cNvPr>
            <p:cNvSpPr>
              <a:spLocks/>
            </p:cNvSpPr>
            <p:nvPr/>
          </p:nvSpPr>
          <p:spPr bwMode="auto">
            <a:xfrm>
              <a:off x="3976" y="1424"/>
              <a:ext cx="611" cy="880"/>
            </a:xfrm>
            <a:custGeom>
              <a:avLst/>
              <a:gdLst>
                <a:gd name="T0" fmla="*/ 21 w 611"/>
                <a:gd name="T1" fmla="*/ 14 h 880"/>
                <a:gd name="T2" fmla="*/ 44 w 611"/>
                <a:gd name="T3" fmla="*/ 7 h 880"/>
                <a:gd name="T4" fmla="*/ 67 w 611"/>
                <a:gd name="T5" fmla="*/ 2 h 880"/>
                <a:gd name="T6" fmla="*/ 91 w 611"/>
                <a:gd name="T7" fmla="*/ 0 h 880"/>
                <a:gd name="T8" fmla="*/ 114 w 611"/>
                <a:gd name="T9" fmla="*/ 0 h 880"/>
                <a:gd name="T10" fmla="*/ 137 w 611"/>
                <a:gd name="T11" fmla="*/ 3 h 880"/>
                <a:gd name="T12" fmla="*/ 160 w 611"/>
                <a:gd name="T13" fmla="*/ 8 h 880"/>
                <a:gd name="T14" fmla="*/ 182 w 611"/>
                <a:gd name="T15" fmla="*/ 14 h 880"/>
                <a:gd name="T16" fmla="*/ 204 w 611"/>
                <a:gd name="T17" fmla="*/ 23 h 880"/>
                <a:gd name="T18" fmla="*/ 224 w 611"/>
                <a:gd name="T19" fmla="*/ 34 h 880"/>
                <a:gd name="T20" fmla="*/ 242 w 611"/>
                <a:gd name="T21" fmla="*/ 46 h 880"/>
                <a:gd name="T22" fmla="*/ 260 w 611"/>
                <a:gd name="T23" fmla="*/ 60 h 880"/>
                <a:gd name="T24" fmla="*/ 275 w 611"/>
                <a:gd name="T25" fmla="*/ 76 h 880"/>
                <a:gd name="T26" fmla="*/ 288 w 611"/>
                <a:gd name="T27" fmla="*/ 92 h 880"/>
                <a:gd name="T28" fmla="*/ 299 w 611"/>
                <a:gd name="T29" fmla="*/ 111 h 880"/>
                <a:gd name="T30" fmla="*/ 307 w 611"/>
                <a:gd name="T31" fmla="*/ 130 h 880"/>
                <a:gd name="T32" fmla="*/ 321 w 611"/>
                <a:gd name="T33" fmla="*/ 160 h 880"/>
                <a:gd name="T34" fmla="*/ 333 w 611"/>
                <a:gd name="T35" fmla="*/ 180 h 880"/>
                <a:gd name="T36" fmla="*/ 346 w 611"/>
                <a:gd name="T37" fmla="*/ 198 h 880"/>
                <a:gd name="T38" fmla="*/ 362 w 611"/>
                <a:gd name="T39" fmla="*/ 216 h 880"/>
                <a:gd name="T40" fmla="*/ 378 w 611"/>
                <a:gd name="T41" fmla="*/ 234 h 880"/>
                <a:gd name="T42" fmla="*/ 395 w 611"/>
                <a:gd name="T43" fmla="*/ 252 h 880"/>
                <a:gd name="T44" fmla="*/ 413 w 611"/>
                <a:gd name="T45" fmla="*/ 270 h 880"/>
                <a:gd name="T46" fmla="*/ 430 w 611"/>
                <a:gd name="T47" fmla="*/ 288 h 880"/>
                <a:gd name="T48" fmla="*/ 447 w 611"/>
                <a:gd name="T49" fmla="*/ 305 h 880"/>
                <a:gd name="T50" fmla="*/ 463 w 611"/>
                <a:gd name="T51" fmla="*/ 324 h 880"/>
                <a:gd name="T52" fmla="*/ 478 w 611"/>
                <a:gd name="T53" fmla="*/ 343 h 880"/>
                <a:gd name="T54" fmla="*/ 492 w 611"/>
                <a:gd name="T55" fmla="*/ 362 h 880"/>
                <a:gd name="T56" fmla="*/ 503 w 611"/>
                <a:gd name="T57" fmla="*/ 382 h 880"/>
                <a:gd name="T58" fmla="*/ 512 w 611"/>
                <a:gd name="T59" fmla="*/ 403 h 880"/>
                <a:gd name="T60" fmla="*/ 518 w 611"/>
                <a:gd name="T61" fmla="*/ 426 h 880"/>
                <a:gd name="T62" fmla="*/ 524 w 611"/>
                <a:gd name="T63" fmla="*/ 458 h 880"/>
                <a:gd name="T64" fmla="*/ 530 w 611"/>
                <a:gd name="T65" fmla="*/ 480 h 880"/>
                <a:gd name="T66" fmla="*/ 536 w 611"/>
                <a:gd name="T67" fmla="*/ 502 h 880"/>
                <a:gd name="T68" fmla="*/ 544 w 611"/>
                <a:gd name="T69" fmla="*/ 525 h 880"/>
                <a:gd name="T70" fmla="*/ 553 w 611"/>
                <a:gd name="T71" fmla="*/ 548 h 880"/>
                <a:gd name="T72" fmla="*/ 562 w 611"/>
                <a:gd name="T73" fmla="*/ 572 h 880"/>
                <a:gd name="T74" fmla="*/ 572 w 611"/>
                <a:gd name="T75" fmla="*/ 595 h 880"/>
                <a:gd name="T76" fmla="*/ 580 w 611"/>
                <a:gd name="T77" fmla="*/ 618 h 880"/>
                <a:gd name="T78" fmla="*/ 589 w 611"/>
                <a:gd name="T79" fmla="*/ 642 h 880"/>
                <a:gd name="T80" fmla="*/ 596 w 611"/>
                <a:gd name="T81" fmla="*/ 665 h 880"/>
                <a:gd name="T82" fmla="*/ 602 w 611"/>
                <a:gd name="T83" fmla="*/ 689 h 880"/>
                <a:gd name="T84" fmla="*/ 607 w 611"/>
                <a:gd name="T85" fmla="*/ 712 h 880"/>
                <a:gd name="T86" fmla="*/ 610 w 611"/>
                <a:gd name="T87" fmla="*/ 735 h 880"/>
                <a:gd name="T88" fmla="*/ 610 w 611"/>
                <a:gd name="T89" fmla="*/ 758 h 880"/>
                <a:gd name="T90" fmla="*/ 608 w 611"/>
                <a:gd name="T91" fmla="*/ 780 h 880"/>
                <a:gd name="T92" fmla="*/ 603 w 611"/>
                <a:gd name="T93" fmla="*/ 803 h 880"/>
                <a:gd name="T94" fmla="*/ 589 w 611"/>
                <a:gd name="T95" fmla="*/ 827 h 880"/>
                <a:gd name="T96" fmla="*/ 574 w 611"/>
                <a:gd name="T97" fmla="*/ 841 h 880"/>
                <a:gd name="T98" fmla="*/ 555 w 611"/>
                <a:gd name="T99" fmla="*/ 852 h 880"/>
                <a:gd name="T100" fmla="*/ 532 w 611"/>
                <a:gd name="T101" fmla="*/ 861 h 880"/>
                <a:gd name="T102" fmla="*/ 508 w 611"/>
                <a:gd name="T103" fmla="*/ 868 h 880"/>
                <a:gd name="T104" fmla="*/ 481 w 611"/>
                <a:gd name="T105" fmla="*/ 873 h 880"/>
                <a:gd name="T106" fmla="*/ 452 w 611"/>
                <a:gd name="T107" fmla="*/ 876 h 880"/>
                <a:gd name="T108" fmla="*/ 423 w 611"/>
                <a:gd name="T109" fmla="*/ 878 h 880"/>
                <a:gd name="T110" fmla="*/ 393 w 611"/>
                <a:gd name="T111" fmla="*/ 879 h 880"/>
                <a:gd name="T112" fmla="*/ 364 w 611"/>
                <a:gd name="T113" fmla="*/ 879 h 880"/>
                <a:gd name="T114" fmla="*/ 336 w 611"/>
                <a:gd name="T115" fmla="*/ 877 h 880"/>
                <a:gd name="T116" fmla="*/ 309 w 611"/>
                <a:gd name="T117" fmla="*/ 875 h 880"/>
                <a:gd name="T118" fmla="*/ 284 w 611"/>
                <a:gd name="T119" fmla="*/ 872 h 880"/>
                <a:gd name="T120" fmla="*/ 262 w 611"/>
                <a:gd name="T121" fmla="*/ 868 h 880"/>
                <a:gd name="T122" fmla="*/ 244 w 611"/>
                <a:gd name="T123" fmla="*/ 864 h 8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29" name="Freeform 5">
              <a:extLst>
                <a:ext uri="{FF2B5EF4-FFF2-40B4-BE49-F238E27FC236}">
                  <a16:creationId xmlns:a16="http://schemas.microsoft.com/office/drawing/2014/main" id="{9872EE81-29A2-99E7-964D-FBA2D1C48666}"/>
                </a:ext>
              </a:extLst>
            </p:cNvPr>
            <p:cNvSpPr>
              <a:spLocks/>
            </p:cNvSpPr>
            <p:nvPr/>
          </p:nvSpPr>
          <p:spPr bwMode="auto">
            <a:xfrm>
              <a:off x="3431" y="2848"/>
              <a:ext cx="652" cy="327"/>
            </a:xfrm>
            <a:custGeom>
              <a:avLst/>
              <a:gdLst>
                <a:gd name="T0" fmla="*/ 17 w 652"/>
                <a:gd name="T1" fmla="*/ 1 h 327"/>
                <a:gd name="T2" fmla="*/ 35 w 652"/>
                <a:gd name="T3" fmla="*/ 0 h 327"/>
                <a:gd name="T4" fmla="*/ 56 w 652"/>
                <a:gd name="T5" fmla="*/ 2 h 327"/>
                <a:gd name="T6" fmla="*/ 77 w 652"/>
                <a:gd name="T7" fmla="*/ 6 h 327"/>
                <a:gd name="T8" fmla="*/ 100 w 652"/>
                <a:gd name="T9" fmla="*/ 11 h 327"/>
                <a:gd name="T10" fmla="*/ 124 w 652"/>
                <a:gd name="T11" fmla="*/ 17 h 327"/>
                <a:gd name="T12" fmla="*/ 148 w 652"/>
                <a:gd name="T13" fmla="*/ 25 h 327"/>
                <a:gd name="T14" fmla="*/ 172 w 652"/>
                <a:gd name="T15" fmla="*/ 34 h 327"/>
                <a:gd name="T16" fmla="*/ 196 w 652"/>
                <a:gd name="T17" fmla="*/ 43 h 327"/>
                <a:gd name="T18" fmla="*/ 219 w 652"/>
                <a:gd name="T19" fmla="*/ 53 h 327"/>
                <a:gd name="T20" fmla="*/ 242 w 652"/>
                <a:gd name="T21" fmla="*/ 64 h 327"/>
                <a:gd name="T22" fmla="*/ 263 w 652"/>
                <a:gd name="T23" fmla="*/ 74 h 327"/>
                <a:gd name="T24" fmla="*/ 283 w 652"/>
                <a:gd name="T25" fmla="*/ 84 h 327"/>
                <a:gd name="T26" fmla="*/ 302 w 652"/>
                <a:gd name="T27" fmla="*/ 93 h 327"/>
                <a:gd name="T28" fmla="*/ 318 w 652"/>
                <a:gd name="T29" fmla="*/ 102 h 327"/>
                <a:gd name="T30" fmla="*/ 332 w 652"/>
                <a:gd name="T31" fmla="*/ 110 h 327"/>
                <a:gd name="T32" fmla="*/ 351 w 652"/>
                <a:gd name="T33" fmla="*/ 124 h 327"/>
                <a:gd name="T34" fmla="*/ 359 w 652"/>
                <a:gd name="T35" fmla="*/ 134 h 327"/>
                <a:gd name="T36" fmla="*/ 365 w 652"/>
                <a:gd name="T37" fmla="*/ 144 h 327"/>
                <a:gd name="T38" fmla="*/ 369 w 652"/>
                <a:gd name="T39" fmla="*/ 154 h 327"/>
                <a:gd name="T40" fmla="*/ 371 w 652"/>
                <a:gd name="T41" fmla="*/ 164 h 327"/>
                <a:gd name="T42" fmla="*/ 372 w 652"/>
                <a:gd name="T43" fmla="*/ 174 h 327"/>
                <a:gd name="T44" fmla="*/ 372 w 652"/>
                <a:gd name="T45" fmla="*/ 184 h 327"/>
                <a:gd name="T46" fmla="*/ 372 w 652"/>
                <a:gd name="T47" fmla="*/ 194 h 327"/>
                <a:gd name="T48" fmla="*/ 373 w 652"/>
                <a:gd name="T49" fmla="*/ 204 h 327"/>
                <a:gd name="T50" fmla="*/ 373 w 652"/>
                <a:gd name="T51" fmla="*/ 214 h 327"/>
                <a:gd name="T52" fmla="*/ 376 w 652"/>
                <a:gd name="T53" fmla="*/ 223 h 327"/>
                <a:gd name="T54" fmla="*/ 379 w 652"/>
                <a:gd name="T55" fmla="*/ 233 h 327"/>
                <a:gd name="T56" fmla="*/ 386 w 652"/>
                <a:gd name="T57" fmla="*/ 242 h 327"/>
                <a:gd name="T58" fmla="*/ 395 w 652"/>
                <a:gd name="T59" fmla="*/ 251 h 327"/>
                <a:gd name="T60" fmla="*/ 407 w 652"/>
                <a:gd name="T61" fmla="*/ 259 h 327"/>
                <a:gd name="T62" fmla="*/ 428 w 652"/>
                <a:gd name="T63" fmla="*/ 271 h 327"/>
                <a:gd name="T64" fmla="*/ 443 w 652"/>
                <a:gd name="T65" fmla="*/ 278 h 327"/>
                <a:gd name="T66" fmla="*/ 457 w 652"/>
                <a:gd name="T67" fmla="*/ 284 h 327"/>
                <a:gd name="T68" fmla="*/ 471 w 652"/>
                <a:gd name="T69" fmla="*/ 291 h 327"/>
                <a:gd name="T70" fmla="*/ 485 w 652"/>
                <a:gd name="T71" fmla="*/ 297 h 327"/>
                <a:gd name="T72" fmla="*/ 499 w 652"/>
                <a:gd name="T73" fmla="*/ 303 h 327"/>
                <a:gd name="T74" fmla="*/ 513 w 652"/>
                <a:gd name="T75" fmla="*/ 308 h 327"/>
                <a:gd name="T76" fmla="*/ 528 w 652"/>
                <a:gd name="T77" fmla="*/ 313 h 327"/>
                <a:gd name="T78" fmla="*/ 543 w 652"/>
                <a:gd name="T79" fmla="*/ 317 h 327"/>
                <a:gd name="T80" fmla="*/ 557 w 652"/>
                <a:gd name="T81" fmla="*/ 320 h 327"/>
                <a:gd name="T82" fmla="*/ 572 w 652"/>
                <a:gd name="T83" fmla="*/ 323 h 327"/>
                <a:gd name="T84" fmla="*/ 587 w 652"/>
                <a:gd name="T85" fmla="*/ 325 h 327"/>
                <a:gd name="T86" fmla="*/ 603 w 652"/>
                <a:gd name="T87" fmla="*/ 326 h 327"/>
                <a:gd name="T88" fmla="*/ 619 w 652"/>
                <a:gd name="T89" fmla="*/ 326 h 327"/>
                <a:gd name="T90" fmla="*/ 635 w 652"/>
                <a:gd name="T91" fmla="*/ 325 h 327"/>
                <a:gd name="T92" fmla="*/ 651 w 652"/>
                <a:gd name="T93" fmla="*/ 323 h 3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30" name="Freeform 6">
              <a:extLst>
                <a:ext uri="{FF2B5EF4-FFF2-40B4-BE49-F238E27FC236}">
                  <a16:creationId xmlns:a16="http://schemas.microsoft.com/office/drawing/2014/main" id="{15817366-665A-C854-5EC6-88202836F6DC}"/>
                </a:ext>
              </a:extLst>
            </p:cNvPr>
            <p:cNvSpPr>
              <a:spLocks/>
            </p:cNvSpPr>
            <p:nvPr/>
          </p:nvSpPr>
          <p:spPr bwMode="auto">
            <a:xfrm>
              <a:off x="3076" y="888"/>
              <a:ext cx="982" cy="549"/>
            </a:xfrm>
            <a:custGeom>
              <a:avLst/>
              <a:gdLst>
                <a:gd name="T0" fmla="*/ 975 w 982"/>
                <a:gd name="T1" fmla="*/ 511 h 549"/>
                <a:gd name="T2" fmla="*/ 980 w 982"/>
                <a:gd name="T3" fmla="*/ 473 h 549"/>
                <a:gd name="T4" fmla="*/ 966 w 982"/>
                <a:gd name="T5" fmla="*/ 436 h 549"/>
                <a:gd name="T6" fmla="*/ 937 w 982"/>
                <a:gd name="T7" fmla="*/ 400 h 549"/>
                <a:gd name="T8" fmla="*/ 896 w 982"/>
                <a:gd name="T9" fmla="*/ 366 h 549"/>
                <a:gd name="T10" fmla="*/ 847 w 982"/>
                <a:gd name="T11" fmla="*/ 334 h 549"/>
                <a:gd name="T12" fmla="*/ 794 w 982"/>
                <a:gd name="T13" fmla="*/ 306 h 549"/>
                <a:gd name="T14" fmla="*/ 742 w 982"/>
                <a:gd name="T15" fmla="*/ 281 h 549"/>
                <a:gd name="T16" fmla="*/ 692 w 982"/>
                <a:gd name="T17" fmla="*/ 262 h 549"/>
                <a:gd name="T18" fmla="*/ 650 w 982"/>
                <a:gd name="T19" fmla="*/ 248 h 549"/>
                <a:gd name="T20" fmla="*/ 611 w 982"/>
                <a:gd name="T21" fmla="*/ 236 h 549"/>
                <a:gd name="T22" fmla="*/ 590 w 982"/>
                <a:gd name="T23" fmla="*/ 226 h 549"/>
                <a:gd name="T24" fmla="*/ 572 w 982"/>
                <a:gd name="T25" fmla="*/ 214 h 549"/>
                <a:gd name="T26" fmla="*/ 557 w 982"/>
                <a:gd name="T27" fmla="*/ 199 h 549"/>
                <a:gd name="T28" fmla="*/ 542 w 982"/>
                <a:gd name="T29" fmla="*/ 183 h 549"/>
                <a:gd name="T30" fmla="*/ 528 w 982"/>
                <a:gd name="T31" fmla="*/ 167 h 549"/>
                <a:gd name="T32" fmla="*/ 513 w 982"/>
                <a:gd name="T33" fmla="*/ 152 h 549"/>
                <a:gd name="T34" fmla="*/ 496 w 982"/>
                <a:gd name="T35" fmla="*/ 137 h 549"/>
                <a:gd name="T36" fmla="*/ 477 w 982"/>
                <a:gd name="T37" fmla="*/ 126 h 549"/>
                <a:gd name="T38" fmla="*/ 454 w 982"/>
                <a:gd name="T39" fmla="*/ 117 h 549"/>
                <a:gd name="T40" fmla="*/ 426 w 982"/>
                <a:gd name="T41" fmla="*/ 112 h 549"/>
                <a:gd name="T42" fmla="*/ 413 w 982"/>
                <a:gd name="T43" fmla="*/ 112 h 549"/>
                <a:gd name="T44" fmla="*/ 400 w 982"/>
                <a:gd name="T45" fmla="*/ 112 h 549"/>
                <a:gd name="T46" fmla="*/ 386 w 982"/>
                <a:gd name="T47" fmla="*/ 114 h 549"/>
                <a:gd name="T48" fmla="*/ 369 w 982"/>
                <a:gd name="T49" fmla="*/ 115 h 549"/>
                <a:gd name="T50" fmla="*/ 353 w 982"/>
                <a:gd name="T51" fmla="*/ 117 h 549"/>
                <a:gd name="T52" fmla="*/ 336 w 982"/>
                <a:gd name="T53" fmla="*/ 118 h 549"/>
                <a:gd name="T54" fmla="*/ 320 w 982"/>
                <a:gd name="T55" fmla="*/ 118 h 549"/>
                <a:gd name="T56" fmla="*/ 306 w 982"/>
                <a:gd name="T57" fmla="*/ 118 h 549"/>
                <a:gd name="T58" fmla="*/ 295 w 982"/>
                <a:gd name="T59" fmla="*/ 116 h 549"/>
                <a:gd name="T60" fmla="*/ 286 w 982"/>
                <a:gd name="T61" fmla="*/ 113 h 549"/>
                <a:gd name="T62" fmla="*/ 271 w 982"/>
                <a:gd name="T63" fmla="*/ 100 h 549"/>
                <a:gd name="T64" fmla="*/ 262 w 982"/>
                <a:gd name="T65" fmla="*/ 87 h 549"/>
                <a:gd name="T66" fmla="*/ 256 w 982"/>
                <a:gd name="T67" fmla="*/ 75 h 549"/>
                <a:gd name="T68" fmla="*/ 252 w 982"/>
                <a:gd name="T69" fmla="*/ 64 h 549"/>
                <a:gd name="T70" fmla="*/ 248 w 982"/>
                <a:gd name="T71" fmla="*/ 52 h 549"/>
                <a:gd name="T72" fmla="*/ 245 w 982"/>
                <a:gd name="T73" fmla="*/ 42 h 549"/>
                <a:gd name="T74" fmla="*/ 240 w 982"/>
                <a:gd name="T75" fmla="*/ 32 h 549"/>
                <a:gd name="T76" fmla="*/ 232 w 982"/>
                <a:gd name="T77" fmla="*/ 23 h 549"/>
                <a:gd name="T78" fmla="*/ 220 w 982"/>
                <a:gd name="T79" fmla="*/ 16 h 549"/>
                <a:gd name="T80" fmla="*/ 204 w 982"/>
                <a:gd name="T81" fmla="*/ 9 h 549"/>
                <a:gd name="T82" fmla="*/ 178 w 982"/>
                <a:gd name="T83" fmla="*/ 4 h 549"/>
                <a:gd name="T84" fmla="*/ 162 w 982"/>
                <a:gd name="T85" fmla="*/ 2 h 549"/>
                <a:gd name="T86" fmla="*/ 144 w 982"/>
                <a:gd name="T87" fmla="*/ 0 h 549"/>
                <a:gd name="T88" fmla="*/ 126 w 982"/>
                <a:gd name="T89" fmla="*/ 0 h 549"/>
                <a:gd name="T90" fmla="*/ 108 w 982"/>
                <a:gd name="T91" fmla="*/ 0 h 549"/>
                <a:gd name="T92" fmla="*/ 89 w 982"/>
                <a:gd name="T93" fmla="*/ 1 h 549"/>
                <a:gd name="T94" fmla="*/ 70 w 982"/>
                <a:gd name="T95" fmla="*/ 2 h 549"/>
                <a:gd name="T96" fmla="*/ 52 w 982"/>
                <a:gd name="T97" fmla="*/ 3 h 549"/>
                <a:gd name="T98" fmla="*/ 34 w 982"/>
                <a:gd name="T99" fmla="*/ 4 h 549"/>
                <a:gd name="T100" fmla="*/ 17 w 982"/>
                <a:gd name="T101" fmla="*/ 5 h 549"/>
                <a:gd name="T102" fmla="*/ 0 w 982"/>
                <a:gd name="T103" fmla="*/ 6 h 5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31" name="Freeform 7">
              <a:extLst>
                <a:ext uri="{FF2B5EF4-FFF2-40B4-BE49-F238E27FC236}">
                  <a16:creationId xmlns:a16="http://schemas.microsoft.com/office/drawing/2014/main" id="{A8FA2D8F-6F33-ED95-1D47-5FD6B0D60054}"/>
                </a:ext>
              </a:extLst>
            </p:cNvPr>
            <p:cNvSpPr>
              <a:spLocks/>
            </p:cNvSpPr>
            <p:nvPr/>
          </p:nvSpPr>
          <p:spPr bwMode="auto">
            <a:xfrm>
              <a:off x="1857" y="758"/>
              <a:ext cx="1248" cy="137"/>
            </a:xfrm>
            <a:custGeom>
              <a:avLst/>
              <a:gdLst>
                <a:gd name="T0" fmla="*/ 1243 w 1248"/>
                <a:gd name="T1" fmla="*/ 131 h 137"/>
                <a:gd name="T2" fmla="*/ 1243 w 1248"/>
                <a:gd name="T3" fmla="*/ 126 h 137"/>
                <a:gd name="T4" fmla="*/ 1245 w 1248"/>
                <a:gd name="T5" fmla="*/ 121 h 137"/>
                <a:gd name="T6" fmla="*/ 1245 w 1248"/>
                <a:gd name="T7" fmla="*/ 116 h 137"/>
                <a:gd name="T8" fmla="*/ 1247 w 1248"/>
                <a:gd name="T9" fmla="*/ 112 h 137"/>
                <a:gd name="T10" fmla="*/ 1247 w 1248"/>
                <a:gd name="T11" fmla="*/ 107 h 137"/>
                <a:gd name="T12" fmla="*/ 1247 w 1248"/>
                <a:gd name="T13" fmla="*/ 102 h 137"/>
                <a:gd name="T14" fmla="*/ 1247 w 1248"/>
                <a:gd name="T15" fmla="*/ 98 h 137"/>
                <a:gd name="T16" fmla="*/ 1246 w 1248"/>
                <a:gd name="T17" fmla="*/ 94 h 137"/>
                <a:gd name="T18" fmla="*/ 1245 w 1248"/>
                <a:gd name="T19" fmla="*/ 90 h 137"/>
                <a:gd name="T20" fmla="*/ 1223 w 1248"/>
                <a:gd name="T21" fmla="*/ 74 h 137"/>
                <a:gd name="T22" fmla="*/ 1179 w 1248"/>
                <a:gd name="T23" fmla="*/ 54 h 137"/>
                <a:gd name="T24" fmla="*/ 1121 w 1248"/>
                <a:gd name="T25" fmla="*/ 38 h 137"/>
                <a:gd name="T26" fmla="*/ 1053 w 1248"/>
                <a:gd name="T27" fmla="*/ 25 h 137"/>
                <a:gd name="T28" fmla="*/ 978 w 1248"/>
                <a:gd name="T29" fmla="*/ 15 h 137"/>
                <a:gd name="T30" fmla="*/ 899 w 1248"/>
                <a:gd name="T31" fmla="*/ 7 h 137"/>
                <a:gd name="T32" fmla="*/ 821 w 1248"/>
                <a:gd name="T33" fmla="*/ 2 h 137"/>
                <a:gd name="T34" fmla="*/ 746 w 1248"/>
                <a:gd name="T35" fmla="*/ 0 h 137"/>
                <a:gd name="T36" fmla="*/ 679 w 1248"/>
                <a:gd name="T37" fmla="*/ 0 h 137"/>
                <a:gd name="T38" fmla="*/ 622 w 1248"/>
                <a:gd name="T39" fmla="*/ 2 h 137"/>
                <a:gd name="T40" fmla="*/ 580 w 1248"/>
                <a:gd name="T41" fmla="*/ 6 h 137"/>
                <a:gd name="T42" fmla="*/ 564 w 1248"/>
                <a:gd name="T43" fmla="*/ 11 h 137"/>
                <a:gd name="T44" fmla="*/ 551 w 1248"/>
                <a:gd name="T45" fmla="*/ 18 h 137"/>
                <a:gd name="T46" fmla="*/ 537 w 1248"/>
                <a:gd name="T47" fmla="*/ 27 h 137"/>
                <a:gd name="T48" fmla="*/ 523 w 1248"/>
                <a:gd name="T49" fmla="*/ 38 h 137"/>
                <a:gd name="T50" fmla="*/ 510 w 1248"/>
                <a:gd name="T51" fmla="*/ 49 h 137"/>
                <a:gd name="T52" fmla="*/ 497 w 1248"/>
                <a:gd name="T53" fmla="*/ 60 h 137"/>
                <a:gd name="T54" fmla="*/ 485 w 1248"/>
                <a:gd name="T55" fmla="*/ 70 h 137"/>
                <a:gd name="T56" fmla="*/ 475 w 1248"/>
                <a:gd name="T57" fmla="*/ 78 h 137"/>
                <a:gd name="T58" fmla="*/ 468 w 1248"/>
                <a:gd name="T59" fmla="*/ 84 h 137"/>
                <a:gd name="T60" fmla="*/ 463 w 1248"/>
                <a:gd name="T61" fmla="*/ 88 h 137"/>
                <a:gd name="T62" fmla="*/ 440 w 1248"/>
                <a:gd name="T63" fmla="*/ 89 h 137"/>
                <a:gd name="T64" fmla="*/ 415 w 1248"/>
                <a:gd name="T65" fmla="*/ 86 h 137"/>
                <a:gd name="T66" fmla="*/ 385 w 1248"/>
                <a:gd name="T67" fmla="*/ 80 h 137"/>
                <a:gd name="T68" fmla="*/ 353 w 1248"/>
                <a:gd name="T69" fmla="*/ 72 h 137"/>
                <a:gd name="T70" fmla="*/ 319 w 1248"/>
                <a:gd name="T71" fmla="*/ 64 h 137"/>
                <a:gd name="T72" fmla="*/ 284 w 1248"/>
                <a:gd name="T73" fmla="*/ 54 h 137"/>
                <a:gd name="T74" fmla="*/ 249 w 1248"/>
                <a:gd name="T75" fmla="*/ 45 h 137"/>
                <a:gd name="T76" fmla="*/ 214 w 1248"/>
                <a:gd name="T77" fmla="*/ 38 h 137"/>
                <a:gd name="T78" fmla="*/ 181 w 1248"/>
                <a:gd name="T79" fmla="*/ 32 h 137"/>
                <a:gd name="T80" fmla="*/ 149 w 1248"/>
                <a:gd name="T81" fmla="*/ 29 h 137"/>
                <a:gd name="T82" fmla="*/ 119 w 1248"/>
                <a:gd name="T83" fmla="*/ 30 h 137"/>
                <a:gd name="T84" fmla="*/ 103 w 1248"/>
                <a:gd name="T85" fmla="*/ 32 h 137"/>
                <a:gd name="T86" fmla="*/ 88 w 1248"/>
                <a:gd name="T87" fmla="*/ 35 h 137"/>
                <a:gd name="T88" fmla="*/ 74 w 1248"/>
                <a:gd name="T89" fmla="*/ 40 h 137"/>
                <a:gd name="T90" fmla="*/ 61 w 1248"/>
                <a:gd name="T91" fmla="*/ 45 h 137"/>
                <a:gd name="T92" fmla="*/ 50 w 1248"/>
                <a:gd name="T93" fmla="*/ 52 h 137"/>
                <a:gd name="T94" fmla="*/ 39 w 1248"/>
                <a:gd name="T95" fmla="*/ 60 h 137"/>
                <a:gd name="T96" fmla="*/ 29 w 1248"/>
                <a:gd name="T97" fmla="*/ 71 h 137"/>
                <a:gd name="T98" fmla="*/ 19 w 1248"/>
                <a:gd name="T99" fmla="*/ 82 h 137"/>
                <a:gd name="T100" fmla="*/ 9 w 1248"/>
                <a:gd name="T101" fmla="*/ 96 h 137"/>
                <a:gd name="T102" fmla="*/ 0 w 1248"/>
                <a:gd name="T103" fmla="*/ 112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32" name="Freeform 8">
              <a:extLst>
                <a:ext uri="{FF2B5EF4-FFF2-40B4-BE49-F238E27FC236}">
                  <a16:creationId xmlns:a16="http://schemas.microsoft.com/office/drawing/2014/main" id="{BD39E2B7-EA9C-FB44-BE7F-4A87EBC85FF6}"/>
                </a:ext>
              </a:extLst>
            </p:cNvPr>
            <p:cNvSpPr>
              <a:spLocks/>
            </p:cNvSpPr>
            <p:nvPr/>
          </p:nvSpPr>
          <p:spPr bwMode="auto">
            <a:xfrm>
              <a:off x="3964" y="3171"/>
              <a:ext cx="380" cy="378"/>
            </a:xfrm>
            <a:custGeom>
              <a:avLst/>
              <a:gdLst>
                <a:gd name="T0" fmla="*/ 0 w 380"/>
                <a:gd name="T1" fmla="*/ 0 h 378"/>
                <a:gd name="T2" fmla="*/ 19 w 380"/>
                <a:gd name="T3" fmla="*/ 28 h 378"/>
                <a:gd name="T4" fmla="*/ 29 w 380"/>
                <a:gd name="T5" fmla="*/ 42 h 378"/>
                <a:gd name="T6" fmla="*/ 39 w 380"/>
                <a:gd name="T7" fmla="*/ 55 h 378"/>
                <a:gd name="T8" fmla="*/ 49 w 380"/>
                <a:gd name="T9" fmla="*/ 69 h 378"/>
                <a:gd name="T10" fmla="*/ 59 w 380"/>
                <a:gd name="T11" fmla="*/ 82 h 378"/>
                <a:gd name="T12" fmla="*/ 70 w 380"/>
                <a:gd name="T13" fmla="*/ 95 h 378"/>
                <a:gd name="T14" fmla="*/ 80 w 380"/>
                <a:gd name="T15" fmla="*/ 108 h 378"/>
                <a:gd name="T16" fmla="*/ 90 w 380"/>
                <a:gd name="T17" fmla="*/ 121 h 378"/>
                <a:gd name="T18" fmla="*/ 101 w 380"/>
                <a:gd name="T19" fmla="*/ 133 h 378"/>
                <a:gd name="T20" fmla="*/ 111 w 380"/>
                <a:gd name="T21" fmla="*/ 146 h 378"/>
                <a:gd name="T22" fmla="*/ 122 w 380"/>
                <a:gd name="T23" fmla="*/ 158 h 378"/>
                <a:gd name="T24" fmla="*/ 133 w 380"/>
                <a:gd name="T25" fmla="*/ 170 h 378"/>
                <a:gd name="T26" fmla="*/ 144 w 380"/>
                <a:gd name="T27" fmla="*/ 182 h 378"/>
                <a:gd name="T28" fmla="*/ 155 w 380"/>
                <a:gd name="T29" fmla="*/ 193 h 378"/>
                <a:gd name="T30" fmla="*/ 167 w 380"/>
                <a:gd name="T31" fmla="*/ 205 h 378"/>
                <a:gd name="T32" fmla="*/ 178 w 380"/>
                <a:gd name="T33" fmla="*/ 217 h 378"/>
                <a:gd name="T34" fmla="*/ 190 w 380"/>
                <a:gd name="T35" fmla="*/ 228 h 378"/>
                <a:gd name="T36" fmla="*/ 202 w 380"/>
                <a:gd name="T37" fmla="*/ 239 h 378"/>
                <a:gd name="T38" fmla="*/ 214 w 380"/>
                <a:gd name="T39" fmla="*/ 250 h 378"/>
                <a:gd name="T40" fmla="*/ 226 w 380"/>
                <a:gd name="T41" fmla="*/ 261 h 378"/>
                <a:gd name="T42" fmla="*/ 239 w 380"/>
                <a:gd name="T43" fmla="*/ 272 h 378"/>
                <a:gd name="T44" fmla="*/ 252 w 380"/>
                <a:gd name="T45" fmla="*/ 283 h 378"/>
                <a:gd name="T46" fmla="*/ 265 w 380"/>
                <a:gd name="T47" fmla="*/ 294 h 378"/>
                <a:gd name="T48" fmla="*/ 278 w 380"/>
                <a:gd name="T49" fmla="*/ 305 h 378"/>
                <a:gd name="T50" fmla="*/ 292 w 380"/>
                <a:gd name="T51" fmla="*/ 315 h 378"/>
                <a:gd name="T52" fmla="*/ 305 w 380"/>
                <a:gd name="T53" fmla="*/ 325 h 378"/>
                <a:gd name="T54" fmla="*/ 320 w 380"/>
                <a:gd name="T55" fmla="*/ 336 h 378"/>
                <a:gd name="T56" fmla="*/ 334 w 380"/>
                <a:gd name="T57" fmla="*/ 346 h 378"/>
                <a:gd name="T58" fmla="*/ 348 w 380"/>
                <a:gd name="T59" fmla="*/ 357 h 378"/>
                <a:gd name="T60" fmla="*/ 363 w 380"/>
                <a:gd name="T61" fmla="*/ 367 h 378"/>
                <a:gd name="T62" fmla="*/ 379 w 380"/>
                <a:gd name="T63" fmla="*/ 377 h 3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33" name="Line 9">
              <a:extLst>
                <a:ext uri="{FF2B5EF4-FFF2-40B4-BE49-F238E27FC236}">
                  <a16:creationId xmlns:a16="http://schemas.microsoft.com/office/drawing/2014/main" id="{CB280A47-12A7-C521-C66F-B8AE113A9EA3}"/>
                </a:ext>
              </a:extLst>
            </p:cNvPr>
            <p:cNvSpPr>
              <a:spLocks noChangeShapeType="1"/>
            </p:cNvSpPr>
            <p:nvPr/>
          </p:nvSpPr>
          <p:spPr bwMode="auto">
            <a:xfrm flipV="1">
              <a:off x="4082" y="3135"/>
              <a:ext cx="48" cy="12"/>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134" name="Freeform 10">
              <a:extLst>
                <a:ext uri="{FF2B5EF4-FFF2-40B4-BE49-F238E27FC236}">
                  <a16:creationId xmlns:a16="http://schemas.microsoft.com/office/drawing/2014/main" id="{44D94F00-6492-0353-2FE5-1C35503746CE}"/>
                </a:ext>
              </a:extLst>
            </p:cNvPr>
            <p:cNvSpPr>
              <a:spLocks/>
            </p:cNvSpPr>
            <p:nvPr/>
          </p:nvSpPr>
          <p:spPr bwMode="auto">
            <a:xfrm>
              <a:off x="4390" y="2958"/>
              <a:ext cx="72" cy="72"/>
            </a:xfrm>
            <a:custGeom>
              <a:avLst/>
              <a:gdLst>
                <a:gd name="T0" fmla="*/ 71 w 72"/>
                <a:gd name="T1" fmla="*/ 0 h 72"/>
                <a:gd name="T2" fmla="*/ 64 w 72"/>
                <a:gd name="T3" fmla="*/ 2 h 72"/>
                <a:gd name="T4" fmla="*/ 60 w 72"/>
                <a:gd name="T5" fmla="*/ 2 h 72"/>
                <a:gd name="T6" fmla="*/ 57 w 72"/>
                <a:gd name="T7" fmla="*/ 4 h 72"/>
                <a:gd name="T8" fmla="*/ 54 w 72"/>
                <a:gd name="T9" fmla="*/ 5 h 72"/>
                <a:gd name="T10" fmla="*/ 50 w 72"/>
                <a:gd name="T11" fmla="*/ 6 h 72"/>
                <a:gd name="T12" fmla="*/ 47 w 72"/>
                <a:gd name="T13" fmla="*/ 7 h 72"/>
                <a:gd name="T14" fmla="*/ 44 w 72"/>
                <a:gd name="T15" fmla="*/ 9 h 72"/>
                <a:gd name="T16" fmla="*/ 41 w 72"/>
                <a:gd name="T17" fmla="*/ 10 h 72"/>
                <a:gd name="T18" fmla="*/ 38 w 72"/>
                <a:gd name="T19" fmla="*/ 12 h 72"/>
                <a:gd name="T20" fmla="*/ 36 w 72"/>
                <a:gd name="T21" fmla="*/ 14 h 72"/>
                <a:gd name="T22" fmla="*/ 33 w 72"/>
                <a:gd name="T23" fmla="*/ 15 h 72"/>
                <a:gd name="T24" fmla="*/ 30 w 72"/>
                <a:gd name="T25" fmla="*/ 17 h 72"/>
                <a:gd name="T26" fmla="*/ 28 w 72"/>
                <a:gd name="T27" fmla="*/ 19 h 72"/>
                <a:gd name="T28" fmla="*/ 26 w 72"/>
                <a:gd name="T29" fmla="*/ 21 h 72"/>
                <a:gd name="T30" fmla="*/ 24 w 72"/>
                <a:gd name="T31" fmla="*/ 24 h 72"/>
                <a:gd name="T32" fmla="*/ 21 w 72"/>
                <a:gd name="T33" fmla="*/ 26 h 72"/>
                <a:gd name="T34" fmla="*/ 19 w 72"/>
                <a:gd name="T35" fmla="*/ 28 h 72"/>
                <a:gd name="T36" fmla="*/ 17 w 72"/>
                <a:gd name="T37" fmla="*/ 30 h 72"/>
                <a:gd name="T38" fmla="*/ 15 w 72"/>
                <a:gd name="T39" fmla="*/ 33 h 72"/>
                <a:gd name="T40" fmla="*/ 13 w 72"/>
                <a:gd name="T41" fmla="*/ 36 h 72"/>
                <a:gd name="T42" fmla="*/ 12 w 72"/>
                <a:gd name="T43" fmla="*/ 38 h 72"/>
                <a:gd name="T44" fmla="*/ 10 w 72"/>
                <a:gd name="T45" fmla="*/ 41 h 72"/>
                <a:gd name="T46" fmla="*/ 8 w 72"/>
                <a:gd name="T47" fmla="*/ 44 h 72"/>
                <a:gd name="T48" fmla="*/ 7 w 72"/>
                <a:gd name="T49" fmla="*/ 47 h 72"/>
                <a:gd name="T50" fmla="*/ 6 w 72"/>
                <a:gd name="T51" fmla="*/ 50 h 72"/>
                <a:gd name="T52" fmla="*/ 4 w 72"/>
                <a:gd name="T53" fmla="*/ 53 h 72"/>
                <a:gd name="T54" fmla="*/ 4 w 72"/>
                <a:gd name="T55" fmla="*/ 57 h 72"/>
                <a:gd name="T56" fmla="*/ 2 w 72"/>
                <a:gd name="T57" fmla="*/ 60 h 72"/>
                <a:gd name="T58" fmla="*/ 2 w 72"/>
                <a:gd name="T59" fmla="*/ 64 h 72"/>
                <a:gd name="T60" fmla="*/ 0 w 72"/>
                <a:gd name="T61" fmla="*/ 67 h 72"/>
                <a:gd name="T62" fmla="*/ 0 w 72"/>
                <a:gd name="T63" fmla="*/ 71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35" name="Freeform 11">
              <a:extLst>
                <a:ext uri="{FF2B5EF4-FFF2-40B4-BE49-F238E27FC236}">
                  <a16:creationId xmlns:a16="http://schemas.microsoft.com/office/drawing/2014/main" id="{440A798E-6D75-C31F-A869-B03BC5B7EAC4}"/>
                </a:ext>
              </a:extLst>
            </p:cNvPr>
            <p:cNvSpPr>
              <a:spLocks/>
            </p:cNvSpPr>
            <p:nvPr/>
          </p:nvSpPr>
          <p:spPr bwMode="auto">
            <a:xfrm>
              <a:off x="1834" y="870"/>
              <a:ext cx="521" cy="886"/>
            </a:xfrm>
            <a:custGeom>
              <a:avLst/>
              <a:gdLst>
                <a:gd name="T0" fmla="*/ 24 w 521"/>
                <a:gd name="T1" fmla="*/ 8 h 886"/>
                <a:gd name="T2" fmla="*/ 40 w 521"/>
                <a:gd name="T3" fmla="*/ 22 h 886"/>
                <a:gd name="T4" fmla="*/ 51 w 521"/>
                <a:gd name="T5" fmla="*/ 39 h 886"/>
                <a:gd name="T6" fmla="*/ 58 w 521"/>
                <a:gd name="T7" fmla="*/ 60 h 886"/>
                <a:gd name="T8" fmla="*/ 62 w 521"/>
                <a:gd name="T9" fmla="*/ 84 h 886"/>
                <a:gd name="T10" fmla="*/ 64 w 521"/>
                <a:gd name="T11" fmla="*/ 108 h 886"/>
                <a:gd name="T12" fmla="*/ 67 w 521"/>
                <a:gd name="T13" fmla="*/ 134 h 886"/>
                <a:gd name="T14" fmla="*/ 72 w 521"/>
                <a:gd name="T15" fmla="*/ 158 h 886"/>
                <a:gd name="T16" fmla="*/ 80 w 521"/>
                <a:gd name="T17" fmla="*/ 181 h 886"/>
                <a:gd name="T18" fmla="*/ 93 w 521"/>
                <a:gd name="T19" fmla="*/ 201 h 886"/>
                <a:gd name="T20" fmla="*/ 115 w 521"/>
                <a:gd name="T21" fmla="*/ 218 h 886"/>
                <a:gd name="T22" fmla="*/ 129 w 521"/>
                <a:gd name="T23" fmla="*/ 226 h 886"/>
                <a:gd name="T24" fmla="*/ 142 w 521"/>
                <a:gd name="T25" fmla="*/ 233 h 886"/>
                <a:gd name="T26" fmla="*/ 156 w 521"/>
                <a:gd name="T27" fmla="*/ 238 h 886"/>
                <a:gd name="T28" fmla="*/ 168 w 521"/>
                <a:gd name="T29" fmla="*/ 244 h 886"/>
                <a:gd name="T30" fmla="*/ 180 w 521"/>
                <a:gd name="T31" fmla="*/ 249 h 886"/>
                <a:gd name="T32" fmla="*/ 191 w 521"/>
                <a:gd name="T33" fmla="*/ 256 h 886"/>
                <a:gd name="T34" fmla="*/ 201 w 521"/>
                <a:gd name="T35" fmla="*/ 265 h 886"/>
                <a:gd name="T36" fmla="*/ 210 w 521"/>
                <a:gd name="T37" fmla="*/ 276 h 886"/>
                <a:gd name="T38" fmla="*/ 218 w 521"/>
                <a:gd name="T39" fmla="*/ 289 h 886"/>
                <a:gd name="T40" fmla="*/ 224 w 521"/>
                <a:gd name="T41" fmla="*/ 307 h 886"/>
                <a:gd name="T42" fmla="*/ 229 w 521"/>
                <a:gd name="T43" fmla="*/ 337 h 886"/>
                <a:gd name="T44" fmla="*/ 230 w 521"/>
                <a:gd name="T45" fmla="*/ 360 h 886"/>
                <a:gd name="T46" fmla="*/ 228 w 521"/>
                <a:gd name="T47" fmla="*/ 385 h 886"/>
                <a:gd name="T48" fmla="*/ 225 w 521"/>
                <a:gd name="T49" fmla="*/ 409 h 886"/>
                <a:gd name="T50" fmla="*/ 223 w 521"/>
                <a:gd name="T51" fmla="*/ 434 h 886"/>
                <a:gd name="T52" fmla="*/ 221 w 521"/>
                <a:gd name="T53" fmla="*/ 458 h 886"/>
                <a:gd name="T54" fmla="*/ 221 w 521"/>
                <a:gd name="T55" fmla="*/ 482 h 886"/>
                <a:gd name="T56" fmla="*/ 224 w 521"/>
                <a:gd name="T57" fmla="*/ 505 h 886"/>
                <a:gd name="T58" fmla="*/ 231 w 521"/>
                <a:gd name="T59" fmla="*/ 527 h 886"/>
                <a:gd name="T60" fmla="*/ 243 w 521"/>
                <a:gd name="T61" fmla="*/ 548 h 886"/>
                <a:gd name="T62" fmla="*/ 264 w 521"/>
                <a:gd name="T63" fmla="*/ 571 h 886"/>
                <a:gd name="T64" fmla="*/ 280 w 521"/>
                <a:gd name="T65" fmla="*/ 586 h 886"/>
                <a:gd name="T66" fmla="*/ 297 w 521"/>
                <a:gd name="T67" fmla="*/ 598 h 886"/>
                <a:gd name="T68" fmla="*/ 313 w 521"/>
                <a:gd name="T69" fmla="*/ 609 h 886"/>
                <a:gd name="T70" fmla="*/ 329 w 521"/>
                <a:gd name="T71" fmla="*/ 620 h 886"/>
                <a:gd name="T72" fmla="*/ 343 w 521"/>
                <a:gd name="T73" fmla="*/ 632 h 886"/>
                <a:gd name="T74" fmla="*/ 355 w 521"/>
                <a:gd name="T75" fmla="*/ 645 h 886"/>
                <a:gd name="T76" fmla="*/ 366 w 521"/>
                <a:gd name="T77" fmla="*/ 661 h 886"/>
                <a:gd name="T78" fmla="*/ 373 w 521"/>
                <a:gd name="T79" fmla="*/ 679 h 886"/>
                <a:gd name="T80" fmla="*/ 377 w 521"/>
                <a:gd name="T81" fmla="*/ 702 h 886"/>
                <a:gd name="T82" fmla="*/ 378 w 521"/>
                <a:gd name="T83" fmla="*/ 731 h 886"/>
                <a:gd name="T84" fmla="*/ 377 w 521"/>
                <a:gd name="T85" fmla="*/ 747 h 886"/>
                <a:gd name="T86" fmla="*/ 376 w 521"/>
                <a:gd name="T87" fmla="*/ 762 h 886"/>
                <a:gd name="T88" fmla="*/ 376 w 521"/>
                <a:gd name="T89" fmla="*/ 775 h 886"/>
                <a:gd name="T90" fmla="*/ 376 w 521"/>
                <a:gd name="T91" fmla="*/ 788 h 886"/>
                <a:gd name="T92" fmla="*/ 378 w 521"/>
                <a:gd name="T93" fmla="*/ 799 h 886"/>
                <a:gd name="T94" fmla="*/ 382 w 521"/>
                <a:gd name="T95" fmla="*/ 810 h 886"/>
                <a:gd name="T96" fmla="*/ 388 w 521"/>
                <a:gd name="T97" fmla="*/ 820 h 886"/>
                <a:gd name="T98" fmla="*/ 397 w 521"/>
                <a:gd name="T99" fmla="*/ 830 h 886"/>
                <a:gd name="T100" fmla="*/ 409 w 521"/>
                <a:gd name="T101" fmla="*/ 840 h 886"/>
                <a:gd name="T102" fmla="*/ 426 w 521"/>
                <a:gd name="T103" fmla="*/ 850 h 886"/>
                <a:gd name="T104" fmla="*/ 475 w 521"/>
                <a:gd name="T105" fmla="*/ 875 h 886"/>
                <a:gd name="T106" fmla="*/ 490 w 521"/>
                <a:gd name="T107" fmla="*/ 881 h 886"/>
                <a:gd name="T108" fmla="*/ 491 w 521"/>
                <a:gd name="T109" fmla="*/ 878 h 886"/>
                <a:gd name="T110" fmla="*/ 483 w 521"/>
                <a:gd name="T111" fmla="*/ 870 h 886"/>
                <a:gd name="T112" fmla="*/ 470 w 521"/>
                <a:gd name="T113" fmla="*/ 859 h 886"/>
                <a:gd name="T114" fmla="*/ 457 w 521"/>
                <a:gd name="T115" fmla="*/ 848 h 886"/>
                <a:gd name="T116" fmla="*/ 450 w 521"/>
                <a:gd name="T117" fmla="*/ 842 h 886"/>
                <a:gd name="T118" fmla="*/ 452 w 521"/>
                <a:gd name="T119" fmla="*/ 842 h 886"/>
                <a:gd name="T120" fmla="*/ 468 w 521"/>
                <a:gd name="T121" fmla="*/ 852 h 886"/>
                <a:gd name="T122" fmla="*/ 503 w 521"/>
                <a:gd name="T123" fmla="*/ 874 h 8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36" name="Freeform 12">
              <a:extLst>
                <a:ext uri="{FF2B5EF4-FFF2-40B4-BE49-F238E27FC236}">
                  <a16:creationId xmlns:a16="http://schemas.microsoft.com/office/drawing/2014/main" id="{44DEF5DB-DD8F-2749-BFF8-CF3803AC927E}"/>
                </a:ext>
              </a:extLst>
            </p:cNvPr>
            <p:cNvSpPr>
              <a:spLocks/>
            </p:cNvSpPr>
            <p:nvPr/>
          </p:nvSpPr>
          <p:spPr bwMode="auto">
            <a:xfrm>
              <a:off x="3809" y="2975"/>
              <a:ext cx="322" cy="138"/>
            </a:xfrm>
            <a:custGeom>
              <a:avLst/>
              <a:gdLst>
                <a:gd name="T0" fmla="*/ 0 w 322"/>
                <a:gd name="T1" fmla="*/ 0 h 138"/>
                <a:gd name="T2" fmla="*/ 20 w 322"/>
                <a:gd name="T3" fmla="*/ 8 h 138"/>
                <a:gd name="T4" fmla="*/ 29 w 322"/>
                <a:gd name="T5" fmla="*/ 13 h 138"/>
                <a:gd name="T6" fmla="*/ 39 w 322"/>
                <a:gd name="T7" fmla="*/ 17 h 138"/>
                <a:gd name="T8" fmla="*/ 49 w 322"/>
                <a:gd name="T9" fmla="*/ 22 h 138"/>
                <a:gd name="T10" fmla="*/ 59 w 322"/>
                <a:gd name="T11" fmla="*/ 27 h 138"/>
                <a:gd name="T12" fmla="*/ 69 w 322"/>
                <a:gd name="T13" fmla="*/ 32 h 138"/>
                <a:gd name="T14" fmla="*/ 79 w 322"/>
                <a:gd name="T15" fmla="*/ 37 h 138"/>
                <a:gd name="T16" fmla="*/ 88 w 322"/>
                <a:gd name="T17" fmla="*/ 43 h 138"/>
                <a:gd name="T18" fmla="*/ 98 w 322"/>
                <a:gd name="T19" fmla="*/ 48 h 138"/>
                <a:gd name="T20" fmla="*/ 108 w 322"/>
                <a:gd name="T21" fmla="*/ 53 h 138"/>
                <a:gd name="T22" fmla="*/ 118 w 322"/>
                <a:gd name="T23" fmla="*/ 59 h 138"/>
                <a:gd name="T24" fmla="*/ 128 w 322"/>
                <a:gd name="T25" fmla="*/ 64 h 138"/>
                <a:gd name="T26" fmla="*/ 137 w 322"/>
                <a:gd name="T27" fmla="*/ 69 h 138"/>
                <a:gd name="T28" fmla="*/ 147 w 322"/>
                <a:gd name="T29" fmla="*/ 74 h 138"/>
                <a:gd name="T30" fmla="*/ 157 w 322"/>
                <a:gd name="T31" fmla="*/ 79 h 138"/>
                <a:gd name="T32" fmla="*/ 167 w 322"/>
                <a:gd name="T33" fmla="*/ 84 h 138"/>
                <a:gd name="T34" fmla="*/ 177 w 322"/>
                <a:gd name="T35" fmla="*/ 89 h 138"/>
                <a:gd name="T36" fmla="*/ 187 w 322"/>
                <a:gd name="T37" fmla="*/ 94 h 138"/>
                <a:gd name="T38" fmla="*/ 197 w 322"/>
                <a:gd name="T39" fmla="*/ 98 h 138"/>
                <a:gd name="T40" fmla="*/ 207 w 322"/>
                <a:gd name="T41" fmla="*/ 103 h 138"/>
                <a:gd name="T42" fmla="*/ 217 w 322"/>
                <a:gd name="T43" fmla="*/ 107 h 138"/>
                <a:gd name="T44" fmla="*/ 227 w 322"/>
                <a:gd name="T45" fmla="*/ 111 h 138"/>
                <a:gd name="T46" fmla="*/ 237 w 322"/>
                <a:gd name="T47" fmla="*/ 115 h 138"/>
                <a:gd name="T48" fmla="*/ 247 w 322"/>
                <a:gd name="T49" fmla="*/ 119 h 138"/>
                <a:gd name="T50" fmla="*/ 258 w 322"/>
                <a:gd name="T51" fmla="*/ 122 h 138"/>
                <a:gd name="T52" fmla="*/ 268 w 322"/>
                <a:gd name="T53" fmla="*/ 125 h 138"/>
                <a:gd name="T54" fmla="*/ 278 w 322"/>
                <a:gd name="T55" fmla="*/ 128 h 138"/>
                <a:gd name="T56" fmla="*/ 289 w 322"/>
                <a:gd name="T57" fmla="*/ 131 h 138"/>
                <a:gd name="T58" fmla="*/ 299 w 322"/>
                <a:gd name="T59" fmla="*/ 133 h 138"/>
                <a:gd name="T60" fmla="*/ 310 w 322"/>
                <a:gd name="T61" fmla="*/ 135 h 138"/>
                <a:gd name="T62" fmla="*/ 321 w 322"/>
                <a:gd name="T63" fmla="*/ 137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37" name="Freeform 13">
              <a:extLst>
                <a:ext uri="{FF2B5EF4-FFF2-40B4-BE49-F238E27FC236}">
                  <a16:creationId xmlns:a16="http://schemas.microsoft.com/office/drawing/2014/main" id="{AEF3D3A2-986B-3B62-EA2F-42F9B25DF2A7}"/>
                </a:ext>
              </a:extLst>
            </p:cNvPr>
            <p:cNvSpPr>
              <a:spLocks/>
            </p:cNvSpPr>
            <p:nvPr/>
          </p:nvSpPr>
          <p:spPr bwMode="auto">
            <a:xfrm>
              <a:off x="3791" y="2938"/>
              <a:ext cx="603" cy="69"/>
            </a:xfrm>
            <a:custGeom>
              <a:avLst/>
              <a:gdLst>
                <a:gd name="T0" fmla="*/ 0 w 603"/>
                <a:gd name="T1" fmla="*/ 0 h 69"/>
                <a:gd name="T2" fmla="*/ 37 w 603"/>
                <a:gd name="T3" fmla="*/ 4 h 69"/>
                <a:gd name="T4" fmla="*/ 56 w 603"/>
                <a:gd name="T5" fmla="*/ 6 h 69"/>
                <a:gd name="T6" fmla="*/ 75 w 603"/>
                <a:gd name="T7" fmla="*/ 8 h 69"/>
                <a:gd name="T8" fmla="*/ 93 w 603"/>
                <a:gd name="T9" fmla="*/ 11 h 69"/>
                <a:gd name="T10" fmla="*/ 112 w 603"/>
                <a:gd name="T11" fmla="*/ 14 h 69"/>
                <a:gd name="T12" fmla="*/ 130 w 603"/>
                <a:gd name="T13" fmla="*/ 16 h 69"/>
                <a:gd name="T14" fmla="*/ 149 w 603"/>
                <a:gd name="T15" fmla="*/ 19 h 69"/>
                <a:gd name="T16" fmla="*/ 167 w 603"/>
                <a:gd name="T17" fmla="*/ 22 h 69"/>
                <a:gd name="T18" fmla="*/ 185 w 603"/>
                <a:gd name="T19" fmla="*/ 24 h 69"/>
                <a:gd name="T20" fmla="*/ 203 w 603"/>
                <a:gd name="T21" fmla="*/ 27 h 69"/>
                <a:gd name="T22" fmla="*/ 221 w 603"/>
                <a:gd name="T23" fmla="*/ 30 h 69"/>
                <a:gd name="T24" fmla="*/ 239 w 603"/>
                <a:gd name="T25" fmla="*/ 32 h 69"/>
                <a:gd name="T26" fmla="*/ 257 w 603"/>
                <a:gd name="T27" fmla="*/ 35 h 69"/>
                <a:gd name="T28" fmla="*/ 276 w 603"/>
                <a:gd name="T29" fmla="*/ 38 h 69"/>
                <a:gd name="T30" fmla="*/ 294 w 603"/>
                <a:gd name="T31" fmla="*/ 40 h 69"/>
                <a:gd name="T32" fmla="*/ 312 w 603"/>
                <a:gd name="T33" fmla="*/ 43 h 69"/>
                <a:gd name="T34" fmla="*/ 331 w 603"/>
                <a:gd name="T35" fmla="*/ 45 h 69"/>
                <a:gd name="T36" fmla="*/ 349 w 603"/>
                <a:gd name="T37" fmla="*/ 48 h 69"/>
                <a:gd name="T38" fmla="*/ 367 w 603"/>
                <a:gd name="T39" fmla="*/ 50 h 69"/>
                <a:gd name="T40" fmla="*/ 386 w 603"/>
                <a:gd name="T41" fmla="*/ 52 h 69"/>
                <a:gd name="T42" fmla="*/ 405 w 603"/>
                <a:gd name="T43" fmla="*/ 54 h 69"/>
                <a:gd name="T44" fmla="*/ 424 w 603"/>
                <a:gd name="T45" fmla="*/ 56 h 69"/>
                <a:gd name="T46" fmla="*/ 443 w 603"/>
                <a:gd name="T47" fmla="*/ 58 h 69"/>
                <a:gd name="T48" fmla="*/ 462 w 603"/>
                <a:gd name="T49" fmla="*/ 60 h 69"/>
                <a:gd name="T50" fmla="*/ 481 w 603"/>
                <a:gd name="T51" fmla="*/ 62 h 69"/>
                <a:gd name="T52" fmla="*/ 501 w 603"/>
                <a:gd name="T53" fmla="*/ 63 h 69"/>
                <a:gd name="T54" fmla="*/ 521 w 603"/>
                <a:gd name="T55" fmla="*/ 64 h 69"/>
                <a:gd name="T56" fmla="*/ 541 w 603"/>
                <a:gd name="T57" fmla="*/ 66 h 69"/>
                <a:gd name="T58" fmla="*/ 561 w 603"/>
                <a:gd name="T59" fmla="*/ 66 h 69"/>
                <a:gd name="T60" fmla="*/ 581 w 603"/>
                <a:gd name="T61" fmla="*/ 67 h 69"/>
                <a:gd name="T62" fmla="*/ 602 w 603"/>
                <a:gd name="T63" fmla="*/ 68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38" name="Freeform 14">
              <a:extLst>
                <a:ext uri="{FF2B5EF4-FFF2-40B4-BE49-F238E27FC236}">
                  <a16:creationId xmlns:a16="http://schemas.microsoft.com/office/drawing/2014/main" id="{9300473D-B190-1B31-7368-D2A9A4E4B66C}"/>
                </a:ext>
              </a:extLst>
            </p:cNvPr>
            <p:cNvSpPr>
              <a:spLocks/>
            </p:cNvSpPr>
            <p:nvPr/>
          </p:nvSpPr>
          <p:spPr bwMode="auto">
            <a:xfrm>
              <a:off x="3810" y="2932"/>
              <a:ext cx="96" cy="27"/>
            </a:xfrm>
            <a:custGeom>
              <a:avLst/>
              <a:gdLst>
                <a:gd name="T0" fmla="*/ 95 w 96"/>
                <a:gd name="T1" fmla="*/ 3 h 27"/>
                <a:gd name="T2" fmla="*/ 88 w 96"/>
                <a:gd name="T3" fmla="*/ 2 h 27"/>
                <a:gd name="T4" fmla="*/ 85 w 96"/>
                <a:gd name="T5" fmla="*/ 1 h 27"/>
                <a:gd name="T6" fmla="*/ 82 w 96"/>
                <a:gd name="T7" fmla="*/ 1 h 27"/>
                <a:gd name="T8" fmla="*/ 78 w 96"/>
                <a:gd name="T9" fmla="*/ 0 h 27"/>
                <a:gd name="T10" fmla="*/ 75 w 96"/>
                <a:gd name="T11" fmla="*/ 0 h 27"/>
                <a:gd name="T12" fmla="*/ 72 w 96"/>
                <a:gd name="T13" fmla="*/ 0 h 27"/>
                <a:gd name="T14" fmla="*/ 69 w 96"/>
                <a:gd name="T15" fmla="*/ 0 h 27"/>
                <a:gd name="T16" fmla="*/ 66 w 96"/>
                <a:gd name="T17" fmla="*/ 0 h 27"/>
                <a:gd name="T18" fmla="*/ 63 w 96"/>
                <a:gd name="T19" fmla="*/ 0 h 27"/>
                <a:gd name="T20" fmla="*/ 60 w 96"/>
                <a:gd name="T21" fmla="*/ 0 h 27"/>
                <a:gd name="T22" fmla="*/ 56 w 96"/>
                <a:gd name="T23" fmla="*/ 1 h 27"/>
                <a:gd name="T24" fmla="*/ 54 w 96"/>
                <a:gd name="T25" fmla="*/ 1 h 27"/>
                <a:gd name="T26" fmla="*/ 50 w 96"/>
                <a:gd name="T27" fmla="*/ 2 h 27"/>
                <a:gd name="T28" fmla="*/ 48 w 96"/>
                <a:gd name="T29" fmla="*/ 2 h 27"/>
                <a:gd name="T30" fmla="*/ 44 w 96"/>
                <a:gd name="T31" fmla="*/ 3 h 27"/>
                <a:gd name="T32" fmla="*/ 42 w 96"/>
                <a:gd name="T33" fmla="*/ 4 h 27"/>
                <a:gd name="T34" fmla="*/ 39 w 96"/>
                <a:gd name="T35" fmla="*/ 5 h 27"/>
                <a:gd name="T36" fmla="*/ 36 w 96"/>
                <a:gd name="T37" fmla="*/ 6 h 27"/>
                <a:gd name="T38" fmla="*/ 33 w 96"/>
                <a:gd name="T39" fmla="*/ 7 h 27"/>
                <a:gd name="T40" fmla="*/ 30 w 96"/>
                <a:gd name="T41" fmla="*/ 8 h 27"/>
                <a:gd name="T42" fmla="*/ 27 w 96"/>
                <a:gd name="T43" fmla="*/ 9 h 27"/>
                <a:gd name="T44" fmla="*/ 24 w 96"/>
                <a:gd name="T45" fmla="*/ 10 h 27"/>
                <a:gd name="T46" fmla="*/ 22 w 96"/>
                <a:gd name="T47" fmla="*/ 12 h 27"/>
                <a:gd name="T48" fmla="*/ 19 w 96"/>
                <a:gd name="T49" fmla="*/ 13 h 27"/>
                <a:gd name="T50" fmla="*/ 16 w 96"/>
                <a:gd name="T51" fmla="*/ 15 h 27"/>
                <a:gd name="T52" fmla="*/ 13 w 96"/>
                <a:gd name="T53" fmla="*/ 16 h 27"/>
                <a:gd name="T54" fmla="*/ 10 w 96"/>
                <a:gd name="T55" fmla="*/ 18 h 27"/>
                <a:gd name="T56" fmla="*/ 8 w 96"/>
                <a:gd name="T57" fmla="*/ 20 h 27"/>
                <a:gd name="T58" fmla="*/ 5 w 96"/>
                <a:gd name="T59" fmla="*/ 22 h 27"/>
                <a:gd name="T60" fmla="*/ 2 w 96"/>
                <a:gd name="T61" fmla="*/ 24 h 27"/>
                <a:gd name="T62" fmla="*/ 0 w 96"/>
                <a:gd name="T63" fmla="*/ 26 h 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39" name="Freeform 15">
              <a:extLst>
                <a:ext uri="{FF2B5EF4-FFF2-40B4-BE49-F238E27FC236}">
                  <a16:creationId xmlns:a16="http://schemas.microsoft.com/office/drawing/2014/main" id="{77E18EC4-FB5D-E59D-F6A8-769761C44315}"/>
                </a:ext>
              </a:extLst>
            </p:cNvPr>
            <p:cNvSpPr>
              <a:spLocks/>
            </p:cNvSpPr>
            <p:nvPr/>
          </p:nvSpPr>
          <p:spPr bwMode="auto">
            <a:xfrm>
              <a:off x="3881" y="2864"/>
              <a:ext cx="569" cy="85"/>
            </a:xfrm>
            <a:custGeom>
              <a:avLst/>
              <a:gdLst>
                <a:gd name="T0" fmla="*/ 568 w 569"/>
                <a:gd name="T1" fmla="*/ 82 h 85"/>
                <a:gd name="T2" fmla="*/ 533 w 569"/>
                <a:gd name="T3" fmla="*/ 84 h 85"/>
                <a:gd name="T4" fmla="*/ 515 w 569"/>
                <a:gd name="T5" fmla="*/ 83 h 85"/>
                <a:gd name="T6" fmla="*/ 497 w 569"/>
                <a:gd name="T7" fmla="*/ 83 h 85"/>
                <a:gd name="T8" fmla="*/ 480 w 569"/>
                <a:gd name="T9" fmla="*/ 82 h 85"/>
                <a:gd name="T10" fmla="*/ 462 w 569"/>
                <a:gd name="T11" fmla="*/ 80 h 85"/>
                <a:gd name="T12" fmla="*/ 444 w 569"/>
                <a:gd name="T13" fmla="*/ 78 h 85"/>
                <a:gd name="T14" fmla="*/ 427 w 569"/>
                <a:gd name="T15" fmla="*/ 76 h 85"/>
                <a:gd name="T16" fmla="*/ 409 w 569"/>
                <a:gd name="T17" fmla="*/ 73 h 85"/>
                <a:gd name="T18" fmla="*/ 391 w 569"/>
                <a:gd name="T19" fmla="*/ 70 h 85"/>
                <a:gd name="T20" fmla="*/ 374 w 569"/>
                <a:gd name="T21" fmla="*/ 67 h 85"/>
                <a:gd name="T22" fmla="*/ 356 w 569"/>
                <a:gd name="T23" fmla="*/ 63 h 85"/>
                <a:gd name="T24" fmla="*/ 339 w 569"/>
                <a:gd name="T25" fmla="*/ 60 h 85"/>
                <a:gd name="T26" fmla="*/ 321 w 569"/>
                <a:gd name="T27" fmla="*/ 56 h 85"/>
                <a:gd name="T28" fmla="*/ 303 w 569"/>
                <a:gd name="T29" fmla="*/ 52 h 85"/>
                <a:gd name="T30" fmla="*/ 286 w 569"/>
                <a:gd name="T31" fmla="*/ 48 h 85"/>
                <a:gd name="T32" fmla="*/ 268 w 569"/>
                <a:gd name="T33" fmla="*/ 44 h 85"/>
                <a:gd name="T34" fmla="*/ 250 w 569"/>
                <a:gd name="T35" fmla="*/ 40 h 85"/>
                <a:gd name="T36" fmla="*/ 233 w 569"/>
                <a:gd name="T37" fmla="*/ 36 h 85"/>
                <a:gd name="T38" fmla="*/ 215 w 569"/>
                <a:gd name="T39" fmla="*/ 32 h 85"/>
                <a:gd name="T40" fmla="*/ 197 w 569"/>
                <a:gd name="T41" fmla="*/ 28 h 85"/>
                <a:gd name="T42" fmla="*/ 179 w 569"/>
                <a:gd name="T43" fmla="*/ 24 h 85"/>
                <a:gd name="T44" fmla="*/ 161 w 569"/>
                <a:gd name="T45" fmla="*/ 20 h 85"/>
                <a:gd name="T46" fmla="*/ 144 w 569"/>
                <a:gd name="T47" fmla="*/ 17 h 85"/>
                <a:gd name="T48" fmla="*/ 126 w 569"/>
                <a:gd name="T49" fmla="*/ 14 h 85"/>
                <a:gd name="T50" fmla="*/ 108 w 569"/>
                <a:gd name="T51" fmla="*/ 10 h 85"/>
                <a:gd name="T52" fmla="*/ 90 w 569"/>
                <a:gd name="T53" fmla="*/ 8 h 85"/>
                <a:gd name="T54" fmla="*/ 72 w 569"/>
                <a:gd name="T55" fmla="*/ 5 h 85"/>
                <a:gd name="T56" fmla="*/ 54 w 569"/>
                <a:gd name="T57" fmla="*/ 3 h 85"/>
                <a:gd name="T58" fmla="*/ 36 w 569"/>
                <a:gd name="T59" fmla="*/ 2 h 85"/>
                <a:gd name="T60" fmla="*/ 18 w 569"/>
                <a:gd name="T61" fmla="*/ 0 h 85"/>
                <a:gd name="T62" fmla="*/ 0 w 569"/>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0" name="Freeform 16">
              <a:extLst>
                <a:ext uri="{FF2B5EF4-FFF2-40B4-BE49-F238E27FC236}">
                  <a16:creationId xmlns:a16="http://schemas.microsoft.com/office/drawing/2014/main" id="{690C8546-ACFF-3594-F96E-618F8DACBA5E}"/>
                </a:ext>
              </a:extLst>
            </p:cNvPr>
            <p:cNvSpPr>
              <a:spLocks/>
            </p:cNvSpPr>
            <p:nvPr/>
          </p:nvSpPr>
          <p:spPr bwMode="auto">
            <a:xfrm>
              <a:off x="3964" y="2817"/>
              <a:ext cx="569" cy="36"/>
            </a:xfrm>
            <a:custGeom>
              <a:avLst/>
              <a:gdLst>
                <a:gd name="T0" fmla="*/ 568 w 569"/>
                <a:gd name="T1" fmla="*/ 35 h 36"/>
                <a:gd name="T2" fmla="*/ 532 w 569"/>
                <a:gd name="T3" fmla="*/ 34 h 36"/>
                <a:gd name="T4" fmla="*/ 515 w 569"/>
                <a:gd name="T5" fmla="*/ 33 h 36"/>
                <a:gd name="T6" fmla="*/ 497 w 569"/>
                <a:gd name="T7" fmla="*/ 33 h 36"/>
                <a:gd name="T8" fmla="*/ 479 w 569"/>
                <a:gd name="T9" fmla="*/ 32 h 36"/>
                <a:gd name="T10" fmla="*/ 461 w 569"/>
                <a:gd name="T11" fmla="*/ 32 h 36"/>
                <a:gd name="T12" fmla="*/ 444 w 569"/>
                <a:gd name="T13" fmla="*/ 31 h 36"/>
                <a:gd name="T14" fmla="*/ 426 w 569"/>
                <a:gd name="T15" fmla="*/ 31 h 36"/>
                <a:gd name="T16" fmla="*/ 408 w 569"/>
                <a:gd name="T17" fmla="*/ 30 h 36"/>
                <a:gd name="T18" fmla="*/ 390 w 569"/>
                <a:gd name="T19" fmla="*/ 29 h 36"/>
                <a:gd name="T20" fmla="*/ 372 w 569"/>
                <a:gd name="T21" fmla="*/ 29 h 36"/>
                <a:gd name="T22" fmla="*/ 354 w 569"/>
                <a:gd name="T23" fmla="*/ 28 h 36"/>
                <a:gd name="T24" fmla="*/ 336 w 569"/>
                <a:gd name="T25" fmla="*/ 27 h 36"/>
                <a:gd name="T26" fmla="*/ 319 w 569"/>
                <a:gd name="T27" fmla="*/ 27 h 36"/>
                <a:gd name="T28" fmla="*/ 301 w 569"/>
                <a:gd name="T29" fmla="*/ 26 h 36"/>
                <a:gd name="T30" fmla="*/ 283 w 569"/>
                <a:gd name="T31" fmla="*/ 25 h 36"/>
                <a:gd name="T32" fmla="*/ 265 w 569"/>
                <a:gd name="T33" fmla="*/ 24 h 36"/>
                <a:gd name="T34" fmla="*/ 247 w 569"/>
                <a:gd name="T35" fmla="*/ 23 h 36"/>
                <a:gd name="T36" fmla="*/ 229 w 569"/>
                <a:gd name="T37" fmla="*/ 21 h 36"/>
                <a:gd name="T38" fmla="*/ 212 w 569"/>
                <a:gd name="T39" fmla="*/ 20 h 36"/>
                <a:gd name="T40" fmla="*/ 194 w 569"/>
                <a:gd name="T41" fmla="*/ 19 h 36"/>
                <a:gd name="T42" fmla="*/ 176 w 569"/>
                <a:gd name="T43" fmla="*/ 18 h 36"/>
                <a:gd name="T44" fmla="*/ 158 w 569"/>
                <a:gd name="T45" fmla="*/ 16 h 36"/>
                <a:gd name="T46" fmla="*/ 140 w 569"/>
                <a:gd name="T47" fmla="*/ 15 h 36"/>
                <a:gd name="T48" fmla="*/ 123 w 569"/>
                <a:gd name="T49" fmla="*/ 13 h 36"/>
                <a:gd name="T50" fmla="*/ 105 w 569"/>
                <a:gd name="T51" fmla="*/ 12 h 36"/>
                <a:gd name="T52" fmla="*/ 88 w 569"/>
                <a:gd name="T53" fmla="*/ 10 h 36"/>
                <a:gd name="T54" fmla="*/ 70 w 569"/>
                <a:gd name="T55" fmla="*/ 8 h 36"/>
                <a:gd name="T56" fmla="*/ 52 w 569"/>
                <a:gd name="T57" fmla="*/ 6 h 36"/>
                <a:gd name="T58" fmla="*/ 35 w 569"/>
                <a:gd name="T59" fmla="*/ 4 h 36"/>
                <a:gd name="T60" fmla="*/ 17 w 569"/>
                <a:gd name="T61" fmla="*/ 2 h 36"/>
                <a:gd name="T62" fmla="*/ 0 w 569"/>
                <a:gd name="T63" fmla="*/ 0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1" name="Freeform 17">
              <a:extLst>
                <a:ext uri="{FF2B5EF4-FFF2-40B4-BE49-F238E27FC236}">
                  <a16:creationId xmlns:a16="http://schemas.microsoft.com/office/drawing/2014/main" id="{BA0B29F3-41CC-EFC0-A88F-BB254820155A}"/>
                </a:ext>
              </a:extLst>
            </p:cNvPr>
            <p:cNvSpPr>
              <a:spLocks/>
            </p:cNvSpPr>
            <p:nvPr/>
          </p:nvSpPr>
          <p:spPr bwMode="auto">
            <a:xfrm>
              <a:off x="3988" y="2746"/>
              <a:ext cx="616" cy="48"/>
            </a:xfrm>
            <a:custGeom>
              <a:avLst/>
              <a:gdLst>
                <a:gd name="T0" fmla="*/ 615 w 616"/>
                <a:gd name="T1" fmla="*/ 0 h 48"/>
                <a:gd name="T2" fmla="*/ 576 w 616"/>
                <a:gd name="T3" fmla="*/ 2 h 48"/>
                <a:gd name="T4" fmla="*/ 557 w 616"/>
                <a:gd name="T5" fmla="*/ 3 h 48"/>
                <a:gd name="T6" fmla="*/ 538 w 616"/>
                <a:gd name="T7" fmla="*/ 4 h 48"/>
                <a:gd name="T8" fmla="*/ 518 w 616"/>
                <a:gd name="T9" fmla="*/ 5 h 48"/>
                <a:gd name="T10" fmla="*/ 499 w 616"/>
                <a:gd name="T11" fmla="*/ 6 h 48"/>
                <a:gd name="T12" fmla="*/ 480 w 616"/>
                <a:gd name="T13" fmla="*/ 7 h 48"/>
                <a:gd name="T14" fmla="*/ 460 w 616"/>
                <a:gd name="T15" fmla="*/ 8 h 48"/>
                <a:gd name="T16" fmla="*/ 441 w 616"/>
                <a:gd name="T17" fmla="*/ 8 h 48"/>
                <a:gd name="T18" fmla="*/ 422 w 616"/>
                <a:gd name="T19" fmla="*/ 9 h 48"/>
                <a:gd name="T20" fmla="*/ 402 w 616"/>
                <a:gd name="T21" fmla="*/ 10 h 48"/>
                <a:gd name="T22" fmla="*/ 383 w 616"/>
                <a:gd name="T23" fmla="*/ 10 h 48"/>
                <a:gd name="T24" fmla="*/ 364 w 616"/>
                <a:gd name="T25" fmla="*/ 11 h 48"/>
                <a:gd name="T26" fmla="*/ 344 w 616"/>
                <a:gd name="T27" fmla="*/ 12 h 48"/>
                <a:gd name="T28" fmla="*/ 325 w 616"/>
                <a:gd name="T29" fmla="*/ 12 h 48"/>
                <a:gd name="T30" fmla="*/ 306 w 616"/>
                <a:gd name="T31" fmla="*/ 13 h 48"/>
                <a:gd name="T32" fmla="*/ 286 w 616"/>
                <a:gd name="T33" fmla="*/ 14 h 48"/>
                <a:gd name="T34" fmla="*/ 267 w 616"/>
                <a:gd name="T35" fmla="*/ 15 h 48"/>
                <a:gd name="T36" fmla="*/ 248 w 616"/>
                <a:gd name="T37" fmla="*/ 16 h 48"/>
                <a:gd name="T38" fmla="*/ 229 w 616"/>
                <a:gd name="T39" fmla="*/ 18 h 48"/>
                <a:gd name="T40" fmla="*/ 210 w 616"/>
                <a:gd name="T41" fmla="*/ 19 h 48"/>
                <a:gd name="T42" fmla="*/ 190 w 616"/>
                <a:gd name="T43" fmla="*/ 20 h 48"/>
                <a:gd name="T44" fmla="*/ 171 w 616"/>
                <a:gd name="T45" fmla="*/ 22 h 48"/>
                <a:gd name="T46" fmla="*/ 152 w 616"/>
                <a:gd name="T47" fmla="*/ 24 h 48"/>
                <a:gd name="T48" fmla="*/ 133 w 616"/>
                <a:gd name="T49" fmla="*/ 26 h 48"/>
                <a:gd name="T50" fmla="*/ 114 w 616"/>
                <a:gd name="T51" fmla="*/ 28 h 48"/>
                <a:gd name="T52" fmla="*/ 94 w 616"/>
                <a:gd name="T53" fmla="*/ 31 h 48"/>
                <a:gd name="T54" fmla="*/ 76 w 616"/>
                <a:gd name="T55" fmla="*/ 34 h 48"/>
                <a:gd name="T56" fmla="*/ 56 w 616"/>
                <a:gd name="T57" fmla="*/ 36 h 48"/>
                <a:gd name="T58" fmla="*/ 37 w 616"/>
                <a:gd name="T59" fmla="*/ 40 h 48"/>
                <a:gd name="T60" fmla="*/ 18 w 616"/>
                <a:gd name="T61" fmla="*/ 43 h 48"/>
                <a:gd name="T62" fmla="*/ 0 w 616"/>
                <a:gd name="T63" fmla="*/ 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2" name="Freeform 18">
              <a:extLst>
                <a:ext uri="{FF2B5EF4-FFF2-40B4-BE49-F238E27FC236}">
                  <a16:creationId xmlns:a16="http://schemas.microsoft.com/office/drawing/2014/main" id="{689F0662-B441-EBEF-874C-FE39B3FE745A}"/>
                </a:ext>
              </a:extLst>
            </p:cNvPr>
            <p:cNvSpPr>
              <a:spLocks/>
            </p:cNvSpPr>
            <p:nvPr/>
          </p:nvSpPr>
          <p:spPr bwMode="auto">
            <a:xfrm>
              <a:off x="4011" y="2628"/>
              <a:ext cx="616" cy="119"/>
            </a:xfrm>
            <a:custGeom>
              <a:avLst/>
              <a:gdLst>
                <a:gd name="T0" fmla="*/ 615 w 616"/>
                <a:gd name="T1" fmla="*/ 0 h 119"/>
                <a:gd name="T2" fmla="*/ 580 w 616"/>
                <a:gd name="T3" fmla="*/ 0 h 119"/>
                <a:gd name="T4" fmla="*/ 562 w 616"/>
                <a:gd name="T5" fmla="*/ 2 h 119"/>
                <a:gd name="T6" fmla="*/ 543 w 616"/>
                <a:gd name="T7" fmla="*/ 3 h 119"/>
                <a:gd name="T8" fmla="*/ 524 w 616"/>
                <a:gd name="T9" fmla="*/ 4 h 119"/>
                <a:gd name="T10" fmla="*/ 505 w 616"/>
                <a:gd name="T11" fmla="*/ 6 h 119"/>
                <a:gd name="T12" fmla="*/ 485 w 616"/>
                <a:gd name="T13" fmla="*/ 8 h 119"/>
                <a:gd name="T14" fmla="*/ 466 w 616"/>
                <a:gd name="T15" fmla="*/ 11 h 119"/>
                <a:gd name="T16" fmla="*/ 446 w 616"/>
                <a:gd name="T17" fmla="*/ 14 h 119"/>
                <a:gd name="T18" fmla="*/ 426 w 616"/>
                <a:gd name="T19" fmla="*/ 17 h 119"/>
                <a:gd name="T20" fmla="*/ 406 w 616"/>
                <a:gd name="T21" fmla="*/ 20 h 119"/>
                <a:gd name="T22" fmla="*/ 386 w 616"/>
                <a:gd name="T23" fmla="*/ 24 h 119"/>
                <a:gd name="T24" fmla="*/ 365 w 616"/>
                <a:gd name="T25" fmla="*/ 27 h 119"/>
                <a:gd name="T26" fmla="*/ 345 w 616"/>
                <a:gd name="T27" fmla="*/ 31 h 119"/>
                <a:gd name="T28" fmla="*/ 325 w 616"/>
                <a:gd name="T29" fmla="*/ 35 h 119"/>
                <a:gd name="T30" fmla="*/ 304 w 616"/>
                <a:gd name="T31" fmla="*/ 40 h 119"/>
                <a:gd name="T32" fmla="*/ 283 w 616"/>
                <a:gd name="T33" fmla="*/ 44 h 119"/>
                <a:gd name="T34" fmla="*/ 263 w 616"/>
                <a:gd name="T35" fmla="*/ 48 h 119"/>
                <a:gd name="T36" fmla="*/ 243 w 616"/>
                <a:gd name="T37" fmla="*/ 53 h 119"/>
                <a:gd name="T38" fmla="*/ 223 w 616"/>
                <a:gd name="T39" fmla="*/ 58 h 119"/>
                <a:gd name="T40" fmla="*/ 203 w 616"/>
                <a:gd name="T41" fmla="*/ 63 h 119"/>
                <a:gd name="T42" fmla="*/ 183 w 616"/>
                <a:gd name="T43" fmla="*/ 68 h 119"/>
                <a:gd name="T44" fmla="*/ 163 w 616"/>
                <a:gd name="T45" fmla="*/ 72 h 119"/>
                <a:gd name="T46" fmla="*/ 144 w 616"/>
                <a:gd name="T47" fmla="*/ 78 h 119"/>
                <a:gd name="T48" fmla="*/ 125 w 616"/>
                <a:gd name="T49" fmla="*/ 83 h 119"/>
                <a:gd name="T50" fmla="*/ 106 w 616"/>
                <a:gd name="T51" fmla="*/ 88 h 119"/>
                <a:gd name="T52" fmla="*/ 87 w 616"/>
                <a:gd name="T53" fmla="*/ 93 h 119"/>
                <a:gd name="T54" fmla="*/ 69 w 616"/>
                <a:gd name="T55" fmla="*/ 98 h 119"/>
                <a:gd name="T56" fmla="*/ 51 w 616"/>
                <a:gd name="T57" fmla="*/ 103 h 119"/>
                <a:gd name="T58" fmla="*/ 34 w 616"/>
                <a:gd name="T59" fmla="*/ 108 h 119"/>
                <a:gd name="T60" fmla="*/ 17 w 616"/>
                <a:gd name="T61" fmla="*/ 112 h 119"/>
                <a:gd name="T62" fmla="*/ 0 w 616"/>
                <a:gd name="T63" fmla="*/ 118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3" name="Freeform 19">
              <a:extLst>
                <a:ext uri="{FF2B5EF4-FFF2-40B4-BE49-F238E27FC236}">
                  <a16:creationId xmlns:a16="http://schemas.microsoft.com/office/drawing/2014/main" id="{3BFC8D00-ABD4-4A83-1B26-2E51EC37571A}"/>
                </a:ext>
              </a:extLst>
            </p:cNvPr>
            <p:cNvSpPr>
              <a:spLocks/>
            </p:cNvSpPr>
            <p:nvPr/>
          </p:nvSpPr>
          <p:spPr bwMode="auto">
            <a:xfrm>
              <a:off x="4047" y="2510"/>
              <a:ext cx="569" cy="166"/>
            </a:xfrm>
            <a:custGeom>
              <a:avLst/>
              <a:gdLst>
                <a:gd name="T0" fmla="*/ 568 w 569"/>
                <a:gd name="T1" fmla="*/ 0 h 166"/>
                <a:gd name="T2" fmla="*/ 538 w 569"/>
                <a:gd name="T3" fmla="*/ 18 h 166"/>
                <a:gd name="T4" fmla="*/ 522 w 569"/>
                <a:gd name="T5" fmla="*/ 26 h 166"/>
                <a:gd name="T6" fmla="*/ 506 w 569"/>
                <a:gd name="T7" fmla="*/ 34 h 166"/>
                <a:gd name="T8" fmla="*/ 490 w 569"/>
                <a:gd name="T9" fmla="*/ 42 h 166"/>
                <a:gd name="T10" fmla="*/ 473 w 569"/>
                <a:gd name="T11" fmla="*/ 49 h 166"/>
                <a:gd name="T12" fmla="*/ 456 w 569"/>
                <a:gd name="T13" fmla="*/ 56 h 166"/>
                <a:gd name="T14" fmla="*/ 439 w 569"/>
                <a:gd name="T15" fmla="*/ 62 h 166"/>
                <a:gd name="T16" fmla="*/ 421 w 569"/>
                <a:gd name="T17" fmla="*/ 68 h 166"/>
                <a:gd name="T18" fmla="*/ 403 w 569"/>
                <a:gd name="T19" fmla="*/ 74 h 166"/>
                <a:gd name="T20" fmla="*/ 385 w 569"/>
                <a:gd name="T21" fmla="*/ 80 h 166"/>
                <a:gd name="T22" fmla="*/ 367 w 569"/>
                <a:gd name="T23" fmla="*/ 85 h 166"/>
                <a:gd name="T24" fmla="*/ 349 w 569"/>
                <a:gd name="T25" fmla="*/ 90 h 166"/>
                <a:gd name="T26" fmla="*/ 330 w 569"/>
                <a:gd name="T27" fmla="*/ 95 h 166"/>
                <a:gd name="T28" fmla="*/ 311 w 569"/>
                <a:gd name="T29" fmla="*/ 100 h 166"/>
                <a:gd name="T30" fmla="*/ 293 w 569"/>
                <a:gd name="T31" fmla="*/ 104 h 166"/>
                <a:gd name="T32" fmla="*/ 273 w 569"/>
                <a:gd name="T33" fmla="*/ 108 h 166"/>
                <a:gd name="T34" fmla="*/ 255 w 569"/>
                <a:gd name="T35" fmla="*/ 112 h 166"/>
                <a:gd name="T36" fmla="*/ 236 w 569"/>
                <a:gd name="T37" fmla="*/ 116 h 166"/>
                <a:gd name="T38" fmla="*/ 217 w 569"/>
                <a:gd name="T39" fmla="*/ 120 h 166"/>
                <a:gd name="T40" fmla="*/ 198 w 569"/>
                <a:gd name="T41" fmla="*/ 124 h 166"/>
                <a:gd name="T42" fmla="*/ 179 w 569"/>
                <a:gd name="T43" fmla="*/ 128 h 166"/>
                <a:gd name="T44" fmla="*/ 160 w 569"/>
                <a:gd name="T45" fmla="*/ 131 h 166"/>
                <a:gd name="T46" fmla="*/ 141 w 569"/>
                <a:gd name="T47" fmla="*/ 135 h 166"/>
                <a:gd name="T48" fmla="*/ 123 w 569"/>
                <a:gd name="T49" fmla="*/ 138 h 166"/>
                <a:gd name="T50" fmla="*/ 105 w 569"/>
                <a:gd name="T51" fmla="*/ 142 h 166"/>
                <a:gd name="T52" fmla="*/ 87 w 569"/>
                <a:gd name="T53" fmla="*/ 146 h 166"/>
                <a:gd name="T54" fmla="*/ 69 w 569"/>
                <a:gd name="T55" fmla="*/ 149 h 166"/>
                <a:gd name="T56" fmla="*/ 51 w 569"/>
                <a:gd name="T57" fmla="*/ 153 h 166"/>
                <a:gd name="T58" fmla="*/ 33 w 569"/>
                <a:gd name="T59" fmla="*/ 157 h 166"/>
                <a:gd name="T60" fmla="*/ 16 w 569"/>
                <a:gd name="T61" fmla="*/ 161 h 166"/>
                <a:gd name="T62" fmla="*/ 0 w 569"/>
                <a:gd name="T63" fmla="*/ 165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4" name="Freeform 20">
              <a:extLst>
                <a:ext uri="{FF2B5EF4-FFF2-40B4-BE49-F238E27FC236}">
                  <a16:creationId xmlns:a16="http://schemas.microsoft.com/office/drawing/2014/main" id="{958C53B8-5911-F422-8951-EA77CDE29173}"/>
                </a:ext>
              </a:extLst>
            </p:cNvPr>
            <p:cNvSpPr>
              <a:spLocks/>
            </p:cNvSpPr>
            <p:nvPr/>
          </p:nvSpPr>
          <p:spPr bwMode="auto">
            <a:xfrm>
              <a:off x="4035" y="2416"/>
              <a:ext cx="522" cy="213"/>
            </a:xfrm>
            <a:custGeom>
              <a:avLst/>
              <a:gdLst>
                <a:gd name="T0" fmla="*/ 521 w 522"/>
                <a:gd name="T1" fmla="*/ 0 h 213"/>
                <a:gd name="T2" fmla="*/ 491 w 522"/>
                <a:gd name="T3" fmla="*/ 22 h 213"/>
                <a:gd name="T4" fmla="*/ 477 w 522"/>
                <a:gd name="T5" fmla="*/ 33 h 213"/>
                <a:gd name="T6" fmla="*/ 462 w 522"/>
                <a:gd name="T7" fmla="*/ 43 h 213"/>
                <a:gd name="T8" fmla="*/ 447 w 522"/>
                <a:gd name="T9" fmla="*/ 52 h 213"/>
                <a:gd name="T10" fmla="*/ 431 w 522"/>
                <a:gd name="T11" fmla="*/ 61 h 213"/>
                <a:gd name="T12" fmla="*/ 416 w 522"/>
                <a:gd name="T13" fmla="*/ 70 h 213"/>
                <a:gd name="T14" fmla="*/ 401 w 522"/>
                <a:gd name="T15" fmla="*/ 78 h 213"/>
                <a:gd name="T16" fmla="*/ 385 w 522"/>
                <a:gd name="T17" fmla="*/ 86 h 213"/>
                <a:gd name="T18" fmla="*/ 369 w 522"/>
                <a:gd name="T19" fmla="*/ 93 h 213"/>
                <a:gd name="T20" fmla="*/ 353 w 522"/>
                <a:gd name="T21" fmla="*/ 100 h 213"/>
                <a:gd name="T22" fmla="*/ 337 w 522"/>
                <a:gd name="T23" fmla="*/ 107 h 213"/>
                <a:gd name="T24" fmla="*/ 321 w 522"/>
                <a:gd name="T25" fmla="*/ 114 h 213"/>
                <a:gd name="T26" fmla="*/ 305 w 522"/>
                <a:gd name="T27" fmla="*/ 120 h 213"/>
                <a:gd name="T28" fmla="*/ 288 w 522"/>
                <a:gd name="T29" fmla="*/ 126 h 213"/>
                <a:gd name="T30" fmla="*/ 271 w 522"/>
                <a:gd name="T31" fmla="*/ 131 h 213"/>
                <a:gd name="T32" fmla="*/ 255 w 522"/>
                <a:gd name="T33" fmla="*/ 137 h 213"/>
                <a:gd name="T34" fmla="*/ 238 w 522"/>
                <a:gd name="T35" fmla="*/ 142 h 213"/>
                <a:gd name="T36" fmla="*/ 221 w 522"/>
                <a:gd name="T37" fmla="*/ 147 h 213"/>
                <a:gd name="T38" fmla="*/ 205 w 522"/>
                <a:gd name="T39" fmla="*/ 152 h 213"/>
                <a:gd name="T40" fmla="*/ 188 w 522"/>
                <a:gd name="T41" fmla="*/ 157 h 213"/>
                <a:gd name="T42" fmla="*/ 171 w 522"/>
                <a:gd name="T43" fmla="*/ 162 h 213"/>
                <a:gd name="T44" fmla="*/ 154 w 522"/>
                <a:gd name="T45" fmla="*/ 167 h 213"/>
                <a:gd name="T46" fmla="*/ 137 w 522"/>
                <a:gd name="T47" fmla="*/ 172 h 213"/>
                <a:gd name="T48" fmla="*/ 120 w 522"/>
                <a:gd name="T49" fmla="*/ 176 h 213"/>
                <a:gd name="T50" fmla="*/ 103 w 522"/>
                <a:gd name="T51" fmla="*/ 181 h 213"/>
                <a:gd name="T52" fmla="*/ 85 w 522"/>
                <a:gd name="T53" fmla="*/ 186 h 213"/>
                <a:gd name="T54" fmla="*/ 68 w 522"/>
                <a:gd name="T55" fmla="*/ 191 h 213"/>
                <a:gd name="T56" fmla="*/ 51 w 522"/>
                <a:gd name="T57" fmla="*/ 196 h 213"/>
                <a:gd name="T58" fmla="*/ 34 w 522"/>
                <a:gd name="T59" fmla="*/ 201 h 213"/>
                <a:gd name="T60" fmla="*/ 17 w 522"/>
                <a:gd name="T61" fmla="*/ 206 h 213"/>
                <a:gd name="T62" fmla="*/ 0 w 522"/>
                <a:gd name="T63" fmla="*/ 212 h 2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5" name="Freeform 21">
              <a:extLst>
                <a:ext uri="{FF2B5EF4-FFF2-40B4-BE49-F238E27FC236}">
                  <a16:creationId xmlns:a16="http://schemas.microsoft.com/office/drawing/2014/main" id="{D2C1D2A4-EBBF-3A1C-0BE0-3D093017F5DB}"/>
                </a:ext>
              </a:extLst>
            </p:cNvPr>
            <p:cNvSpPr>
              <a:spLocks/>
            </p:cNvSpPr>
            <p:nvPr/>
          </p:nvSpPr>
          <p:spPr bwMode="auto">
            <a:xfrm>
              <a:off x="3988" y="2356"/>
              <a:ext cx="521" cy="249"/>
            </a:xfrm>
            <a:custGeom>
              <a:avLst/>
              <a:gdLst>
                <a:gd name="T0" fmla="*/ 520 w 521"/>
                <a:gd name="T1" fmla="*/ 0 h 249"/>
                <a:gd name="T2" fmla="*/ 486 w 521"/>
                <a:gd name="T3" fmla="*/ 12 h 249"/>
                <a:gd name="T4" fmla="*/ 470 w 521"/>
                <a:gd name="T5" fmla="*/ 18 h 249"/>
                <a:gd name="T6" fmla="*/ 453 w 521"/>
                <a:gd name="T7" fmla="*/ 25 h 249"/>
                <a:gd name="T8" fmla="*/ 436 w 521"/>
                <a:gd name="T9" fmla="*/ 32 h 249"/>
                <a:gd name="T10" fmla="*/ 420 w 521"/>
                <a:gd name="T11" fmla="*/ 39 h 249"/>
                <a:gd name="T12" fmla="*/ 404 w 521"/>
                <a:gd name="T13" fmla="*/ 47 h 249"/>
                <a:gd name="T14" fmla="*/ 387 w 521"/>
                <a:gd name="T15" fmla="*/ 54 h 249"/>
                <a:gd name="T16" fmla="*/ 371 w 521"/>
                <a:gd name="T17" fmla="*/ 62 h 249"/>
                <a:gd name="T18" fmla="*/ 355 w 521"/>
                <a:gd name="T19" fmla="*/ 70 h 249"/>
                <a:gd name="T20" fmla="*/ 339 w 521"/>
                <a:gd name="T21" fmla="*/ 78 h 249"/>
                <a:gd name="T22" fmla="*/ 323 w 521"/>
                <a:gd name="T23" fmla="*/ 87 h 249"/>
                <a:gd name="T24" fmla="*/ 307 w 521"/>
                <a:gd name="T25" fmla="*/ 95 h 249"/>
                <a:gd name="T26" fmla="*/ 291 w 521"/>
                <a:gd name="T27" fmla="*/ 104 h 249"/>
                <a:gd name="T28" fmla="*/ 275 w 521"/>
                <a:gd name="T29" fmla="*/ 112 h 249"/>
                <a:gd name="T30" fmla="*/ 259 w 521"/>
                <a:gd name="T31" fmla="*/ 121 h 249"/>
                <a:gd name="T32" fmla="*/ 243 w 521"/>
                <a:gd name="T33" fmla="*/ 130 h 249"/>
                <a:gd name="T34" fmla="*/ 228 w 521"/>
                <a:gd name="T35" fmla="*/ 138 h 249"/>
                <a:gd name="T36" fmla="*/ 212 w 521"/>
                <a:gd name="T37" fmla="*/ 147 h 249"/>
                <a:gd name="T38" fmla="*/ 196 w 521"/>
                <a:gd name="T39" fmla="*/ 156 h 249"/>
                <a:gd name="T40" fmla="*/ 180 w 521"/>
                <a:gd name="T41" fmla="*/ 164 h 249"/>
                <a:gd name="T42" fmla="*/ 164 w 521"/>
                <a:gd name="T43" fmla="*/ 173 h 249"/>
                <a:gd name="T44" fmla="*/ 148 w 521"/>
                <a:gd name="T45" fmla="*/ 181 h 249"/>
                <a:gd name="T46" fmla="*/ 132 w 521"/>
                <a:gd name="T47" fmla="*/ 190 h 249"/>
                <a:gd name="T48" fmla="*/ 115 w 521"/>
                <a:gd name="T49" fmla="*/ 198 h 249"/>
                <a:gd name="T50" fmla="*/ 99 w 521"/>
                <a:gd name="T51" fmla="*/ 206 h 249"/>
                <a:gd name="T52" fmla="*/ 83 w 521"/>
                <a:gd name="T53" fmla="*/ 213 h 249"/>
                <a:gd name="T54" fmla="*/ 66 w 521"/>
                <a:gd name="T55" fmla="*/ 221 h 249"/>
                <a:gd name="T56" fmla="*/ 50 w 521"/>
                <a:gd name="T57" fmla="*/ 228 h 249"/>
                <a:gd name="T58" fmla="*/ 33 w 521"/>
                <a:gd name="T59" fmla="*/ 235 h 249"/>
                <a:gd name="T60" fmla="*/ 16 w 521"/>
                <a:gd name="T61" fmla="*/ 242 h 249"/>
                <a:gd name="T62" fmla="*/ 0 w 521"/>
                <a:gd name="T63" fmla="*/ 248 h 2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6" name="Freeform 22">
              <a:extLst>
                <a:ext uri="{FF2B5EF4-FFF2-40B4-BE49-F238E27FC236}">
                  <a16:creationId xmlns:a16="http://schemas.microsoft.com/office/drawing/2014/main" id="{93E8FC8F-CA84-75F5-0DB5-F68A33067050}"/>
                </a:ext>
              </a:extLst>
            </p:cNvPr>
            <p:cNvSpPr>
              <a:spLocks/>
            </p:cNvSpPr>
            <p:nvPr/>
          </p:nvSpPr>
          <p:spPr bwMode="auto">
            <a:xfrm>
              <a:off x="3715" y="2328"/>
              <a:ext cx="712" cy="289"/>
            </a:xfrm>
            <a:custGeom>
              <a:avLst/>
              <a:gdLst>
                <a:gd name="T0" fmla="*/ 711 w 712"/>
                <a:gd name="T1" fmla="*/ 5 h 289"/>
                <a:gd name="T2" fmla="*/ 688 w 712"/>
                <a:gd name="T3" fmla="*/ 0 h 289"/>
                <a:gd name="T4" fmla="*/ 676 w 712"/>
                <a:gd name="T5" fmla="*/ 0 h 289"/>
                <a:gd name="T6" fmla="*/ 664 w 712"/>
                <a:gd name="T7" fmla="*/ 0 h 289"/>
                <a:gd name="T8" fmla="*/ 652 w 712"/>
                <a:gd name="T9" fmla="*/ 1 h 289"/>
                <a:gd name="T10" fmla="*/ 640 w 712"/>
                <a:gd name="T11" fmla="*/ 2 h 289"/>
                <a:gd name="T12" fmla="*/ 628 w 712"/>
                <a:gd name="T13" fmla="*/ 5 h 289"/>
                <a:gd name="T14" fmla="*/ 615 w 712"/>
                <a:gd name="T15" fmla="*/ 8 h 289"/>
                <a:gd name="T16" fmla="*/ 603 w 712"/>
                <a:gd name="T17" fmla="*/ 11 h 289"/>
                <a:gd name="T18" fmla="*/ 591 w 712"/>
                <a:gd name="T19" fmla="*/ 16 h 289"/>
                <a:gd name="T20" fmla="*/ 578 w 712"/>
                <a:gd name="T21" fmla="*/ 20 h 289"/>
                <a:gd name="T22" fmla="*/ 565 w 712"/>
                <a:gd name="T23" fmla="*/ 26 h 289"/>
                <a:gd name="T24" fmla="*/ 553 w 712"/>
                <a:gd name="T25" fmla="*/ 31 h 289"/>
                <a:gd name="T26" fmla="*/ 540 w 712"/>
                <a:gd name="T27" fmla="*/ 37 h 289"/>
                <a:gd name="T28" fmla="*/ 527 w 712"/>
                <a:gd name="T29" fmla="*/ 43 h 289"/>
                <a:gd name="T30" fmla="*/ 515 w 712"/>
                <a:gd name="T31" fmla="*/ 50 h 289"/>
                <a:gd name="T32" fmla="*/ 502 w 712"/>
                <a:gd name="T33" fmla="*/ 57 h 289"/>
                <a:gd name="T34" fmla="*/ 490 w 712"/>
                <a:gd name="T35" fmla="*/ 64 h 289"/>
                <a:gd name="T36" fmla="*/ 477 w 712"/>
                <a:gd name="T37" fmla="*/ 71 h 289"/>
                <a:gd name="T38" fmla="*/ 465 w 712"/>
                <a:gd name="T39" fmla="*/ 78 h 289"/>
                <a:gd name="T40" fmla="*/ 453 w 712"/>
                <a:gd name="T41" fmla="*/ 86 h 289"/>
                <a:gd name="T42" fmla="*/ 441 w 712"/>
                <a:gd name="T43" fmla="*/ 93 h 289"/>
                <a:gd name="T44" fmla="*/ 429 w 712"/>
                <a:gd name="T45" fmla="*/ 101 h 289"/>
                <a:gd name="T46" fmla="*/ 417 w 712"/>
                <a:gd name="T47" fmla="*/ 108 h 289"/>
                <a:gd name="T48" fmla="*/ 406 w 712"/>
                <a:gd name="T49" fmla="*/ 115 h 289"/>
                <a:gd name="T50" fmla="*/ 394 w 712"/>
                <a:gd name="T51" fmla="*/ 122 h 289"/>
                <a:gd name="T52" fmla="*/ 383 w 712"/>
                <a:gd name="T53" fmla="*/ 129 h 289"/>
                <a:gd name="T54" fmla="*/ 372 w 712"/>
                <a:gd name="T55" fmla="*/ 136 h 289"/>
                <a:gd name="T56" fmla="*/ 362 w 712"/>
                <a:gd name="T57" fmla="*/ 142 h 289"/>
                <a:gd name="T58" fmla="*/ 351 w 712"/>
                <a:gd name="T59" fmla="*/ 148 h 289"/>
                <a:gd name="T60" fmla="*/ 341 w 712"/>
                <a:gd name="T61" fmla="*/ 153 h 289"/>
                <a:gd name="T62" fmla="*/ 332 w 712"/>
                <a:gd name="T63" fmla="*/ 158 h 289"/>
                <a:gd name="T64" fmla="*/ 311 w 712"/>
                <a:gd name="T65" fmla="*/ 168 h 289"/>
                <a:gd name="T66" fmla="*/ 301 w 712"/>
                <a:gd name="T67" fmla="*/ 173 h 289"/>
                <a:gd name="T68" fmla="*/ 291 w 712"/>
                <a:gd name="T69" fmla="*/ 178 h 289"/>
                <a:gd name="T70" fmla="*/ 281 w 712"/>
                <a:gd name="T71" fmla="*/ 183 h 289"/>
                <a:gd name="T72" fmla="*/ 271 w 712"/>
                <a:gd name="T73" fmla="*/ 188 h 289"/>
                <a:gd name="T74" fmla="*/ 261 w 712"/>
                <a:gd name="T75" fmla="*/ 193 h 289"/>
                <a:gd name="T76" fmla="*/ 251 w 712"/>
                <a:gd name="T77" fmla="*/ 198 h 289"/>
                <a:gd name="T78" fmla="*/ 241 w 712"/>
                <a:gd name="T79" fmla="*/ 203 h 289"/>
                <a:gd name="T80" fmla="*/ 231 w 712"/>
                <a:gd name="T81" fmla="*/ 208 h 289"/>
                <a:gd name="T82" fmla="*/ 221 w 712"/>
                <a:gd name="T83" fmla="*/ 213 h 289"/>
                <a:gd name="T84" fmla="*/ 211 w 712"/>
                <a:gd name="T85" fmla="*/ 218 h 289"/>
                <a:gd name="T86" fmla="*/ 201 w 712"/>
                <a:gd name="T87" fmla="*/ 222 h 289"/>
                <a:gd name="T88" fmla="*/ 191 w 712"/>
                <a:gd name="T89" fmla="*/ 227 h 289"/>
                <a:gd name="T90" fmla="*/ 181 w 712"/>
                <a:gd name="T91" fmla="*/ 232 h 289"/>
                <a:gd name="T92" fmla="*/ 171 w 712"/>
                <a:gd name="T93" fmla="*/ 236 h 289"/>
                <a:gd name="T94" fmla="*/ 160 w 712"/>
                <a:gd name="T95" fmla="*/ 240 h 289"/>
                <a:gd name="T96" fmla="*/ 150 w 712"/>
                <a:gd name="T97" fmla="*/ 244 h 289"/>
                <a:gd name="T98" fmla="*/ 140 w 712"/>
                <a:gd name="T99" fmla="*/ 248 h 289"/>
                <a:gd name="T100" fmla="*/ 129 w 712"/>
                <a:gd name="T101" fmla="*/ 252 h 289"/>
                <a:gd name="T102" fmla="*/ 119 w 712"/>
                <a:gd name="T103" fmla="*/ 256 h 289"/>
                <a:gd name="T104" fmla="*/ 109 w 712"/>
                <a:gd name="T105" fmla="*/ 260 h 289"/>
                <a:gd name="T106" fmla="*/ 98 w 712"/>
                <a:gd name="T107" fmla="*/ 264 h 289"/>
                <a:gd name="T108" fmla="*/ 87 w 712"/>
                <a:gd name="T109" fmla="*/ 267 h 289"/>
                <a:gd name="T110" fmla="*/ 77 w 712"/>
                <a:gd name="T111" fmla="*/ 270 h 289"/>
                <a:gd name="T112" fmla="*/ 66 w 712"/>
                <a:gd name="T113" fmla="*/ 273 h 289"/>
                <a:gd name="T114" fmla="*/ 55 w 712"/>
                <a:gd name="T115" fmla="*/ 276 h 289"/>
                <a:gd name="T116" fmla="*/ 45 w 712"/>
                <a:gd name="T117" fmla="*/ 279 h 289"/>
                <a:gd name="T118" fmla="*/ 33 w 712"/>
                <a:gd name="T119" fmla="*/ 282 h 289"/>
                <a:gd name="T120" fmla="*/ 23 w 712"/>
                <a:gd name="T121" fmla="*/ 284 h 289"/>
                <a:gd name="T122" fmla="*/ 11 w 712"/>
                <a:gd name="T123" fmla="*/ 286 h 289"/>
                <a:gd name="T124" fmla="*/ 0 w 712"/>
                <a:gd name="T125" fmla="*/ 288 h 2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7" name="Freeform 23">
              <a:extLst>
                <a:ext uri="{FF2B5EF4-FFF2-40B4-BE49-F238E27FC236}">
                  <a16:creationId xmlns:a16="http://schemas.microsoft.com/office/drawing/2014/main" id="{3473D95D-E413-1E28-1A03-E751FEC4F33D}"/>
                </a:ext>
              </a:extLst>
            </p:cNvPr>
            <p:cNvSpPr>
              <a:spLocks/>
            </p:cNvSpPr>
            <p:nvPr/>
          </p:nvSpPr>
          <p:spPr bwMode="auto">
            <a:xfrm>
              <a:off x="3774" y="2604"/>
              <a:ext cx="238" cy="15"/>
            </a:xfrm>
            <a:custGeom>
              <a:avLst/>
              <a:gdLst>
                <a:gd name="T0" fmla="*/ 237 w 238"/>
                <a:gd name="T1" fmla="*/ 0 h 15"/>
                <a:gd name="T2" fmla="*/ 222 w 238"/>
                <a:gd name="T3" fmla="*/ 2 h 15"/>
                <a:gd name="T4" fmla="*/ 215 w 238"/>
                <a:gd name="T5" fmla="*/ 2 h 15"/>
                <a:gd name="T6" fmla="*/ 208 w 238"/>
                <a:gd name="T7" fmla="*/ 3 h 15"/>
                <a:gd name="T8" fmla="*/ 200 w 238"/>
                <a:gd name="T9" fmla="*/ 4 h 15"/>
                <a:gd name="T10" fmla="*/ 193 w 238"/>
                <a:gd name="T11" fmla="*/ 4 h 15"/>
                <a:gd name="T12" fmla="*/ 186 w 238"/>
                <a:gd name="T13" fmla="*/ 5 h 15"/>
                <a:gd name="T14" fmla="*/ 178 w 238"/>
                <a:gd name="T15" fmla="*/ 6 h 15"/>
                <a:gd name="T16" fmla="*/ 171 w 238"/>
                <a:gd name="T17" fmla="*/ 6 h 15"/>
                <a:gd name="T18" fmla="*/ 164 w 238"/>
                <a:gd name="T19" fmla="*/ 7 h 15"/>
                <a:gd name="T20" fmla="*/ 156 w 238"/>
                <a:gd name="T21" fmla="*/ 8 h 15"/>
                <a:gd name="T22" fmla="*/ 149 w 238"/>
                <a:gd name="T23" fmla="*/ 9 h 15"/>
                <a:gd name="T24" fmla="*/ 141 w 238"/>
                <a:gd name="T25" fmla="*/ 9 h 15"/>
                <a:gd name="T26" fmla="*/ 134 w 238"/>
                <a:gd name="T27" fmla="*/ 10 h 15"/>
                <a:gd name="T28" fmla="*/ 126 w 238"/>
                <a:gd name="T29" fmla="*/ 11 h 15"/>
                <a:gd name="T30" fmla="*/ 119 w 238"/>
                <a:gd name="T31" fmla="*/ 11 h 15"/>
                <a:gd name="T32" fmla="*/ 112 w 238"/>
                <a:gd name="T33" fmla="*/ 12 h 15"/>
                <a:gd name="T34" fmla="*/ 104 w 238"/>
                <a:gd name="T35" fmla="*/ 12 h 15"/>
                <a:gd name="T36" fmla="*/ 97 w 238"/>
                <a:gd name="T37" fmla="*/ 13 h 15"/>
                <a:gd name="T38" fmla="*/ 89 w 238"/>
                <a:gd name="T39" fmla="*/ 13 h 15"/>
                <a:gd name="T40" fmla="*/ 82 w 238"/>
                <a:gd name="T41" fmla="*/ 14 h 15"/>
                <a:gd name="T42" fmla="*/ 74 w 238"/>
                <a:gd name="T43" fmla="*/ 14 h 15"/>
                <a:gd name="T44" fmla="*/ 67 w 238"/>
                <a:gd name="T45" fmla="*/ 14 h 15"/>
                <a:gd name="T46" fmla="*/ 60 w 238"/>
                <a:gd name="T47" fmla="*/ 14 h 15"/>
                <a:gd name="T48" fmla="*/ 52 w 238"/>
                <a:gd name="T49" fmla="*/ 14 h 15"/>
                <a:gd name="T50" fmla="*/ 45 w 238"/>
                <a:gd name="T51" fmla="*/ 14 h 15"/>
                <a:gd name="T52" fmla="*/ 37 w 238"/>
                <a:gd name="T53" fmla="*/ 14 h 15"/>
                <a:gd name="T54" fmla="*/ 30 w 238"/>
                <a:gd name="T55" fmla="*/ 14 h 15"/>
                <a:gd name="T56" fmla="*/ 22 w 238"/>
                <a:gd name="T57" fmla="*/ 14 h 15"/>
                <a:gd name="T58" fmla="*/ 15 w 238"/>
                <a:gd name="T59" fmla="*/ 13 h 15"/>
                <a:gd name="T60" fmla="*/ 8 w 238"/>
                <a:gd name="T61" fmla="*/ 12 h 15"/>
                <a:gd name="T62" fmla="*/ 0 w 238"/>
                <a:gd name="T63" fmla="*/ 12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8" name="Freeform 24">
              <a:extLst>
                <a:ext uri="{FF2B5EF4-FFF2-40B4-BE49-F238E27FC236}">
                  <a16:creationId xmlns:a16="http://schemas.microsoft.com/office/drawing/2014/main" id="{ECF68657-48F6-CEDA-AECC-E96F7D4829BC}"/>
                </a:ext>
              </a:extLst>
            </p:cNvPr>
            <p:cNvSpPr>
              <a:spLocks/>
            </p:cNvSpPr>
            <p:nvPr/>
          </p:nvSpPr>
          <p:spPr bwMode="auto">
            <a:xfrm>
              <a:off x="3502" y="2770"/>
              <a:ext cx="333" cy="142"/>
            </a:xfrm>
            <a:custGeom>
              <a:avLst/>
              <a:gdLst>
                <a:gd name="T0" fmla="*/ 0 w 333"/>
                <a:gd name="T1" fmla="*/ 0 h 142"/>
                <a:gd name="T2" fmla="*/ 19 w 333"/>
                <a:gd name="T3" fmla="*/ 0 h 142"/>
                <a:gd name="T4" fmla="*/ 28 w 333"/>
                <a:gd name="T5" fmla="*/ 1 h 142"/>
                <a:gd name="T6" fmla="*/ 39 w 333"/>
                <a:gd name="T7" fmla="*/ 2 h 142"/>
                <a:gd name="T8" fmla="*/ 49 w 333"/>
                <a:gd name="T9" fmla="*/ 4 h 142"/>
                <a:gd name="T10" fmla="*/ 60 w 333"/>
                <a:gd name="T11" fmla="*/ 6 h 142"/>
                <a:gd name="T12" fmla="*/ 72 w 333"/>
                <a:gd name="T13" fmla="*/ 8 h 142"/>
                <a:gd name="T14" fmla="*/ 83 w 333"/>
                <a:gd name="T15" fmla="*/ 10 h 142"/>
                <a:gd name="T16" fmla="*/ 94 w 333"/>
                <a:gd name="T17" fmla="*/ 13 h 142"/>
                <a:gd name="T18" fmla="*/ 106 w 333"/>
                <a:gd name="T19" fmla="*/ 16 h 142"/>
                <a:gd name="T20" fmla="*/ 118 w 333"/>
                <a:gd name="T21" fmla="*/ 20 h 142"/>
                <a:gd name="T22" fmla="*/ 130 w 333"/>
                <a:gd name="T23" fmla="*/ 24 h 142"/>
                <a:gd name="T24" fmla="*/ 142 w 333"/>
                <a:gd name="T25" fmla="*/ 28 h 142"/>
                <a:gd name="T26" fmla="*/ 154 w 333"/>
                <a:gd name="T27" fmla="*/ 32 h 142"/>
                <a:gd name="T28" fmla="*/ 166 w 333"/>
                <a:gd name="T29" fmla="*/ 36 h 142"/>
                <a:gd name="T30" fmla="*/ 178 w 333"/>
                <a:gd name="T31" fmla="*/ 41 h 142"/>
                <a:gd name="T32" fmla="*/ 190 w 333"/>
                <a:gd name="T33" fmla="*/ 46 h 142"/>
                <a:gd name="T34" fmla="*/ 202 w 333"/>
                <a:gd name="T35" fmla="*/ 51 h 142"/>
                <a:gd name="T36" fmla="*/ 213 w 333"/>
                <a:gd name="T37" fmla="*/ 56 h 142"/>
                <a:gd name="T38" fmla="*/ 225 w 333"/>
                <a:gd name="T39" fmla="*/ 62 h 142"/>
                <a:gd name="T40" fmla="*/ 236 w 333"/>
                <a:gd name="T41" fmla="*/ 68 h 142"/>
                <a:gd name="T42" fmla="*/ 247 w 333"/>
                <a:gd name="T43" fmla="*/ 74 h 142"/>
                <a:gd name="T44" fmla="*/ 257 w 333"/>
                <a:gd name="T45" fmla="*/ 80 h 142"/>
                <a:gd name="T46" fmla="*/ 267 w 333"/>
                <a:gd name="T47" fmla="*/ 86 h 142"/>
                <a:gd name="T48" fmla="*/ 277 w 333"/>
                <a:gd name="T49" fmla="*/ 92 h 142"/>
                <a:gd name="T50" fmla="*/ 286 w 333"/>
                <a:gd name="T51" fmla="*/ 99 h 142"/>
                <a:gd name="T52" fmla="*/ 295 w 333"/>
                <a:gd name="T53" fmla="*/ 106 h 142"/>
                <a:gd name="T54" fmla="*/ 304 w 333"/>
                <a:gd name="T55" fmla="*/ 112 h 142"/>
                <a:gd name="T56" fmla="*/ 312 w 333"/>
                <a:gd name="T57" fmla="*/ 120 h 142"/>
                <a:gd name="T58" fmla="*/ 319 w 333"/>
                <a:gd name="T59" fmla="*/ 126 h 142"/>
                <a:gd name="T60" fmla="*/ 325 w 333"/>
                <a:gd name="T61" fmla="*/ 134 h 142"/>
                <a:gd name="T62" fmla="*/ 332 w 333"/>
                <a:gd name="T63" fmla="*/ 141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49" name="Freeform 25">
              <a:extLst>
                <a:ext uri="{FF2B5EF4-FFF2-40B4-BE49-F238E27FC236}">
                  <a16:creationId xmlns:a16="http://schemas.microsoft.com/office/drawing/2014/main" id="{F0655C2E-C845-D600-231C-766A1E405DBA}"/>
                </a:ext>
              </a:extLst>
            </p:cNvPr>
            <p:cNvSpPr>
              <a:spLocks/>
            </p:cNvSpPr>
            <p:nvPr/>
          </p:nvSpPr>
          <p:spPr bwMode="auto">
            <a:xfrm>
              <a:off x="3538" y="2694"/>
              <a:ext cx="379" cy="147"/>
            </a:xfrm>
            <a:custGeom>
              <a:avLst/>
              <a:gdLst>
                <a:gd name="T0" fmla="*/ 0 w 379"/>
                <a:gd name="T1" fmla="*/ 5 h 147"/>
                <a:gd name="T2" fmla="*/ 20 w 379"/>
                <a:gd name="T3" fmla="*/ 1 h 147"/>
                <a:gd name="T4" fmla="*/ 30 w 379"/>
                <a:gd name="T5" fmla="*/ 0 h 147"/>
                <a:gd name="T6" fmla="*/ 42 w 379"/>
                <a:gd name="T7" fmla="*/ 0 h 147"/>
                <a:gd name="T8" fmla="*/ 54 w 379"/>
                <a:gd name="T9" fmla="*/ 1 h 147"/>
                <a:gd name="T10" fmla="*/ 66 w 379"/>
                <a:gd name="T11" fmla="*/ 2 h 147"/>
                <a:gd name="T12" fmla="*/ 78 w 379"/>
                <a:gd name="T13" fmla="*/ 4 h 147"/>
                <a:gd name="T14" fmla="*/ 91 w 379"/>
                <a:gd name="T15" fmla="*/ 6 h 147"/>
                <a:gd name="T16" fmla="*/ 104 w 379"/>
                <a:gd name="T17" fmla="*/ 9 h 147"/>
                <a:gd name="T18" fmla="*/ 117 w 379"/>
                <a:gd name="T19" fmla="*/ 12 h 147"/>
                <a:gd name="T20" fmla="*/ 130 w 379"/>
                <a:gd name="T21" fmla="*/ 16 h 147"/>
                <a:gd name="T22" fmla="*/ 144 w 379"/>
                <a:gd name="T23" fmla="*/ 20 h 147"/>
                <a:gd name="T24" fmla="*/ 158 w 379"/>
                <a:gd name="T25" fmla="*/ 25 h 147"/>
                <a:gd name="T26" fmla="*/ 171 w 379"/>
                <a:gd name="T27" fmla="*/ 30 h 147"/>
                <a:gd name="T28" fmla="*/ 185 w 379"/>
                <a:gd name="T29" fmla="*/ 35 h 147"/>
                <a:gd name="T30" fmla="*/ 199 w 379"/>
                <a:gd name="T31" fmla="*/ 41 h 147"/>
                <a:gd name="T32" fmla="*/ 212 w 379"/>
                <a:gd name="T33" fmla="*/ 47 h 147"/>
                <a:gd name="T34" fmla="*/ 226 w 379"/>
                <a:gd name="T35" fmla="*/ 53 h 147"/>
                <a:gd name="T36" fmla="*/ 239 w 379"/>
                <a:gd name="T37" fmla="*/ 59 h 147"/>
                <a:gd name="T38" fmla="*/ 252 w 379"/>
                <a:gd name="T39" fmla="*/ 66 h 147"/>
                <a:gd name="T40" fmla="*/ 265 w 379"/>
                <a:gd name="T41" fmla="*/ 72 h 147"/>
                <a:gd name="T42" fmla="*/ 278 w 379"/>
                <a:gd name="T43" fmla="*/ 79 h 147"/>
                <a:gd name="T44" fmla="*/ 290 w 379"/>
                <a:gd name="T45" fmla="*/ 86 h 147"/>
                <a:gd name="T46" fmla="*/ 302 w 379"/>
                <a:gd name="T47" fmla="*/ 93 h 147"/>
                <a:gd name="T48" fmla="*/ 313 w 379"/>
                <a:gd name="T49" fmla="*/ 100 h 147"/>
                <a:gd name="T50" fmla="*/ 324 w 379"/>
                <a:gd name="T51" fmla="*/ 107 h 147"/>
                <a:gd name="T52" fmla="*/ 334 w 379"/>
                <a:gd name="T53" fmla="*/ 114 h 147"/>
                <a:gd name="T54" fmla="*/ 344 w 379"/>
                <a:gd name="T55" fmla="*/ 120 h 147"/>
                <a:gd name="T56" fmla="*/ 354 w 379"/>
                <a:gd name="T57" fmla="*/ 127 h 147"/>
                <a:gd name="T58" fmla="*/ 363 w 379"/>
                <a:gd name="T59" fmla="*/ 134 h 147"/>
                <a:gd name="T60" fmla="*/ 371 w 379"/>
                <a:gd name="T61" fmla="*/ 140 h 147"/>
                <a:gd name="T62" fmla="*/ 378 w 379"/>
                <a:gd name="T63" fmla="*/ 14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0" name="Freeform 26">
              <a:extLst>
                <a:ext uri="{FF2B5EF4-FFF2-40B4-BE49-F238E27FC236}">
                  <a16:creationId xmlns:a16="http://schemas.microsoft.com/office/drawing/2014/main" id="{CB2D1E99-70C5-7987-379A-82952A35853B}"/>
                </a:ext>
              </a:extLst>
            </p:cNvPr>
            <p:cNvSpPr>
              <a:spLocks/>
            </p:cNvSpPr>
            <p:nvPr/>
          </p:nvSpPr>
          <p:spPr bwMode="auto">
            <a:xfrm>
              <a:off x="3644" y="2646"/>
              <a:ext cx="380" cy="89"/>
            </a:xfrm>
            <a:custGeom>
              <a:avLst/>
              <a:gdLst>
                <a:gd name="T0" fmla="*/ 0 w 380"/>
                <a:gd name="T1" fmla="*/ 5 h 89"/>
                <a:gd name="T2" fmla="*/ 23 w 380"/>
                <a:gd name="T3" fmla="*/ 1 h 89"/>
                <a:gd name="T4" fmla="*/ 34 w 380"/>
                <a:gd name="T5" fmla="*/ 0 h 89"/>
                <a:gd name="T6" fmla="*/ 46 w 380"/>
                <a:gd name="T7" fmla="*/ 0 h 89"/>
                <a:gd name="T8" fmla="*/ 58 w 380"/>
                <a:gd name="T9" fmla="*/ 0 h 89"/>
                <a:gd name="T10" fmla="*/ 69 w 380"/>
                <a:gd name="T11" fmla="*/ 1 h 89"/>
                <a:gd name="T12" fmla="*/ 81 w 380"/>
                <a:gd name="T13" fmla="*/ 2 h 89"/>
                <a:gd name="T14" fmla="*/ 93 w 380"/>
                <a:gd name="T15" fmla="*/ 4 h 89"/>
                <a:gd name="T16" fmla="*/ 105 w 380"/>
                <a:gd name="T17" fmla="*/ 6 h 89"/>
                <a:gd name="T18" fmla="*/ 117 w 380"/>
                <a:gd name="T19" fmla="*/ 8 h 89"/>
                <a:gd name="T20" fmla="*/ 130 w 380"/>
                <a:gd name="T21" fmla="*/ 10 h 89"/>
                <a:gd name="T22" fmla="*/ 142 w 380"/>
                <a:gd name="T23" fmla="*/ 14 h 89"/>
                <a:gd name="T24" fmla="*/ 154 w 380"/>
                <a:gd name="T25" fmla="*/ 17 h 89"/>
                <a:gd name="T26" fmla="*/ 166 w 380"/>
                <a:gd name="T27" fmla="*/ 20 h 89"/>
                <a:gd name="T28" fmla="*/ 178 w 380"/>
                <a:gd name="T29" fmla="*/ 24 h 89"/>
                <a:gd name="T30" fmla="*/ 190 w 380"/>
                <a:gd name="T31" fmla="*/ 28 h 89"/>
                <a:gd name="T32" fmla="*/ 203 w 380"/>
                <a:gd name="T33" fmla="*/ 32 h 89"/>
                <a:gd name="T34" fmla="*/ 215 w 380"/>
                <a:gd name="T35" fmla="*/ 36 h 89"/>
                <a:gd name="T36" fmla="*/ 227 w 380"/>
                <a:gd name="T37" fmla="*/ 40 h 89"/>
                <a:gd name="T38" fmla="*/ 239 w 380"/>
                <a:gd name="T39" fmla="*/ 44 h 89"/>
                <a:gd name="T40" fmla="*/ 251 w 380"/>
                <a:gd name="T41" fmla="*/ 49 h 89"/>
                <a:gd name="T42" fmla="*/ 263 w 380"/>
                <a:gd name="T43" fmla="*/ 53 h 89"/>
                <a:gd name="T44" fmla="*/ 275 w 380"/>
                <a:gd name="T45" fmla="*/ 57 h 89"/>
                <a:gd name="T46" fmla="*/ 287 w 380"/>
                <a:gd name="T47" fmla="*/ 61 h 89"/>
                <a:gd name="T48" fmla="*/ 299 w 380"/>
                <a:gd name="T49" fmla="*/ 65 h 89"/>
                <a:gd name="T50" fmla="*/ 311 w 380"/>
                <a:gd name="T51" fmla="*/ 69 h 89"/>
                <a:gd name="T52" fmla="*/ 322 w 380"/>
                <a:gd name="T53" fmla="*/ 73 h 89"/>
                <a:gd name="T54" fmla="*/ 334 w 380"/>
                <a:gd name="T55" fmla="*/ 76 h 89"/>
                <a:gd name="T56" fmla="*/ 346 w 380"/>
                <a:gd name="T57" fmla="*/ 80 h 89"/>
                <a:gd name="T58" fmla="*/ 357 w 380"/>
                <a:gd name="T59" fmla="*/ 83 h 89"/>
                <a:gd name="T60" fmla="*/ 368 w 380"/>
                <a:gd name="T61" fmla="*/ 85 h 89"/>
                <a:gd name="T62" fmla="*/ 379 w 380"/>
                <a:gd name="T63" fmla="*/ 88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1" name="Freeform 27">
              <a:extLst>
                <a:ext uri="{FF2B5EF4-FFF2-40B4-BE49-F238E27FC236}">
                  <a16:creationId xmlns:a16="http://schemas.microsoft.com/office/drawing/2014/main" id="{3355749E-797C-8402-C80C-25C0153BA2B3}"/>
                </a:ext>
              </a:extLst>
            </p:cNvPr>
            <p:cNvSpPr>
              <a:spLocks/>
            </p:cNvSpPr>
            <p:nvPr/>
          </p:nvSpPr>
          <p:spPr bwMode="auto">
            <a:xfrm>
              <a:off x="4256" y="1802"/>
              <a:ext cx="218" cy="296"/>
            </a:xfrm>
            <a:custGeom>
              <a:avLst/>
              <a:gdLst>
                <a:gd name="T0" fmla="*/ 217 w 218"/>
                <a:gd name="T1" fmla="*/ 0 h 296"/>
                <a:gd name="T2" fmla="*/ 199 w 218"/>
                <a:gd name="T3" fmla="*/ 2 h 296"/>
                <a:gd name="T4" fmla="*/ 191 w 218"/>
                <a:gd name="T5" fmla="*/ 4 h 296"/>
                <a:gd name="T6" fmla="*/ 184 w 218"/>
                <a:gd name="T7" fmla="*/ 6 h 296"/>
                <a:gd name="T8" fmla="*/ 178 w 218"/>
                <a:gd name="T9" fmla="*/ 10 h 296"/>
                <a:gd name="T10" fmla="*/ 172 w 218"/>
                <a:gd name="T11" fmla="*/ 14 h 296"/>
                <a:gd name="T12" fmla="*/ 166 w 218"/>
                <a:gd name="T13" fmla="*/ 18 h 296"/>
                <a:gd name="T14" fmla="*/ 162 w 218"/>
                <a:gd name="T15" fmla="*/ 24 h 296"/>
                <a:gd name="T16" fmla="*/ 157 w 218"/>
                <a:gd name="T17" fmla="*/ 29 h 296"/>
                <a:gd name="T18" fmla="*/ 154 w 218"/>
                <a:gd name="T19" fmla="*/ 35 h 296"/>
                <a:gd name="T20" fmla="*/ 150 w 218"/>
                <a:gd name="T21" fmla="*/ 42 h 296"/>
                <a:gd name="T22" fmla="*/ 147 w 218"/>
                <a:gd name="T23" fmla="*/ 48 h 296"/>
                <a:gd name="T24" fmla="*/ 144 w 218"/>
                <a:gd name="T25" fmla="*/ 55 h 296"/>
                <a:gd name="T26" fmla="*/ 142 w 218"/>
                <a:gd name="T27" fmla="*/ 62 h 296"/>
                <a:gd name="T28" fmla="*/ 139 w 218"/>
                <a:gd name="T29" fmla="*/ 70 h 296"/>
                <a:gd name="T30" fmla="*/ 137 w 218"/>
                <a:gd name="T31" fmla="*/ 77 h 296"/>
                <a:gd name="T32" fmla="*/ 135 w 218"/>
                <a:gd name="T33" fmla="*/ 84 h 296"/>
                <a:gd name="T34" fmla="*/ 133 w 218"/>
                <a:gd name="T35" fmla="*/ 92 h 296"/>
                <a:gd name="T36" fmla="*/ 131 w 218"/>
                <a:gd name="T37" fmla="*/ 100 h 296"/>
                <a:gd name="T38" fmla="*/ 129 w 218"/>
                <a:gd name="T39" fmla="*/ 107 h 296"/>
                <a:gd name="T40" fmla="*/ 126 w 218"/>
                <a:gd name="T41" fmla="*/ 115 h 296"/>
                <a:gd name="T42" fmla="*/ 124 w 218"/>
                <a:gd name="T43" fmla="*/ 122 h 296"/>
                <a:gd name="T44" fmla="*/ 122 w 218"/>
                <a:gd name="T45" fmla="*/ 129 h 296"/>
                <a:gd name="T46" fmla="*/ 120 w 218"/>
                <a:gd name="T47" fmla="*/ 136 h 296"/>
                <a:gd name="T48" fmla="*/ 117 w 218"/>
                <a:gd name="T49" fmla="*/ 143 h 296"/>
                <a:gd name="T50" fmla="*/ 114 w 218"/>
                <a:gd name="T51" fmla="*/ 149 h 296"/>
                <a:gd name="T52" fmla="*/ 110 w 218"/>
                <a:gd name="T53" fmla="*/ 155 h 296"/>
                <a:gd name="T54" fmla="*/ 106 w 218"/>
                <a:gd name="T55" fmla="*/ 160 h 296"/>
                <a:gd name="T56" fmla="*/ 102 w 218"/>
                <a:gd name="T57" fmla="*/ 165 h 296"/>
                <a:gd name="T58" fmla="*/ 98 w 218"/>
                <a:gd name="T59" fmla="*/ 170 h 296"/>
                <a:gd name="T60" fmla="*/ 92 w 218"/>
                <a:gd name="T61" fmla="*/ 174 h 296"/>
                <a:gd name="T62" fmla="*/ 87 w 218"/>
                <a:gd name="T63" fmla="*/ 177 h 296"/>
                <a:gd name="T64" fmla="*/ 77 w 218"/>
                <a:gd name="T65" fmla="*/ 182 h 296"/>
                <a:gd name="T66" fmla="*/ 73 w 218"/>
                <a:gd name="T67" fmla="*/ 184 h 296"/>
                <a:gd name="T68" fmla="*/ 68 w 218"/>
                <a:gd name="T69" fmla="*/ 186 h 296"/>
                <a:gd name="T70" fmla="*/ 64 w 218"/>
                <a:gd name="T71" fmla="*/ 189 h 296"/>
                <a:gd name="T72" fmla="*/ 59 w 218"/>
                <a:gd name="T73" fmla="*/ 191 h 296"/>
                <a:gd name="T74" fmla="*/ 55 w 218"/>
                <a:gd name="T75" fmla="*/ 194 h 296"/>
                <a:gd name="T76" fmla="*/ 50 w 218"/>
                <a:gd name="T77" fmla="*/ 196 h 296"/>
                <a:gd name="T78" fmla="*/ 46 w 218"/>
                <a:gd name="T79" fmla="*/ 199 h 296"/>
                <a:gd name="T80" fmla="*/ 42 w 218"/>
                <a:gd name="T81" fmla="*/ 202 h 296"/>
                <a:gd name="T82" fmla="*/ 38 w 218"/>
                <a:gd name="T83" fmla="*/ 205 h 296"/>
                <a:gd name="T84" fmla="*/ 34 w 218"/>
                <a:gd name="T85" fmla="*/ 208 h 296"/>
                <a:gd name="T86" fmla="*/ 31 w 218"/>
                <a:gd name="T87" fmla="*/ 211 h 296"/>
                <a:gd name="T88" fmla="*/ 27 w 218"/>
                <a:gd name="T89" fmla="*/ 214 h 296"/>
                <a:gd name="T90" fmla="*/ 24 w 218"/>
                <a:gd name="T91" fmla="*/ 217 h 296"/>
                <a:gd name="T92" fmla="*/ 20 w 218"/>
                <a:gd name="T93" fmla="*/ 220 h 296"/>
                <a:gd name="T94" fmla="*/ 18 w 218"/>
                <a:gd name="T95" fmla="*/ 224 h 296"/>
                <a:gd name="T96" fmla="*/ 15 w 218"/>
                <a:gd name="T97" fmla="*/ 228 h 296"/>
                <a:gd name="T98" fmla="*/ 12 w 218"/>
                <a:gd name="T99" fmla="*/ 232 h 296"/>
                <a:gd name="T100" fmla="*/ 10 w 218"/>
                <a:gd name="T101" fmla="*/ 235 h 296"/>
                <a:gd name="T102" fmla="*/ 8 w 218"/>
                <a:gd name="T103" fmla="*/ 239 h 296"/>
                <a:gd name="T104" fmla="*/ 6 w 218"/>
                <a:gd name="T105" fmla="*/ 244 h 296"/>
                <a:gd name="T106" fmla="*/ 4 w 218"/>
                <a:gd name="T107" fmla="*/ 248 h 296"/>
                <a:gd name="T108" fmla="*/ 3 w 218"/>
                <a:gd name="T109" fmla="*/ 252 h 296"/>
                <a:gd name="T110" fmla="*/ 2 w 218"/>
                <a:gd name="T111" fmla="*/ 257 h 296"/>
                <a:gd name="T112" fmla="*/ 1 w 218"/>
                <a:gd name="T113" fmla="*/ 262 h 296"/>
                <a:gd name="T114" fmla="*/ 0 w 218"/>
                <a:gd name="T115" fmla="*/ 267 h 296"/>
                <a:gd name="T116" fmla="*/ 0 w 218"/>
                <a:gd name="T117" fmla="*/ 272 h 296"/>
                <a:gd name="T118" fmla="*/ 1 w 218"/>
                <a:gd name="T119" fmla="*/ 278 h 296"/>
                <a:gd name="T120" fmla="*/ 1 w 218"/>
                <a:gd name="T121" fmla="*/ 283 h 296"/>
                <a:gd name="T122" fmla="*/ 2 w 218"/>
                <a:gd name="T123" fmla="*/ 289 h 296"/>
                <a:gd name="T124" fmla="*/ 4 w 218"/>
                <a:gd name="T125" fmla="*/ 295 h 2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2" name="Freeform 28">
              <a:extLst>
                <a:ext uri="{FF2B5EF4-FFF2-40B4-BE49-F238E27FC236}">
                  <a16:creationId xmlns:a16="http://schemas.microsoft.com/office/drawing/2014/main" id="{C3AA7950-17E1-4A14-82A2-0E40E7E75E9F}"/>
                </a:ext>
              </a:extLst>
            </p:cNvPr>
            <p:cNvSpPr>
              <a:spLocks/>
            </p:cNvSpPr>
            <p:nvPr/>
          </p:nvSpPr>
          <p:spPr bwMode="auto">
            <a:xfrm>
              <a:off x="3985" y="1660"/>
              <a:ext cx="347" cy="521"/>
            </a:xfrm>
            <a:custGeom>
              <a:avLst/>
              <a:gdLst>
                <a:gd name="T0" fmla="*/ 335 w 347"/>
                <a:gd name="T1" fmla="*/ 26 h 521"/>
                <a:gd name="T2" fmla="*/ 322 w 347"/>
                <a:gd name="T3" fmla="*/ 46 h 521"/>
                <a:gd name="T4" fmla="*/ 306 w 347"/>
                <a:gd name="T5" fmla="*/ 63 h 521"/>
                <a:gd name="T6" fmla="*/ 287 w 347"/>
                <a:gd name="T7" fmla="*/ 76 h 521"/>
                <a:gd name="T8" fmla="*/ 268 w 347"/>
                <a:gd name="T9" fmla="*/ 86 h 521"/>
                <a:gd name="T10" fmla="*/ 247 w 347"/>
                <a:gd name="T11" fmla="*/ 95 h 521"/>
                <a:gd name="T12" fmla="*/ 225 w 347"/>
                <a:gd name="T13" fmla="*/ 102 h 521"/>
                <a:gd name="T14" fmla="*/ 202 w 347"/>
                <a:gd name="T15" fmla="*/ 108 h 521"/>
                <a:gd name="T16" fmla="*/ 180 w 347"/>
                <a:gd name="T17" fmla="*/ 113 h 521"/>
                <a:gd name="T18" fmla="*/ 158 w 347"/>
                <a:gd name="T19" fmla="*/ 120 h 521"/>
                <a:gd name="T20" fmla="*/ 137 w 347"/>
                <a:gd name="T21" fmla="*/ 127 h 521"/>
                <a:gd name="T22" fmla="*/ 118 w 347"/>
                <a:gd name="T23" fmla="*/ 136 h 521"/>
                <a:gd name="T24" fmla="*/ 100 w 347"/>
                <a:gd name="T25" fmla="*/ 147 h 521"/>
                <a:gd name="T26" fmla="*/ 84 w 347"/>
                <a:gd name="T27" fmla="*/ 161 h 521"/>
                <a:gd name="T28" fmla="*/ 71 w 347"/>
                <a:gd name="T29" fmla="*/ 179 h 521"/>
                <a:gd name="T30" fmla="*/ 62 w 347"/>
                <a:gd name="T31" fmla="*/ 201 h 521"/>
                <a:gd name="T32" fmla="*/ 57 w 347"/>
                <a:gd name="T33" fmla="*/ 214 h 521"/>
                <a:gd name="T34" fmla="*/ 53 w 347"/>
                <a:gd name="T35" fmla="*/ 226 h 521"/>
                <a:gd name="T36" fmla="*/ 48 w 347"/>
                <a:gd name="T37" fmla="*/ 240 h 521"/>
                <a:gd name="T38" fmla="*/ 43 w 347"/>
                <a:gd name="T39" fmla="*/ 257 h 521"/>
                <a:gd name="T40" fmla="*/ 37 w 347"/>
                <a:gd name="T41" fmla="*/ 275 h 521"/>
                <a:gd name="T42" fmla="*/ 31 w 347"/>
                <a:gd name="T43" fmla="*/ 294 h 521"/>
                <a:gd name="T44" fmla="*/ 25 w 347"/>
                <a:gd name="T45" fmla="*/ 313 h 521"/>
                <a:gd name="T46" fmla="*/ 19 w 347"/>
                <a:gd name="T47" fmla="*/ 333 h 521"/>
                <a:gd name="T48" fmla="*/ 13 w 347"/>
                <a:gd name="T49" fmla="*/ 352 h 521"/>
                <a:gd name="T50" fmla="*/ 9 w 347"/>
                <a:gd name="T51" fmla="*/ 370 h 521"/>
                <a:gd name="T52" fmla="*/ 5 w 347"/>
                <a:gd name="T53" fmla="*/ 388 h 521"/>
                <a:gd name="T54" fmla="*/ 2 w 347"/>
                <a:gd name="T55" fmla="*/ 403 h 521"/>
                <a:gd name="T56" fmla="*/ 0 w 347"/>
                <a:gd name="T57" fmla="*/ 416 h 521"/>
                <a:gd name="T58" fmla="*/ 0 w 347"/>
                <a:gd name="T59" fmla="*/ 427 h 521"/>
                <a:gd name="T60" fmla="*/ 1 w 347"/>
                <a:gd name="T61" fmla="*/ 434 h 521"/>
                <a:gd name="T62" fmla="*/ 6 w 347"/>
                <a:gd name="T63" fmla="*/ 440 h 521"/>
                <a:gd name="T64" fmla="*/ 11 w 347"/>
                <a:gd name="T65" fmla="*/ 444 h 521"/>
                <a:gd name="T66" fmla="*/ 17 w 347"/>
                <a:gd name="T67" fmla="*/ 449 h 521"/>
                <a:gd name="T68" fmla="*/ 25 w 347"/>
                <a:gd name="T69" fmla="*/ 454 h 521"/>
                <a:gd name="T70" fmla="*/ 34 w 347"/>
                <a:gd name="T71" fmla="*/ 459 h 521"/>
                <a:gd name="T72" fmla="*/ 43 w 347"/>
                <a:gd name="T73" fmla="*/ 465 h 521"/>
                <a:gd name="T74" fmla="*/ 53 w 347"/>
                <a:gd name="T75" fmla="*/ 470 h 521"/>
                <a:gd name="T76" fmla="*/ 63 w 347"/>
                <a:gd name="T77" fmla="*/ 476 h 521"/>
                <a:gd name="T78" fmla="*/ 74 w 347"/>
                <a:gd name="T79" fmla="*/ 482 h 521"/>
                <a:gd name="T80" fmla="*/ 84 w 347"/>
                <a:gd name="T81" fmla="*/ 488 h 521"/>
                <a:gd name="T82" fmla="*/ 95 w 347"/>
                <a:gd name="T83" fmla="*/ 494 h 521"/>
                <a:gd name="T84" fmla="*/ 104 w 347"/>
                <a:gd name="T85" fmla="*/ 500 h 521"/>
                <a:gd name="T86" fmla="*/ 113 w 347"/>
                <a:gd name="T87" fmla="*/ 506 h 521"/>
                <a:gd name="T88" fmla="*/ 121 w 347"/>
                <a:gd name="T89" fmla="*/ 510 h 521"/>
                <a:gd name="T90" fmla="*/ 127 w 347"/>
                <a:gd name="T91" fmla="*/ 515 h 521"/>
                <a:gd name="T92" fmla="*/ 133 w 347"/>
                <a:gd name="T93" fmla="*/ 520 h 5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3" name="Freeform 29">
              <a:extLst>
                <a:ext uri="{FF2B5EF4-FFF2-40B4-BE49-F238E27FC236}">
                  <a16:creationId xmlns:a16="http://schemas.microsoft.com/office/drawing/2014/main" id="{2D38298E-0A5F-00A0-7E90-AF316C00E8BC}"/>
                </a:ext>
              </a:extLst>
            </p:cNvPr>
            <p:cNvSpPr>
              <a:spLocks/>
            </p:cNvSpPr>
            <p:nvPr/>
          </p:nvSpPr>
          <p:spPr bwMode="auto">
            <a:xfrm>
              <a:off x="3088" y="1979"/>
              <a:ext cx="131" cy="96"/>
            </a:xfrm>
            <a:custGeom>
              <a:avLst/>
              <a:gdLst>
                <a:gd name="T0" fmla="*/ 0 w 131"/>
                <a:gd name="T1" fmla="*/ 95 h 96"/>
                <a:gd name="T2" fmla="*/ 11 w 131"/>
                <a:gd name="T3" fmla="*/ 91 h 96"/>
                <a:gd name="T4" fmla="*/ 16 w 131"/>
                <a:gd name="T5" fmla="*/ 89 h 96"/>
                <a:gd name="T6" fmla="*/ 21 w 131"/>
                <a:gd name="T7" fmla="*/ 86 h 96"/>
                <a:gd name="T8" fmla="*/ 26 w 131"/>
                <a:gd name="T9" fmla="*/ 83 h 96"/>
                <a:gd name="T10" fmla="*/ 30 w 131"/>
                <a:gd name="T11" fmla="*/ 81 h 96"/>
                <a:gd name="T12" fmla="*/ 34 w 131"/>
                <a:gd name="T13" fmla="*/ 78 h 96"/>
                <a:gd name="T14" fmla="*/ 38 w 131"/>
                <a:gd name="T15" fmla="*/ 75 h 96"/>
                <a:gd name="T16" fmla="*/ 42 w 131"/>
                <a:gd name="T17" fmla="*/ 71 h 96"/>
                <a:gd name="T18" fmla="*/ 45 w 131"/>
                <a:gd name="T19" fmla="*/ 68 h 96"/>
                <a:gd name="T20" fmla="*/ 49 w 131"/>
                <a:gd name="T21" fmla="*/ 65 h 96"/>
                <a:gd name="T22" fmla="*/ 52 w 131"/>
                <a:gd name="T23" fmla="*/ 61 h 96"/>
                <a:gd name="T24" fmla="*/ 56 w 131"/>
                <a:gd name="T25" fmla="*/ 58 h 96"/>
                <a:gd name="T26" fmla="*/ 59 w 131"/>
                <a:gd name="T27" fmla="*/ 54 h 96"/>
                <a:gd name="T28" fmla="*/ 62 w 131"/>
                <a:gd name="T29" fmla="*/ 51 h 96"/>
                <a:gd name="T30" fmla="*/ 65 w 131"/>
                <a:gd name="T31" fmla="*/ 47 h 96"/>
                <a:gd name="T32" fmla="*/ 68 w 131"/>
                <a:gd name="T33" fmla="*/ 43 h 96"/>
                <a:gd name="T34" fmla="*/ 71 w 131"/>
                <a:gd name="T35" fmla="*/ 40 h 96"/>
                <a:gd name="T36" fmla="*/ 74 w 131"/>
                <a:gd name="T37" fmla="*/ 36 h 96"/>
                <a:gd name="T38" fmla="*/ 78 w 131"/>
                <a:gd name="T39" fmla="*/ 33 h 96"/>
                <a:gd name="T40" fmla="*/ 81 w 131"/>
                <a:gd name="T41" fmla="*/ 29 h 96"/>
                <a:gd name="T42" fmla="*/ 84 w 131"/>
                <a:gd name="T43" fmla="*/ 26 h 96"/>
                <a:gd name="T44" fmla="*/ 88 w 131"/>
                <a:gd name="T45" fmla="*/ 23 h 96"/>
                <a:gd name="T46" fmla="*/ 92 w 131"/>
                <a:gd name="T47" fmla="*/ 19 h 96"/>
                <a:gd name="T48" fmla="*/ 96 w 131"/>
                <a:gd name="T49" fmla="*/ 16 h 96"/>
                <a:gd name="T50" fmla="*/ 100 w 131"/>
                <a:gd name="T51" fmla="*/ 13 h 96"/>
                <a:gd name="T52" fmla="*/ 104 w 131"/>
                <a:gd name="T53" fmla="*/ 11 h 96"/>
                <a:gd name="T54" fmla="*/ 109 w 131"/>
                <a:gd name="T55" fmla="*/ 8 h 96"/>
                <a:gd name="T56" fmla="*/ 114 w 131"/>
                <a:gd name="T57" fmla="*/ 6 h 96"/>
                <a:gd name="T58" fmla="*/ 119 w 131"/>
                <a:gd name="T59" fmla="*/ 4 h 96"/>
                <a:gd name="T60" fmla="*/ 124 w 131"/>
                <a:gd name="T61" fmla="*/ 2 h 96"/>
                <a:gd name="T62" fmla="*/ 130 w 131"/>
                <a:gd name="T63" fmla="*/ 0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4" name="Freeform 30">
              <a:extLst>
                <a:ext uri="{FF2B5EF4-FFF2-40B4-BE49-F238E27FC236}">
                  <a16:creationId xmlns:a16="http://schemas.microsoft.com/office/drawing/2014/main" id="{0AF1E5E3-C319-80BD-B317-E269DD53D494}"/>
                </a:ext>
              </a:extLst>
            </p:cNvPr>
            <p:cNvSpPr>
              <a:spLocks/>
            </p:cNvSpPr>
            <p:nvPr/>
          </p:nvSpPr>
          <p:spPr bwMode="auto">
            <a:xfrm>
              <a:off x="2378" y="2050"/>
              <a:ext cx="1043" cy="496"/>
            </a:xfrm>
            <a:custGeom>
              <a:avLst/>
              <a:gdLst>
                <a:gd name="T0" fmla="*/ 1027 w 1043"/>
                <a:gd name="T1" fmla="*/ 30 h 496"/>
                <a:gd name="T2" fmla="*/ 1038 w 1043"/>
                <a:gd name="T3" fmla="*/ 57 h 496"/>
                <a:gd name="T4" fmla="*/ 1042 w 1043"/>
                <a:gd name="T5" fmla="*/ 79 h 496"/>
                <a:gd name="T6" fmla="*/ 1038 w 1043"/>
                <a:gd name="T7" fmla="*/ 98 h 496"/>
                <a:gd name="T8" fmla="*/ 1028 w 1043"/>
                <a:gd name="T9" fmla="*/ 114 h 496"/>
                <a:gd name="T10" fmla="*/ 1013 w 1043"/>
                <a:gd name="T11" fmla="*/ 126 h 496"/>
                <a:gd name="T12" fmla="*/ 993 w 1043"/>
                <a:gd name="T13" fmla="*/ 137 h 496"/>
                <a:gd name="T14" fmla="*/ 970 w 1043"/>
                <a:gd name="T15" fmla="*/ 146 h 496"/>
                <a:gd name="T16" fmla="*/ 944 w 1043"/>
                <a:gd name="T17" fmla="*/ 154 h 496"/>
                <a:gd name="T18" fmla="*/ 918 w 1043"/>
                <a:gd name="T19" fmla="*/ 161 h 496"/>
                <a:gd name="T20" fmla="*/ 890 w 1043"/>
                <a:gd name="T21" fmla="*/ 168 h 496"/>
                <a:gd name="T22" fmla="*/ 864 w 1043"/>
                <a:gd name="T23" fmla="*/ 174 h 496"/>
                <a:gd name="T24" fmla="*/ 838 w 1043"/>
                <a:gd name="T25" fmla="*/ 182 h 496"/>
                <a:gd name="T26" fmla="*/ 815 w 1043"/>
                <a:gd name="T27" fmla="*/ 190 h 496"/>
                <a:gd name="T28" fmla="*/ 796 w 1043"/>
                <a:gd name="T29" fmla="*/ 200 h 496"/>
                <a:gd name="T30" fmla="*/ 781 w 1043"/>
                <a:gd name="T31" fmla="*/ 212 h 496"/>
                <a:gd name="T32" fmla="*/ 767 w 1043"/>
                <a:gd name="T33" fmla="*/ 226 h 496"/>
                <a:gd name="T34" fmla="*/ 758 w 1043"/>
                <a:gd name="T35" fmla="*/ 236 h 496"/>
                <a:gd name="T36" fmla="*/ 750 w 1043"/>
                <a:gd name="T37" fmla="*/ 245 h 496"/>
                <a:gd name="T38" fmla="*/ 741 w 1043"/>
                <a:gd name="T39" fmla="*/ 253 h 496"/>
                <a:gd name="T40" fmla="*/ 732 w 1043"/>
                <a:gd name="T41" fmla="*/ 262 h 496"/>
                <a:gd name="T42" fmla="*/ 724 w 1043"/>
                <a:gd name="T43" fmla="*/ 269 h 496"/>
                <a:gd name="T44" fmla="*/ 715 w 1043"/>
                <a:gd name="T45" fmla="*/ 276 h 496"/>
                <a:gd name="T46" fmla="*/ 706 w 1043"/>
                <a:gd name="T47" fmla="*/ 283 h 496"/>
                <a:gd name="T48" fmla="*/ 696 w 1043"/>
                <a:gd name="T49" fmla="*/ 290 h 496"/>
                <a:gd name="T50" fmla="*/ 686 w 1043"/>
                <a:gd name="T51" fmla="*/ 295 h 496"/>
                <a:gd name="T52" fmla="*/ 675 w 1043"/>
                <a:gd name="T53" fmla="*/ 300 h 496"/>
                <a:gd name="T54" fmla="*/ 664 w 1043"/>
                <a:gd name="T55" fmla="*/ 306 h 496"/>
                <a:gd name="T56" fmla="*/ 651 w 1043"/>
                <a:gd name="T57" fmla="*/ 310 h 496"/>
                <a:gd name="T58" fmla="*/ 638 w 1043"/>
                <a:gd name="T59" fmla="*/ 314 h 496"/>
                <a:gd name="T60" fmla="*/ 623 w 1043"/>
                <a:gd name="T61" fmla="*/ 317 h 496"/>
                <a:gd name="T62" fmla="*/ 602 w 1043"/>
                <a:gd name="T63" fmla="*/ 320 h 496"/>
                <a:gd name="T64" fmla="*/ 588 w 1043"/>
                <a:gd name="T65" fmla="*/ 322 h 496"/>
                <a:gd name="T66" fmla="*/ 576 w 1043"/>
                <a:gd name="T67" fmla="*/ 324 h 496"/>
                <a:gd name="T68" fmla="*/ 563 w 1043"/>
                <a:gd name="T69" fmla="*/ 326 h 496"/>
                <a:gd name="T70" fmla="*/ 551 w 1043"/>
                <a:gd name="T71" fmla="*/ 327 h 496"/>
                <a:gd name="T72" fmla="*/ 539 w 1043"/>
                <a:gd name="T73" fmla="*/ 329 h 496"/>
                <a:gd name="T74" fmla="*/ 528 w 1043"/>
                <a:gd name="T75" fmla="*/ 331 h 496"/>
                <a:gd name="T76" fmla="*/ 516 w 1043"/>
                <a:gd name="T77" fmla="*/ 333 h 496"/>
                <a:gd name="T78" fmla="*/ 505 w 1043"/>
                <a:gd name="T79" fmla="*/ 336 h 496"/>
                <a:gd name="T80" fmla="*/ 494 w 1043"/>
                <a:gd name="T81" fmla="*/ 340 h 496"/>
                <a:gd name="T82" fmla="*/ 483 w 1043"/>
                <a:gd name="T83" fmla="*/ 344 h 496"/>
                <a:gd name="T84" fmla="*/ 472 w 1043"/>
                <a:gd name="T85" fmla="*/ 348 h 496"/>
                <a:gd name="T86" fmla="*/ 460 w 1043"/>
                <a:gd name="T87" fmla="*/ 354 h 496"/>
                <a:gd name="T88" fmla="*/ 449 w 1043"/>
                <a:gd name="T89" fmla="*/ 360 h 496"/>
                <a:gd name="T90" fmla="*/ 438 w 1043"/>
                <a:gd name="T91" fmla="*/ 368 h 496"/>
                <a:gd name="T92" fmla="*/ 426 w 1043"/>
                <a:gd name="T93" fmla="*/ 377 h 496"/>
                <a:gd name="T94" fmla="*/ 389 w 1043"/>
                <a:gd name="T95" fmla="*/ 402 h 496"/>
                <a:gd name="T96" fmla="*/ 364 w 1043"/>
                <a:gd name="T97" fmla="*/ 414 h 496"/>
                <a:gd name="T98" fmla="*/ 338 w 1043"/>
                <a:gd name="T99" fmla="*/ 424 h 496"/>
                <a:gd name="T100" fmla="*/ 312 w 1043"/>
                <a:gd name="T101" fmla="*/ 432 h 496"/>
                <a:gd name="T102" fmla="*/ 285 w 1043"/>
                <a:gd name="T103" fmla="*/ 437 h 496"/>
                <a:gd name="T104" fmla="*/ 258 w 1043"/>
                <a:gd name="T105" fmla="*/ 441 h 496"/>
                <a:gd name="T106" fmla="*/ 231 w 1043"/>
                <a:gd name="T107" fmla="*/ 444 h 496"/>
                <a:gd name="T108" fmla="*/ 204 w 1043"/>
                <a:gd name="T109" fmla="*/ 447 h 496"/>
                <a:gd name="T110" fmla="*/ 176 w 1043"/>
                <a:gd name="T111" fmla="*/ 450 h 496"/>
                <a:gd name="T112" fmla="*/ 149 w 1043"/>
                <a:gd name="T113" fmla="*/ 452 h 496"/>
                <a:gd name="T114" fmla="*/ 122 w 1043"/>
                <a:gd name="T115" fmla="*/ 456 h 496"/>
                <a:gd name="T116" fmla="*/ 94 w 1043"/>
                <a:gd name="T117" fmla="*/ 461 h 496"/>
                <a:gd name="T118" fmla="*/ 67 w 1043"/>
                <a:gd name="T119" fmla="*/ 468 h 496"/>
                <a:gd name="T120" fmla="*/ 40 w 1043"/>
                <a:gd name="T121" fmla="*/ 477 h 496"/>
                <a:gd name="T122" fmla="*/ 13 w 1043"/>
                <a:gd name="T123" fmla="*/ 488 h 4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5" name="Freeform 31">
              <a:extLst>
                <a:ext uri="{FF2B5EF4-FFF2-40B4-BE49-F238E27FC236}">
                  <a16:creationId xmlns:a16="http://schemas.microsoft.com/office/drawing/2014/main" id="{F8B94176-319D-8EB4-B388-30FAAB6FCBFE}"/>
                </a:ext>
              </a:extLst>
            </p:cNvPr>
            <p:cNvSpPr>
              <a:spLocks/>
            </p:cNvSpPr>
            <p:nvPr/>
          </p:nvSpPr>
          <p:spPr bwMode="auto">
            <a:xfrm>
              <a:off x="2307" y="858"/>
              <a:ext cx="273" cy="768"/>
            </a:xfrm>
            <a:custGeom>
              <a:avLst/>
              <a:gdLst>
                <a:gd name="T0" fmla="*/ 6 w 273"/>
                <a:gd name="T1" fmla="*/ 15 h 768"/>
                <a:gd name="T2" fmla="*/ 11 w 273"/>
                <a:gd name="T3" fmla="*/ 32 h 768"/>
                <a:gd name="T4" fmla="*/ 15 w 273"/>
                <a:gd name="T5" fmla="*/ 52 h 768"/>
                <a:gd name="T6" fmla="*/ 20 w 273"/>
                <a:gd name="T7" fmla="*/ 72 h 768"/>
                <a:gd name="T8" fmla="*/ 25 w 273"/>
                <a:gd name="T9" fmla="*/ 94 h 768"/>
                <a:gd name="T10" fmla="*/ 31 w 273"/>
                <a:gd name="T11" fmla="*/ 115 h 768"/>
                <a:gd name="T12" fmla="*/ 37 w 273"/>
                <a:gd name="T13" fmla="*/ 135 h 768"/>
                <a:gd name="T14" fmla="*/ 44 w 273"/>
                <a:gd name="T15" fmla="*/ 153 h 768"/>
                <a:gd name="T16" fmla="*/ 53 w 273"/>
                <a:gd name="T17" fmla="*/ 169 h 768"/>
                <a:gd name="T18" fmla="*/ 63 w 273"/>
                <a:gd name="T19" fmla="*/ 182 h 768"/>
                <a:gd name="T20" fmla="*/ 81 w 273"/>
                <a:gd name="T21" fmla="*/ 196 h 768"/>
                <a:gd name="T22" fmla="*/ 96 w 273"/>
                <a:gd name="T23" fmla="*/ 203 h 768"/>
                <a:gd name="T24" fmla="*/ 109 w 273"/>
                <a:gd name="T25" fmla="*/ 208 h 768"/>
                <a:gd name="T26" fmla="*/ 121 w 273"/>
                <a:gd name="T27" fmla="*/ 212 h 768"/>
                <a:gd name="T28" fmla="*/ 132 w 273"/>
                <a:gd name="T29" fmla="*/ 216 h 768"/>
                <a:gd name="T30" fmla="*/ 141 w 273"/>
                <a:gd name="T31" fmla="*/ 220 h 768"/>
                <a:gd name="T32" fmla="*/ 149 w 273"/>
                <a:gd name="T33" fmla="*/ 226 h 768"/>
                <a:gd name="T34" fmla="*/ 155 w 273"/>
                <a:gd name="T35" fmla="*/ 234 h 768"/>
                <a:gd name="T36" fmla="*/ 160 w 273"/>
                <a:gd name="T37" fmla="*/ 246 h 768"/>
                <a:gd name="T38" fmla="*/ 163 w 273"/>
                <a:gd name="T39" fmla="*/ 262 h 768"/>
                <a:gd name="T40" fmla="*/ 166 w 273"/>
                <a:gd name="T41" fmla="*/ 284 h 768"/>
                <a:gd name="T42" fmla="*/ 167 w 273"/>
                <a:gd name="T43" fmla="*/ 314 h 768"/>
                <a:gd name="T44" fmla="*/ 167 w 273"/>
                <a:gd name="T45" fmla="*/ 334 h 768"/>
                <a:gd name="T46" fmla="*/ 167 w 273"/>
                <a:gd name="T47" fmla="*/ 351 h 768"/>
                <a:gd name="T48" fmla="*/ 167 w 273"/>
                <a:gd name="T49" fmla="*/ 367 h 768"/>
                <a:gd name="T50" fmla="*/ 168 w 273"/>
                <a:gd name="T51" fmla="*/ 381 h 768"/>
                <a:gd name="T52" fmla="*/ 170 w 273"/>
                <a:gd name="T53" fmla="*/ 395 h 768"/>
                <a:gd name="T54" fmla="*/ 175 w 273"/>
                <a:gd name="T55" fmla="*/ 409 h 768"/>
                <a:gd name="T56" fmla="*/ 182 w 273"/>
                <a:gd name="T57" fmla="*/ 423 h 768"/>
                <a:gd name="T58" fmla="*/ 193 w 273"/>
                <a:gd name="T59" fmla="*/ 438 h 768"/>
                <a:gd name="T60" fmla="*/ 207 w 273"/>
                <a:gd name="T61" fmla="*/ 454 h 768"/>
                <a:gd name="T62" fmla="*/ 224 w 273"/>
                <a:gd name="T63" fmla="*/ 470 h 768"/>
                <a:gd name="T64" fmla="*/ 234 w 273"/>
                <a:gd name="T65" fmla="*/ 476 h 768"/>
                <a:gd name="T66" fmla="*/ 243 w 273"/>
                <a:gd name="T67" fmla="*/ 480 h 768"/>
                <a:gd name="T68" fmla="*/ 251 w 273"/>
                <a:gd name="T69" fmla="*/ 482 h 768"/>
                <a:gd name="T70" fmla="*/ 257 w 273"/>
                <a:gd name="T71" fmla="*/ 483 h 768"/>
                <a:gd name="T72" fmla="*/ 262 w 273"/>
                <a:gd name="T73" fmla="*/ 485 h 768"/>
                <a:gd name="T74" fmla="*/ 267 w 273"/>
                <a:gd name="T75" fmla="*/ 488 h 768"/>
                <a:gd name="T76" fmla="*/ 270 w 273"/>
                <a:gd name="T77" fmla="*/ 494 h 768"/>
                <a:gd name="T78" fmla="*/ 271 w 273"/>
                <a:gd name="T79" fmla="*/ 504 h 768"/>
                <a:gd name="T80" fmla="*/ 272 w 273"/>
                <a:gd name="T81" fmla="*/ 518 h 768"/>
                <a:gd name="T82" fmla="*/ 271 w 273"/>
                <a:gd name="T83" fmla="*/ 546 h 768"/>
                <a:gd name="T84" fmla="*/ 267 w 273"/>
                <a:gd name="T85" fmla="*/ 568 h 768"/>
                <a:gd name="T86" fmla="*/ 262 w 273"/>
                <a:gd name="T87" fmla="*/ 589 h 768"/>
                <a:gd name="T88" fmla="*/ 255 w 273"/>
                <a:gd name="T89" fmla="*/ 610 h 768"/>
                <a:gd name="T90" fmla="*/ 249 w 273"/>
                <a:gd name="T91" fmla="*/ 631 h 768"/>
                <a:gd name="T92" fmla="*/ 242 w 273"/>
                <a:gd name="T93" fmla="*/ 652 h 768"/>
                <a:gd name="T94" fmla="*/ 237 w 273"/>
                <a:gd name="T95" fmla="*/ 673 h 768"/>
                <a:gd name="T96" fmla="*/ 233 w 273"/>
                <a:gd name="T97" fmla="*/ 695 h 768"/>
                <a:gd name="T98" fmla="*/ 231 w 273"/>
                <a:gd name="T99" fmla="*/ 718 h 768"/>
                <a:gd name="T100" fmla="*/ 232 w 273"/>
                <a:gd name="T101" fmla="*/ 742 h 768"/>
                <a:gd name="T102" fmla="*/ 237 w 273"/>
                <a:gd name="T103" fmla="*/ 767 h 7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6" name="Freeform 32">
              <a:extLst>
                <a:ext uri="{FF2B5EF4-FFF2-40B4-BE49-F238E27FC236}">
                  <a16:creationId xmlns:a16="http://schemas.microsoft.com/office/drawing/2014/main" id="{6A5F807E-4061-E283-E763-A59EB859F40E}"/>
                </a:ext>
              </a:extLst>
            </p:cNvPr>
            <p:cNvSpPr>
              <a:spLocks/>
            </p:cNvSpPr>
            <p:nvPr/>
          </p:nvSpPr>
          <p:spPr bwMode="auto">
            <a:xfrm>
              <a:off x="970" y="1651"/>
              <a:ext cx="557" cy="424"/>
            </a:xfrm>
            <a:custGeom>
              <a:avLst/>
              <a:gdLst>
                <a:gd name="T0" fmla="*/ 17 w 557"/>
                <a:gd name="T1" fmla="*/ 3 h 424"/>
                <a:gd name="T2" fmla="*/ 35 w 557"/>
                <a:gd name="T3" fmla="*/ 0 h 424"/>
                <a:gd name="T4" fmla="*/ 55 w 557"/>
                <a:gd name="T5" fmla="*/ 1 h 424"/>
                <a:gd name="T6" fmla="*/ 75 w 557"/>
                <a:gd name="T7" fmla="*/ 6 h 424"/>
                <a:gd name="T8" fmla="*/ 96 w 557"/>
                <a:gd name="T9" fmla="*/ 13 h 424"/>
                <a:gd name="T10" fmla="*/ 116 w 557"/>
                <a:gd name="T11" fmla="*/ 23 h 424"/>
                <a:gd name="T12" fmla="*/ 137 w 557"/>
                <a:gd name="T13" fmla="*/ 34 h 424"/>
                <a:gd name="T14" fmla="*/ 157 w 557"/>
                <a:gd name="T15" fmla="*/ 48 h 424"/>
                <a:gd name="T16" fmla="*/ 176 w 557"/>
                <a:gd name="T17" fmla="*/ 62 h 424"/>
                <a:gd name="T18" fmla="*/ 194 w 557"/>
                <a:gd name="T19" fmla="*/ 77 h 424"/>
                <a:gd name="T20" fmla="*/ 210 w 557"/>
                <a:gd name="T21" fmla="*/ 93 h 424"/>
                <a:gd name="T22" fmla="*/ 225 w 557"/>
                <a:gd name="T23" fmla="*/ 109 h 424"/>
                <a:gd name="T24" fmla="*/ 237 w 557"/>
                <a:gd name="T25" fmla="*/ 124 h 424"/>
                <a:gd name="T26" fmla="*/ 248 w 557"/>
                <a:gd name="T27" fmla="*/ 138 h 424"/>
                <a:gd name="T28" fmla="*/ 255 w 557"/>
                <a:gd name="T29" fmla="*/ 151 h 424"/>
                <a:gd name="T30" fmla="*/ 260 w 557"/>
                <a:gd name="T31" fmla="*/ 163 h 424"/>
                <a:gd name="T32" fmla="*/ 273 w 557"/>
                <a:gd name="T33" fmla="*/ 197 h 424"/>
                <a:gd name="T34" fmla="*/ 286 w 557"/>
                <a:gd name="T35" fmla="*/ 215 h 424"/>
                <a:gd name="T36" fmla="*/ 300 w 557"/>
                <a:gd name="T37" fmla="*/ 230 h 424"/>
                <a:gd name="T38" fmla="*/ 315 w 557"/>
                <a:gd name="T39" fmla="*/ 243 h 424"/>
                <a:gd name="T40" fmla="*/ 332 w 557"/>
                <a:gd name="T41" fmla="*/ 255 h 424"/>
                <a:gd name="T42" fmla="*/ 350 w 557"/>
                <a:gd name="T43" fmla="*/ 264 h 424"/>
                <a:gd name="T44" fmla="*/ 370 w 557"/>
                <a:gd name="T45" fmla="*/ 273 h 424"/>
                <a:gd name="T46" fmla="*/ 389 w 557"/>
                <a:gd name="T47" fmla="*/ 281 h 424"/>
                <a:gd name="T48" fmla="*/ 409 w 557"/>
                <a:gd name="T49" fmla="*/ 289 h 424"/>
                <a:gd name="T50" fmla="*/ 428 w 557"/>
                <a:gd name="T51" fmla="*/ 298 h 424"/>
                <a:gd name="T52" fmla="*/ 448 w 557"/>
                <a:gd name="T53" fmla="*/ 308 h 424"/>
                <a:gd name="T54" fmla="*/ 466 w 557"/>
                <a:gd name="T55" fmla="*/ 319 h 424"/>
                <a:gd name="T56" fmla="*/ 483 w 557"/>
                <a:gd name="T57" fmla="*/ 331 h 424"/>
                <a:gd name="T58" fmla="*/ 499 w 557"/>
                <a:gd name="T59" fmla="*/ 347 h 424"/>
                <a:gd name="T60" fmla="*/ 514 w 557"/>
                <a:gd name="T61" fmla="*/ 365 h 424"/>
                <a:gd name="T62" fmla="*/ 522 w 557"/>
                <a:gd name="T63" fmla="*/ 378 h 424"/>
                <a:gd name="T64" fmla="*/ 524 w 557"/>
                <a:gd name="T65" fmla="*/ 381 h 424"/>
                <a:gd name="T66" fmla="*/ 526 w 557"/>
                <a:gd name="T67" fmla="*/ 385 h 424"/>
                <a:gd name="T68" fmla="*/ 528 w 557"/>
                <a:gd name="T69" fmla="*/ 388 h 424"/>
                <a:gd name="T70" fmla="*/ 530 w 557"/>
                <a:gd name="T71" fmla="*/ 391 h 424"/>
                <a:gd name="T72" fmla="*/ 532 w 557"/>
                <a:gd name="T73" fmla="*/ 394 h 424"/>
                <a:gd name="T74" fmla="*/ 534 w 557"/>
                <a:gd name="T75" fmla="*/ 397 h 424"/>
                <a:gd name="T76" fmla="*/ 536 w 557"/>
                <a:gd name="T77" fmla="*/ 400 h 424"/>
                <a:gd name="T78" fmla="*/ 538 w 557"/>
                <a:gd name="T79" fmla="*/ 403 h 424"/>
                <a:gd name="T80" fmla="*/ 541 w 557"/>
                <a:gd name="T81" fmla="*/ 406 h 424"/>
                <a:gd name="T82" fmla="*/ 543 w 557"/>
                <a:gd name="T83" fmla="*/ 409 h 424"/>
                <a:gd name="T84" fmla="*/ 546 w 557"/>
                <a:gd name="T85" fmla="*/ 412 h 424"/>
                <a:gd name="T86" fmla="*/ 548 w 557"/>
                <a:gd name="T87" fmla="*/ 415 h 424"/>
                <a:gd name="T88" fmla="*/ 550 w 557"/>
                <a:gd name="T89" fmla="*/ 417 h 424"/>
                <a:gd name="T90" fmla="*/ 553 w 557"/>
                <a:gd name="T91" fmla="*/ 420 h 424"/>
                <a:gd name="T92" fmla="*/ 556 w 557"/>
                <a:gd name="T93" fmla="*/ 423 h 4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7" name="Freeform 33">
              <a:extLst>
                <a:ext uri="{FF2B5EF4-FFF2-40B4-BE49-F238E27FC236}">
                  <a16:creationId xmlns:a16="http://schemas.microsoft.com/office/drawing/2014/main" id="{BF6CB598-0FCE-3C90-7868-911FBB6BF7A0}"/>
                </a:ext>
              </a:extLst>
            </p:cNvPr>
            <p:cNvSpPr>
              <a:spLocks/>
            </p:cNvSpPr>
            <p:nvPr/>
          </p:nvSpPr>
          <p:spPr bwMode="auto">
            <a:xfrm>
              <a:off x="4165" y="3560"/>
              <a:ext cx="167" cy="237"/>
            </a:xfrm>
            <a:custGeom>
              <a:avLst/>
              <a:gdLst>
                <a:gd name="T0" fmla="*/ 166 w 167"/>
                <a:gd name="T1" fmla="*/ 0 h 237"/>
                <a:gd name="T2" fmla="*/ 145 w 167"/>
                <a:gd name="T3" fmla="*/ 2 h 237"/>
                <a:gd name="T4" fmla="*/ 135 w 167"/>
                <a:gd name="T5" fmla="*/ 4 h 237"/>
                <a:gd name="T6" fmla="*/ 126 w 167"/>
                <a:gd name="T7" fmla="*/ 7 h 237"/>
                <a:gd name="T8" fmla="*/ 118 w 167"/>
                <a:gd name="T9" fmla="*/ 11 h 237"/>
                <a:gd name="T10" fmla="*/ 111 w 167"/>
                <a:gd name="T11" fmla="*/ 15 h 237"/>
                <a:gd name="T12" fmla="*/ 103 w 167"/>
                <a:gd name="T13" fmla="*/ 20 h 237"/>
                <a:gd name="T14" fmla="*/ 97 w 167"/>
                <a:gd name="T15" fmla="*/ 26 h 237"/>
                <a:gd name="T16" fmla="*/ 91 w 167"/>
                <a:gd name="T17" fmla="*/ 33 h 237"/>
                <a:gd name="T18" fmla="*/ 86 w 167"/>
                <a:gd name="T19" fmla="*/ 40 h 237"/>
                <a:gd name="T20" fmla="*/ 81 w 167"/>
                <a:gd name="T21" fmla="*/ 48 h 237"/>
                <a:gd name="T22" fmla="*/ 76 w 167"/>
                <a:gd name="T23" fmla="*/ 56 h 237"/>
                <a:gd name="T24" fmla="*/ 71 w 167"/>
                <a:gd name="T25" fmla="*/ 64 h 237"/>
                <a:gd name="T26" fmla="*/ 67 w 167"/>
                <a:gd name="T27" fmla="*/ 72 h 237"/>
                <a:gd name="T28" fmla="*/ 63 w 167"/>
                <a:gd name="T29" fmla="*/ 82 h 237"/>
                <a:gd name="T30" fmla="*/ 60 w 167"/>
                <a:gd name="T31" fmla="*/ 91 h 237"/>
                <a:gd name="T32" fmla="*/ 56 w 167"/>
                <a:gd name="T33" fmla="*/ 100 h 237"/>
                <a:gd name="T34" fmla="*/ 53 w 167"/>
                <a:gd name="T35" fmla="*/ 110 h 237"/>
                <a:gd name="T36" fmla="*/ 50 w 167"/>
                <a:gd name="T37" fmla="*/ 120 h 237"/>
                <a:gd name="T38" fmla="*/ 47 w 167"/>
                <a:gd name="T39" fmla="*/ 130 h 237"/>
                <a:gd name="T40" fmla="*/ 43 w 167"/>
                <a:gd name="T41" fmla="*/ 139 h 237"/>
                <a:gd name="T42" fmla="*/ 41 w 167"/>
                <a:gd name="T43" fmla="*/ 149 h 237"/>
                <a:gd name="T44" fmla="*/ 37 w 167"/>
                <a:gd name="T45" fmla="*/ 159 h 237"/>
                <a:gd name="T46" fmla="*/ 34 w 167"/>
                <a:gd name="T47" fmla="*/ 169 h 237"/>
                <a:gd name="T48" fmla="*/ 31 w 167"/>
                <a:gd name="T49" fmla="*/ 178 h 237"/>
                <a:gd name="T50" fmla="*/ 27 w 167"/>
                <a:gd name="T51" fmla="*/ 187 h 237"/>
                <a:gd name="T52" fmla="*/ 23 w 167"/>
                <a:gd name="T53" fmla="*/ 196 h 237"/>
                <a:gd name="T54" fmla="*/ 19 w 167"/>
                <a:gd name="T55" fmla="*/ 205 h 237"/>
                <a:gd name="T56" fmla="*/ 15 w 167"/>
                <a:gd name="T57" fmla="*/ 213 h 237"/>
                <a:gd name="T58" fmla="*/ 10 w 167"/>
                <a:gd name="T59" fmla="*/ 221 h 237"/>
                <a:gd name="T60" fmla="*/ 5 w 167"/>
                <a:gd name="T61" fmla="*/ 229 h 237"/>
                <a:gd name="T62" fmla="*/ 0 w 167"/>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8" name="Freeform 34">
              <a:extLst>
                <a:ext uri="{FF2B5EF4-FFF2-40B4-BE49-F238E27FC236}">
                  <a16:creationId xmlns:a16="http://schemas.microsoft.com/office/drawing/2014/main" id="{475ABE72-75FE-39AE-4195-B130FA178B74}"/>
                </a:ext>
              </a:extLst>
            </p:cNvPr>
            <p:cNvSpPr>
              <a:spLocks/>
            </p:cNvSpPr>
            <p:nvPr/>
          </p:nvSpPr>
          <p:spPr bwMode="auto">
            <a:xfrm>
              <a:off x="3372" y="2896"/>
              <a:ext cx="427" cy="87"/>
            </a:xfrm>
            <a:custGeom>
              <a:avLst/>
              <a:gdLst>
                <a:gd name="T0" fmla="*/ 0 w 427"/>
                <a:gd name="T1" fmla="*/ 3 h 87"/>
                <a:gd name="T2" fmla="*/ 26 w 427"/>
                <a:gd name="T3" fmla="*/ 0 h 87"/>
                <a:gd name="T4" fmla="*/ 39 w 427"/>
                <a:gd name="T5" fmla="*/ 0 h 87"/>
                <a:gd name="T6" fmla="*/ 52 w 427"/>
                <a:gd name="T7" fmla="*/ 0 h 87"/>
                <a:gd name="T8" fmla="*/ 65 w 427"/>
                <a:gd name="T9" fmla="*/ 1 h 87"/>
                <a:gd name="T10" fmla="*/ 78 w 427"/>
                <a:gd name="T11" fmla="*/ 2 h 87"/>
                <a:gd name="T12" fmla="*/ 92 w 427"/>
                <a:gd name="T13" fmla="*/ 4 h 87"/>
                <a:gd name="T14" fmla="*/ 105 w 427"/>
                <a:gd name="T15" fmla="*/ 6 h 87"/>
                <a:gd name="T16" fmla="*/ 118 w 427"/>
                <a:gd name="T17" fmla="*/ 9 h 87"/>
                <a:gd name="T18" fmla="*/ 132 w 427"/>
                <a:gd name="T19" fmla="*/ 12 h 87"/>
                <a:gd name="T20" fmla="*/ 145 w 427"/>
                <a:gd name="T21" fmla="*/ 15 h 87"/>
                <a:gd name="T22" fmla="*/ 158 w 427"/>
                <a:gd name="T23" fmla="*/ 19 h 87"/>
                <a:gd name="T24" fmla="*/ 171 w 427"/>
                <a:gd name="T25" fmla="*/ 23 h 87"/>
                <a:gd name="T26" fmla="*/ 185 w 427"/>
                <a:gd name="T27" fmla="*/ 27 h 87"/>
                <a:gd name="T28" fmla="*/ 198 w 427"/>
                <a:gd name="T29" fmla="*/ 31 h 87"/>
                <a:gd name="T30" fmla="*/ 212 w 427"/>
                <a:gd name="T31" fmla="*/ 36 h 87"/>
                <a:gd name="T32" fmla="*/ 225 w 427"/>
                <a:gd name="T33" fmla="*/ 40 h 87"/>
                <a:gd name="T34" fmla="*/ 238 w 427"/>
                <a:gd name="T35" fmla="*/ 45 h 87"/>
                <a:gd name="T36" fmla="*/ 252 w 427"/>
                <a:gd name="T37" fmla="*/ 49 h 87"/>
                <a:gd name="T38" fmla="*/ 265 w 427"/>
                <a:gd name="T39" fmla="*/ 54 h 87"/>
                <a:gd name="T40" fmla="*/ 278 w 427"/>
                <a:gd name="T41" fmla="*/ 58 h 87"/>
                <a:gd name="T42" fmla="*/ 292 w 427"/>
                <a:gd name="T43" fmla="*/ 62 h 87"/>
                <a:gd name="T44" fmla="*/ 305 w 427"/>
                <a:gd name="T45" fmla="*/ 66 h 87"/>
                <a:gd name="T46" fmla="*/ 318 w 427"/>
                <a:gd name="T47" fmla="*/ 70 h 87"/>
                <a:gd name="T48" fmla="*/ 332 w 427"/>
                <a:gd name="T49" fmla="*/ 73 h 87"/>
                <a:gd name="T50" fmla="*/ 345 w 427"/>
                <a:gd name="T51" fmla="*/ 76 h 87"/>
                <a:gd name="T52" fmla="*/ 359 w 427"/>
                <a:gd name="T53" fmla="*/ 79 h 87"/>
                <a:gd name="T54" fmla="*/ 372 w 427"/>
                <a:gd name="T55" fmla="*/ 81 h 87"/>
                <a:gd name="T56" fmla="*/ 386 w 427"/>
                <a:gd name="T57" fmla="*/ 83 h 87"/>
                <a:gd name="T58" fmla="*/ 399 w 427"/>
                <a:gd name="T59" fmla="*/ 85 h 87"/>
                <a:gd name="T60" fmla="*/ 412 w 427"/>
                <a:gd name="T61" fmla="*/ 86 h 87"/>
                <a:gd name="T62" fmla="*/ 426 w 427"/>
                <a:gd name="T63" fmla="*/ 86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59" name="Line 35">
              <a:extLst>
                <a:ext uri="{FF2B5EF4-FFF2-40B4-BE49-F238E27FC236}">
                  <a16:creationId xmlns:a16="http://schemas.microsoft.com/office/drawing/2014/main" id="{4514B439-E8E5-481F-3862-342A7C8BB65F}"/>
                </a:ext>
              </a:extLst>
            </p:cNvPr>
            <p:cNvSpPr>
              <a:spLocks noChangeShapeType="1"/>
            </p:cNvSpPr>
            <p:nvPr/>
          </p:nvSpPr>
          <p:spPr bwMode="auto">
            <a:xfrm flipV="1">
              <a:off x="3467" y="2770"/>
              <a:ext cx="47" cy="11"/>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160" name="Freeform 36">
              <a:extLst>
                <a:ext uri="{FF2B5EF4-FFF2-40B4-BE49-F238E27FC236}">
                  <a16:creationId xmlns:a16="http://schemas.microsoft.com/office/drawing/2014/main" id="{EE27C357-6659-DBC0-6AE4-71E76DD15E8D}"/>
                </a:ext>
              </a:extLst>
            </p:cNvPr>
            <p:cNvSpPr>
              <a:spLocks/>
            </p:cNvSpPr>
            <p:nvPr/>
          </p:nvSpPr>
          <p:spPr bwMode="auto">
            <a:xfrm>
              <a:off x="1194" y="1047"/>
              <a:ext cx="547" cy="485"/>
            </a:xfrm>
            <a:custGeom>
              <a:avLst/>
              <a:gdLst>
                <a:gd name="T0" fmla="*/ 13 w 547"/>
                <a:gd name="T1" fmla="*/ 473 h 485"/>
                <a:gd name="T2" fmla="*/ 26 w 547"/>
                <a:gd name="T3" fmla="*/ 463 h 485"/>
                <a:gd name="T4" fmla="*/ 40 w 547"/>
                <a:gd name="T5" fmla="*/ 454 h 485"/>
                <a:gd name="T6" fmla="*/ 52 w 547"/>
                <a:gd name="T7" fmla="*/ 445 h 485"/>
                <a:gd name="T8" fmla="*/ 65 w 547"/>
                <a:gd name="T9" fmla="*/ 437 h 485"/>
                <a:gd name="T10" fmla="*/ 77 w 547"/>
                <a:gd name="T11" fmla="*/ 429 h 485"/>
                <a:gd name="T12" fmla="*/ 89 w 547"/>
                <a:gd name="T13" fmla="*/ 420 h 485"/>
                <a:gd name="T14" fmla="*/ 100 w 547"/>
                <a:gd name="T15" fmla="*/ 411 h 485"/>
                <a:gd name="T16" fmla="*/ 111 w 547"/>
                <a:gd name="T17" fmla="*/ 401 h 485"/>
                <a:gd name="T18" fmla="*/ 122 w 547"/>
                <a:gd name="T19" fmla="*/ 391 h 485"/>
                <a:gd name="T20" fmla="*/ 131 w 547"/>
                <a:gd name="T21" fmla="*/ 380 h 485"/>
                <a:gd name="T22" fmla="*/ 140 w 547"/>
                <a:gd name="T23" fmla="*/ 368 h 485"/>
                <a:gd name="T24" fmla="*/ 148 w 547"/>
                <a:gd name="T25" fmla="*/ 355 h 485"/>
                <a:gd name="T26" fmla="*/ 155 w 547"/>
                <a:gd name="T27" fmla="*/ 341 h 485"/>
                <a:gd name="T28" fmla="*/ 161 w 547"/>
                <a:gd name="T29" fmla="*/ 324 h 485"/>
                <a:gd name="T30" fmla="*/ 166 w 547"/>
                <a:gd name="T31" fmla="*/ 307 h 485"/>
                <a:gd name="T32" fmla="*/ 170 w 547"/>
                <a:gd name="T33" fmla="*/ 288 h 485"/>
                <a:gd name="T34" fmla="*/ 173 w 547"/>
                <a:gd name="T35" fmla="*/ 278 h 485"/>
                <a:gd name="T36" fmla="*/ 176 w 547"/>
                <a:gd name="T37" fmla="*/ 268 h 485"/>
                <a:gd name="T38" fmla="*/ 179 w 547"/>
                <a:gd name="T39" fmla="*/ 260 h 485"/>
                <a:gd name="T40" fmla="*/ 182 w 547"/>
                <a:gd name="T41" fmla="*/ 253 h 485"/>
                <a:gd name="T42" fmla="*/ 185 w 547"/>
                <a:gd name="T43" fmla="*/ 246 h 485"/>
                <a:gd name="T44" fmla="*/ 188 w 547"/>
                <a:gd name="T45" fmla="*/ 240 h 485"/>
                <a:gd name="T46" fmla="*/ 192 w 547"/>
                <a:gd name="T47" fmla="*/ 234 h 485"/>
                <a:gd name="T48" fmla="*/ 197 w 547"/>
                <a:gd name="T49" fmla="*/ 229 h 485"/>
                <a:gd name="T50" fmla="*/ 202 w 547"/>
                <a:gd name="T51" fmla="*/ 225 h 485"/>
                <a:gd name="T52" fmla="*/ 209 w 547"/>
                <a:gd name="T53" fmla="*/ 220 h 485"/>
                <a:gd name="T54" fmla="*/ 216 w 547"/>
                <a:gd name="T55" fmla="*/ 216 h 485"/>
                <a:gd name="T56" fmla="*/ 224 w 547"/>
                <a:gd name="T57" fmla="*/ 212 h 485"/>
                <a:gd name="T58" fmla="*/ 233 w 547"/>
                <a:gd name="T59" fmla="*/ 207 h 485"/>
                <a:gd name="T60" fmla="*/ 243 w 547"/>
                <a:gd name="T61" fmla="*/ 203 h 485"/>
                <a:gd name="T62" fmla="*/ 266 w 547"/>
                <a:gd name="T63" fmla="*/ 194 h 485"/>
                <a:gd name="T64" fmla="*/ 284 w 547"/>
                <a:gd name="T65" fmla="*/ 188 h 485"/>
                <a:gd name="T66" fmla="*/ 302 w 547"/>
                <a:gd name="T67" fmla="*/ 182 h 485"/>
                <a:gd name="T68" fmla="*/ 321 w 547"/>
                <a:gd name="T69" fmla="*/ 177 h 485"/>
                <a:gd name="T70" fmla="*/ 340 w 547"/>
                <a:gd name="T71" fmla="*/ 171 h 485"/>
                <a:gd name="T72" fmla="*/ 360 w 547"/>
                <a:gd name="T73" fmla="*/ 166 h 485"/>
                <a:gd name="T74" fmla="*/ 379 w 547"/>
                <a:gd name="T75" fmla="*/ 161 h 485"/>
                <a:gd name="T76" fmla="*/ 399 w 547"/>
                <a:gd name="T77" fmla="*/ 155 h 485"/>
                <a:gd name="T78" fmla="*/ 418 w 547"/>
                <a:gd name="T79" fmla="*/ 149 h 485"/>
                <a:gd name="T80" fmla="*/ 437 w 547"/>
                <a:gd name="T81" fmla="*/ 143 h 485"/>
                <a:gd name="T82" fmla="*/ 455 w 547"/>
                <a:gd name="T83" fmla="*/ 135 h 485"/>
                <a:gd name="T84" fmla="*/ 472 w 547"/>
                <a:gd name="T85" fmla="*/ 127 h 485"/>
                <a:gd name="T86" fmla="*/ 489 w 547"/>
                <a:gd name="T87" fmla="*/ 118 h 485"/>
                <a:gd name="T88" fmla="*/ 505 w 547"/>
                <a:gd name="T89" fmla="*/ 107 h 485"/>
                <a:gd name="T90" fmla="*/ 520 w 547"/>
                <a:gd name="T91" fmla="*/ 96 h 485"/>
                <a:gd name="T92" fmla="*/ 533 w 547"/>
                <a:gd name="T93" fmla="*/ 83 h 485"/>
                <a:gd name="T94" fmla="*/ 539 w 547"/>
                <a:gd name="T95" fmla="*/ 71 h 485"/>
                <a:gd name="T96" fmla="*/ 542 w 547"/>
                <a:gd name="T97" fmla="*/ 64 h 485"/>
                <a:gd name="T98" fmla="*/ 544 w 547"/>
                <a:gd name="T99" fmla="*/ 57 h 485"/>
                <a:gd name="T100" fmla="*/ 546 w 547"/>
                <a:gd name="T101" fmla="*/ 51 h 485"/>
                <a:gd name="T102" fmla="*/ 546 w 547"/>
                <a:gd name="T103" fmla="*/ 45 h 485"/>
                <a:gd name="T104" fmla="*/ 546 w 547"/>
                <a:gd name="T105" fmla="*/ 39 h 485"/>
                <a:gd name="T106" fmla="*/ 544 w 547"/>
                <a:gd name="T107" fmla="*/ 34 h 485"/>
                <a:gd name="T108" fmla="*/ 542 w 547"/>
                <a:gd name="T109" fmla="*/ 29 h 485"/>
                <a:gd name="T110" fmla="*/ 539 w 547"/>
                <a:gd name="T111" fmla="*/ 24 h 485"/>
                <a:gd name="T112" fmla="*/ 535 w 547"/>
                <a:gd name="T113" fmla="*/ 19 h 485"/>
                <a:gd name="T114" fmla="*/ 530 w 547"/>
                <a:gd name="T115" fmla="*/ 15 h 485"/>
                <a:gd name="T116" fmla="*/ 524 w 547"/>
                <a:gd name="T117" fmla="*/ 11 h 485"/>
                <a:gd name="T118" fmla="*/ 518 w 547"/>
                <a:gd name="T119" fmla="*/ 7 h 485"/>
                <a:gd name="T120" fmla="*/ 510 w 547"/>
                <a:gd name="T121" fmla="*/ 4 h 485"/>
                <a:gd name="T122" fmla="*/ 502 w 547"/>
                <a:gd name="T123" fmla="*/ 1 h 4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1" name="Freeform 37">
              <a:extLst>
                <a:ext uri="{FF2B5EF4-FFF2-40B4-BE49-F238E27FC236}">
                  <a16:creationId xmlns:a16="http://schemas.microsoft.com/office/drawing/2014/main" id="{F7423704-9FE6-C499-D340-9FC3A3A0976A}"/>
                </a:ext>
              </a:extLst>
            </p:cNvPr>
            <p:cNvSpPr>
              <a:spLocks/>
            </p:cNvSpPr>
            <p:nvPr/>
          </p:nvSpPr>
          <p:spPr bwMode="auto">
            <a:xfrm>
              <a:off x="1360" y="1429"/>
              <a:ext cx="771" cy="398"/>
            </a:xfrm>
            <a:custGeom>
              <a:avLst/>
              <a:gdLst>
                <a:gd name="T0" fmla="*/ 29 w 771"/>
                <a:gd name="T1" fmla="*/ 205 h 398"/>
                <a:gd name="T2" fmla="*/ 53 w 771"/>
                <a:gd name="T3" fmla="*/ 199 h 398"/>
                <a:gd name="T4" fmla="*/ 74 w 771"/>
                <a:gd name="T5" fmla="*/ 189 h 398"/>
                <a:gd name="T6" fmla="*/ 92 w 771"/>
                <a:gd name="T7" fmla="*/ 176 h 398"/>
                <a:gd name="T8" fmla="*/ 107 w 771"/>
                <a:gd name="T9" fmla="*/ 162 h 398"/>
                <a:gd name="T10" fmla="*/ 121 w 771"/>
                <a:gd name="T11" fmla="*/ 146 h 398"/>
                <a:gd name="T12" fmla="*/ 134 w 771"/>
                <a:gd name="T13" fmla="*/ 130 h 398"/>
                <a:gd name="T14" fmla="*/ 147 w 771"/>
                <a:gd name="T15" fmla="*/ 114 h 398"/>
                <a:gd name="T16" fmla="*/ 162 w 771"/>
                <a:gd name="T17" fmla="*/ 99 h 398"/>
                <a:gd name="T18" fmla="*/ 178 w 771"/>
                <a:gd name="T19" fmla="*/ 86 h 398"/>
                <a:gd name="T20" fmla="*/ 199 w 771"/>
                <a:gd name="T21" fmla="*/ 73 h 398"/>
                <a:gd name="T22" fmla="*/ 222 w 771"/>
                <a:gd name="T23" fmla="*/ 64 h 398"/>
                <a:gd name="T24" fmla="*/ 253 w 771"/>
                <a:gd name="T25" fmla="*/ 53 h 398"/>
                <a:gd name="T26" fmla="*/ 290 w 771"/>
                <a:gd name="T27" fmla="*/ 42 h 398"/>
                <a:gd name="T28" fmla="*/ 330 w 771"/>
                <a:gd name="T29" fmla="*/ 30 h 398"/>
                <a:gd name="T30" fmla="*/ 372 w 771"/>
                <a:gd name="T31" fmla="*/ 19 h 398"/>
                <a:gd name="T32" fmla="*/ 413 w 771"/>
                <a:gd name="T33" fmla="*/ 10 h 398"/>
                <a:gd name="T34" fmla="*/ 450 w 771"/>
                <a:gd name="T35" fmla="*/ 3 h 398"/>
                <a:gd name="T36" fmla="*/ 482 w 771"/>
                <a:gd name="T37" fmla="*/ 0 h 398"/>
                <a:gd name="T38" fmla="*/ 506 w 771"/>
                <a:gd name="T39" fmla="*/ 1 h 398"/>
                <a:gd name="T40" fmla="*/ 521 w 771"/>
                <a:gd name="T41" fmla="*/ 7 h 398"/>
                <a:gd name="T42" fmla="*/ 540 w 771"/>
                <a:gd name="T43" fmla="*/ 32 h 398"/>
                <a:gd name="T44" fmla="*/ 552 w 771"/>
                <a:gd name="T45" fmla="*/ 54 h 398"/>
                <a:gd name="T46" fmla="*/ 564 w 771"/>
                <a:gd name="T47" fmla="*/ 78 h 398"/>
                <a:gd name="T48" fmla="*/ 576 w 771"/>
                <a:gd name="T49" fmla="*/ 104 h 398"/>
                <a:gd name="T50" fmla="*/ 587 w 771"/>
                <a:gd name="T51" fmla="*/ 131 h 398"/>
                <a:gd name="T52" fmla="*/ 598 w 771"/>
                <a:gd name="T53" fmla="*/ 158 h 398"/>
                <a:gd name="T54" fmla="*/ 611 w 771"/>
                <a:gd name="T55" fmla="*/ 185 h 398"/>
                <a:gd name="T56" fmla="*/ 624 w 771"/>
                <a:gd name="T57" fmla="*/ 211 h 398"/>
                <a:gd name="T58" fmla="*/ 640 w 771"/>
                <a:gd name="T59" fmla="*/ 237 h 398"/>
                <a:gd name="T60" fmla="*/ 656 w 771"/>
                <a:gd name="T61" fmla="*/ 260 h 398"/>
                <a:gd name="T62" fmla="*/ 674 w 771"/>
                <a:gd name="T63" fmla="*/ 277 h 398"/>
                <a:gd name="T64" fmla="*/ 684 w 771"/>
                <a:gd name="T65" fmla="*/ 282 h 398"/>
                <a:gd name="T66" fmla="*/ 693 w 771"/>
                <a:gd name="T67" fmla="*/ 283 h 398"/>
                <a:gd name="T68" fmla="*/ 701 w 771"/>
                <a:gd name="T69" fmla="*/ 281 h 398"/>
                <a:gd name="T70" fmla="*/ 709 w 771"/>
                <a:gd name="T71" fmla="*/ 279 h 398"/>
                <a:gd name="T72" fmla="*/ 717 w 771"/>
                <a:gd name="T73" fmla="*/ 276 h 398"/>
                <a:gd name="T74" fmla="*/ 725 w 771"/>
                <a:gd name="T75" fmla="*/ 275 h 398"/>
                <a:gd name="T76" fmla="*/ 733 w 771"/>
                <a:gd name="T77" fmla="*/ 276 h 398"/>
                <a:gd name="T78" fmla="*/ 741 w 771"/>
                <a:gd name="T79" fmla="*/ 281 h 398"/>
                <a:gd name="T80" fmla="*/ 750 w 771"/>
                <a:gd name="T81" fmla="*/ 291 h 398"/>
                <a:gd name="T82" fmla="*/ 760 w 771"/>
                <a:gd name="T83" fmla="*/ 307 h 398"/>
                <a:gd name="T84" fmla="*/ 763 w 771"/>
                <a:gd name="T85" fmla="*/ 315 h 398"/>
                <a:gd name="T86" fmla="*/ 764 w 771"/>
                <a:gd name="T87" fmla="*/ 324 h 398"/>
                <a:gd name="T88" fmla="*/ 765 w 771"/>
                <a:gd name="T89" fmla="*/ 333 h 398"/>
                <a:gd name="T90" fmla="*/ 765 w 771"/>
                <a:gd name="T91" fmla="*/ 342 h 398"/>
                <a:gd name="T92" fmla="*/ 765 w 771"/>
                <a:gd name="T93" fmla="*/ 351 h 398"/>
                <a:gd name="T94" fmla="*/ 765 w 771"/>
                <a:gd name="T95" fmla="*/ 361 h 398"/>
                <a:gd name="T96" fmla="*/ 765 w 771"/>
                <a:gd name="T97" fmla="*/ 370 h 398"/>
                <a:gd name="T98" fmla="*/ 766 w 771"/>
                <a:gd name="T99" fmla="*/ 379 h 398"/>
                <a:gd name="T100" fmla="*/ 767 w 771"/>
                <a:gd name="T101" fmla="*/ 388 h 398"/>
                <a:gd name="T102" fmla="*/ 770 w 771"/>
                <a:gd name="T103" fmla="*/ 397 h 3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2" name="Freeform 38">
              <a:extLst>
                <a:ext uri="{FF2B5EF4-FFF2-40B4-BE49-F238E27FC236}">
                  <a16:creationId xmlns:a16="http://schemas.microsoft.com/office/drawing/2014/main" id="{F27C8CD4-433E-2DEA-3BD2-C5A348C5BF57}"/>
                </a:ext>
              </a:extLst>
            </p:cNvPr>
            <p:cNvSpPr>
              <a:spLocks/>
            </p:cNvSpPr>
            <p:nvPr/>
          </p:nvSpPr>
          <p:spPr bwMode="auto">
            <a:xfrm>
              <a:off x="1159" y="2014"/>
              <a:ext cx="226" cy="332"/>
            </a:xfrm>
            <a:custGeom>
              <a:avLst/>
              <a:gdLst>
                <a:gd name="T0" fmla="*/ 0 w 226"/>
                <a:gd name="T1" fmla="*/ 0 h 332"/>
                <a:gd name="T2" fmla="*/ 12 w 226"/>
                <a:gd name="T3" fmla="*/ 21 h 332"/>
                <a:gd name="T4" fmla="*/ 19 w 226"/>
                <a:gd name="T5" fmla="*/ 31 h 332"/>
                <a:gd name="T6" fmla="*/ 26 w 226"/>
                <a:gd name="T7" fmla="*/ 41 h 332"/>
                <a:gd name="T8" fmla="*/ 34 w 226"/>
                <a:gd name="T9" fmla="*/ 50 h 332"/>
                <a:gd name="T10" fmla="*/ 42 w 226"/>
                <a:gd name="T11" fmla="*/ 59 h 332"/>
                <a:gd name="T12" fmla="*/ 50 w 226"/>
                <a:gd name="T13" fmla="*/ 68 h 332"/>
                <a:gd name="T14" fmla="*/ 59 w 226"/>
                <a:gd name="T15" fmla="*/ 77 h 332"/>
                <a:gd name="T16" fmla="*/ 67 w 226"/>
                <a:gd name="T17" fmla="*/ 85 h 332"/>
                <a:gd name="T18" fmla="*/ 76 w 226"/>
                <a:gd name="T19" fmla="*/ 94 h 332"/>
                <a:gd name="T20" fmla="*/ 85 w 226"/>
                <a:gd name="T21" fmla="*/ 102 h 332"/>
                <a:gd name="T22" fmla="*/ 93 w 226"/>
                <a:gd name="T23" fmla="*/ 110 h 332"/>
                <a:gd name="T24" fmla="*/ 103 w 226"/>
                <a:gd name="T25" fmla="*/ 119 h 332"/>
                <a:gd name="T26" fmla="*/ 111 w 226"/>
                <a:gd name="T27" fmla="*/ 127 h 332"/>
                <a:gd name="T28" fmla="*/ 120 w 226"/>
                <a:gd name="T29" fmla="*/ 136 h 332"/>
                <a:gd name="T30" fmla="*/ 129 w 226"/>
                <a:gd name="T31" fmla="*/ 144 h 332"/>
                <a:gd name="T32" fmla="*/ 138 w 226"/>
                <a:gd name="T33" fmla="*/ 153 h 332"/>
                <a:gd name="T34" fmla="*/ 146 w 226"/>
                <a:gd name="T35" fmla="*/ 162 h 332"/>
                <a:gd name="T36" fmla="*/ 155 w 226"/>
                <a:gd name="T37" fmla="*/ 172 h 332"/>
                <a:gd name="T38" fmla="*/ 163 w 226"/>
                <a:gd name="T39" fmla="*/ 181 h 332"/>
                <a:gd name="T40" fmla="*/ 171 w 226"/>
                <a:gd name="T41" fmla="*/ 191 h 332"/>
                <a:gd name="T42" fmla="*/ 178 w 226"/>
                <a:gd name="T43" fmla="*/ 201 h 332"/>
                <a:gd name="T44" fmla="*/ 185 w 226"/>
                <a:gd name="T45" fmla="*/ 212 h 332"/>
                <a:gd name="T46" fmla="*/ 191 w 226"/>
                <a:gd name="T47" fmla="*/ 223 h 332"/>
                <a:gd name="T48" fmla="*/ 198 w 226"/>
                <a:gd name="T49" fmla="*/ 234 h 332"/>
                <a:gd name="T50" fmla="*/ 203 w 226"/>
                <a:gd name="T51" fmla="*/ 246 h 332"/>
                <a:gd name="T52" fmla="*/ 209 w 226"/>
                <a:gd name="T53" fmla="*/ 258 h 332"/>
                <a:gd name="T54" fmla="*/ 213 w 226"/>
                <a:gd name="T55" fmla="*/ 272 h 332"/>
                <a:gd name="T56" fmla="*/ 217 w 226"/>
                <a:gd name="T57" fmla="*/ 285 h 332"/>
                <a:gd name="T58" fmla="*/ 220 w 226"/>
                <a:gd name="T59" fmla="*/ 300 h 332"/>
                <a:gd name="T60" fmla="*/ 223 w 226"/>
                <a:gd name="T61" fmla="*/ 315 h 332"/>
                <a:gd name="T62" fmla="*/ 225 w 226"/>
                <a:gd name="T63" fmla="*/ 331 h 3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3" name="Freeform 39">
              <a:extLst>
                <a:ext uri="{FF2B5EF4-FFF2-40B4-BE49-F238E27FC236}">
                  <a16:creationId xmlns:a16="http://schemas.microsoft.com/office/drawing/2014/main" id="{FB26A107-9F25-7668-C8F0-DC65CE96A1DA}"/>
                </a:ext>
              </a:extLst>
            </p:cNvPr>
            <p:cNvSpPr>
              <a:spLocks/>
            </p:cNvSpPr>
            <p:nvPr/>
          </p:nvSpPr>
          <p:spPr bwMode="auto">
            <a:xfrm>
              <a:off x="1538" y="1767"/>
              <a:ext cx="359" cy="566"/>
            </a:xfrm>
            <a:custGeom>
              <a:avLst/>
              <a:gdLst>
                <a:gd name="T0" fmla="*/ 13 w 359"/>
                <a:gd name="T1" fmla="*/ 472 h 566"/>
                <a:gd name="T2" fmla="*/ 30 w 359"/>
                <a:gd name="T3" fmla="*/ 485 h 566"/>
                <a:gd name="T4" fmla="*/ 50 w 359"/>
                <a:gd name="T5" fmla="*/ 498 h 566"/>
                <a:gd name="T6" fmla="*/ 73 w 359"/>
                <a:gd name="T7" fmla="*/ 511 h 566"/>
                <a:gd name="T8" fmla="*/ 97 w 359"/>
                <a:gd name="T9" fmla="*/ 524 h 566"/>
                <a:gd name="T10" fmla="*/ 122 w 359"/>
                <a:gd name="T11" fmla="*/ 535 h 566"/>
                <a:gd name="T12" fmla="*/ 149 w 359"/>
                <a:gd name="T13" fmla="*/ 546 h 566"/>
                <a:gd name="T14" fmla="*/ 176 w 359"/>
                <a:gd name="T15" fmla="*/ 554 h 566"/>
                <a:gd name="T16" fmla="*/ 202 w 359"/>
                <a:gd name="T17" fmla="*/ 560 h 566"/>
                <a:gd name="T18" fmla="*/ 228 w 359"/>
                <a:gd name="T19" fmla="*/ 564 h 566"/>
                <a:gd name="T20" fmla="*/ 253 w 359"/>
                <a:gd name="T21" fmla="*/ 564 h 566"/>
                <a:gd name="T22" fmla="*/ 277 w 359"/>
                <a:gd name="T23" fmla="*/ 561 h 566"/>
                <a:gd name="T24" fmla="*/ 298 w 359"/>
                <a:gd name="T25" fmla="*/ 555 h 566"/>
                <a:gd name="T26" fmla="*/ 316 w 359"/>
                <a:gd name="T27" fmla="*/ 543 h 566"/>
                <a:gd name="T28" fmla="*/ 331 w 359"/>
                <a:gd name="T29" fmla="*/ 528 h 566"/>
                <a:gd name="T30" fmla="*/ 343 w 359"/>
                <a:gd name="T31" fmla="*/ 507 h 566"/>
                <a:gd name="T32" fmla="*/ 349 w 359"/>
                <a:gd name="T33" fmla="*/ 489 h 566"/>
                <a:gd name="T34" fmla="*/ 352 w 359"/>
                <a:gd name="T35" fmla="*/ 477 h 566"/>
                <a:gd name="T36" fmla="*/ 354 w 359"/>
                <a:gd name="T37" fmla="*/ 465 h 566"/>
                <a:gd name="T38" fmla="*/ 356 w 359"/>
                <a:gd name="T39" fmla="*/ 453 h 566"/>
                <a:gd name="T40" fmla="*/ 357 w 359"/>
                <a:gd name="T41" fmla="*/ 441 h 566"/>
                <a:gd name="T42" fmla="*/ 358 w 359"/>
                <a:gd name="T43" fmla="*/ 429 h 566"/>
                <a:gd name="T44" fmla="*/ 357 w 359"/>
                <a:gd name="T45" fmla="*/ 417 h 566"/>
                <a:gd name="T46" fmla="*/ 356 w 359"/>
                <a:gd name="T47" fmla="*/ 405 h 566"/>
                <a:gd name="T48" fmla="*/ 355 w 359"/>
                <a:gd name="T49" fmla="*/ 392 h 566"/>
                <a:gd name="T50" fmla="*/ 353 w 359"/>
                <a:gd name="T51" fmla="*/ 380 h 566"/>
                <a:gd name="T52" fmla="*/ 350 w 359"/>
                <a:gd name="T53" fmla="*/ 369 h 566"/>
                <a:gd name="T54" fmla="*/ 347 w 359"/>
                <a:gd name="T55" fmla="*/ 357 h 566"/>
                <a:gd name="T56" fmla="*/ 343 w 359"/>
                <a:gd name="T57" fmla="*/ 345 h 566"/>
                <a:gd name="T58" fmla="*/ 339 w 359"/>
                <a:gd name="T59" fmla="*/ 335 h 566"/>
                <a:gd name="T60" fmla="*/ 334 w 359"/>
                <a:gd name="T61" fmla="*/ 324 h 566"/>
                <a:gd name="T62" fmla="*/ 322 w 359"/>
                <a:gd name="T63" fmla="*/ 303 h 566"/>
                <a:gd name="T64" fmla="*/ 310 w 359"/>
                <a:gd name="T65" fmla="*/ 285 h 566"/>
                <a:gd name="T66" fmla="*/ 296 w 359"/>
                <a:gd name="T67" fmla="*/ 264 h 566"/>
                <a:gd name="T68" fmla="*/ 280 w 359"/>
                <a:gd name="T69" fmla="*/ 241 h 566"/>
                <a:gd name="T70" fmla="*/ 261 w 359"/>
                <a:gd name="T71" fmla="*/ 216 h 566"/>
                <a:gd name="T72" fmla="*/ 241 w 359"/>
                <a:gd name="T73" fmla="*/ 191 h 566"/>
                <a:gd name="T74" fmla="*/ 220 w 359"/>
                <a:gd name="T75" fmla="*/ 165 h 566"/>
                <a:gd name="T76" fmla="*/ 198 w 359"/>
                <a:gd name="T77" fmla="*/ 139 h 566"/>
                <a:gd name="T78" fmla="*/ 176 w 359"/>
                <a:gd name="T79" fmla="*/ 113 h 566"/>
                <a:gd name="T80" fmla="*/ 154 w 359"/>
                <a:gd name="T81" fmla="*/ 89 h 566"/>
                <a:gd name="T82" fmla="*/ 133 w 359"/>
                <a:gd name="T83" fmla="*/ 67 h 566"/>
                <a:gd name="T84" fmla="*/ 113 w 359"/>
                <a:gd name="T85" fmla="*/ 47 h 566"/>
                <a:gd name="T86" fmla="*/ 94 w 359"/>
                <a:gd name="T87" fmla="*/ 29 h 566"/>
                <a:gd name="T88" fmla="*/ 76 w 359"/>
                <a:gd name="T89" fmla="*/ 15 h 566"/>
                <a:gd name="T90" fmla="*/ 60 w 359"/>
                <a:gd name="T91" fmla="*/ 5 h 566"/>
                <a:gd name="T92" fmla="*/ 47 w 359"/>
                <a:gd name="T93" fmla="*/ 0 h 5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4" name="Freeform 40">
              <a:extLst>
                <a:ext uri="{FF2B5EF4-FFF2-40B4-BE49-F238E27FC236}">
                  <a16:creationId xmlns:a16="http://schemas.microsoft.com/office/drawing/2014/main" id="{0F3CFBAF-300A-F566-A150-91053055B252}"/>
                </a:ext>
              </a:extLst>
            </p:cNvPr>
            <p:cNvSpPr>
              <a:spLocks/>
            </p:cNvSpPr>
            <p:nvPr/>
          </p:nvSpPr>
          <p:spPr bwMode="auto">
            <a:xfrm>
              <a:off x="2009" y="1944"/>
              <a:ext cx="156" cy="307"/>
            </a:xfrm>
            <a:custGeom>
              <a:avLst/>
              <a:gdLst>
                <a:gd name="T0" fmla="*/ 2 w 156"/>
                <a:gd name="T1" fmla="*/ 0 h 307"/>
                <a:gd name="T2" fmla="*/ 0 w 156"/>
                <a:gd name="T3" fmla="*/ 11 h 307"/>
                <a:gd name="T4" fmla="*/ 0 w 156"/>
                <a:gd name="T5" fmla="*/ 17 h 307"/>
                <a:gd name="T6" fmla="*/ 1 w 156"/>
                <a:gd name="T7" fmla="*/ 22 h 307"/>
                <a:gd name="T8" fmla="*/ 3 w 156"/>
                <a:gd name="T9" fmla="*/ 28 h 307"/>
                <a:gd name="T10" fmla="*/ 5 w 156"/>
                <a:gd name="T11" fmla="*/ 32 h 307"/>
                <a:gd name="T12" fmla="*/ 9 w 156"/>
                <a:gd name="T13" fmla="*/ 38 h 307"/>
                <a:gd name="T14" fmla="*/ 12 w 156"/>
                <a:gd name="T15" fmla="*/ 42 h 307"/>
                <a:gd name="T16" fmla="*/ 17 w 156"/>
                <a:gd name="T17" fmla="*/ 47 h 307"/>
                <a:gd name="T18" fmla="*/ 21 w 156"/>
                <a:gd name="T19" fmla="*/ 52 h 307"/>
                <a:gd name="T20" fmla="*/ 27 w 156"/>
                <a:gd name="T21" fmla="*/ 57 h 307"/>
                <a:gd name="T22" fmla="*/ 33 w 156"/>
                <a:gd name="T23" fmla="*/ 61 h 307"/>
                <a:gd name="T24" fmla="*/ 39 w 156"/>
                <a:gd name="T25" fmla="*/ 66 h 307"/>
                <a:gd name="T26" fmla="*/ 45 w 156"/>
                <a:gd name="T27" fmla="*/ 70 h 307"/>
                <a:gd name="T28" fmla="*/ 51 w 156"/>
                <a:gd name="T29" fmla="*/ 75 h 307"/>
                <a:gd name="T30" fmla="*/ 58 w 156"/>
                <a:gd name="T31" fmla="*/ 80 h 307"/>
                <a:gd name="T32" fmla="*/ 65 w 156"/>
                <a:gd name="T33" fmla="*/ 84 h 307"/>
                <a:gd name="T34" fmla="*/ 72 w 156"/>
                <a:gd name="T35" fmla="*/ 88 h 307"/>
                <a:gd name="T36" fmla="*/ 79 w 156"/>
                <a:gd name="T37" fmla="*/ 93 h 307"/>
                <a:gd name="T38" fmla="*/ 85 w 156"/>
                <a:gd name="T39" fmla="*/ 98 h 307"/>
                <a:gd name="T40" fmla="*/ 92 w 156"/>
                <a:gd name="T41" fmla="*/ 103 h 307"/>
                <a:gd name="T42" fmla="*/ 99 w 156"/>
                <a:gd name="T43" fmla="*/ 108 h 307"/>
                <a:gd name="T44" fmla="*/ 105 w 156"/>
                <a:gd name="T45" fmla="*/ 112 h 307"/>
                <a:gd name="T46" fmla="*/ 111 w 156"/>
                <a:gd name="T47" fmla="*/ 118 h 307"/>
                <a:gd name="T48" fmla="*/ 117 w 156"/>
                <a:gd name="T49" fmla="*/ 123 h 307"/>
                <a:gd name="T50" fmla="*/ 122 w 156"/>
                <a:gd name="T51" fmla="*/ 128 h 307"/>
                <a:gd name="T52" fmla="*/ 127 w 156"/>
                <a:gd name="T53" fmla="*/ 134 h 307"/>
                <a:gd name="T54" fmla="*/ 132 w 156"/>
                <a:gd name="T55" fmla="*/ 140 h 307"/>
                <a:gd name="T56" fmla="*/ 136 w 156"/>
                <a:gd name="T57" fmla="*/ 146 h 307"/>
                <a:gd name="T58" fmla="*/ 139 w 156"/>
                <a:gd name="T59" fmla="*/ 152 h 307"/>
                <a:gd name="T60" fmla="*/ 142 w 156"/>
                <a:gd name="T61" fmla="*/ 158 h 307"/>
                <a:gd name="T62" fmla="*/ 144 w 156"/>
                <a:gd name="T63" fmla="*/ 165 h 307"/>
                <a:gd name="T64" fmla="*/ 147 w 156"/>
                <a:gd name="T65" fmla="*/ 177 h 307"/>
                <a:gd name="T66" fmla="*/ 149 w 156"/>
                <a:gd name="T67" fmla="*/ 183 h 307"/>
                <a:gd name="T68" fmla="*/ 150 w 156"/>
                <a:gd name="T69" fmla="*/ 188 h 307"/>
                <a:gd name="T70" fmla="*/ 151 w 156"/>
                <a:gd name="T71" fmla="*/ 193 h 307"/>
                <a:gd name="T72" fmla="*/ 152 w 156"/>
                <a:gd name="T73" fmla="*/ 198 h 307"/>
                <a:gd name="T74" fmla="*/ 153 w 156"/>
                <a:gd name="T75" fmla="*/ 203 h 307"/>
                <a:gd name="T76" fmla="*/ 154 w 156"/>
                <a:gd name="T77" fmla="*/ 207 h 307"/>
                <a:gd name="T78" fmla="*/ 154 w 156"/>
                <a:gd name="T79" fmla="*/ 212 h 307"/>
                <a:gd name="T80" fmla="*/ 155 w 156"/>
                <a:gd name="T81" fmla="*/ 216 h 307"/>
                <a:gd name="T82" fmla="*/ 155 w 156"/>
                <a:gd name="T83" fmla="*/ 220 h 307"/>
                <a:gd name="T84" fmla="*/ 155 w 156"/>
                <a:gd name="T85" fmla="*/ 224 h 307"/>
                <a:gd name="T86" fmla="*/ 155 w 156"/>
                <a:gd name="T87" fmla="*/ 228 h 307"/>
                <a:gd name="T88" fmla="*/ 155 w 156"/>
                <a:gd name="T89" fmla="*/ 231 h 307"/>
                <a:gd name="T90" fmla="*/ 154 w 156"/>
                <a:gd name="T91" fmla="*/ 235 h 307"/>
                <a:gd name="T92" fmla="*/ 154 w 156"/>
                <a:gd name="T93" fmla="*/ 238 h 307"/>
                <a:gd name="T94" fmla="*/ 153 w 156"/>
                <a:gd name="T95" fmla="*/ 242 h 307"/>
                <a:gd name="T96" fmla="*/ 152 w 156"/>
                <a:gd name="T97" fmla="*/ 246 h 307"/>
                <a:gd name="T98" fmla="*/ 150 w 156"/>
                <a:gd name="T99" fmla="*/ 249 h 307"/>
                <a:gd name="T100" fmla="*/ 149 w 156"/>
                <a:gd name="T101" fmla="*/ 253 h 307"/>
                <a:gd name="T102" fmla="*/ 147 w 156"/>
                <a:gd name="T103" fmla="*/ 256 h 307"/>
                <a:gd name="T104" fmla="*/ 145 w 156"/>
                <a:gd name="T105" fmla="*/ 260 h 307"/>
                <a:gd name="T106" fmla="*/ 143 w 156"/>
                <a:gd name="T107" fmla="*/ 264 h 307"/>
                <a:gd name="T108" fmla="*/ 140 w 156"/>
                <a:gd name="T109" fmla="*/ 268 h 307"/>
                <a:gd name="T110" fmla="*/ 137 w 156"/>
                <a:gd name="T111" fmla="*/ 272 h 307"/>
                <a:gd name="T112" fmla="*/ 134 w 156"/>
                <a:gd name="T113" fmla="*/ 276 h 307"/>
                <a:gd name="T114" fmla="*/ 130 w 156"/>
                <a:gd name="T115" fmla="*/ 281 h 307"/>
                <a:gd name="T116" fmla="*/ 127 w 156"/>
                <a:gd name="T117" fmla="*/ 285 h 307"/>
                <a:gd name="T118" fmla="*/ 123 w 156"/>
                <a:gd name="T119" fmla="*/ 290 h 307"/>
                <a:gd name="T120" fmla="*/ 118 w 156"/>
                <a:gd name="T121" fmla="*/ 295 h 307"/>
                <a:gd name="T122" fmla="*/ 113 w 156"/>
                <a:gd name="T123" fmla="*/ 300 h 307"/>
                <a:gd name="T124" fmla="*/ 109 w 156"/>
                <a:gd name="T125" fmla="*/ 306 h 3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5" name="Freeform 41">
              <a:extLst>
                <a:ext uri="{FF2B5EF4-FFF2-40B4-BE49-F238E27FC236}">
                  <a16:creationId xmlns:a16="http://schemas.microsoft.com/office/drawing/2014/main" id="{A027EB4B-14BD-B47B-2349-F2853FCF007C}"/>
                </a:ext>
              </a:extLst>
            </p:cNvPr>
            <p:cNvSpPr>
              <a:spLocks/>
            </p:cNvSpPr>
            <p:nvPr/>
          </p:nvSpPr>
          <p:spPr bwMode="auto">
            <a:xfrm>
              <a:off x="2153" y="1932"/>
              <a:ext cx="535" cy="213"/>
            </a:xfrm>
            <a:custGeom>
              <a:avLst/>
              <a:gdLst>
                <a:gd name="T0" fmla="*/ 0 w 535"/>
                <a:gd name="T1" fmla="*/ 212 h 213"/>
                <a:gd name="T2" fmla="*/ 9 w 535"/>
                <a:gd name="T3" fmla="*/ 188 h 213"/>
                <a:gd name="T4" fmla="*/ 16 w 535"/>
                <a:gd name="T5" fmla="*/ 176 h 213"/>
                <a:gd name="T6" fmla="*/ 25 w 535"/>
                <a:gd name="T7" fmla="*/ 165 h 213"/>
                <a:gd name="T8" fmla="*/ 35 w 535"/>
                <a:gd name="T9" fmla="*/ 154 h 213"/>
                <a:gd name="T10" fmla="*/ 47 w 535"/>
                <a:gd name="T11" fmla="*/ 144 h 213"/>
                <a:gd name="T12" fmla="*/ 60 w 535"/>
                <a:gd name="T13" fmla="*/ 134 h 213"/>
                <a:gd name="T14" fmla="*/ 75 w 535"/>
                <a:gd name="T15" fmla="*/ 124 h 213"/>
                <a:gd name="T16" fmla="*/ 90 w 535"/>
                <a:gd name="T17" fmla="*/ 114 h 213"/>
                <a:gd name="T18" fmla="*/ 107 w 535"/>
                <a:gd name="T19" fmla="*/ 105 h 213"/>
                <a:gd name="T20" fmla="*/ 124 w 535"/>
                <a:gd name="T21" fmla="*/ 96 h 213"/>
                <a:gd name="T22" fmla="*/ 142 w 535"/>
                <a:gd name="T23" fmla="*/ 88 h 213"/>
                <a:gd name="T24" fmla="*/ 161 w 535"/>
                <a:gd name="T25" fmla="*/ 80 h 213"/>
                <a:gd name="T26" fmla="*/ 181 w 535"/>
                <a:gd name="T27" fmla="*/ 72 h 213"/>
                <a:gd name="T28" fmla="*/ 201 w 535"/>
                <a:gd name="T29" fmla="*/ 65 h 213"/>
                <a:gd name="T30" fmla="*/ 221 w 535"/>
                <a:gd name="T31" fmla="*/ 58 h 213"/>
                <a:gd name="T32" fmla="*/ 242 w 535"/>
                <a:gd name="T33" fmla="*/ 51 h 213"/>
                <a:gd name="T34" fmla="*/ 263 w 535"/>
                <a:gd name="T35" fmla="*/ 45 h 213"/>
                <a:gd name="T36" fmla="*/ 285 w 535"/>
                <a:gd name="T37" fmla="*/ 39 h 213"/>
                <a:gd name="T38" fmla="*/ 306 w 535"/>
                <a:gd name="T39" fmla="*/ 34 h 213"/>
                <a:gd name="T40" fmla="*/ 327 w 535"/>
                <a:gd name="T41" fmla="*/ 28 h 213"/>
                <a:gd name="T42" fmla="*/ 347 w 535"/>
                <a:gd name="T43" fmla="*/ 24 h 213"/>
                <a:gd name="T44" fmla="*/ 368 w 535"/>
                <a:gd name="T45" fmla="*/ 20 h 213"/>
                <a:gd name="T46" fmla="*/ 388 w 535"/>
                <a:gd name="T47" fmla="*/ 16 h 213"/>
                <a:gd name="T48" fmla="*/ 407 w 535"/>
                <a:gd name="T49" fmla="*/ 12 h 213"/>
                <a:gd name="T50" fmla="*/ 426 w 535"/>
                <a:gd name="T51" fmla="*/ 9 h 213"/>
                <a:gd name="T52" fmla="*/ 445 w 535"/>
                <a:gd name="T53" fmla="*/ 7 h 213"/>
                <a:gd name="T54" fmla="*/ 462 w 535"/>
                <a:gd name="T55" fmla="*/ 4 h 213"/>
                <a:gd name="T56" fmla="*/ 478 w 535"/>
                <a:gd name="T57" fmla="*/ 3 h 213"/>
                <a:gd name="T58" fmla="*/ 494 w 535"/>
                <a:gd name="T59" fmla="*/ 1 h 213"/>
                <a:gd name="T60" fmla="*/ 508 w 535"/>
                <a:gd name="T61" fmla="*/ 0 h 213"/>
                <a:gd name="T62" fmla="*/ 521 w 535"/>
                <a:gd name="T63" fmla="*/ 0 h 213"/>
                <a:gd name="T64" fmla="*/ 523 w 535"/>
                <a:gd name="T65" fmla="*/ 6 h 213"/>
                <a:gd name="T66" fmla="*/ 524 w 535"/>
                <a:gd name="T67" fmla="*/ 8 h 213"/>
                <a:gd name="T68" fmla="*/ 525 w 535"/>
                <a:gd name="T69" fmla="*/ 11 h 213"/>
                <a:gd name="T70" fmla="*/ 526 w 535"/>
                <a:gd name="T71" fmla="*/ 14 h 213"/>
                <a:gd name="T72" fmla="*/ 527 w 535"/>
                <a:gd name="T73" fmla="*/ 17 h 213"/>
                <a:gd name="T74" fmla="*/ 527 w 535"/>
                <a:gd name="T75" fmla="*/ 20 h 213"/>
                <a:gd name="T76" fmla="*/ 528 w 535"/>
                <a:gd name="T77" fmla="*/ 23 h 213"/>
                <a:gd name="T78" fmla="*/ 529 w 535"/>
                <a:gd name="T79" fmla="*/ 26 h 213"/>
                <a:gd name="T80" fmla="*/ 529 w 535"/>
                <a:gd name="T81" fmla="*/ 28 h 213"/>
                <a:gd name="T82" fmla="*/ 530 w 535"/>
                <a:gd name="T83" fmla="*/ 32 h 213"/>
                <a:gd name="T84" fmla="*/ 531 w 535"/>
                <a:gd name="T85" fmla="*/ 34 h 213"/>
                <a:gd name="T86" fmla="*/ 531 w 535"/>
                <a:gd name="T87" fmla="*/ 37 h 213"/>
                <a:gd name="T88" fmla="*/ 531 w 535"/>
                <a:gd name="T89" fmla="*/ 40 h 213"/>
                <a:gd name="T90" fmla="*/ 532 w 535"/>
                <a:gd name="T91" fmla="*/ 43 h 213"/>
                <a:gd name="T92" fmla="*/ 533 w 535"/>
                <a:gd name="T93" fmla="*/ 46 h 213"/>
                <a:gd name="T94" fmla="*/ 533 w 535"/>
                <a:gd name="T95" fmla="*/ 49 h 213"/>
                <a:gd name="T96" fmla="*/ 533 w 535"/>
                <a:gd name="T97" fmla="*/ 52 h 213"/>
                <a:gd name="T98" fmla="*/ 533 w 535"/>
                <a:gd name="T99" fmla="*/ 55 h 213"/>
                <a:gd name="T100" fmla="*/ 533 w 535"/>
                <a:gd name="T101" fmla="*/ 58 h 213"/>
                <a:gd name="T102" fmla="*/ 534 w 535"/>
                <a:gd name="T103" fmla="*/ 61 h 213"/>
                <a:gd name="T104" fmla="*/ 534 w 535"/>
                <a:gd name="T105" fmla="*/ 64 h 213"/>
                <a:gd name="T106" fmla="*/ 534 w 535"/>
                <a:gd name="T107" fmla="*/ 67 h 213"/>
                <a:gd name="T108" fmla="*/ 534 w 535"/>
                <a:gd name="T109" fmla="*/ 70 h 213"/>
                <a:gd name="T110" fmla="*/ 534 w 535"/>
                <a:gd name="T111" fmla="*/ 73 h 213"/>
                <a:gd name="T112" fmla="*/ 534 w 535"/>
                <a:gd name="T113" fmla="*/ 76 h 213"/>
                <a:gd name="T114" fmla="*/ 534 w 535"/>
                <a:gd name="T115" fmla="*/ 79 h 213"/>
                <a:gd name="T116" fmla="*/ 533 w 535"/>
                <a:gd name="T117" fmla="*/ 82 h 213"/>
                <a:gd name="T118" fmla="*/ 533 w 535"/>
                <a:gd name="T119" fmla="*/ 85 h 213"/>
                <a:gd name="T120" fmla="*/ 533 w 535"/>
                <a:gd name="T121" fmla="*/ 88 h 213"/>
                <a:gd name="T122" fmla="*/ 533 w 535"/>
                <a:gd name="T123" fmla="*/ 91 h 213"/>
                <a:gd name="T124" fmla="*/ 533 w 535"/>
                <a:gd name="T125" fmla="*/ 94 h 2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6" name="Freeform 42">
              <a:extLst>
                <a:ext uri="{FF2B5EF4-FFF2-40B4-BE49-F238E27FC236}">
                  <a16:creationId xmlns:a16="http://schemas.microsoft.com/office/drawing/2014/main" id="{15A06948-1FFE-77E0-F0FC-1BDE1B8C9AA6}"/>
                </a:ext>
              </a:extLst>
            </p:cNvPr>
            <p:cNvSpPr>
              <a:spLocks/>
            </p:cNvSpPr>
            <p:nvPr/>
          </p:nvSpPr>
          <p:spPr bwMode="auto">
            <a:xfrm>
              <a:off x="2840" y="894"/>
              <a:ext cx="332" cy="973"/>
            </a:xfrm>
            <a:custGeom>
              <a:avLst/>
              <a:gdLst>
                <a:gd name="T0" fmla="*/ 208 w 332"/>
                <a:gd name="T1" fmla="*/ 12 h 973"/>
                <a:gd name="T2" fmla="*/ 190 w 332"/>
                <a:gd name="T3" fmla="*/ 30 h 973"/>
                <a:gd name="T4" fmla="*/ 179 w 332"/>
                <a:gd name="T5" fmla="*/ 52 h 973"/>
                <a:gd name="T6" fmla="*/ 175 w 332"/>
                <a:gd name="T7" fmla="*/ 77 h 973"/>
                <a:gd name="T8" fmla="*/ 175 w 332"/>
                <a:gd name="T9" fmla="*/ 105 h 973"/>
                <a:gd name="T10" fmla="*/ 176 w 332"/>
                <a:gd name="T11" fmla="*/ 134 h 973"/>
                <a:gd name="T12" fmla="*/ 178 w 332"/>
                <a:gd name="T13" fmla="*/ 163 h 973"/>
                <a:gd name="T14" fmla="*/ 178 w 332"/>
                <a:gd name="T15" fmla="*/ 192 h 973"/>
                <a:gd name="T16" fmla="*/ 174 w 332"/>
                <a:gd name="T17" fmla="*/ 219 h 973"/>
                <a:gd name="T18" fmla="*/ 164 w 332"/>
                <a:gd name="T19" fmla="*/ 244 h 973"/>
                <a:gd name="T20" fmla="*/ 148 w 332"/>
                <a:gd name="T21" fmla="*/ 264 h 973"/>
                <a:gd name="T22" fmla="*/ 138 w 332"/>
                <a:gd name="T23" fmla="*/ 272 h 973"/>
                <a:gd name="T24" fmla="*/ 126 w 332"/>
                <a:gd name="T25" fmla="*/ 280 h 973"/>
                <a:gd name="T26" fmla="*/ 114 w 332"/>
                <a:gd name="T27" fmla="*/ 289 h 973"/>
                <a:gd name="T28" fmla="*/ 102 w 332"/>
                <a:gd name="T29" fmla="*/ 298 h 973"/>
                <a:gd name="T30" fmla="*/ 91 w 332"/>
                <a:gd name="T31" fmla="*/ 308 h 973"/>
                <a:gd name="T32" fmla="*/ 82 w 332"/>
                <a:gd name="T33" fmla="*/ 318 h 973"/>
                <a:gd name="T34" fmla="*/ 76 w 332"/>
                <a:gd name="T35" fmla="*/ 331 h 973"/>
                <a:gd name="T36" fmla="*/ 73 w 332"/>
                <a:gd name="T37" fmla="*/ 344 h 973"/>
                <a:gd name="T38" fmla="*/ 75 w 332"/>
                <a:gd name="T39" fmla="*/ 360 h 973"/>
                <a:gd name="T40" fmla="*/ 82 w 332"/>
                <a:gd name="T41" fmla="*/ 377 h 973"/>
                <a:gd name="T42" fmla="*/ 94 w 332"/>
                <a:gd name="T43" fmla="*/ 395 h 973"/>
                <a:gd name="T44" fmla="*/ 104 w 332"/>
                <a:gd name="T45" fmla="*/ 406 h 973"/>
                <a:gd name="T46" fmla="*/ 114 w 332"/>
                <a:gd name="T47" fmla="*/ 415 h 973"/>
                <a:gd name="T48" fmla="*/ 125 w 332"/>
                <a:gd name="T49" fmla="*/ 423 h 973"/>
                <a:gd name="T50" fmla="*/ 134 w 332"/>
                <a:gd name="T51" fmla="*/ 432 h 973"/>
                <a:gd name="T52" fmla="*/ 143 w 332"/>
                <a:gd name="T53" fmla="*/ 441 h 973"/>
                <a:gd name="T54" fmla="*/ 150 w 332"/>
                <a:gd name="T55" fmla="*/ 452 h 973"/>
                <a:gd name="T56" fmla="*/ 154 w 332"/>
                <a:gd name="T57" fmla="*/ 464 h 973"/>
                <a:gd name="T58" fmla="*/ 156 w 332"/>
                <a:gd name="T59" fmla="*/ 480 h 973"/>
                <a:gd name="T60" fmla="*/ 155 w 332"/>
                <a:gd name="T61" fmla="*/ 500 h 973"/>
                <a:gd name="T62" fmla="*/ 151 w 332"/>
                <a:gd name="T63" fmla="*/ 518 h 973"/>
                <a:gd name="T64" fmla="*/ 148 w 332"/>
                <a:gd name="T65" fmla="*/ 537 h 973"/>
                <a:gd name="T66" fmla="*/ 144 w 332"/>
                <a:gd name="T67" fmla="*/ 562 h 973"/>
                <a:gd name="T68" fmla="*/ 138 w 332"/>
                <a:gd name="T69" fmla="*/ 590 h 973"/>
                <a:gd name="T70" fmla="*/ 133 w 332"/>
                <a:gd name="T71" fmla="*/ 621 h 973"/>
                <a:gd name="T72" fmla="*/ 127 w 332"/>
                <a:gd name="T73" fmla="*/ 652 h 973"/>
                <a:gd name="T74" fmla="*/ 121 w 332"/>
                <a:gd name="T75" fmla="*/ 680 h 973"/>
                <a:gd name="T76" fmla="*/ 116 w 332"/>
                <a:gd name="T77" fmla="*/ 706 h 973"/>
                <a:gd name="T78" fmla="*/ 112 w 332"/>
                <a:gd name="T79" fmla="*/ 726 h 973"/>
                <a:gd name="T80" fmla="*/ 108 w 332"/>
                <a:gd name="T81" fmla="*/ 739 h 973"/>
                <a:gd name="T82" fmla="*/ 96 w 332"/>
                <a:gd name="T83" fmla="*/ 750 h 973"/>
                <a:gd name="T84" fmla="*/ 83 w 332"/>
                <a:gd name="T85" fmla="*/ 757 h 973"/>
                <a:gd name="T86" fmla="*/ 70 w 332"/>
                <a:gd name="T87" fmla="*/ 760 h 973"/>
                <a:gd name="T88" fmla="*/ 57 w 332"/>
                <a:gd name="T89" fmla="*/ 761 h 973"/>
                <a:gd name="T90" fmla="*/ 46 w 332"/>
                <a:gd name="T91" fmla="*/ 761 h 973"/>
                <a:gd name="T92" fmla="*/ 35 w 332"/>
                <a:gd name="T93" fmla="*/ 761 h 973"/>
                <a:gd name="T94" fmla="*/ 25 w 332"/>
                <a:gd name="T95" fmla="*/ 763 h 973"/>
                <a:gd name="T96" fmla="*/ 17 w 332"/>
                <a:gd name="T97" fmla="*/ 768 h 973"/>
                <a:gd name="T98" fmla="*/ 10 w 332"/>
                <a:gd name="T99" fmla="*/ 777 h 973"/>
                <a:gd name="T100" fmla="*/ 4 w 332"/>
                <a:gd name="T101" fmla="*/ 792 h 973"/>
                <a:gd name="T102" fmla="*/ 0 w 332"/>
                <a:gd name="T103" fmla="*/ 814 h 973"/>
                <a:gd name="T104" fmla="*/ 6 w 332"/>
                <a:gd name="T105" fmla="*/ 851 h 973"/>
                <a:gd name="T106" fmla="*/ 24 w 332"/>
                <a:gd name="T107" fmla="*/ 877 h 973"/>
                <a:gd name="T108" fmla="*/ 52 w 332"/>
                <a:gd name="T109" fmla="*/ 900 h 973"/>
                <a:gd name="T110" fmla="*/ 87 w 332"/>
                <a:gd name="T111" fmla="*/ 921 h 973"/>
                <a:gd name="T112" fmla="*/ 127 w 332"/>
                <a:gd name="T113" fmla="*/ 939 h 973"/>
                <a:gd name="T114" fmla="*/ 169 w 332"/>
                <a:gd name="T115" fmla="*/ 953 h 973"/>
                <a:gd name="T116" fmla="*/ 212 w 332"/>
                <a:gd name="T117" fmla="*/ 964 h 973"/>
                <a:gd name="T118" fmla="*/ 253 w 332"/>
                <a:gd name="T119" fmla="*/ 970 h 973"/>
                <a:gd name="T120" fmla="*/ 291 w 332"/>
                <a:gd name="T121" fmla="*/ 972 h 973"/>
                <a:gd name="T122" fmla="*/ 322 w 332"/>
                <a:gd name="T123" fmla="*/ 969 h 9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7" name="Freeform 43">
              <a:extLst>
                <a:ext uri="{FF2B5EF4-FFF2-40B4-BE49-F238E27FC236}">
                  <a16:creationId xmlns:a16="http://schemas.microsoft.com/office/drawing/2014/main" id="{EE90158E-3310-C6CF-23A7-E2D6ECD13509}"/>
                </a:ext>
              </a:extLst>
            </p:cNvPr>
            <p:cNvSpPr>
              <a:spLocks/>
            </p:cNvSpPr>
            <p:nvPr/>
          </p:nvSpPr>
          <p:spPr bwMode="auto">
            <a:xfrm>
              <a:off x="2669" y="940"/>
              <a:ext cx="148" cy="214"/>
            </a:xfrm>
            <a:custGeom>
              <a:avLst/>
              <a:gdLst>
                <a:gd name="T0" fmla="*/ 76 w 148"/>
                <a:gd name="T1" fmla="*/ 213 h 214"/>
                <a:gd name="T2" fmla="*/ 80 w 148"/>
                <a:gd name="T3" fmla="*/ 198 h 214"/>
                <a:gd name="T4" fmla="*/ 81 w 148"/>
                <a:gd name="T5" fmla="*/ 192 h 214"/>
                <a:gd name="T6" fmla="*/ 81 w 148"/>
                <a:gd name="T7" fmla="*/ 185 h 214"/>
                <a:gd name="T8" fmla="*/ 80 w 148"/>
                <a:gd name="T9" fmla="*/ 178 h 214"/>
                <a:gd name="T10" fmla="*/ 78 w 148"/>
                <a:gd name="T11" fmla="*/ 172 h 214"/>
                <a:gd name="T12" fmla="*/ 76 w 148"/>
                <a:gd name="T13" fmla="*/ 166 h 214"/>
                <a:gd name="T14" fmla="*/ 73 w 148"/>
                <a:gd name="T15" fmla="*/ 161 h 214"/>
                <a:gd name="T16" fmla="*/ 70 w 148"/>
                <a:gd name="T17" fmla="*/ 155 h 214"/>
                <a:gd name="T18" fmla="*/ 67 w 148"/>
                <a:gd name="T19" fmla="*/ 150 h 214"/>
                <a:gd name="T20" fmla="*/ 63 w 148"/>
                <a:gd name="T21" fmla="*/ 144 h 214"/>
                <a:gd name="T22" fmla="*/ 59 w 148"/>
                <a:gd name="T23" fmla="*/ 139 h 214"/>
                <a:gd name="T24" fmla="*/ 54 w 148"/>
                <a:gd name="T25" fmla="*/ 134 h 214"/>
                <a:gd name="T26" fmla="*/ 50 w 148"/>
                <a:gd name="T27" fmla="*/ 129 h 214"/>
                <a:gd name="T28" fmla="*/ 45 w 148"/>
                <a:gd name="T29" fmla="*/ 124 h 214"/>
                <a:gd name="T30" fmla="*/ 40 w 148"/>
                <a:gd name="T31" fmla="*/ 119 h 214"/>
                <a:gd name="T32" fmla="*/ 35 w 148"/>
                <a:gd name="T33" fmla="*/ 114 h 214"/>
                <a:gd name="T34" fmla="*/ 31 w 148"/>
                <a:gd name="T35" fmla="*/ 108 h 214"/>
                <a:gd name="T36" fmla="*/ 26 w 148"/>
                <a:gd name="T37" fmla="*/ 103 h 214"/>
                <a:gd name="T38" fmla="*/ 22 w 148"/>
                <a:gd name="T39" fmla="*/ 98 h 214"/>
                <a:gd name="T40" fmla="*/ 17 w 148"/>
                <a:gd name="T41" fmla="*/ 93 h 214"/>
                <a:gd name="T42" fmla="*/ 14 w 148"/>
                <a:gd name="T43" fmla="*/ 88 h 214"/>
                <a:gd name="T44" fmla="*/ 10 w 148"/>
                <a:gd name="T45" fmla="*/ 82 h 214"/>
                <a:gd name="T46" fmla="*/ 7 w 148"/>
                <a:gd name="T47" fmla="*/ 76 h 214"/>
                <a:gd name="T48" fmla="*/ 5 w 148"/>
                <a:gd name="T49" fmla="*/ 71 h 214"/>
                <a:gd name="T50" fmla="*/ 3 w 148"/>
                <a:gd name="T51" fmla="*/ 65 h 214"/>
                <a:gd name="T52" fmla="*/ 1 w 148"/>
                <a:gd name="T53" fmla="*/ 59 h 214"/>
                <a:gd name="T54" fmla="*/ 0 w 148"/>
                <a:gd name="T55" fmla="*/ 52 h 214"/>
                <a:gd name="T56" fmla="*/ 0 w 148"/>
                <a:gd name="T57" fmla="*/ 46 h 214"/>
                <a:gd name="T58" fmla="*/ 1 w 148"/>
                <a:gd name="T59" fmla="*/ 39 h 214"/>
                <a:gd name="T60" fmla="*/ 2 w 148"/>
                <a:gd name="T61" fmla="*/ 32 h 214"/>
                <a:gd name="T62" fmla="*/ 5 w 148"/>
                <a:gd name="T63" fmla="*/ 24 h 214"/>
                <a:gd name="T64" fmla="*/ 13 w 148"/>
                <a:gd name="T65" fmla="*/ 22 h 214"/>
                <a:gd name="T66" fmla="*/ 18 w 148"/>
                <a:gd name="T67" fmla="*/ 21 h 214"/>
                <a:gd name="T68" fmla="*/ 22 w 148"/>
                <a:gd name="T69" fmla="*/ 20 h 214"/>
                <a:gd name="T70" fmla="*/ 27 w 148"/>
                <a:gd name="T71" fmla="*/ 18 h 214"/>
                <a:gd name="T72" fmla="*/ 31 w 148"/>
                <a:gd name="T73" fmla="*/ 17 h 214"/>
                <a:gd name="T74" fmla="*/ 35 w 148"/>
                <a:gd name="T75" fmla="*/ 16 h 214"/>
                <a:gd name="T76" fmla="*/ 40 w 148"/>
                <a:gd name="T77" fmla="*/ 15 h 214"/>
                <a:gd name="T78" fmla="*/ 44 w 148"/>
                <a:gd name="T79" fmla="*/ 14 h 214"/>
                <a:gd name="T80" fmla="*/ 49 w 148"/>
                <a:gd name="T81" fmla="*/ 12 h 214"/>
                <a:gd name="T82" fmla="*/ 53 w 148"/>
                <a:gd name="T83" fmla="*/ 11 h 214"/>
                <a:gd name="T84" fmla="*/ 57 w 148"/>
                <a:gd name="T85" fmla="*/ 10 h 214"/>
                <a:gd name="T86" fmla="*/ 62 w 148"/>
                <a:gd name="T87" fmla="*/ 9 h 214"/>
                <a:gd name="T88" fmla="*/ 66 w 148"/>
                <a:gd name="T89" fmla="*/ 8 h 214"/>
                <a:gd name="T90" fmla="*/ 71 w 148"/>
                <a:gd name="T91" fmla="*/ 7 h 214"/>
                <a:gd name="T92" fmla="*/ 75 w 148"/>
                <a:gd name="T93" fmla="*/ 6 h 214"/>
                <a:gd name="T94" fmla="*/ 79 w 148"/>
                <a:gd name="T95" fmla="*/ 5 h 214"/>
                <a:gd name="T96" fmla="*/ 84 w 148"/>
                <a:gd name="T97" fmla="*/ 4 h 214"/>
                <a:gd name="T98" fmla="*/ 88 w 148"/>
                <a:gd name="T99" fmla="*/ 3 h 214"/>
                <a:gd name="T100" fmla="*/ 93 w 148"/>
                <a:gd name="T101" fmla="*/ 2 h 214"/>
                <a:gd name="T102" fmla="*/ 97 w 148"/>
                <a:gd name="T103" fmla="*/ 2 h 214"/>
                <a:gd name="T104" fmla="*/ 101 w 148"/>
                <a:gd name="T105" fmla="*/ 1 h 214"/>
                <a:gd name="T106" fmla="*/ 106 w 148"/>
                <a:gd name="T107" fmla="*/ 1 h 214"/>
                <a:gd name="T108" fmla="*/ 111 w 148"/>
                <a:gd name="T109" fmla="*/ 0 h 214"/>
                <a:gd name="T110" fmla="*/ 115 w 148"/>
                <a:gd name="T111" fmla="*/ 0 h 214"/>
                <a:gd name="T112" fmla="*/ 119 w 148"/>
                <a:gd name="T113" fmla="*/ 0 h 214"/>
                <a:gd name="T114" fmla="*/ 124 w 148"/>
                <a:gd name="T115" fmla="*/ 0 h 214"/>
                <a:gd name="T116" fmla="*/ 129 w 148"/>
                <a:gd name="T117" fmla="*/ 0 h 214"/>
                <a:gd name="T118" fmla="*/ 133 w 148"/>
                <a:gd name="T119" fmla="*/ 0 h 214"/>
                <a:gd name="T120" fmla="*/ 138 w 148"/>
                <a:gd name="T121" fmla="*/ 0 h 214"/>
                <a:gd name="T122" fmla="*/ 142 w 148"/>
                <a:gd name="T123" fmla="*/ 0 h 214"/>
                <a:gd name="T124" fmla="*/ 147 w 148"/>
                <a:gd name="T125" fmla="*/ 1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8" name="Freeform 44">
              <a:extLst>
                <a:ext uri="{FF2B5EF4-FFF2-40B4-BE49-F238E27FC236}">
                  <a16:creationId xmlns:a16="http://schemas.microsoft.com/office/drawing/2014/main" id="{57595B55-289A-0C05-BFE0-212CFCFA3D40}"/>
                </a:ext>
              </a:extLst>
            </p:cNvPr>
            <p:cNvSpPr>
              <a:spLocks/>
            </p:cNvSpPr>
            <p:nvPr/>
          </p:nvSpPr>
          <p:spPr bwMode="auto">
            <a:xfrm>
              <a:off x="2295" y="2737"/>
              <a:ext cx="709" cy="270"/>
            </a:xfrm>
            <a:custGeom>
              <a:avLst/>
              <a:gdLst>
                <a:gd name="T0" fmla="*/ 699 w 709"/>
                <a:gd name="T1" fmla="*/ 269 h 270"/>
                <a:gd name="T2" fmla="*/ 707 w 709"/>
                <a:gd name="T3" fmla="*/ 231 h 270"/>
                <a:gd name="T4" fmla="*/ 708 w 709"/>
                <a:gd name="T5" fmla="*/ 215 h 270"/>
                <a:gd name="T6" fmla="*/ 707 w 709"/>
                <a:gd name="T7" fmla="*/ 200 h 270"/>
                <a:gd name="T8" fmla="*/ 705 w 709"/>
                <a:gd name="T9" fmla="*/ 187 h 270"/>
                <a:gd name="T10" fmla="*/ 700 w 709"/>
                <a:gd name="T11" fmla="*/ 175 h 270"/>
                <a:gd name="T12" fmla="*/ 693 w 709"/>
                <a:gd name="T13" fmla="*/ 165 h 270"/>
                <a:gd name="T14" fmla="*/ 685 w 709"/>
                <a:gd name="T15" fmla="*/ 155 h 270"/>
                <a:gd name="T16" fmla="*/ 676 w 709"/>
                <a:gd name="T17" fmla="*/ 147 h 270"/>
                <a:gd name="T18" fmla="*/ 665 w 709"/>
                <a:gd name="T19" fmla="*/ 140 h 270"/>
                <a:gd name="T20" fmla="*/ 653 w 709"/>
                <a:gd name="T21" fmla="*/ 134 h 270"/>
                <a:gd name="T22" fmla="*/ 639 w 709"/>
                <a:gd name="T23" fmla="*/ 129 h 270"/>
                <a:gd name="T24" fmla="*/ 625 w 709"/>
                <a:gd name="T25" fmla="*/ 125 h 270"/>
                <a:gd name="T26" fmla="*/ 610 w 709"/>
                <a:gd name="T27" fmla="*/ 121 h 270"/>
                <a:gd name="T28" fmla="*/ 594 w 709"/>
                <a:gd name="T29" fmla="*/ 118 h 270"/>
                <a:gd name="T30" fmla="*/ 578 w 709"/>
                <a:gd name="T31" fmla="*/ 116 h 270"/>
                <a:gd name="T32" fmla="*/ 561 w 709"/>
                <a:gd name="T33" fmla="*/ 114 h 270"/>
                <a:gd name="T34" fmla="*/ 544 w 709"/>
                <a:gd name="T35" fmla="*/ 113 h 270"/>
                <a:gd name="T36" fmla="*/ 526 w 709"/>
                <a:gd name="T37" fmla="*/ 112 h 270"/>
                <a:gd name="T38" fmla="*/ 509 w 709"/>
                <a:gd name="T39" fmla="*/ 111 h 270"/>
                <a:gd name="T40" fmla="*/ 491 w 709"/>
                <a:gd name="T41" fmla="*/ 110 h 270"/>
                <a:gd name="T42" fmla="*/ 473 w 709"/>
                <a:gd name="T43" fmla="*/ 110 h 270"/>
                <a:gd name="T44" fmla="*/ 456 w 709"/>
                <a:gd name="T45" fmla="*/ 109 h 270"/>
                <a:gd name="T46" fmla="*/ 439 w 709"/>
                <a:gd name="T47" fmla="*/ 109 h 270"/>
                <a:gd name="T48" fmla="*/ 423 w 709"/>
                <a:gd name="T49" fmla="*/ 108 h 270"/>
                <a:gd name="T50" fmla="*/ 407 w 709"/>
                <a:gd name="T51" fmla="*/ 107 h 270"/>
                <a:gd name="T52" fmla="*/ 392 w 709"/>
                <a:gd name="T53" fmla="*/ 105 h 270"/>
                <a:gd name="T54" fmla="*/ 377 w 709"/>
                <a:gd name="T55" fmla="*/ 104 h 270"/>
                <a:gd name="T56" fmla="*/ 364 w 709"/>
                <a:gd name="T57" fmla="*/ 101 h 270"/>
                <a:gd name="T58" fmla="*/ 352 w 709"/>
                <a:gd name="T59" fmla="*/ 99 h 270"/>
                <a:gd name="T60" fmla="*/ 341 w 709"/>
                <a:gd name="T61" fmla="*/ 95 h 270"/>
                <a:gd name="T62" fmla="*/ 331 w 709"/>
                <a:gd name="T63" fmla="*/ 91 h 270"/>
                <a:gd name="T64" fmla="*/ 315 w 709"/>
                <a:gd name="T65" fmla="*/ 83 h 270"/>
                <a:gd name="T66" fmla="*/ 307 w 709"/>
                <a:gd name="T67" fmla="*/ 79 h 270"/>
                <a:gd name="T68" fmla="*/ 298 w 709"/>
                <a:gd name="T69" fmla="*/ 75 h 270"/>
                <a:gd name="T70" fmla="*/ 289 w 709"/>
                <a:gd name="T71" fmla="*/ 70 h 270"/>
                <a:gd name="T72" fmla="*/ 279 w 709"/>
                <a:gd name="T73" fmla="*/ 65 h 270"/>
                <a:gd name="T74" fmla="*/ 269 w 709"/>
                <a:gd name="T75" fmla="*/ 61 h 270"/>
                <a:gd name="T76" fmla="*/ 259 w 709"/>
                <a:gd name="T77" fmla="*/ 56 h 270"/>
                <a:gd name="T78" fmla="*/ 249 w 709"/>
                <a:gd name="T79" fmla="*/ 52 h 270"/>
                <a:gd name="T80" fmla="*/ 238 w 709"/>
                <a:gd name="T81" fmla="*/ 47 h 270"/>
                <a:gd name="T82" fmla="*/ 227 w 709"/>
                <a:gd name="T83" fmla="*/ 43 h 270"/>
                <a:gd name="T84" fmla="*/ 216 w 709"/>
                <a:gd name="T85" fmla="*/ 38 h 270"/>
                <a:gd name="T86" fmla="*/ 205 w 709"/>
                <a:gd name="T87" fmla="*/ 34 h 270"/>
                <a:gd name="T88" fmla="*/ 194 w 709"/>
                <a:gd name="T89" fmla="*/ 30 h 270"/>
                <a:gd name="T90" fmla="*/ 183 w 709"/>
                <a:gd name="T91" fmla="*/ 26 h 270"/>
                <a:gd name="T92" fmla="*/ 171 w 709"/>
                <a:gd name="T93" fmla="*/ 22 h 270"/>
                <a:gd name="T94" fmla="*/ 160 w 709"/>
                <a:gd name="T95" fmla="*/ 19 h 270"/>
                <a:gd name="T96" fmla="*/ 149 w 709"/>
                <a:gd name="T97" fmla="*/ 15 h 270"/>
                <a:gd name="T98" fmla="*/ 137 w 709"/>
                <a:gd name="T99" fmla="*/ 12 h 270"/>
                <a:gd name="T100" fmla="*/ 126 w 709"/>
                <a:gd name="T101" fmla="*/ 9 h 270"/>
                <a:gd name="T102" fmla="*/ 114 w 709"/>
                <a:gd name="T103" fmla="*/ 7 h 270"/>
                <a:gd name="T104" fmla="*/ 103 w 709"/>
                <a:gd name="T105" fmla="*/ 5 h 270"/>
                <a:gd name="T106" fmla="*/ 92 w 709"/>
                <a:gd name="T107" fmla="*/ 3 h 270"/>
                <a:gd name="T108" fmla="*/ 81 w 709"/>
                <a:gd name="T109" fmla="*/ 1 h 270"/>
                <a:gd name="T110" fmla="*/ 70 w 709"/>
                <a:gd name="T111" fmla="*/ 1 h 270"/>
                <a:gd name="T112" fmla="*/ 59 w 709"/>
                <a:gd name="T113" fmla="*/ 0 h 270"/>
                <a:gd name="T114" fmla="*/ 49 w 709"/>
                <a:gd name="T115" fmla="*/ 0 h 270"/>
                <a:gd name="T116" fmla="*/ 39 w 709"/>
                <a:gd name="T117" fmla="*/ 1 h 270"/>
                <a:gd name="T118" fmla="*/ 28 w 709"/>
                <a:gd name="T119" fmla="*/ 2 h 270"/>
                <a:gd name="T120" fmla="*/ 19 w 709"/>
                <a:gd name="T121" fmla="*/ 3 h 270"/>
                <a:gd name="T122" fmla="*/ 9 w 709"/>
                <a:gd name="T123" fmla="*/ 5 h 270"/>
                <a:gd name="T124" fmla="*/ 0 w 709"/>
                <a:gd name="T125" fmla="*/ 9 h 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69" name="Freeform 45">
              <a:extLst>
                <a:ext uri="{FF2B5EF4-FFF2-40B4-BE49-F238E27FC236}">
                  <a16:creationId xmlns:a16="http://schemas.microsoft.com/office/drawing/2014/main" id="{D02BBED9-0713-435A-0FEA-020EC3D6DF8F}"/>
                </a:ext>
              </a:extLst>
            </p:cNvPr>
            <p:cNvSpPr>
              <a:spLocks/>
            </p:cNvSpPr>
            <p:nvPr/>
          </p:nvSpPr>
          <p:spPr bwMode="auto">
            <a:xfrm>
              <a:off x="2816" y="2580"/>
              <a:ext cx="806" cy="192"/>
            </a:xfrm>
            <a:custGeom>
              <a:avLst/>
              <a:gdLst>
                <a:gd name="T0" fmla="*/ 12 w 806"/>
                <a:gd name="T1" fmla="*/ 25 h 192"/>
                <a:gd name="T2" fmla="*/ 29 w 806"/>
                <a:gd name="T3" fmla="*/ 39 h 192"/>
                <a:gd name="T4" fmla="*/ 48 w 806"/>
                <a:gd name="T5" fmla="*/ 54 h 192"/>
                <a:gd name="T6" fmla="*/ 71 w 806"/>
                <a:gd name="T7" fmla="*/ 69 h 192"/>
                <a:gd name="T8" fmla="*/ 95 w 806"/>
                <a:gd name="T9" fmla="*/ 85 h 192"/>
                <a:gd name="T10" fmla="*/ 121 w 806"/>
                <a:gd name="T11" fmla="*/ 101 h 192"/>
                <a:gd name="T12" fmla="*/ 149 w 806"/>
                <a:gd name="T13" fmla="*/ 116 h 192"/>
                <a:gd name="T14" fmla="*/ 177 w 806"/>
                <a:gd name="T15" fmla="*/ 132 h 192"/>
                <a:gd name="T16" fmla="*/ 206 w 806"/>
                <a:gd name="T17" fmla="*/ 146 h 192"/>
                <a:gd name="T18" fmla="*/ 234 w 806"/>
                <a:gd name="T19" fmla="*/ 158 h 192"/>
                <a:gd name="T20" fmla="*/ 262 w 806"/>
                <a:gd name="T21" fmla="*/ 170 h 192"/>
                <a:gd name="T22" fmla="*/ 289 w 806"/>
                <a:gd name="T23" fmla="*/ 179 h 192"/>
                <a:gd name="T24" fmla="*/ 315 w 806"/>
                <a:gd name="T25" fmla="*/ 186 h 192"/>
                <a:gd name="T26" fmla="*/ 338 w 806"/>
                <a:gd name="T27" fmla="*/ 190 h 192"/>
                <a:gd name="T28" fmla="*/ 360 w 806"/>
                <a:gd name="T29" fmla="*/ 191 h 192"/>
                <a:gd name="T30" fmla="*/ 378 w 806"/>
                <a:gd name="T31" fmla="*/ 190 h 192"/>
                <a:gd name="T32" fmla="*/ 404 w 806"/>
                <a:gd name="T33" fmla="*/ 180 h 192"/>
                <a:gd name="T34" fmla="*/ 418 w 806"/>
                <a:gd name="T35" fmla="*/ 172 h 192"/>
                <a:gd name="T36" fmla="*/ 429 w 806"/>
                <a:gd name="T37" fmla="*/ 162 h 192"/>
                <a:gd name="T38" fmla="*/ 439 w 806"/>
                <a:gd name="T39" fmla="*/ 150 h 192"/>
                <a:gd name="T40" fmla="*/ 448 w 806"/>
                <a:gd name="T41" fmla="*/ 138 h 192"/>
                <a:gd name="T42" fmla="*/ 456 w 806"/>
                <a:gd name="T43" fmla="*/ 124 h 192"/>
                <a:gd name="T44" fmla="*/ 463 w 806"/>
                <a:gd name="T45" fmla="*/ 111 h 192"/>
                <a:gd name="T46" fmla="*/ 470 w 806"/>
                <a:gd name="T47" fmla="*/ 97 h 192"/>
                <a:gd name="T48" fmla="*/ 478 w 806"/>
                <a:gd name="T49" fmla="*/ 84 h 192"/>
                <a:gd name="T50" fmla="*/ 486 w 806"/>
                <a:gd name="T51" fmla="*/ 71 h 192"/>
                <a:gd name="T52" fmla="*/ 496 w 806"/>
                <a:gd name="T53" fmla="*/ 59 h 192"/>
                <a:gd name="T54" fmla="*/ 508 w 806"/>
                <a:gd name="T55" fmla="*/ 48 h 192"/>
                <a:gd name="T56" fmla="*/ 522 w 806"/>
                <a:gd name="T57" fmla="*/ 38 h 192"/>
                <a:gd name="T58" fmla="*/ 538 w 806"/>
                <a:gd name="T59" fmla="*/ 31 h 192"/>
                <a:gd name="T60" fmla="*/ 557 w 806"/>
                <a:gd name="T61" fmla="*/ 26 h 192"/>
                <a:gd name="T62" fmla="*/ 582 w 806"/>
                <a:gd name="T63" fmla="*/ 22 h 192"/>
                <a:gd name="T64" fmla="*/ 597 w 806"/>
                <a:gd name="T65" fmla="*/ 20 h 192"/>
                <a:gd name="T66" fmla="*/ 612 w 806"/>
                <a:gd name="T67" fmla="*/ 18 h 192"/>
                <a:gd name="T68" fmla="*/ 626 w 806"/>
                <a:gd name="T69" fmla="*/ 16 h 192"/>
                <a:gd name="T70" fmla="*/ 641 w 806"/>
                <a:gd name="T71" fmla="*/ 14 h 192"/>
                <a:gd name="T72" fmla="*/ 656 w 806"/>
                <a:gd name="T73" fmla="*/ 12 h 192"/>
                <a:gd name="T74" fmla="*/ 671 w 806"/>
                <a:gd name="T75" fmla="*/ 10 h 192"/>
                <a:gd name="T76" fmla="*/ 686 w 806"/>
                <a:gd name="T77" fmla="*/ 8 h 192"/>
                <a:gd name="T78" fmla="*/ 701 w 806"/>
                <a:gd name="T79" fmla="*/ 6 h 192"/>
                <a:gd name="T80" fmla="*/ 716 w 806"/>
                <a:gd name="T81" fmla="*/ 5 h 192"/>
                <a:gd name="T82" fmla="*/ 731 w 806"/>
                <a:gd name="T83" fmla="*/ 4 h 192"/>
                <a:gd name="T84" fmla="*/ 746 w 806"/>
                <a:gd name="T85" fmla="*/ 2 h 192"/>
                <a:gd name="T86" fmla="*/ 760 w 806"/>
                <a:gd name="T87" fmla="*/ 1 h 192"/>
                <a:gd name="T88" fmla="*/ 775 w 806"/>
                <a:gd name="T89" fmla="*/ 1 h 192"/>
                <a:gd name="T90" fmla="*/ 790 w 806"/>
                <a:gd name="T91" fmla="*/ 0 h 192"/>
                <a:gd name="T92" fmla="*/ 805 w 806"/>
                <a:gd name="T93" fmla="*/ 0 h 1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70" name="Freeform 46">
              <a:extLst>
                <a:ext uri="{FF2B5EF4-FFF2-40B4-BE49-F238E27FC236}">
                  <a16:creationId xmlns:a16="http://schemas.microsoft.com/office/drawing/2014/main" id="{D4A5FCA4-2A8D-4FFF-4353-E25EAC7F5CAA}"/>
                </a:ext>
              </a:extLst>
            </p:cNvPr>
            <p:cNvSpPr>
              <a:spLocks/>
            </p:cNvSpPr>
            <p:nvPr/>
          </p:nvSpPr>
          <p:spPr bwMode="auto">
            <a:xfrm>
              <a:off x="3159" y="2154"/>
              <a:ext cx="676" cy="392"/>
            </a:xfrm>
            <a:custGeom>
              <a:avLst/>
              <a:gdLst>
                <a:gd name="T0" fmla="*/ 0 w 676"/>
                <a:gd name="T1" fmla="*/ 368 h 392"/>
                <a:gd name="T2" fmla="*/ 9 w 676"/>
                <a:gd name="T3" fmla="*/ 346 h 392"/>
                <a:gd name="T4" fmla="*/ 25 w 676"/>
                <a:gd name="T5" fmla="*/ 326 h 392"/>
                <a:gd name="T6" fmla="*/ 48 w 676"/>
                <a:gd name="T7" fmla="*/ 307 h 392"/>
                <a:gd name="T8" fmla="*/ 77 w 676"/>
                <a:gd name="T9" fmla="*/ 290 h 392"/>
                <a:gd name="T10" fmla="*/ 110 w 676"/>
                <a:gd name="T11" fmla="*/ 274 h 392"/>
                <a:gd name="T12" fmla="*/ 147 w 676"/>
                <a:gd name="T13" fmla="*/ 259 h 392"/>
                <a:gd name="T14" fmla="*/ 186 w 676"/>
                <a:gd name="T15" fmla="*/ 245 h 392"/>
                <a:gd name="T16" fmla="*/ 226 w 676"/>
                <a:gd name="T17" fmla="*/ 231 h 392"/>
                <a:gd name="T18" fmla="*/ 267 w 676"/>
                <a:gd name="T19" fmla="*/ 218 h 392"/>
                <a:gd name="T20" fmla="*/ 307 w 676"/>
                <a:gd name="T21" fmla="*/ 206 h 392"/>
                <a:gd name="T22" fmla="*/ 346 w 676"/>
                <a:gd name="T23" fmla="*/ 194 h 392"/>
                <a:gd name="T24" fmla="*/ 381 w 676"/>
                <a:gd name="T25" fmla="*/ 181 h 392"/>
                <a:gd name="T26" fmla="*/ 413 w 676"/>
                <a:gd name="T27" fmla="*/ 169 h 392"/>
                <a:gd name="T28" fmla="*/ 441 w 676"/>
                <a:gd name="T29" fmla="*/ 156 h 392"/>
                <a:gd name="T30" fmla="*/ 462 w 676"/>
                <a:gd name="T31" fmla="*/ 144 h 392"/>
                <a:gd name="T32" fmla="*/ 478 w 676"/>
                <a:gd name="T33" fmla="*/ 130 h 392"/>
                <a:gd name="T34" fmla="*/ 488 w 676"/>
                <a:gd name="T35" fmla="*/ 120 h 392"/>
                <a:gd name="T36" fmla="*/ 497 w 676"/>
                <a:gd name="T37" fmla="*/ 109 h 392"/>
                <a:gd name="T38" fmla="*/ 505 w 676"/>
                <a:gd name="T39" fmla="*/ 99 h 392"/>
                <a:gd name="T40" fmla="*/ 514 w 676"/>
                <a:gd name="T41" fmla="*/ 88 h 392"/>
                <a:gd name="T42" fmla="*/ 522 w 676"/>
                <a:gd name="T43" fmla="*/ 77 h 392"/>
                <a:gd name="T44" fmla="*/ 530 w 676"/>
                <a:gd name="T45" fmla="*/ 67 h 392"/>
                <a:gd name="T46" fmla="*/ 538 w 676"/>
                <a:gd name="T47" fmla="*/ 57 h 392"/>
                <a:gd name="T48" fmla="*/ 547 w 676"/>
                <a:gd name="T49" fmla="*/ 47 h 392"/>
                <a:gd name="T50" fmla="*/ 556 w 676"/>
                <a:gd name="T51" fmla="*/ 38 h 392"/>
                <a:gd name="T52" fmla="*/ 566 w 676"/>
                <a:gd name="T53" fmla="*/ 29 h 392"/>
                <a:gd name="T54" fmla="*/ 577 w 676"/>
                <a:gd name="T55" fmla="*/ 21 h 392"/>
                <a:gd name="T56" fmla="*/ 590 w 676"/>
                <a:gd name="T57" fmla="*/ 14 h 392"/>
                <a:gd name="T58" fmla="*/ 603 w 676"/>
                <a:gd name="T59" fmla="*/ 8 h 392"/>
                <a:gd name="T60" fmla="*/ 619 w 676"/>
                <a:gd name="T61" fmla="*/ 4 h 392"/>
                <a:gd name="T62" fmla="*/ 630 w 676"/>
                <a:gd name="T63" fmla="*/ 1 h 392"/>
                <a:gd name="T64" fmla="*/ 633 w 676"/>
                <a:gd name="T65" fmla="*/ 1 h 392"/>
                <a:gd name="T66" fmla="*/ 636 w 676"/>
                <a:gd name="T67" fmla="*/ 0 h 392"/>
                <a:gd name="T68" fmla="*/ 639 w 676"/>
                <a:gd name="T69" fmla="*/ 0 h 392"/>
                <a:gd name="T70" fmla="*/ 642 w 676"/>
                <a:gd name="T71" fmla="*/ 0 h 392"/>
                <a:gd name="T72" fmla="*/ 645 w 676"/>
                <a:gd name="T73" fmla="*/ 0 h 392"/>
                <a:gd name="T74" fmla="*/ 648 w 676"/>
                <a:gd name="T75" fmla="*/ 0 h 392"/>
                <a:gd name="T76" fmla="*/ 651 w 676"/>
                <a:gd name="T77" fmla="*/ 0 h 392"/>
                <a:gd name="T78" fmla="*/ 654 w 676"/>
                <a:gd name="T79" fmla="*/ 0 h 392"/>
                <a:gd name="T80" fmla="*/ 657 w 676"/>
                <a:gd name="T81" fmla="*/ 0 h 392"/>
                <a:gd name="T82" fmla="*/ 660 w 676"/>
                <a:gd name="T83" fmla="*/ 0 h 392"/>
                <a:gd name="T84" fmla="*/ 663 w 676"/>
                <a:gd name="T85" fmla="*/ 0 h 392"/>
                <a:gd name="T86" fmla="*/ 666 w 676"/>
                <a:gd name="T87" fmla="*/ 0 h 392"/>
                <a:gd name="T88" fmla="*/ 669 w 676"/>
                <a:gd name="T89" fmla="*/ 1 h 392"/>
                <a:gd name="T90" fmla="*/ 671 w 676"/>
                <a:gd name="T91" fmla="*/ 1 h 392"/>
                <a:gd name="T92" fmla="*/ 675 w 676"/>
                <a:gd name="T93" fmla="*/ 2 h 3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71" name="Freeform 47">
              <a:extLst>
                <a:ext uri="{FF2B5EF4-FFF2-40B4-BE49-F238E27FC236}">
                  <a16:creationId xmlns:a16="http://schemas.microsoft.com/office/drawing/2014/main" id="{F95CDA9A-40DF-55C3-49BB-7459B1DFBBDE}"/>
                </a:ext>
              </a:extLst>
            </p:cNvPr>
            <p:cNvSpPr>
              <a:spLocks/>
            </p:cNvSpPr>
            <p:nvPr/>
          </p:nvSpPr>
          <p:spPr bwMode="auto">
            <a:xfrm>
              <a:off x="3786" y="2291"/>
              <a:ext cx="214" cy="137"/>
            </a:xfrm>
            <a:custGeom>
              <a:avLst/>
              <a:gdLst>
                <a:gd name="T0" fmla="*/ 213 w 214"/>
                <a:gd name="T1" fmla="*/ 7 h 137"/>
                <a:gd name="T2" fmla="*/ 194 w 214"/>
                <a:gd name="T3" fmla="*/ 2 h 137"/>
                <a:gd name="T4" fmla="*/ 184 w 214"/>
                <a:gd name="T5" fmla="*/ 1 h 137"/>
                <a:gd name="T6" fmla="*/ 175 w 214"/>
                <a:gd name="T7" fmla="*/ 1 h 137"/>
                <a:gd name="T8" fmla="*/ 166 w 214"/>
                <a:gd name="T9" fmla="*/ 0 h 137"/>
                <a:gd name="T10" fmla="*/ 156 w 214"/>
                <a:gd name="T11" fmla="*/ 1 h 137"/>
                <a:gd name="T12" fmla="*/ 147 w 214"/>
                <a:gd name="T13" fmla="*/ 1 h 137"/>
                <a:gd name="T14" fmla="*/ 138 w 214"/>
                <a:gd name="T15" fmla="*/ 3 h 137"/>
                <a:gd name="T16" fmla="*/ 130 w 214"/>
                <a:gd name="T17" fmla="*/ 4 h 137"/>
                <a:gd name="T18" fmla="*/ 121 w 214"/>
                <a:gd name="T19" fmla="*/ 7 h 137"/>
                <a:gd name="T20" fmla="*/ 112 w 214"/>
                <a:gd name="T21" fmla="*/ 9 h 137"/>
                <a:gd name="T22" fmla="*/ 104 w 214"/>
                <a:gd name="T23" fmla="*/ 12 h 137"/>
                <a:gd name="T24" fmla="*/ 95 w 214"/>
                <a:gd name="T25" fmla="*/ 15 h 137"/>
                <a:gd name="T26" fmla="*/ 87 w 214"/>
                <a:gd name="T27" fmla="*/ 19 h 137"/>
                <a:gd name="T28" fmla="*/ 80 w 214"/>
                <a:gd name="T29" fmla="*/ 23 h 137"/>
                <a:gd name="T30" fmla="*/ 72 w 214"/>
                <a:gd name="T31" fmla="*/ 27 h 137"/>
                <a:gd name="T32" fmla="*/ 65 w 214"/>
                <a:gd name="T33" fmla="*/ 32 h 137"/>
                <a:gd name="T34" fmla="*/ 58 w 214"/>
                <a:gd name="T35" fmla="*/ 37 h 137"/>
                <a:gd name="T36" fmla="*/ 51 w 214"/>
                <a:gd name="T37" fmla="*/ 43 h 137"/>
                <a:gd name="T38" fmla="*/ 45 w 214"/>
                <a:gd name="T39" fmla="*/ 49 h 137"/>
                <a:gd name="T40" fmla="*/ 39 w 214"/>
                <a:gd name="T41" fmla="*/ 55 h 137"/>
                <a:gd name="T42" fmla="*/ 33 w 214"/>
                <a:gd name="T43" fmla="*/ 61 h 137"/>
                <a:gd name="T44" fmla="*/ 28 w 214"/>
                <a:gd name="T45" fmla="*/ 67 h 137"/>
                <a:gd name="T46" fmla="*/ 23 w 214"/>
                <a:gd name="T47" fmla="*/ 74 h 137"/>
                <a:gd name="T48" fmla="*/ 19 w 214"/>
                <a:gd name="T49" fmla="*/ 81 h 137"/>
                <a:gd name="T50" fmla="*/ 14 w 214"/>
                <a:gd name="T51" fmla="*/ 89 h 137"/>
                <a:gd name="T52" fmla="*/ 11 w 214"/>
                <a:gd name="T53" fmla="*/ 96 h 137"/>
                <a:gd name="T54" fmla="*/ 8 w 214"/>
                <a:gd name="T55" fmla="*/ 104 h 137"/>
                <a:gd name="T56" fmla="*/ 5 w 214"/>
                <a:gd name="T57" fmla="*/ 111 h 137"/>
                <a:gd name="T58" fmla="*/ 3 w 214"/>
                <a:gd name="T59" fmla="*/ 119 h 137"/>
                <a:gd name="T60" fmla="*/ 1 w 214"/>
                <a:gd name="T61" fmla="*/ 128 h 137"/>
                <a:gd name="T62" fmla="*/ 0 w 214"/>
                <a:gd name="T63" fmla="*/ 136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72" name="Freeform 48">
              <a:extLst>
                <a:ext uri="{FF2B5EF4-FFF2-40B4-BE49-F238E27FC236}">
                  <a16:creationId xmlns:a16="http://schemas.microsoft.com/office/drawing/2014/main" id="{91502E09-6483-B9FE-E84A-D87988099CC8}"/>
                </a:ext>
              </a:extLst>
            </p:cNvPr>
            <p:cNvSpPr>
              <a:spLocks/>
            </p:cNvSpPr>
            <p:nvPr/>
          </p:nvSpPr>
          <p:spPr bwMode="auto">
            <a:xfrm>
              <a:off x="3573" y="1484"/>
              <a:ext cx="422" cy="551"/>
            </a:xfrm>
            <a:custGeom>
              <a:avLst/>
              <a:gdLst>
                <a:gd name="T0" fmla="*/ 411 w 422"/>
                <a:gd name="T1" fmla="*/ 27 h 551"/>
                <a:gd name="T2" fmla="*/ 417 w 422"/>
                <a:gd name="T3" fmla="*/ 51 h 551"/>
                <a:gd name="T4" fmla="*/ 421 w 422"/>
                <a:gd name="T5" fmla="*/ 72 h 551"/>
                <a:gd name="T6" fmla="*/ 421 w 422"/>
                <a:gd name="T7" fmla="*/ 90 h 551"/>
                <a:gd name="T8" fmla="*/ 419 w 422"/>
                <a:gd name="T9" fmla="*/ 105 h 551"/>
                <a:gd name="T10" fmla="*/ 415 w 422"/>
                <a:gd name="T11" fmla="*/ 118 h 551"/>
                <a:gd name="T12" fmla="*/ 409 w 422"/>
                <a:gd name="T13" fmla="*/ 130 h 551"/>
                <a:gd name="T14" fmla="*/ 401 w 422"/>
                <a:gd name="T15" fmla="*/ 141 h 551"/>
                <a:gd name="T16" fmla="*/ 393 w 422"/>
                <a:gd name="T17" fmla="*/ 151 h 551"/>
                <a:gd name="T18" fmla="*/ 384 w 422"/>
                <a:gd name="T19" fmla="*/ 161 h 551"/>
                <a:gd name="T20" fmla="*/ 375 w 422"/>
                <a:gd name="T21" fmla="*/ 172 h 551"/>
                <a:gd name="T22" fmla="*/ 365 w 422"/>
                <a:gd name="T23" fmla="*/ 183 h 551"/>
                <a:gd name="T24" fmla="*/ 355 w 422"/>
                <a:gd name="T25" fmla="*/ 196 h 551"/>
                <a:gd name="T26" fmla="*/ 347 w 422"/>
                <a:gd name="T27" fmla="*/ 210 h 551"/>
                <a:gd name="T28" fmla="*/ 339 w 422"/>
                <a:gd name="T29" fmla="*/ 227 h 551"/>
                <a:gd name="T30" fmla="*/ 332 w 422"/>
                <a:gd name="T31" fmla="*/ 247 h 551"/>
                <a:gd name="T32" fmla="*/ 326 w 422"/>
                <a:gd name="T33" fmla="*/ 268 h 551"/>
                <a:gd name="T34" fmla="*/ 324 w 422"/>
                <a:gd name="T35" fmla="*/ 279 h 551"/>
                <a:gd name="T36" fmla="*/ 322 w 422"/>
                <a:gd name="T37" fmla="*/ 288 h 551"/>
                <a:gd name="T38" fmla="*/ 322 w 422"/>
                <a:gd name="T39" fmla="*/ 296 h 551"/>
                <a:gd name="T40" fmla="*/ 321 w 422"/>
                <a:gd name="T41" fmla="*/ 302 h 551"/>
                <a:gd name="T42" fmla="*/ 321 w 422"/>
                <a:gd name="T43" fmla="*/ 307 h 551"/>
                <a:gd name="T44" fmla="*/ 321 w 422"/>
                <a:gd name="T45" fmla="*/ 311 h 551"/>
                <a:gd name="T46" fmla="*/ 321 w 422"/>
                <a:gd name="T47" fmla="*/ 315 h 551"/>
                <a:gd name="T48" fmla="*/ 319 w 422"/>
                <a:gd name="T49" fmla="*/ 319 h 551"/>
                <a:gd name="T50" fmla="*/ 318 w 422"/>
                <a:gd name="T51" fmla="*/ 324 h 551"/>
                <a:gd name="T52" fmla="*/ 315 w 422"/>
                <a:gd name="T53" fmla="*/ 328 h 551"/>
                <a:gd name="T54" fmla="*/ 311 w 422"/>
                <a:gd name="T55" fmla="*/ 334 h 551"/>
                <a:gd name="T56" fmla="*/ 305 w 422"/>
                <a:gd name="T57" fmla="*/ 341 h 551"/>
                <a:gd name="T58" fmla="*/ 299 w 422"/>
                <a:gd name="T59" fmla="*/ 349 h 551"/>
                <a:gd name="T60" fmla="*/ 289 w 422"/>
                <a:gd name="T61" fmla="*/ 360 h 551"/>
                <a:gd name="T62" fmla="*/ 269 w 422"/>
                <a:gd name="T63" fmla="*/ 383 h 551"/>
                <a:gd name="T64" fmla="*/ 254 w 422"/>
                <a:gd name="T65" fmla="*/ 402 h 551"/>
                <a:gd name="T66" fmla="*/ 240 w 422"/>
                <a:gd name="T67" fmla="*/ 421 h 551"/>
                <a:gd name="T68" fmla="*/ 227 w 422"/>
                <a:gd name="T69" fmla="*/ 440 h 551"/>
                <a:gd name="T70" fmla="*/ 213 w 422"/>
                <a:gd name="T71" fmla="*/ 459 h 551"/>
                <a:gd name="T72" fmla="*/ 200 w 422"/>
                <a:gd name="T73" fmla="*/ 478 h 551"/>
                <a:gd name="T74" fmla="*/ 186 w 422"/>
                <a:gd name="T75" fmla="*/ 494 h 551"/>
                <a:gd name="T76" fmla="*/ 171 w 422"/>
                <a:gd name="T77" fmla="*/ 510 h 551"/>
                <a:gd name="T78" fmla="*/ 155 w 422"/>
                <a:gd name="T79" fmla="*/ 523 h 551"/>
                <a:gd name="T80" fmla="*/ 139 w 422"/>
                <a:gd name="T81" fmla="*/ 534 h 551"/>
                <a:gd name="T82" fmla="*/ 121 w 422"/>
                <a:gd name="T83" fmla="*/ 543 h 551"/>
                <a:gd name="T84" fmla="*/ 101 w 422"/>
                <a:gd name="T85" fmla="*/ 548 h 551"/>
                <a:gd name="T86" fmla="*/ 79 w 422"/>
                <a:gd name="T87" fmla="*/ 550 h 551"/>
                <a:gd name="T88" fmla="*/ 55 w 422"/>
                <a:gd name="T89" fmla="*/ 548 h 551"/>
                <a:gd name="T90" fmla="*/ 29 w 422"/>
                <a:gd name="T91" fmla="*/ 541 h 551"/>
                <a:gd name="T92" fmla="*/ 0 w 422"/>
                <a:gd name="T93" fmla="*/ 530 h 5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73" name="Freeform 49">
              <a:extLst>
                <a:ext uri="{FF2B5EF4-FFF2-40B4-BE49-F238E27FC236}">
                  <a16:creationId xmlns:a16="http://schemas.microsoft.com/office/drawing/2014/main" id="{6AA3E59B-19C0-A4FE-9BA1-2BE61E1E5E7D}"/>
                </a:ext>
              </a:extLst>
            </p:cNvPr>
            <p:cNvSpPr>
              <a:spLocks/>
            </p:cNvSpPr>
            <p:nvPr/>
          </p:nvSpPr>
          <p:spPr bwMode="auto">
            <a:xfrm>
              <a:off x="2334" y="858"/>
              <a:ext cx="305" cy="851"/>
            </a:xfrm>
            <a:custGeom>
              <a:avLst/>
              <a:gdLst>
                <a:gd name="T0" fmla="*/ 2 w 305"/>
                <a:gd name="T1" fmla="*/ 24 h 851"/>
                <a:gd name="T2" fmla="*/ 0 w 305"/>
                <a:gd name="T3" fmla="*/ 46 h 851"/>
                <a:gd name="T4" fmla="*/ 2 w 305"/>
                <a:gd name="T5" fmla="*/ 67 h 851"/>
                <a:gd name="T6" fmla="*/ 7 w 305"/>
                <a:gd name="T7" fmla="*/ 88 h 851"/>
                <a:gd name="T8" fmla="*/ 14 w 305"/>
                <a:gd name="T9" fmla="*/ 107 h 851"/>
                <a:gd name="T10" fmla="*/ 24 w 305"/>
                <a:gd name="T11" fmla="*/ 126 h 851"/>
                <a:gd name="T12" fmla="*/ 35 w 305"/>
                <a:gd name="T13" fmla="*/ 145 h 851"/>
                <a:gd name="T14" fmla="*/ 47 w 305"/>
                <a:gd name="T15" fmla="*/ 164 h 851"/>
                <a:gd name="T16" fmla="*/ 60 w 305"/>
                <a:gd name="T17" fmla="*/ 182 h 851"/>
                <a:gd name="T18" fmla="*/ 73 w 305"/>
                <a:gd name="T19" fmla="*/ 201 h 851"/>
                <a:gd name="T20" fmla="*/ 86 w 305"/>
                <a:gd name="T21" fmla="*/ 219 h 851"/>
                <a:gd name="T22" fmla="*/ 98 w 305"/>
                <a:gd name="T23" fmla="*/ 238 h 851"/>
                <a:gd name="T24" fmla="*/ 108 w 305"/>
                <a:gd name="T25" fmla="*/ 257 h 851"/>
                <a:gd name="T26" fmla="*/ 117 w 305"/>
                <a:gd name="T27" fmla="*/ 277 h 851"/>
                <a:gd name="T28" fmla="*/ 123 w 305"/>
                <a:gd name="T29" fmla="*/ 297 h 851"/>
                <a:gd name="T30" fmla="*/ 127 w 305"/>
                <a:gd name="T31" fmla="*/ 319 h 851"/>
                <a:gd name="T32" fmla="*/ 132 w 305"/>
                <a:gd name="T33" fmla="*/ 349 h 851"/>
                <a:gd name="T34" fmla="*/ 137 w 305"/>
                <a:gd name="T35" fmla="*/ 367 h 851"/>
                <a:gd name="T36" fmla="*/ 144 w 305"/>
                <a:gd name="T37" fmla="*/ 384 h 851"/>
                <a:gd name="T38" fmla="*/ 151 w 305"/>
                <a:gd name="T39" fmla="*/ 400 h 851"/>
                <a:gd name="T40" fmla="*/ 160 w 305"/>
                <a:gd name="T41" fmla="*/ 414 h 851"/>
                <a:gd name="T42" fmla="*/ 168 w 305"/>
                <a:gd name="T43" fmla="*/ 428 h 851"/>
                <a:gd name="T44" fmla="*/ 178 w 305"/>
                <a:gd name="T45" fmla="*/ 442 h 851"/>
                <a:gd name="T46" fmla="*/ 187 w 305"/>
                <a:gd name="T47" fmla="*/ 456 h 851"/>
                <a:gd name="T48" fmla="*/ 195 w 305"/>
                <a:gd name="T49" fmla="*/ 469 h 851"/>
                <a:gd name="T50" fmla="*/ 203 w 305"/>
                <a:gd name="T51" fmla="*/ 483 h 851"/>
                <a:gd name="T52" fmla="*/ 210 w 305"/>
                <a:gd name="T53" fmla="*/ 498 h 851"/>
                <a:gd name="T54" fmla="*/ 216 w 305"/>
                <a:gd name="T55" fmla="*/ 513 h 851"/>
                <a:gd name="T56" fmla="*/ 220 w 305"/>
                <a:gd name="T57" fmla="*/ 530 h 851"/>
                <a:gd name="T58" fmla="*/ 222 w 305"/>
                <a:gd name="T59" fmla="*/ 548 h 851"/>
                <a:gd name="T60" fmla="*/ 222 w 305"/>
                <a:gd name="T61" fmla="*/ 568 h 851"/>
                <a:gd name="T62" fmla="*/ 220 w 305"/>
                <a:gd name="T63" fmla="*/ 591 h 851"/>
                <a:gd name="T64" fmla="*/ 218 w 305"/>
                <a:gd name="T65" fmla="*/ 603 h 851"/>
                <a:gd name="T66" fmla="*/ 216 w 305"/>
                <a:gd name="T67" fmla="*/ 616 h 851"/>
                <a:gd name="T68" fmla="*/ 214 w 305"/>
                <a:gd name="T69" fmla="*/ 628 h 851"/>
                <a:gd name="T70" fmla="*/ 212 w 305"/>
                <a:gd name="T71" fmla="*/ 640 h 851"/>
                <a:gd name="T72" fmla="*/ 210 w 305"/>
                <a:gd name="T73" fmla="*/ 652 h 851"/>
                <a:gd name="T74" fmla="*/ 208 w 305"/>
                <a:gd name="T75" fmla="*/ 663 h 851"/>
                <a:gd name="T76" fmla="*/ 206 w 305"/>
                <a:gd name="T77" fmla="*/ 675 h 851"/>
                <a:gd name="T78" fmla="*/ 206 w 305"/>
                <a:gd name="T79" fmla="*/ 686 h 851"/>
                <a:gd name="T80" fmla="*/ 205 w 305"/>
                <a:gd name="T81" fmla="*/ 698 h 851"/>
                <a:gd name="T82" fmla="*/ 206 w 305"/>
                <a:gd name="T83" fmla="*/ 710 h 851"/>
                <a:gd name="T84" fmla="*/ 206 w 305"/>
                <a:gd name="T85" fmla="*/ 721 h 851"/>
                <a:gd name="T86" fmla="*/ 208 w 305"/>
                <a:gd name="T87" fmla="*/ 732 h 851"/>
                <a:gd name="T88" fmla="*/ 212 w 305"/>
                <a:gd name="T89" fmla="*/ 744 h 851"/>
                <a:gd name="T90" fmla="*/ 216 w 305"/>
                <a:gd name="T91" fmla="*/ 756 h 851"/>
                <a:gd name="T92" fmla="*/ 222 w 305"/>
                <a:gd name="T93" fmla="*/ 767 h 851"/>
                <a:gd name="T94" fmla="*/ 227 w 305"/>
                <a:gd name="T95" fmla="*/ 776 h 851"/>
                <a:gd name="T96" fmla="*/ 232 w 305"/>
                <a:gd name="T97" fmla="*/ 782 h 851"/>
                <a:gd name="T98" fmla="*/ 237 w 305"/>
                <a:gd name="T99" fmla="*/ 787 h 851"/>
                <a:gd name="T100" fmla="*/ 242 w 305"/>
                <a:gd name="T101" fmla="*/ 792 h 851"/>
                <a:gd name="T102" fmla="*/ 248 w 305"/>
                <a:gd name="T103" fmla="*/ 797 h 851"/>
                <a:gd name="T104" fmla="*/ 254 w 305"/>
                <a:gd name="T105" fmla="*/ 802 h 851"/>
                <a:gd name="T106" fmla="*/ 260 w 305"/>
                <a:gd name="T107" fmla="*/ 806 h 851"/>
                <a:gd name="T108" fmla="*/ 266 w 305"/>
                <a:gd name="T109" fmla="*/ 811 h 851"/>
                <a:gd name="T110" fmla="*/ 272 w 305"/>
                <a:gd name="T111" fmla="*/ 815 h 851"/>
                <a:gd name="T112" fmla="*/ 278 w 305"/>
                <a:gd name="T113" fmla="*/ 820 h 851"/>
                <a:gd name="T114" fmla="*/ 283 w 305"/>
                <a:gd name="T115" fmla="*/ 825 h 851"/>
                <a:gd name="T116" fmla="*/ 288 w 305"/>
                <a:gd name="T117" fmla="*/ 830 h 851"/>
                <a:gd name="T118" fmla="*/ 294 w 305"/>
                <a:gd name="T119" fmla="*/ 835 h 851"/>
                <a:gd name="T120" fmla="*/ 298 w 305"/>
                <a:gd name="T121" fmla="*/ 840 h 851"/>
                <a:gd name="T122" fmla="*/ 302 w 305"/>
                <a:gd name="T123" fmla="*/ 846 h 8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74" name="Freeform 50">
              <a:extLst>
                <a:ext uri="{FF2B5EF4-FFF2-40B4-BE49-F238E27FC236}">
                  <a16:creationId xmlns:a16="http://schemas.microsoft.com/office/drawing/2014/main" id="{E1DF1A33-E777-EE0E-2A33-503443FE401E}"/>
                </a:ext>
              </a:extLst>
            </p:cNvPr>
            <p:cNvSpPr>
              <a:spLocks/>
            </p:cNvSpPr>
            <p:nvPr/>
          </p:nvSpPr>
          <p:spPr bwMode="auto">
            <a:xfrm>
              <a:off x="2130" y="1979"/>
              <a:ext cx="1065" cy="496"/>
            </a:xfrm>
            <a:custGeom>
              <a:avLst/>
              <a:gdLst>
                <a:gd name="T0" fmla="*/ 1048 w 1065"/>
                <a:gd name="T1" fmla="*/ 22 h 496"/>
                <a:gd name="T2" fmla="*/ 1025 w 1065"/>
                <a:gd name="T3" fmla="*/ 43 h 496"/>
                <a:gd name="T4" fmla="*/ 998 w 1065"/>
                <a:gd name="T5" fmla="*/ 63 h 496"/>
                <a:gd name="T6" fmla="*/ 966 w 1065"/>
                <a:gd name="T7" fmla="*/ 82 h 496"/>
                <a:gd name="T8" fmla="*/ 931 w 1065"/>
                <a:gd name="T9" fmla="*/ 100 h 496"/>
                <a:gd name="T10" fmla="*/ 893 w 1065"/>
                <a:gd name="T11" fmla="*/ 118 h 496"/>
                <a:gd name="T12" fmla="*/ 853 w 1065"/>
                <a:gd name="T13" fmla="*/ 134 h 496"/>
                <a:gd name="T14" fmla="*/ 812 w 1065"/>
                <a:gd name="T15" fmla="*/ 150 h 496"/>
                <a:gd name="T16" fmla="*/ 769 w 1065"/>
                <a:gd name="T17" fmla="*/ 165 h 496"/>
                <a:gd name="T18" fmla="*/ 726 w 1065"/>
                <a:gd name="T19" fmla="*/ 179 h 496"/>
                <a:gd name="T20" fmla="*/ 684 w 1065"/>
                <a:gd name="T21" fmla="*/ 193 h 496"/>
                <a:gd name="T22" fmla="*/ 644 w 1065"/>
                <a:gd name="T23" fmla="*/ 205 h 496"/>
                <a:gd name="T24" fmla="*/ 605 w 1065"/>
                <a:gd name="T25" fmla="*/ 217 h 496"/>
                <a:gd name="T26" fmla="*/ 569 w 1065"/>
                <a:gd name="T27" fmla="*/ 228 h 496"/>
                <a:gd name="T28" fmla="*/ 536 w 1065"/>
                <a:gd name="T29" fmla="*/ 238 h 496"/>
                <a:gd name="T30" fmla="*/ 508 w 1065"/>
                <a:gd name="T31" fmla="*/ 248 h 496"/>
                <a:gd name="T32" fmla="*/ 470 w 1065"/>
                <a:gd name="T33" fmla="*/ 260 h 496"/>
                <a:gd name="T34" fmla="*/ 445 w 1065"/>
                <a:gd name="T35" fmla="*/ 267 h 496"/>
                <a:gd name="T36" fmla="*/ 420 w 1065"/>
                <a:gd name="T37" fmla="*/ 273 h 496"/>
                <a:gd name="T38" fmla="*/ 396 w 1065"/>
                <a:gd name="T39" fmla="*/ 279 h 496"/>
                <a:gd name="T40" fmla="*/ 372 w 1065"/>
                <a:gd name="T41" fmla="*/ 285 h 496"/>
                <a:gd name="T42" fmla="*/ 349 w 1065"/>
                <a:gd name="T43" fmla="*/ 290 h 496"/>
                <a:gd name="T44" fmla="*/ 326 w 1065"/>
                <a:gd name="T45" fmla="*/ 295 h 496"/>
                <a:gd name="T46" fmla="*/ 303 w 1065"/>
                <a:gd name="T47" fmla="*/ 301 h 496"/>
                <a:gd name="T48" fmla="*/ 280 w 1065"/>
                <a:gd name="T49" fmla="*/ 308 h 496"/>
                <a:gd name="T50" fmla="*/ 257 w 1065"/>
                <a:gd name="T51" fmla="*/ 315 h 496"/>
                <a:gd name="T52" fmla="*/ 234 w 1065"/>
                <a:gd name="T53" fmla="*/ 323 h 496"/>
                <a:gd name="T54" fmla="*/ 211 w 1065"/>
                <a:gd name="T55" fmla="*/ 332 h 496"/>
                <a:gd name="T56" fmla="*/ 188 w 1065"/>
                <a:gd name="T57" fmla="*/ 343 h 496"/>
                <a:gd name="T58" fmla="*/ 165 w 1065"/>
                <a:gd name="T59" fmla="*/ 355 h 496"/>
                <a:gd name="T60" fmla="*/ 141 w 1065"/>
                <a:gd name="T61" fmla="*/ 369 h 496"/>
                <a:gd name="T62" fmla="*/ 120 w 1065"/>
                <a:gd name="T63" fmla="*/ 383 h 496"/>
                <a:gd name="T64" fmla="*/ 111 w 1065"/>
                <a:gd name="T65" fmla="*/ 389 h 496"/>
                <a:gd name="T66" fmla="*/ 102 w 1065"/>
                <a:gd name="T67" fmla="*/ 396 h 496"/>
                <a:gd name="T68" fmla="*/ 93 w 1065"/>
                <a:gd name="T69" fmla="*/ 402 h 496"/>
                <a:gd name="T70" fmla="*/ 84 w 1065"/>
                <a:gd name="T71" fmla="*/ 409 h 496"/>
                <a:gd name="T72" fmla="*/ 75 w 1065"/>
                <a:gd name="T73" fmla="*/ 415 h 496"/>
                <a:gd name="T74" fmla="*/ 66 w 1065"/>
                <a:gd name="T75" fmla="*/ 422 h 496"/>
                <a:gd name="T76" fmla="*/ 57 w 1065"/>
                <a:gd name="T77" fmla="*/ 429 h 496"/>
                <a:gd name="T78" fmla="*/ 49 w 1065"/>
                <a:gd name="T79" fmla="*/ 436 h 496"/>
                <a:gd name="T80" fmla="*/ 41 w 1065"/>
                <a:gd name="T81" fmla="*/ 444 h 496"/>
                <a:gd name="T82" fmla="*/ 33 w 1065"/>
                <a:gd name="T83" fmla="*/ 451 h 496"/>
                <a:gd name="T84" fmla="*/ 25 w 1065"/>
                <a:gd name="T85" fmla="*/ 460 h 496"/>
                <a:gd name="T86" fmla="*/ 18 w 1065"/>
                <a:gd name="T87" fmla="*/ 468 h 496"/>
                <a:gd name="T88" fmla="*/ 11 w 1065"/>
                <a:gd name="T89" fmla="*/ 477 h 496"/>
                <a:gd name="T90" fmla="*/ 5 w 1065"/>
                <a:gd name="T91" fmla="*/ 486 h 496"/>
                <a:gd name="T92" fmla="*/ 0 w 1065"/>
                <a:gd name="T93" fmla="*/ 495 h 4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75" name="Line 51">
              <a:extLst>
                <a:ext uri="{FF2B5EF4-FFF2-40B4-BE49-F238E27FC236}">
                  <a16:creationId xmlns:a16="http://schemas.microsoft.com/office/drawing/2014/main" id="{5EADE291-5324-6327-6F25-D8E4F8B2FFE8}"/>
                </a:ext>
              </a:extLst>
            </p:cNvPr>
            <p:cNvSpPr>
              <a:spLocks noChangeShapeType="1"/>
            </p:cNvSpPr>
            <p:nvPr/>
          </p:nvSpPr>
          <p:spPr bwMode="auto">
            <a:xfrm flipV="1">
              <a:off x="1360" y="2427"/>
              <a:ext cx="48" cy="24"/>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176" name="Line 52">
              <a:extLst>
                <a:ext uri="{FF2B5EF4-FFF2-40B4-BE49-F238E27FC236}">
                  <a16:creationId xmlns:a16="http://schemas.microsoft.com/office/drawing/2014/main" id="{D01A6483-E38D-1F57-4AC8-3B41090082E9}"/>
                </a:ext>
              </a:extLst>
            </p:cNvPr>
            <p:cNvSpPr>
              <a:spLocks noChangeShapeType="1"/>
            </p:cNvSpPr>
            <p:nvPr/>
          </p:nvSpPr>
          <p:spPr bwMode="auto">
            <a:xfrm>
              <a:off x="3301" y="1212"/>
              <a:ext cx="0" cy="4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177" name="Freeform 53">
              <a:extLst>
                <a:ext uri="{FF2B5EF4-FFF2-40B4-BE49-F238E27FC236}">
                  <a16:creationId xmlns:a16="http://schemas.microsoft.com/office/drawing/2014/main" id="{1AFEC675-FB68-D3A4-EDD0-B2094DB38132}"/>
                </a:ext>
              </a:extLst>
            </p:cNvPr>
            <p:cNvSpPr>
              <a:spLocks/>
            </p:cNvSpPr>
            <p:nvPr/>
          </p:nvSpPr>
          <p:spPr bwMode="auto">
            <a:xfrm>
              <a:off x="3183" y="1895"/>
              <a:ext cx="368" cy="144"/>
            </a:xfrm>
            <a:custGeom>
              <a:avLst/>
              <a:gdLst>
                <a:gd name="T0" fmla="*/ 0 w 368"/>
                <a:gd name="T1" fmla="*/ 96 h 144"/>
                <a:gd name="T2" fmla="*/ 29 w 368"/>
                <a:gd name="T3" fmla="*/ 85 h 144"/>
                <a:gd name="T4" fmla="*/ 44 w 368"/>
                <a:gd name="T5" fmla="*/ 79 h 144"/>
                <a:gd name="T6" fmla="*/ 59 w 368"/>
                <a:gd name="T7" fmla="*/ 73 h 144"/>
                <a:gd name="T8" fmla="*/ 74 w 368"/>
                <a:gd name="T9" fmla="*/ 66 h 144"/>
                <a:gd name="T10" fmla="*/ 89 w 368"/>
                <a:gd name="T11" fmla="*/ 59 h 144"/>
                <a:gd name="T12" fmla="*/ 103 w 368"/>
                <a:gd name="T13" fmla="*/ 52 h 144"/>
                <a:gd name="T14" fmla="*/ 118 w 368"/>
                <a:gd name="T15" fmla="*/ 45 h 144"/>
                <a:gd name="T16" fmla="*/ 133 w 368"/>
                <a:gd name="T17" fmla="*/ 39 h 144"/>
                <a:gd name="T18" fmla="*/ 147 w 368"/>
                <a:gd name="T19" fmla="*/ 32 h 144"/>
                <a:gd name="T20" fmla="*/ 161 w 368"/>
                <a:gd name="T21" fmla="*/ 26 h 144"/>
                <a:gd name="T22" fmla="*/ 175 w 368"/>
                <a:gd name="T23" fmla="*/ 20 h 144"/>
                <a:gd name="T24" fmla="*/ 189 w 368"/>
                <a:gd name="T25" fmla="*/ 15 h 144"/>
                <a:gd name="T26" fmla="*/ 203 w 368"/>
                <a:gd name="T27" fmla="*/ 11 h 144"/>
                <a:gd name="T28" fmla="*/ 216 w 368"/>
                <a:gd name="T29" fmla="*/ 7 h 144"/>
                <a:gd name="T30" fmla="*/ 229 w 368"/>
                <a:gd name="T31" fmla="*/ 3 h 144"/>
                <a:gd name="T32" fmla="*/ 242 w 368"/>
                <a:gd name="T33" fmla="*/ 1 h 144"/>
                <a:gd name="T34" fmla="*/ 254 w 368"/>
                <a:gd name="T35" fmla="*/ 0 h 144"/>
                <a:gd name="T36" fmla="*/ 265 w 368"/>
                <a:gd name="T37" fmla="*/ 0 h 144"/>
                <a:gd name="T38" fmla="*/ 277 w 368"/>
                <a:gd name="T39" fmla="*/ 1 h 144"/>
                <a:gd name="T40" fmla="*/ 288 w 368"/>
                <a:gd name="T41" fmla="*/ 3 h 144"/>
                <a:gd name="T42" fmla="*/ 298 w 368"/>
                <a:gd name="T43" fmla="*/ 7 h 144"/>
                <a:gd name="T44" fmla="*/ 308 w 368"/>
                <a:gd name="T45" fmla="*/ 13 h 144"/>
                <a:gd name="T46" fmla="*/ 317 w 368"/>
                <a:gd name="T47" fmla="*/ 19 h 144"/>
                <a:gd name="T48" fmla="*/ 325 w 368"/>
                <a:gd name="T49" fmla="*/ 28 h 144"/>
                <a:gd name="T50" fmla="*/ 333 w 368"/>
                <a:gd name="T51" fmla="*/ 38 h 144"/>
                <a:gd name="T52" fmla="*/ 341 w 368"/>
                <a:gd name="T53" fmla="*/ 51 h 144"/>
                <a:gd name="T54" fmla="*/ 347 w 368"/>
                <a:gd name="T55" fmla="*/ 65 h 144"/>
                <a:gd name="T56" fmla="*/ 353 w 368"/>
                <a:gd name="T57" fmla="*/ 81 h 144"/>
                <a:gd name="T58" fmla="*/ 359 w 368"/>
                <a:gd name="T59" fmla="*/ 99 h 144"/>
                <a:gd name="T60" fmla="*/ 363 w 368"/>
                <a:gd name="T61" fmla="*/ 120 h 144"/>
                <a:gd name="T62" fmla="*/ 367 w 368"/>
                <a:gd name="T63" fmla="*/ 143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78" name="Freeform 54">
              <a:extLst>
                <a:ext uri="{FF2B5EF4-FFF2-40B4-BE49-F238E27FC236}">
                  <a16:creationId xmlns:a16="http://schemas.microsoft.com/office/drawing/2014/main" id="{8659AE4A-8922-1B22-6D75-3F4CF971E773}"/>
                </a:ext>
              </a:extLst>
            </p:cNvPr>
            <p:cNvSpPr>
              <a:spLocks/>
            </p:cNvSpPr>
            <p:nvPr/>
          </p:nvSpPr>
          <p:spPr bwMode="auto">
            <a:xfrm>
              <a:off x="3216" y="1259"/>
              <a:ext cx="429" cy="488"/>
            </a:xfrm>
            <a:custGeom>
              <a:avLst/>
              <a:gdLst>
                <a:gd name="T0" fmla="*/ 102 w 429"/>
                <a:gd name="T1" fmla="*/ 31 h 488"/>
                <a:gd name="T2" fmla="*/ 108 w 429"/>
                <a:gd name="T3" fmla="*/ 59 h 488"/>
                <a:gd name="T4" fmla="*/ 106 w 429"/>
                <a:gd name="T5" fmla="*/ 84 h 488"/>
                <a:gd name="T6" fmla="*/ 97 w 429"/>
                <a:gd name="T7" fmla="*/ 107 h 488"/>
                <a:gd name="T8" fmla="*/ 83 w 429"/>
                <a:gd name="T9" fmla="*/ 128 h 488"/>
                <a:gd name="T10" fmla="*/ 66 w 429"/>
                <a:gd name="T11" fmla="*/ 149 h 488"/>
                <a:gd name="T12" fmla="*/ 48 w 429"/>
                <a:gd name="T13" fmla="*/ 169 h 488"/>
                <a:gd name="T14" fmla="*/ 31 w 429"/>
                <a:gd name="T15" fmla="*/ 191 h 488"/>
                <a:gd name="T16" fmla="*/ 16 w 429"/>
                <a:gd name="T17" fmla="*/ 215 h 488"/>
                <a:gd name="T18" fmla="*/ 5 w 429"/>
                <a:gd name="T19" fmla="*/ 241 h 488"/>
                <a:gd name="T20" fmla="*/ 1 w 429"/>
                <a:gd name="T21" fmla="*/ 268 h 488"/>
                <a:gd name="T22" fmla="*/ 0 w 429"/>
                <a:gd name="T23" fmla="*/ 281 h 488"/>
                <a:gd name="T24" fmla="*/ 0 w 429"/>
                <a:gd name="T25" fmla="*/ 295 h 488"/>
                <a:gd name="T26" fmla="*/ 0 w 429"/>
                <a:gd name="T27" fmla="*/ 308 h 488"/>
                <a:gd name="T28" fmla="*/ 0 w 429"/>
                <a:gd name="T29" fmla="*/ 321 h 488"/>
                <a:gd name="T30" fmla="*/ 0 w 429"/>
                <a:gd name="T31" fmla="*/ 335 h 488"/>
                <a:gd name="T32" fmla="*/ 1 w 429"/>
                <a:gd name="T33" fmla="*/ 348 h 488"/>
                <a:gd name="T34" fmla="*/ 1 w 429"/>
                <a:gd name="T35" fmla="*/ 362 h 488"/>
                <a:gd name="T36" fmla="*/ 2 w 429"/>
                <a:gd name="T37" fmla="*/ 375 h 488"/>
                <a:gd name="T38" fmla="*/ 2 w 429"/>
                <a:gd name="T39" fmla="*/ 388 h 488"/>
                <a:gd name="T40" fmla="*/ 2 w 429"/>
                <a:gd name="T41" fmla="*/ 401 h 488"/>
                <a:gd name="T42" fmla="*/ 40 w 429"/>
                <a:gd name="T43" fmla="*/ 417 h 488"/>
                <a:gd name="T44" fmla="*/ 68 w 429"/>
                <a:gd name="T45" fmla="*/ 418 h 488"/>
                <a:gd name="T46" fmla="*/ 95 w 429"/>
                <a:gd name="T47" fmla="*/ 411 h 488"/>
                <a:gd name="T48" fmla="*/ 122 w 429"/>
                <a:gd name="T49" fmla="*/ 399 h 488"/>
                <a:gd name="T50" fmla="*/ 149 w 429"/>
                <a:gd name="T51" fmla="*/ 385 h 488"/>
                <a:gd name="T52" fmla="*/ 175 w 429"/>
                <a:gd name="T53" fmla="*/ 371 h 488"/>
                <a:gd name="T54" fmla="*/ 201 w 429"/>
                <a:gd name="T55" fmla="*/ 359 h 488"/>
                <a:gd name="T56" fmla="*/ 226 w 429"/>
                <a:gd name="T57" fmla="*/ 352 h 488"/>
                <a:gd name="T58" fmla="*/ 252 w 429"/>
                <a:gd name="T59" fmla="*/ 351 h 488"/>
                <a:gd name="T60" fmla="*/ 278 w 429"/>
                <a:gd name="T61" fmla="*/ 361 h 488"/>
                <a:gd name="T62" fmla="*/ 300 w 429"/>
                <a:gd name="T63" fmla="*/ 378 h 488"/>
                <a:gd name="T64" fmla="*/ 310 w 429"/>
                <a:gd name="T65" fmla="*/ 391 h 488"/>
                <a:gd name="T66" fmla="*/ 316 w 429"/>
                <a:gd name="T67" fmla="*/ 404 h 488"/>
                <a:gd name="T68" fmla="*/ 321 w 429"/>
                <a:gd name="T69" fmla="*/ 417 h 488"/>
                <a:gd name="T70" fmla="*/ 325 w 429"/>
                <a:gd name="T71" fmla="*/ 429 h 488"/>
                <a:gd name="T72" fmla="*/ 329 w 429"/>
                <a:gd name="T73" fmla="*/ 442 h 488"/>
                <a:gd name="T74" fmla="*/ 334 w 429"/>
                <a:gd name="T75" fmla="*/ 453 h 488"/>
                <a:gd name="T76" fmla="*/ 341 w 429"/>
                <a:gd name="T77" fmla="*/ 463 h 488"/>
                <a:gd name="T78" fmla="*/ 352 w 429"/>
                <a:gd name="T79" fmla="*/ 473 h 488"/>
                <a:gd name="T80" fmla="*/ 367 w 429"/>
                <a:gd name="T81" fmla="*/ 480 h 488"/>
                <a:gd name="T82" fmla="*/ 384 w 429"/>
                <a:gd name="T83" fmla="*/ 485 h 488"/>
                <a:gd name="T84" fmla="*/ 388 w 429"/>
                <a:gd name="T85" fmla="*/ 485 h 488"/>
                <a:gd name="T86" fmla="*/ 392 w 429"/>
                <a:gd name="T87" fmla="*/ 486 h 488"/>
                <a:gd name="T88" fmla="*/ 397 w 429"/>
                <a:gd name="T89" fmla="*/ 486 h 488"/>
                <a:gd name="T90" fmla="*/ 401 w 429"/>
                <a:gd name="T91" fmla="*/ 486 h 488"/>
                <a:gd name="T92" fmla="*/ 406 w 429"/>
                <a:gd name="T93" fmla="*/ 486 h 488"/>
                <a:gd name="T94" fmla="*/ 410 w 429"/>
                <a:gd name="T95" fmla="*/ 486 h 488"/>
                <a:gd name="T96" fmla="*/ 415 w 429"/>
                <a:gd name="T97" fmla="*/ 486 h 488"/>
                <a:gd name="T98" fmla="*/ 420 w 429"/>
                <a:gd name="T99" fmla="*/ 485 h 488"/>
                <a:gd name="T100" fmla="*/ 424 w 429"/>
                <a:gd name="T101" fmla="*/ 485 h 488"/>
                <a:gd name="T102" fmla="*/ 428 w 429"/>
                <a:gd name="T103" fmla="*/ 484 h 4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79" name="Freeform 55">
              <a:extLst>
                <a:ext uri="{FF2B5EF4-FFF2-40B4-BE49-F238E27FC236}">
                  <a16:creationId xmlns:a16="http://schemas.microsoft.com/office/drawing/2014/main" id="{E269BF24-1B93-A0D7-4BFA-4E9BA6D16EB2}"/>
                </a:ext>
              </a:extLst>
            </p:cNvPr>
            <p:cNvSpPr>
              <a:spLocks/>
            </p:cNvSpPr>
            <p:nvPr/>
          </p:nvSpPr>
          <p:spPr bwMode="auto">
            <a:xfrm>
              <a:off x="3431" y="1177"/>
              <a:ext cx="451" cy="222"/>
            </a:xfrm>
            <a:custGeom>
              <a:avLst/>
              <a:gdLst>
                <a:gd name="T0" fmla="*/ 0 w 451"/>
                <a:gd name="T1" fmla="*/ 0 h 222"/>
                <a:gd name="T2" fmla="*/ 11 w 451"/>
                <a:gd name="T3" fmla="*/ 19 h 222"/>
                <a:gd name="T4" fmla="*/ 17 w 451"/>
                <a:gd name="T5" fmla="*/ 27 h 222"/>
                <a:gd name="T6" fmla="*/ 24 w 451"/>
                <a:gd name="T7" fmla="*/ 34 h 222"/>
                <a:gd name="T8" fmla="*/ 31 w 451"/>
                <a:gd name="T9" fmla="*/ 41 h 222"/>
                <a:gd name="T10" fmla="*/ 39 w 451"/>
                <a:gd name="T11" fmla="*/ 47 h 222"/>
                <a:gd name="T12" fmla="*/ 47 w 451"/>
                <a:gd name="T13" fmla="*/ 53 h 222"/>
                <a:gd name="T14" fmla="*/ 55 w 451"/>
                <a:gd name="T15" fmla="*/ 58 h 222"/>
                <a:gd name="T16" fmla="*/ 64 w 451"/>
                <a:gd name="T17" fmla="*/ 63 h 222"/>
                <a:gd name="T18" fmla="*/ 73 w 451"/>
                <a:gd name="T19" fmla="*/ 67 h 222"/>
                <a:gd name="T20" fmla="*/ 82 w 451"/>
                <a:gd name="T21" fmla="*/ 71 h 222"/>
                <a:gd name="T22" fmla="*/ 92 w 451"/>
                <a:gd name="T23" fmla="*/ 75 h 222"/>
                <a:gd name="T24" fmla="*/ 101 w 451"/>
                <a:gd name="T25" fmla="*/ 78 h 222"/>
                <a:gd name="T26" fmla="*/ 111 w 451"/>
                <a:gd name="T27" fmla="*/ 81 h 222"/>
                <a:gd name="T28" fmla="*/ 121 w 451"/>
                <a:gd name="T29" fmla="*/ 83 h 222"/>
                <a:gd name="T30" fmla="*/ 131 w 451"/>
                <a:gd name="T31" fmla="*/ 86 h 222"/>
                <a:gd name="T32" fmla="*/ 141 w 451"/>
                <a:gd name="T33" fmla="*/ 89 h 222"/>
                <a:gd name="T34" fmla="*/ 151 w 451"/>
                <a:gd name="T35" fmla="*/ 91 h 222"/>
                <a:gd name="T36" fmla="*/ 161 w 451"/>
                <a:gd name="T37" fmla="*/ 94 h 222"/>
                <a:gd name="T38" fmla="*/ 171 w 451"/>
                <a:gd name="T39" fmla="*/ 97 h 222"/>
                <a:gd name="T40" fmla="*/ 180 w 451"/>
                <a:gd name="T41" fmla="*/ 99 h 222"/>
                <a:gd name="T42" fmla="*/ 190 w 451"/>
                <a:gd name="T43" fmla="*/ 103 h 222"/>
                <a:gd name="T44" fmla="*/ 199 w 451"/>
                <a:gd name="T45" fmla="*/ 106 h 222"/>
                <a:gd name="T46" fmla="*/ 209 w 451"/>
                <a:gd name="T47" fmla="*/ 109 h 222"/>
                <a:gd name="T48" fmla="*/ 218 w 451"/>
                <a:gd name="T49" fmla="*/ 113 h 222"/>
                <a:gd name="T50" fmla="*/ 227 w 451"/>
                <a:gd name="T51" fmla="*/ 117 h 222"/>
                <a:gd name="T52" fmla="*/ 235 w 451"/>
                <a:gd name="T53" fmla="*/ 122 h 222"/>
                <a:gd name="T54" fmla="*/ 243 w 451"/>
                <a:gd name="T55" fmla="*/ 127 h 222"/>
                <a:gd name="T56" fmla="*/ 251 w 451"/>
                <a:gd name="T57" fmla="*/ 133 h 222"/>
                <a:gd name="T58" fmla="*/ 259 w 451"/>
                <a:gd name="T59" fmla="*/ 139 h 222"/>
                <a:gd name="T60" fmla="*/ 266 w 451"/>
                <a:gd name="T61" fmla="*/ 145 h 222"/>
                <a:gd name="T62" fmla="*/ 273 w 451"/>
                <a:gd name="T63" fmla="*/ 153 h 222"/>
                <a:gd name="T64" fmla="*/ 280 w 451"/>
                <a:gd name="T65" fmla="*/ 162 h 222"/>
                <a:gd name="T66" fmla="*/ 284 w 451"/>
                <a:gd name="T67" fmla="*/ 166 h 222"/>
                <a:gd name="T68" fmla="*/ 289 w 451"/>
                <a:gd name="T69" fmla="*/ 171 h 222"/>
                <a:gd name="T70" fmla="*/ 293 w 451"/>
                <a:gd name="T71" fmla="*/ 175 h 222"/>
                <a:gd name="T72" fmla="*/ 297 w 451"/>
                <a:gd name="T73" fmla="*/ 179 h 222"/>
                <a:gd name="T74" fmla="*/ 302 w 451"/>
                <a:gd name="T75" fmla="*/ 183 h 222"/>
                <a:gd name="T76" fmla="*/ 307 w 451"/>
                <a:gd name="T77" fmla="*/ 187 h 222"/>
                <a:gd name="T78" fmla="*/ 312 w 451"/>
                <a:gd name="T79" fmla="*/ 190 h 222"/>
                <a:gd name="T80" fmla="*/ 317 w 451"/>
                <a:gd name="T81" fmla="*/ 194 h 222"/>
                <a:gd name="T82" fmla="*/ 322 w 451"/>
                <a:gd name="T83" fmla="*/ 197 h 222"/>
                <a:gd name="T84" fmla="*/ 327 w 451"/>
                <a:gd name="T85" fmla="*/ 200 h 222"/>
                <a:gd name="T86" fmla="*/ 333 w 451"/>
                <a:gd name="T87" fmla="*/ 203 h 222"/>
                <a:gd name="T88" fmla="*/ 339 w 451"/>
                <a:gd name="T89" fmla="*/ 206 h 222"/>
                <a:gd name="T90" fmla="*/ 344 w 451"/>
                <a:gd name="T91" fmla="*/ 209 h 222"/>
                <a:gd name="T92" fmla="*/ 350 w 451"/>
                <a:gd name="T93" fmla="*/ 211 h 222"/>
                <a:gd name="T94" fmla="*/ 356 w 451"/>
                <a:gd name="T95" fmla="*/ 213 h 222"/>
                <a:gd name="T96" fmla="*/ 361 w 451"/>
                <a:gd name="T97" fmla="*/ 215 h 222"/>
                <a:gd name="T98" fmla="*/ 367 w 451"/>
                <a:gd name="T99" fmla="*/ 217 h 222"/>
                <a:gd name="T100" fmla="*/ 373 w 451"/>
                <a:gd name="T101" fmla="*/ 218 h 222"/>
                <a:gd name="T102" fmla="*/ 380 w 451"/>
                <a:gd name="T103" fmla="*/ 219 h 222"/>
                <a:gd name="T104" fmla="*/ 386 w 451"/>
                <a:gd name="T105" fmla="*/ 220 h 222"/>
                <a:gd name="T106" fmla="*/ 392 w 451"/>
                <a:gd name="T107" fmla="*/ 221 h 222"/>
                <a:gd name="T108" fmla="*/ 399 w 451"/>
                <a:gd name="T109" fmla="*/ 221 h 222"/>
                <a:gd name="T110" fmla="*/ 405 w 451"/>
                <a:gd name="T111" fmla="*/ 221 h 222"/>
                <a:gd name="T112" fmla="*/ 411 w 451"/>
                <a:gd name="T113" fmla="*/ 221 h 222"/>
                <a:gd name="T114" fmla="*/ 417 w 451"/>
                <a:gd name="T115" fmla="*/ 220 h 222"/>
                <a:gd name="T116" fmla="*/ 424 w 451"/>
                <a:gd name="T117" fmla="*/ 219 h 222"/>
                <a:gd name="T118" fmla="*/ 431 w 451"/>
                <a:gd name="T119" fmla="*/ 218 h 222"/>
                <a:gd name="T120" fmla="*/ 437 w 451"/>
                <a:gd name="T121" fmla="*/ 216 h 222"/>
                <a:gd name="T122" fmla="*/ 443 w 451"/>
                <a:gd name="T123" fmla="*/ 214 h 222"/>
                <a:gd name="T124" fmla="*/ 450 w 451"/>
                <a:gd name="T125" fmla="*/ 212 h 2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0" name="Freeform 56">
              <a:extLst>
                <a:ext uri="{FF2B5EF4-FFF2-40B4-BE49-F238E27FC236}">
                  <a16:creationId xmlns:a16="http://schemas.microsoft.com/office/drawing/2014/main" id="{2E79A258-B9AA-A2E1-751D-753CB54F7DB4}"/>
                </a:ext>
              </a:extLst>
            </p:cNvPr>
            <p:cNvSpPr>
              <a:spLocks/>
            </p:cNvSpPr>
            <p:nvPr/>
          </p:nvSpPr>
          <p:spPr bwMode="auto">
            <a:xfrm>
              <a:off x="3502" y="1389"/>
              <a:ext cx="285" cy="110"/>
            </a:xfrm>
            <a:custGeom>
              <a:avLst/>
              <a:gdLst>
                <a:gd name="T0" fmla="*/ 272 w 285"/>
                <a:gd name="T1" fmla="*/ 0 h 110"/>
                <a:gd name="T2" fmla="*/ 282 w 285"/>
                <a:gd name="T3" fmla="*/ 36 h 110"/>
                <a:gd name="T4" fmla="*/ 284 w 285"/>
                <a:gd name="T5" fmla="*/ 51 h 110"/>
                <a:gd name="T6" fmla="*/ 284 w 285"/>
                <a:gd name="T7" fmla="*/ 63 h 110"/>
                <a:gd name="T8" fmla="*/ 282 w 285"/>
                <a:gd name="T9" fmla="*/ 74 h 110"/>
                <a:gd name="T10" fmla="*/ 278 w 285"/>
                <a:gd name="T11" fmla="*/ 84 h 110"/>
                <a:gd name="T12" fmla="*/ 273 w 285"/>
                <a:gd name="T13" fmla="*/ 91 h 110"/>
                <a:gd name="T14" fmla="*/ 267 w 285"/>
                <a:gd name="T15" fmla="*/ 97 h 110"/>
                <a:gd name="T16" fmla="*/ 259 w 285"/>
                <a:gd name="T17" fmla="*/ 102 h 110"/>
                <a:gd name="T18" fmla="*/ 250 w 285"/>
                <a:gd name="T19" fmla="*/ 105 h 110"/>
                <a:gd name="T20" fmla="*/ 241 w 285"/>
                <a:gd name="T21" fmla="*/ 107 h 110"/>
                <a:gd name="T22" fmla="*/ 230 w 285"/>
                <a:gd name="T23" fmla="*/ 109 h 110"/>
                <a:gd name="T24" fmla="*/ 218 w 285"/>
                <a:gd name="T25" fmla="*/ 109 h 110"/>
                <a:gd name="T26" fmla="*/ 206 w 285"/>
                <a:gd name="T27" fmla="*/ 108 h 110"/>
                <a:gd name="T28" fmla="*/ 193 w 285"/>
                <a:gd name="T29" fmla="*/ 106 h 110"/>
                <a:gd name="T30" fmla="*/ 180 w 285"/>
                <a:gd name="T31" fmla="*/ 104 h 110"/>
                <a:gd name="T32" fmla="*/ 166 w 285"/>
                <a:gd name="T33" fmla="*/ 101 h 110"/>
                <a:gd name="T34" fmla="*/ 152 w 285"/>
                <a:gd name="T35" fmla="*/ 97 h 110"/>
                <a:gd name="T36" fmla="*/ 138 w 285"/>
                <a:gd name="T37" fmla="*/ 93 h 110"/>
                <a:gd name="T38" fmla="*/ 124 w 285"/>
                <a:gd name="T39" fmla="*/ 89 h 110"/>
                <a:gd name="T40" fmla="*/ 110 w 285"/>
                <a:gd name="T41" fmla="*/ 85 h 110"/>
                <a:gd name="T42" fmla="*/ 97 w 285"/>
                <a:gd name="T43" fmla="*/ 81 h 110"/>
                <a:gd name="T44" fmla="*/ 84 w 285"/>
                <a:gd name="T45" fmla="*/ 77 h 110"/>
                <a:gd name="T46" fmla="*/ 71 w 285"/>
                <a:gd name="T47" fmla="*/ 73 h 110"/>
                <a:gd name="T48" fmla="*/ 59 w 285"/>
                <a:gd name="T49" fmla="*/ 69 h 110"/>
                <a:gd name="T50" fmla="*/ 47 w 285"/>
                <a:gd name="T51" fmla="*/ 66 h 110"/>
                <a:gd name="T52" fmla="*/ 37 w 285"/>
                <a:gd name="T53" fmla="*/ 63 h 110"/>
                <a:gd name="T54" fmla="*/ 27 w 285"/>
                <a:gd name="T55" fmla="*/ 60 h 110"/>
                <a:gd name="T56" fmla="*/ 18 w 285"/>
                <a:gd name="T57" fmla="*/ 59 h 110"/>
                <a:gd name="T58" fmla="*/ 11 w 285"/>
                <a:gd name="T59" fmla="*/ 58 h 110"/>
                <a:gd name="T60" fmla="*/ 5 w 285"/>
                <a:gd name="T61" fmla="*/ 58 h 110"/>
                <a:gd name="T62" fmla="*/ 0 w 285"/>
                <a:gd name="T63" fmla="*/ 5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1" name="Freeform 57">
              <a:extLst>
                <a:ext uri="{FF2B5EF4-FFF2-40B4-BE49-F238E27FC236}">
                  <a16:creationId xmlns:a16="http://schemas.microsoft.com/office/drawing/2014/main" id="{0AA4022C-FA36-176D-F22E-1E51B7063C0A}"/>
                </a:ext>
              </a:extLst>
            </p:cNvPr>
            <p:cNvSpPr>
              <a:spLocks/>
            </p:cNvSpPr>
            <p:nvPr/>
          </p:nvSpPr>
          <p:spPr bwMode="auto">
            <a:xfrm>
              <a:off x="4070" y="1423"/>
              <a:ext cx="333" cy="262"/>
            </a:xfrm>
            <a:custGeom>
              <a:avLst/>
              <a:gdLst>
                <a:gd name="T0" fmla="*/ 332 w 333"/>
                <a:gd name="T1" fmla="*/ 261 h 262"/>
                <a:gd name="T2" fmla="*/ 319 w 333"/>
                <a:gd name="T3" fmla="*/ 257 h 262"/>
                <a:gd name="T4" fmla="*/ 313 w 333"/>
                <a:gd name="T5" fmla="*/ 255 h 262"/>
                <a:gd name="T6" fmla="*/ 308 w 333"/>
                <a:gd name="T7" fmla="*/ 251 h 262"/>
                <a:gd name="T8" fmla="*/ 302 w 333"/>
                <a:gd name="T9" fmla="*/ 247 h 262"/>
                <a:gd name="T10" fmla="*/ 298 w 333"/>
                <a:gd name="T11" fmla="*/ 243 h 262"/>
                <a:gd name="T12" fmla="*/ 293 w 333"/>
                <a:gd name="T13" fmla="*/ 238 h 262"/>
                <a:gd name="T14" fmla="*/ 289 w 333"/>
                <a:gd name="T15" fmla="*/ 233 h 262"/>
                <a:gd name="T16" fmla="*/ 285 w 333"/>
                <a:gd name="T17" fmla="*/ 227 h 262"/>
                <a:gd name="T18" fmla="*/ 281 w 333"/>
                <a:gd name="T19" fmla="*/ 221 h 262"/>
                <a:gd name="T20" fmla="*/ 278 w 333"/>
                <a:gd name="T21" fmla="*/ 215 h 262"/>
                <a:gd name="T22" fmla="*/ 274 w 333"/>
                <a:gd name="T23" fmla="*/ 208 h 262"/>
                <a:gd name="T24" fmla="*/ 271 w 333"/>
                <a:gd name="T25" fmla="*/ 201 h 262"/>
                <a:gd name="T26" fmla="*/ 268 w 333"/>
                <a:gd name="T27" fmla="*/ 194 h 262"/>
                <a:gd name="T28" fmla="*/ 264 w 333"/>
                <a:gd name="T29" fmla="*/ 187 h 262"/>
                <a:gd name="T30" fmla="*/ 261 w 333"/>
                <a:gd name="T31" fmla="*/ 179 h 262"/>
                <a:gd name="T32" fmla="*/ 258 w 333"/>
                <a:gd name="T33" fmla="*/ 172 h 262"/>
                <a:gd name="T34" fmla="*/ 254 w 333"/>
                <a:gd name="T35" fmla="*/ 164 h 262"/>
                <a:gd name="T36" fmla="*/ 251 w 333"/>
                <a:gd name="T37" fmla="*/ 156 h 262"/>
                <a:gd name="T38" fmla="*/ 248 w 333"/>
                <a:gd name="T39" fmla="*/ 149 h 262"/>
                <a:gd name="T40" fmla="*/ 244 w 333"/>
                <a:gd name="T41" fmla="*/ 141 h 262"/>
                <a:gd name="T42" fmla="*/ 240 w 333"/>
                <a:gd name="T43" fmla="*/ 134 h 262"/>
                <a:gd name="T44" fmla="*/ 236 w 333"/>
                <a:gd name="T45" fmla="*/ 127 h 262"/>
                <a:gd name="T46" fmla="*/ 232 w 333"/>
                <a:gd name="T47" fmla="*/ 119 h 262"/>
                <a:gd name="T48" fmla="*/ 228 w 333"/>
                <a:gd name="T49" fmla="*/ 112 h 262"/>
                <a:gd name="T50" fmla="*/ 224 w 333"/>
                <a:gd name="T51" fmla="*/ 105 h 262"/>
                <a:gd name="T52" fmla="*/ 219 w 333"/>
                <a:gd name="T53" fmla="*/ 99 h 262"/>
                <a:gd name="T54" fmla="*/ 214 w 333"/>
                <a:gd name="T55" fmla="*/ 93 h 262"/>
                <a:gd name="T56" fmla="*/ 208 w 333"/>
                <a:gd name="T57" fmla="*/ 87 h 262"/>
                <a:gd name="T58" fmla="*/ 202 w 333"/>
                <a:gd name="T59" fmla="*/ 81 h 262"/>
                <a:gd name="T60" fmla="*/ 196 w 333"/>
                <a:gd name="T61" fmla="*/ 77 h 262"/>
                <a:gd name="T62" fmla="*/ 190 w 333"/>
                <a:gd name="T63" fmla="*/ 72 h 262"/>
                <a:gd name="T64" fmla="*/ 178 w 333"/>
                <a:gd name="T65" fmla="*/ 65 h 262"/>
                <a:gd name="T66" fmla="*/ 172 w 333"/>
                <a:gd name="T67" fmla="*/ 61 h 262"/>
                <a:gd name="T68" fmla="*/ 167 w 333"/>
                <a:gd name="T69" fmla="*/ 57 h 262"/>
                <a:gd name="T70" fmla="*/ 162 w 333"/>
                <a:gd name="T71" fmla="*/ 54 h 262"/>
                <a:gd name="T72" fmla="*/ 156 w 333"/>
                <a:gd name="T73" fmla="*/ 50 h 262"/>
                <a:gd name="T74" fmla="*/ 150 w 333"/>
                <a:gd name="T75" fmla="*/ 47 h 262"/>
                <a:gd name="T76" fmla="*/ 145 w 333"/>
                <a:gd name="T77" fmla="*/ 43 h 262"/>
                <a:gd name="T78" fmla="*/ 140 w 333"/>
                <a:gd name="T79" fmla="*/ 40 h 262"/>
                <a:gd name="T80" fmla="*/ 134 w 333"/>
                <a:gd name="T81" fmla="*/ 37 h 262"/>
                <a:gd name="T82" fmla="*/ 129 w 333"/>
                <a:gd name="T83" fmla="*/ 33 h 262"/>
                <a:gd name="T84" fmla="*/ 124 w 333"/>
                <a:gd name="T85" fmla="*/ 30 h 262"/>
                <a:gd name="T86" fmla="*/ 118 w 333"/>
                <a:gd name="T87" fmla="*/ 27 h 262"/>
                <a:gd name="T88" fmla="*/ 112 w 333"/>
                <a:gd name="T89" fmla="*/ 24 h 262"/>
                <a:gd name="T90" fmla="*/ 107 w 333"/>
                <a:gd name="T91" fmla="*/ 21 h 262"/>
                <a:gd name="T92" fmla="*/ 102 w 333"/>
                <a:gd name="T93" fmla="*/ 18 h 262"/>
                <a:gd name="T94" fmla="*/ 96 w 333"/>
                <a:gd name="T95" fmla="*/ 16 h 262"/>
                <a:gd name="T96" fmla="*/ 90 w 333"/>
                <a:gd name="T97" fmla="*/ 13 h 262"/>
                <a:gd name="T98" fmla="*/ 84 w 333"/>
                <a:gd name="T99" fmla="*/ 11 h 262"/>
                <a:gd name="T100" fmla="*/ 78 w 333"/>
                <a:gd name="T101" fmla="*/ 9 h 262"/>
                <a:gd name="T102" fmla="*/ 73 w 333"/>
                <a:gd name="T103" fmla="*/ 7 h 262"/>
                <a:gd name="T104" fmla="*/ 67 w 333"/>
                <a:gd name="T105" fmla="*/ 5 h 262"/>
                <a:gd name="T106" fmla="*/ 60 w 333"/>
                <a:gd name="T107" fmla="*/ 4 h 262"/>
                <a:gd name="T108" fmla="*/ 54 w 333"/>
                <a:gd name="T109" fmla="*/ 3 h 262"/>
                <a:gd name="T110" fmla="*/ 48 w 333"/>
                <a:gd name="T111" fmla="*/ 1 h 262"/>
                <a:gd name="T112" fmla="*/ 42 w 333"/>
                <a:gd name="T113" fmla="*/ 1 h 262"/>
                <a:gd name="T114" fmla="*/ 35 w 333"/>
                <a:gd name="T115" fmla="*/ 0 h 262"/>
                <a:gd name="T116" fmla="*/ 28 w 333"/>
                <a:gd name="T117" fmla="*/ 0 h 262"/>
                <a:gd name="T118" fmla="*/ 22 w 333"/>
                <a:gd name="T119" fmla="*/ 0 h 262"/>
                <a:gd name="T120" fmla="*/ 15 w 333"/>
                <a:gd name="T121" fmla="*/ 0 h 262"/>
                <a:gd name="T122" fmla="*/ 8 w 333"/>
                <a:gd name="T123" fmla="*/ 1 h 262"/>
                <a:gd name="T124" fmla="*/ 0 w 333"/>
                <a:gd name="T125" fmla="*/ 2 h 2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2" name="Freeform 58">
              <a:extLst>
                <a:ext uri="{FF2B5EF4-FFF2-40B4-BE49-F238E27FC236}">
                  <a16:creationId xmlns:a16="http://schemas.microsoft.com/office/drawing/2014/main" id="{17298F35-6D1B-3596-640C-EFC463B38CD2}"/>
                </a:ext>
              </a:extLst>
            </p:cNvPr>
            <p:cNvSpPr>
              <a:spLocks/>
            </p:cNvSpPr>
            <p:nvPr/>
          </p:nvSpPr>
          <p:spPr bwMode="auto">
            <a:xfrm>
              <a:off x="1467" y="819"/>
              <a:ext cx="391" cy="182"/>
            </a:xfrm>
            <a:custGeom>
              <a:avLst/>
              <a:gdLst>
                <a:gd name="T0" fmla="*/ 390 w 391"/>
                <a:gd name="T1" fmla="*/ 87 h 182"/>
                <a:gd name="T2" fmla="*/ 381 w 391"/>
                <a:gd name="T3" fmla="*/ 61 h 182"/>
                <a:gd name="T4" fmla="*/ 374 w 391"/>
                <a:gd name="T5" fmla="*/ 50 h 182"/>
                <a:gd name="T6" fmla="*/ 365 w 391"/>
                <a:gd name="T7" fmla="*/ 40 h 182"/>
                <a:gd name="T8" fmla="*/ 355 w 391"/>
                <a:gd name="T9" fmla="*/ 31 h 182"/>
                <a:gd name="T10" fmla="*/ 344 w 391"/>
                <a:gd name="T11" fmla="*/ 23 h 182"/>
                <a:gd name="T12" fmla="*/ 331 w 391"/>
                <a:gd name="T13" fmla="*/ 17 h 182"/>
                <a:gd name="T14" fmla="*/ 318 w 391"/>
                <a:gd name="T15" fmla="*/ 11 h 182"/>
                <a:gd name="T16" fmla="*/ 303 w 391"/>
                <a:gd name="T17" fmla="*/ 7 h 182"/>
                <a:gd name="T18" fmla="*/ 287 w 391"/>
                <a:gd name="T19" fmla="*/ 4 h 182"/>
                <a:gd name="T20" fmla="*/ 271 w 391"/>
                <a:gd name="T21" fmla="*/ 1 h 182"/>
                <a:gd name="T22" fmla="*/ 255 w 391"/>
                <a:gd name="T23" fmla="*/ 0 h 182"/>
                <a:gd name="T24" fmla="*/ 237 w 391"/>
                <a:gd name="T25" fmla="*/ 0 h 182"/>
                <a:gd name="T26" fmla="*/ 220 w 391"/>
                <a:gd name="T27" fmla="*/ 1 h 182"/>
                <a:gd name="T28" fmla="*/ 203 w 391"/>
                <a:gd name="T29" fmla="*/ 3 h 182"/>
                <a:gd name="T30" fmla="*/ 185 w 391"/>
                <a:gd name="T31" fmla="*/ 5 h 182"/>
                <a:gd name="T32" fmla="*/ 167 w 391"/>
                <a:gd name="T33" fmla="*/ 9 h 182"/>
                <a:gd name="T34" fmla="*/ 150 w 391"/>
                <a:gd name="T35" fmla="*/ 14 h 182"/>
                <a:gd name="T36" fmla="*/ 133 w 391"/>
                <a:gd name="T37" fmla="*/ 20 h 182"/>
                <a:gd name="T38" fmla="*/ 116 w 391"/>
                <a:gd name="T39" fmla="*/ 27 h 182"/>
                <a:gd name="T40" fmla="*/ 100 w 391"/>
                <a:gd name="T41" fmla="*/ 34 h 182"/>
                <a:gd name="T42" fmla="*/ 85 w 391"/>
                <a:gd name="T43" fmla="*/ 43 h 182"/>
                <a:gd name="T44" fmla="*/ 70 w 391"/>
                <a:gd name="T45" fmla="*/ 53 h 182"/>
                <a:gd name="T46" fmla="*/ 57 w 391"/>
                <a:gd name="T47" fmla="*/ 63 h 182"/>
                <a:gd name="T48" fmla="*/ 45 w 391"/>
                <a:gd name="T49" fmla="*/ 75 h 182"/>
                <a:gd name="T50" fmla="*/ 33 w 391"/>
                <a:gd name="T51" fmla="*/ 87 h 182"/>
                <a:gd name="T52" fmla="*/ 23 w 391"/>
                <a:gd name="T53" fmla="*/ 101 h 182"/>
                <a:gd name="T54" fmla="*/ 15 w 391"/>
                <a:gd name="T55" fmla="*/ 115 h 182"/>
                <a:gd name="T56" fmla="*/ 9 w 391"/>
                <a:gd name="T57" fmla="*/ 130 h 182"/>
                <a:gd name="T58" fmla="*/ 4 w 391"/>
                <a:gd name="T59" fmla="*/ 146 h 182"/>
                <a:gd name="T60" fmla="*/ 1 w 391"/>
                <a:gd name="T61" fmla="*/ 163 h 182"/>
                <a:gd name="T62" fmla="*/ 0 w 391"/>
                <a:gd name="T63" fmla="*/ 181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3" name="Freeform 59">
              <a:extLst>
                <a:ext uri="{FF2B5EF4-FFF2-40B4-BE49-F238E27FC236}">
                  <a16:creationId xmlns:a16="http://schemas.microsoft.com/office/drawing/2014/main" id="{84A69CD1-F123-C200-8624-DBA8ABCDF138}"/>
                </a:ext>
              </a:extLst>
            </p:cNvPr>
            <p:cNvSpPr>
              <a:spLocks/>
            </p:cNvSpPr>
            <p:nvPr/>
          </p:nvSpPr>
          <p:spPr bwMode="auto">
            <a:xfrm>
              <a:off x="986" y="1106"/>
              <a:ext cx="198" cy="190"/>
            </a:xfrm>
            <a:custGeom>
              <a:avLst/>
              <a:gdLst>
                <a:gd name="T0" fmla="*/ 8 w 198"/>
                <a:gd name="T1" fmla="*/ 189 h 190"/>
                <a:gd name="T2" fmla="*/ 2 w 198"/>
                <a:gd name="T3" fmla="*/ 167 h 190"/>
                <a:gd name="T4" fmla="*/ 0 w 198"/>
                <a:gd name="T5" fmla="*/ 156 h 190"/>
                <a:gd name="T6" fmla="*/ 0 w 198"/>
                <a:gd name="T7" fmla="*/ 147 h 190"/>
                <a:gd name="T8" fmla="*/ 0 w 198"/>
                <a:gd name="T9" fmla="*/ 137 h 190"/>
                <a:gd name="T10" fmla="*/ 2 w 198"/>
                <a:gd name="T11" fmla="*/ 128 h 190"/>
                <a:gd name="T12" fmla="*/ 4 w 198"/>
                <a:gd name="T13" fmla="*/ 120 h 190"/>
                <a:gd name="T14" fmla="*/ 7 w 198"/>
                <a:gd name="T15" fmla="*/ 112 h 190"/>
                <a:gd name="T16" fmla="*/ 10 w 198"/>
                <a:gd name="T17" fmla="*/ 104 h 190"/>
                <a:gd name="T18" fmla="*/ 15 w 198"/>
                <a:gd name="T19" fmla="*/ 96 h 190"/>
                <a:gd name="T20" fmla="*/ 20 w 198"/>
                <a:gd name="T21" fmla="*/ 89 h 190"/>
                <a:gd name="T22" fmla="*/ 26 w 198"/>
                <a:gd name="T23" fmla="*/ 82 h 190"/>
                <a:gd name="T24" fmla="*/ 32 w 198"/>
                <a:gd name="T25" fmla="*/ 76 h 190"/>
                <a:gd name="T26" fmla="*/ 38 w 198"/>
                <a:gd name="T27" fmla="*/ 70 h 190"/>
                <a:gd name="T28" fmla="*/ 46 w 198"/>
                <a:gd name="T29" fmla="*/ 64 h 190"/>
                <a:gd name="T30" fmla="*/ 53 w 198"/>
                <a:gd name="T31" fmla="*/ 59 h 190"/>
                <a:gd name="T32" fmla="*/ 61 w 198"/>
                <a:gd name="T33" fmla="*/ 54 h 190"/>
                <a:gd name="T34" fmla="*/ 69 w 198"/>
                <a:gd name="T35" fmla="*/ 48 h 190"/>
                <a:gd name="T36" fmla="*/ 78 w 198"/>
                <a:gd name="T37" fmla="*/ 44 h 190"/>
                <a:gd name="T38" fmla="*/ 87 w 198"/>
                <a:gd name="T39" fmla="*/ 40 h 190"/>
                <a:gd name="T40" fmla="*/ 96 w 198"/>
                <a:gd name="T41" fmla="*/ 35 h 190"/>
                <a:gd name="T42" fmla="*/ 105 w 198"/>
                <a:gd name="T43" fmla="*/ 31 h 190"/>
                <a:gd name="T44" fmla="*/ 114 w 198"/>
                <a:gd name="T45" fmla="*/ 27 h 190"/>
                <a:gd name="T46" fmla="*/ 124 w 198"/>
                <a:gd name="T47" fmla="*/ 24 h 190"/>
                <a:gd name="T48" fmla="*/ 133 w 198"/>
                <a:gd name="T49" fmla="*/ 20 h 190"/>
                <a:gd name="T50" fmla="*/ 143 w 198"/>
                <a:gd name="T51" fmla="*/ 17 h 190"/>
                <a:gd name="T52" fmla="*/ 152 w 198"/>
                <a:gd name="T53" fmla="*/ 14 h 190"/>
                <a:gd name="T54" fmla="*/ 162 w 198"/>
                <a:gd name="T55" fmla="*/ 11 h 190"/>
                <a:gd name="T56" fmla="*/ 170 w 198"/>
                <a:gd name="T57" fmla="*/ 8 h 190"/>
                <a:gd name="T58" fmla="*/ 180 w 198"/>
                <a:gd name="T59" fmla="*/ 5 h 190"/>
                <a:gd name="T60" fmla="*/ 188 w 198"/>
                <a:gd name="T61" fmla="*/ 2 h 190"/>
                <a:gd name="T62" fmla="*/ 197 w 198"/>
                <a:gd name="T63" fmla="*/ 0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4" name="Freeform 60">
              <a:extLst>
                <a:ext uri="{FF2B5EF4-FFF2-40B4-BE49-F238E27FC236}">
                  <a16:creationId xmlns:a16="http://schemas.microsoft.com/office/drawing/2014/main" id="{59E3BA81-4733-743D-342E-F7484126EE45}"/>
                </a:ext>
              </a:extLst>
            </p:cNvPr>
            <p:cNvSpPr>
              <a:spLocks/>
            </p:cNvSpPr>
            <p:nvPr/>
          </p:nvSpPr>
          <p:spPr bwMode="auto">
            <a:xfrm>
              <a:off x="1076" y="2298"/>
              <a:ext cx="203" cy="177"/>
            </a:xfrm>
            <a:custGeom>
              <a:avLst/>
              <a:gdLst>
                <a:gd name="T0" fmla="*/ 0 w 203"/>
                <a:gd name="T1" fmla="*/ 0 h 177"/>
                <a:gd name="T2" fmla="*/ 9 w 203"/>
                <a:gd name="T3" fmla="*/ 14 h 177"/>
                <a:gd name="T4" fmla="*/ 14 w 203"/>
                <a:gd name="T5" fmla="*/ 21 h 177"/>
                <a:gd name="T6" fmla="*/ 18 w 203"/>
                <a:gd name="T7" fmla="*/ 28 h 177"/>
                <a:gd name="T8" fmla="*/ 23 w 203"/>
                <a:gd name="T9" fmla="*/ 36 h 177"/>
                <a:gd name="T10" fmla="*/ 28 w 203"/>
                <a:gd name="T11" fmla="*/ 43 h 177"/>
                <a:gd name="T12" fmla="*/ 33 w 203"/>
                <a:gd name="T13" fmla="*/ 50 h 177"/>
                <a:gd name="T14" fmla="*/ 38 w 203"/>
                <a:gd name="T15" fmla="*/ 58 h 177"/>
                <a:gd name="T16" fmla="*/ 42 w 203"/>
                <a:gd name="T17" fmla="*/ 65 h 177"/>
                <a:gd name="T18" fmla="*/ 48 w 203"/>
                <a:gd name="T19" fmla="*/ 72 h 177"/>
                <a:gd name="T20" fmla="*/ 52 w 203"/>
                <a:gd name="T21" fmla="*/ 80 h 177"/>
                <a:gd name="T22" fmla="*/ 58 w 203"/>
                <a:gd name="T23" fmla="*/ 87 h 177"/>
                <a:gd name="T24" fmla="*/ 63 w 203"/>
                <a:gd name="T25" fmla="*/ 94 h 177"/>
                <a:gd name="T26" fmla="*/ 68 w 203"/>
                <a:gd name="T27" fmla="*/ 101 h 177"/>
                <a:gd name="T28" fmla="*/ 74 w 203"/>
                <a:gd name="T29" fmla="*/ 108 h 177"/>
                <a:gd name="T30" fmla="*/ 80 w 203"/>
                <a:gd name="T31" fmla="*/ 114 h 177"/>
                <a:gd name="T32" fmla="*/ 86 w 203"/>
                <a:gd name="T33" fmla="*/ 120 h 177"/>
                <a:gd name="T34" fmla="*/ 92 w 203"/>
                <a:gd name="T35" fmla="*/ 127 h 177"/>
                <a:gd name="T36" fmla="*/ 98 w 203"/>
                <a:gd name="T37" fmla="*/ 132 h 177"/>
                <a:gd name="T38" fmla="*/ 105 w 203"/>
                <a:gd name="T39" fmla="*/ 138 h 177"/>
                <a:gd name="T40" fmla="*/ 111 w 203"/>
                <a:gd name="T41" fmla="*/ 144 h 177"/>
                <a:gd name="T42" fmla="*/ 118 w 203"/>
                <a:gd name="T43" fmla="*/ 148 h 177"/>
                <a:gd name="T44" fmla="*/ 125 w 203"/>
                <a:gd name="T45" fmla="*/ 153 h 177"/>
                <a:gd name="T46" fmla="*/ 133 w 203"/>
                <a:gd name="T47" fmla="*/ 158 h 177"/>
                <a:gd name="T48" fmla="*/ 140 w 203"/>
                <a:gd name="T49" fmla="*/ 161 h 177"/>
                <a:gd name="T50" fmla="*/ 148 w 203"/>
                <a:gd name="T51" fmla="*/ 165 h 177"/>
                <a:gd name="T52" fmla="*/ 156 w 203"/>
                <a:gd name="T53" fmla="*/ 168 h 177"/>
                <a:gd name="T54" fmla="*/ 165 w 203"/>
                <a:gd name="T55" fmla="*/ 170 h 177"/>
                <a:gd name="T56" fmla="*/ 174 w 203"/>
                <a:gd name="T57" fmla="*/ 173 h 177"/>
                <a:gd name="T58" fmla="*/ 182 w 203"/>
                <a:gd name="T59" fmla="*/ 174 h 177"/>
                <a:gd name="T60" fmla="*/ 192 w 203"/>
                <a:gd name="T61" fmla="*/ 176 h 177"/>
                <a:gd name="T62" fmla="*/ 202 w 203"/>
                <a:gd name="T63" fmla="*/ 176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5" name="Freeform 61">
              <a:extLst>
                <a:ext uri="{FF2B5EF4-FFF2-40B4-BE49-F238E27FC236}">
                  <a16:creationId xmlns:a16="http://schemas.microsoft.com/office/drawing/2014/main" id="{3975348D-79B6-FF92-647E-D11E73B1D89D}"/>
                </a:ext>
              </a:extLst>
            </p:cNvPr>
            <p:cNvSpPr>
              <a:spLocks/>
            </p:cNvSpPr>
            <p:nvPr/>
          </p:nvSpPr>
          <p:spPr bwMode="auto">
            <a:xfrm>
              <a:off x="1419" y="2416"/>
              <a:ext cx="782" cy="163"/>
            </a:xfrm>
            <a:custGeom>
              <a:avLst/>
              <a:gdLst>
                <a:gd name="T0" fmla="*/ 0 w 782"/>
                <a:gd name="T1" fmla="*/ 35 h 163"/>
                <a:gd name="T2" fmla="*/ 22 w 782"/>
                <a:gd name="T3" fmla="*/ 74 h 163"/>
                <a:gd name="T4" fmla="*/ 37 w 782"/>
                <a:gd name="T5" fmla="*/ 90 h 163"/>
                <a:gd name="T6" fmla="*/ 54 w 782"/>
                <a:gd name="T7" fmla="*/ 105 h 163"/>
                <a:gd name="T8" fmla="*/ 73 w 782"/>
                <a:gd name="T9" fmla="*/ 118 h 163"/>
                <a:gd name="T10" fmla="*/ 95 w 782"/>
                <a:gd name="T11" fmla="*/ 129 h 163"/>
                <a:gd name="T12" fmla="*/ 118 w 782"/>
                <a:gd name="T13" fmla="*/ 139 h 163"/>
                <a:gd name="T14" fmla="*/ 142 w 782"/>
                <a:gd name="T15" fmla="*/ 146 h 163"/>
                <a:gd name="T16" fmla="*/ 169 w 782"/>
                <a:gd name="T17" fmla="*/ 152 h 163"/>
                <a:gd name="T18" fmla="*/ 196 w 782"/>
                <a:gd name="T19" fmla="*/ 157 h 163"/>
                <a:gd name="T20" fmla="*/ 224 w 782"/>
                <a:gd name="T21" fmla="*/ 160 h 163"/>
                <a:gd name="T22" fmla="*/ 254 w 782"/>
                <a:gd name="T23" fmla="*/ 162 h 163"/>
                <a:gd name="T24" fmla="*/ 284 w 782"/>
                <a:gd name="T25" fmla="*/ 162 h 163"/>
                <a:gd name="T26" fmla="*/ 315 w 782"/>
                <a:gd name="T27" fmla="*/ 161 h 163"/>
                <a:gd name="T28" fmla="*/ 346 w 782"/>
                <a:gd name="T29" fmla="*/ 159 h 163"/>
                <a:gd name="T30" fmla="*/ 377 w 782"/>
                <a:gd name="T31" fmla="*/ 156 h 163"/>
                <a:gd name="T32" fmla="*/ 409 w 782"/>
                <a:gd name="T33" fmla="*/ 151 h 163"/>
                <a:gd name="T34" fmla="*/ 441 w 782"/>
                <a:gd name="T35" fmla="*/ 146 h 163"/>
                <a:gd name="T36" fmla="*/ 472 w 782"/>
                <a:gd name="T37" fmla="*/ 140 h 163"/>
                <a:gd name="T38" fmla="*/ 503 w 782"/>
                <a:gd name="T39" fmla="*/ 132 h 163"/>
                <a:gd name="T40" fmla="*/ 533 w 782"/>
                <a:gd name="T41" fmla="*/ 124 h 163"/>
                <a:gd name="T42" fmla="*/ 563 w 782"/>
                <a:gd name="T43" fmla="*/ 116 h 163"/>
                <a:gd name="T44" fmla="*/ 592 w 782"/>
                <a:gd name="T45" fmla="*/ 106 h 163"/>
                <a:gd name="T46" fmla="*/ 619 w 782"/>
                <a:gd name="T47" fmla="*/ 96 h 163"/>
                <a:gd name="T48" fmla="*/ 645 w 782"/>
                <a:gd name="T49" fmla="*/ 85 h 163"/>
                <a:gd name="T50" fmla="*/ 671 w 782"/>
                <a:gd name="T51" fmla="*/ 74 h 163"/>
                <a:gd name="T52" fmla="*/ 694 w 782"/>
                <a:gd name="T53" fmla="*/ 62 h 163"/>
                <a:gd name="T54" fmla="*/ 715 w 782"/>
                <a:gd name="T55" fmla="*/ 50 h 163"/>
                <a:gd name="T56" fmla="*/ 735 w 782"/>
                <a:gd name="T57" fmla="*/ 38 h 163"/>
                <a:gd name="T58" fmla="*/ 753 w 782"/>
                <a:gd name="T59" fmla="*/ 25 h 163"/>
                <a:gd name="T60" fmla="*/ 768 w 782"/>
                <a:gd name="T61" fmla="*/ 12 h 163"/>
                <a:gd name="T62" fmla="*/ 781 w 782"/>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6" name="Freeform 62">
              <a:extLst>
                <a:ext uri="{FF2B5EF4-FFF2-40B4-BE49-F238E27FC236}">
                  <a16:creationId xmlns:a16="http://schemas.microsoft.com/office/drawing/2014/main" id="{73F9FEA3-C276-D379-3AE0-9B1959DAB933}"/>
                </a:ext>
              </a:extLst>
            </p:cNvPr>
            <p:cNvSpPr>
              <a:spLocks/>
            </p:cNvSpPr>
            <p:nvPr/>
          </p:nvSpPr>
          <p:spPr bwMode="auto">
            <a:xfrm>
              <a:off x="1049" y="2262"/>
              <a:ext cx="88" cy="131"/>
            </a:xfrm>
            <a:custGeom>
              <a:avLst/>
              <a:gdLst>
                <a:gd name="T0" fmla="*/ 3 w 88"/>
                <a:gd name="T1" fmla="*/ 0 h 131"/>
                <a:gd name="T2" fmla="*/ 1 w 88"/>
                <a:gd name="T3" fmla="*/ 11 h 131"/>
                <a:gd name="T4" fmla="*/ 0 w 88"/>
                <a:gd name="T5" fmla="*/ 17 h 131"/>
                <a:gd name="T6" fmla="*/ 0 w 88"/>
                <a:gd name="T7" fmla="*/ 22 h 131"/>
                <a:gd name="T8" fmla="*/ 1 w 88"/>
                <a:gd name="T9" fmla="*/ 27 h 131"/>
                <a:gd name="T10" fmla="*/ 1 w 88"/>
                <a:gd name="T11" fmla="*/ 32 h 131"/>
                <a:gd name="T12" fmla="*/ 3 w 88"/>
                <a:gd name="T13" fmla="*/ 36 h 131"/>
                <a:gd name="T14" fmla="*/ 4 w 88"/>
                <a:gd name="T15" fmla="*/ 40 h 131"/>
                <a:gd name="T16" fmla="*/ 6 w 88"/>
                <a:gd name="T17" fmla="*/ 45 h 131"/>
                <a:gd name="T18" fmla="*/ 8 w 88"/>
                <a:gd name="T19" fmla="*/ 49 h 131"/>
                <a:gd name="T20" fmla="*/ 11 w 88"/>
                <a:gd name="T21" fmla="*/ 52 h 131"/>
                <a:gd name="T22" fmla="*/ 14 w 88"/>
                <a:gd name="T23" fmla="*/ 56 h 131"/>
                <a:gd name="T24" fmla="*/ 17 w 88"/>
                <a:gd name="T25" fmla="*/ 60 h 131"/>
                <a:gd name="T26" fmla="*/ 20 w 88"/>
                <a:gd name="T27" fmla="*/ 64 h 131"/>
                <a:gd name="T28" fmla="*/ 23 w 88"/>
                <a:gd name="T29" fmla="*/ 67 h 131"/>
                <a:gd name="T30" fmla="*/ 27 w 88"/>
                <a:gd name="T31" fmla="*/ 70 h 131"/>
                <a:gd name="T32" fmla="*/ 31 w 88"/>
                <a:gd name="T33" fmla="*/ 74 h 131"/>
                <a:gd name="T34" fmla="*/ 35 w 88"/>
                <a:gd name="T35" fmla="*/ 77 h 131"/>
                <a:gd name="T36" fmla="*/ 39 w 88"/>
                <a:gd name="T37" fmla="*/ 80 h 131"/>
                <a:gd name="T38" fmla="*/ 43 w 88"/>
                <a:gd name="T39" fmla="*/ 84 h 131"/>
                <a:gd name="T40" fmla="*/ 47 w 88"/>
                <a:gd name="T41" fmla="*/ 87 h 131"/>
                <a:gd name="T42" fmla="*/ 51 w 88"/>
                <a:gd name="T43" fmla="*/ 91 h 131"/>
                <a:gd name="T44" fmla="*/ 55 w 88"/>
                <a:gd name="T45" fmla="*/ 94 h 131"/>
                <a:gd name="T46" fmla="*/ 59 w 88"/>
                <a:gd name="T47" fmla="*/ 98 h 131"/>
                <a:gd name="T48" fmla="*/ 63 w 88"/>
                <a:gd name="T49" fmla="*/ 101 h 131"/>
                <a:gd name="T50" fmla="*/ 67 w 88"/>
                <a:gd name="T51" fmla="*/ 105 h 131"/>
                <a:gd name="T52" fmla="*/ 70 w 88"/>
                <a:gd name="T53" fmla="*/ 109 h 131"/>
                <a:gd name="T54" fmla="*/ 74 w 88"/>
                <a:gd name="T55" fmla="*/ 113 h 131"/>
                <a:gd name="T56" fmla="*/ 77 w 88"/>
                <a:gd name="T57" fmla="*/ 117 h 131"/>
                <a:gd name="T58" fmla="*/ 81 w 88"/>
                <a:gd name="T59" fmla="*/ 121 h 131"/>
                <a:gd name="T60" fmla="*/ 84 w 88"/>
                <a:gd name="T61" fmla="*/ 125 h 131"/>
                <a:gd name="T62" fmla="*/ 87 w 88"/>
                <a:gd name="T63" fmla="*/ 130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7" name="Freeform 63">
              <a:extLst>
                <a:ext uri="{FF2B5EF4-FFF2-40B4-BE49-F238E27FC236}">
                  <a16:creationId xmlns:a16="http://schemas.microsoft.com/office/drawing/2014/main" id="{26AB5280-C003-C894-6088-0B11148A38F4}"/>
                </a:ext>
              </a:extLst>
            </p:cNvPr>
            <p:cNvSpPr>
              <a:spLocks/>
            </p:cNvSpPr>
            <p:nvPr/>
          </p:nvSpPr>
          <p:spPr bwMode="auto">
            <a:xfrm>
              <a:off x="3467" y="2899"/>
              <a:ext cx="664" cy="276"/>
            </a:xfrm>
            <a:custGeom>
              <a:avLst/>
              <a:gdLst>
                <a:gd name="T0" fmla="*/ 15 w 664"/>
                <a:gd name="T1" fmla="*/ 5 h 276"/>
                <a:gd name="T2" fmla="*/ 32 w 664"/>
                <a:gd name="T3" fmla="*/ 9 h 276"/>
                <a:gd name="T4" fmla="*/ 50 w 664"/>
                <a:gd name="T5" fmla="*/ 11 h 276"/>
                <a:gd name="T6" fmla="*/ 68 w 664"/>
                <a:gd name="T7" fmla="*/ 14 h 276"/>
                <a:gd name="T8" fmla="*/ 87 w 664"/>
                <a:gd name="T9" fmla="*/ 17 h 276"/>
                <a:gd name="T10" fmla="*/ 107 w 664"/>
                <a:gd name="T11" fmla="*/ 19 h 276"/>
                <a:gd name="T12" fmla="*/ 126 w 664"/>
                <a:gd name="T13" fmla="*/ 21 h 276"/>
                <a:gd name="T14" fmla="*/ 146 w 664"/>
                <a:gd name="T15" fmla="*/ 24 h 276"/>
                <a:gd name="T16" fmla="*/ 165 w 664"/>
                <a:gd name="T17" fmla="*/ 27 h 276"/>
                <a:gd name="T18" fmla="*/ 184 w 664"/>
                <a:gd name="T19" fmla="*/ 31 h 276"/>
                <a:gd name="T20" fmla="*/ 203 w 664"/>
                <a:gd name="T21" fmla="*/ 35 h 276"/>
                <a:gd name="T22" fmla="*/ 221 w 664"/>
                <a:gd name="T23" fmla="*/ 39 h 276"/>
                <a:gd name="T24" fmla="*/ 238 w 664"/>
                <a:gd name="T25" fmla="*/ 45 h 276"/>
                <a:gd name="T26" fmla="*/ 255 w 664"/>
                <a:gd name="T27" fmla="*/ 53 h 276"/>
                <a:gd name="T28" fmla="*/ 270 w 664"/>
                <a:gd name="T29" fmla="*/ 61 h 276"/>
                <a:gd name="T30" fmla="*/ 284 w 664"/>
                <a:gd name="T31" fmla="*/ 71 h 276"/>
                <a:gd name="T32" fmla="*/ 309 w 664"/>
                <a:gd name="T33" fmla="*/ 92 h 276"/>
                <a:gd name="T34" fmla="*/ 324 w 664"/>
                <a:gd name="T35" fmla="*/ 107 h 276"/>
                <a:gd name="T36" fmla="*/ 339 w 664"/>
                <a:gd name="T37" fmla="*/ 121 h 276"/>
                <a:gd name="T38" fmla="*/ 354 w 664"/>
                <a:gd name="T39" fmla="*/ 136 h 276"/>
                <a:gd name="T40" fmla="*/ 368 w 664"/>
                <a:gd name="T41" fmla="*/ 151 h 276"/>
                <a:gd name="T42" fmla="*/ 382 w 664"/>
                <a:gd name="T43" fmla="*/ 165 h 276"/>
                <a:gd name="T44" fmla="*/ 396 w 664"/>
                <a:gd name="T45" fmla="*/ 178 h 276"/>
                <a:gd name="T46" fmla="*/ 411 w 664"/>
                <a:gd name="T47" fmla="*/ 191 h 276"/>
                <a:gd name="T48" fmla="*/ 426 w 664"/>
                <a:gd name="T49" fmla="*/ 204 h 276"/>
                <a:gd name="T50" fmla="*/ 441 w 664"/>
                <a:gd name="T51" fmla="*/ 215 h 276"/>
                <a:gd name="T52" fmla="*/ 457 w 664"/>
                <a:gd name="T53" fmla="*/ 226 h 276"/>
                <a:gd name="T54" fmla="*/ 475 w 664"/>
                <a:gd name="T55" fmla="*/ 236 h 276"/>
                <a:gd name="T56" fmla="*/ 493 w 664"/>
                <a:gd name="T57" fmla="*/ 244 h 276"/>
                <a:gd name="T58" fmla="*/ 512 w 664"/>
                <a:gd name="T59" fmla="*/ 251 h 276"/>
                <a:gd name="T60" fmla="*/ 533 w 664"/>
                <a:gd name="T61" fmla="*/ 257 h 276"/>
                <a:gd name="T62" fmla="*/ 553 w 664"/>
                <a:gd name="T63" fmla="*/ 261 h 276"/>
                <a:gd name="T64" fmla="*/ 562 w 664"/>
                <a:gd name="T65" fmla="*/ 264 h 276"/>
                <a:gd name="T66" fmla="*/ 572 w 664"/>
                <a:gd name="T67" fmla="*/ 266 h 276"/>
                <a:gd name="T68" fmla="*/ 581 w 664"/>
                <a:gd name="T69" fmla="*/ 269 h 276"/>
                <a:gd name="T70" fmla="*/ 591 w 664"/>
                <a:gd name="T71" fmla="*/ 271 h 276"/>
                <a:gd name="T72" fmla="*/ 600 w 664"/>
                <a:gd name="T73" fmla="*/ 273 h 276"/>
                <a:gd name="T74" fmla="*/ 609 w 664"/>
                <a:gd name="T75" fmla="*/ 274 h 276"/>
                <a:gd name="T76" fmla="*/ 618 w 664"/>
                <a:gd name="T77" fmla="*/ 275 h 276"/>
                <a:gd name="T78" fmla="*/ 626 w 664"/>
                <a:gd name="T79" fmla="*/ 274 h 276"/>
                <a:gd name="T80" fmla="*/ 634 w 664"/>
                <a:gd name="T81" fmla="*/ 272 h 276"/>
                <a:gd name="T82" fmla="*/ 641 w 664"/>
                <a:gd name="T83" fmla="*/ 269 h 276"/>
                <a:gd name="T84" fmla="*/ 647 w 664"/>
                <a:gd name="T85" fmla="*/ 264 h 276"/>
                <a:gd name="T86" fmla="*/ 652 w 664"/>
                <a:gd name="T87" fmla="*/ 257 h 276"/>
                <a:gd name="T88" fmla="*/ 657 w 664"/>
                <a:gd name="T89" fmla="*/ 248 h 276"/>
                <a:gd name="T90" fmla="*/ 660 w 664"/>
                <a:gd name="T91" fmla="*/ 237 h 276"/>
                <a:gd name="T92" fmla="*/ 663 w 664"/>
                <a:gd name="T93" fmla="*/ 224 h 2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8" name="Freeform 64">
              <a:extLst>
                <a:ext uri="{FF2B5EF4-FFF2-40B4-BE49-F238E27FC236}">
                  <a16:creationId xmlns:a16="http://schemas.microsoft.com/office/drawing/2014/main" id="{DC59C0EE-EB00-B888-5F88-A97B5B5E5817}"/>
                </a:ext>
              </a:extLst>
            </p:cNvPr>
            <p:cNvSpPr>
              <a:spLocks/>
            </p:cNvSpPr>
            <p:nvPr/>
          </p:nvSpPr>
          <p:spPr bwMode="auto">
            <a:xfrm>
              <a:off x="4118" y="3029"/>
              <a:ext cx="226" cy="86"/>
            </a:xfrm>
            <a:custGeom>
              <a:avLst/>
              <a:gdLst>
                <a:gd name="T0" fmla="*/ 0 w 226"/>
                <a:gd name="T1" fmla="*/ 83 h 86"/>
                <a:gd name="T2" fmla="*/ 15 w 226"/>
                <a:gd name="T3" fmla="*/ 83 h 86"/>
                <a:gd name="T4" fmla="*/ 24 w 226"/>
                <a:gd name="T5" fmla="*/ 84 h 86"/>
                <a:gd name="T6" fmla="*/ 32 w 226"/>
                <a:gd name="T7" fmla="*/ 84 h 86"/>
                <a:gd name="T8" fmla="*/ 40 w 226"/>
                <a:gd name="T9" fmla="*/ 85 h 86"/>
                <a:gd name="T10" fmla="*/ 48 w 226"/>
                <a:gd name="T11" fmla="*/ 85 h 86"/>
                <a:gd name="T12" fmla="*/ 56 w 226"/>
                <a:gd name="T13" fmla="*/ 85 h 86"/>
                <a:gd name="T14" fmla="*/ 65 w 226"/>
                <a:gd name="T15" fmla="*/ 85 h 86"/>
                <a:gd name="T16" fmla="*/ 73 w 226"/>
                <a:gd name="T17" fmla="*/ 85 h 86"/>
                <a:gd name="T18" fmla="*/ 81 w 226"/>
                <a:gd name="T19" fmla="*/ 85 h 86"/>
                <a:gd name="T20" fmla="*/ 90 w 226"/>
                <a:gd name="T21" fmla="*/ 85 h 86"/>
                <a:gd name="T22" fmla="*/ 98 w 226"/>
                <a:gd name="T23" fmla="*/ 84 h 86"/>
                <a:gd name="T24" fmla="*/ 106 w 226"/>
                <a:gd name="T25" fmla="*/ 83 h 86"/>
                <a:gd name="T26" fmla="*/ 114 w 226"/>
                <a:gd name="T27" fmla="*/ 82 h 86"/>
                <a:gd name="T28" fmla="*/ 122 w 226"/>
                <a:gd name="T29" fmla="*/ 81 h 86"/>
                <a:gd name="T30" fmla="*/ 130 w 226"/>
                <a:gd name="T31" fmla="*/ 79 h 86"/>
                <a:gd name="T32" fmla="*/ 137 w 226"/>
                <a:gd name="T33" fmla="*/ 77 h 86"/>
                <a:gd name="T34" fmla="*/ 145 w 226"/>
                <a:gd name="T35" fmla="*/ 75 h 86"/>
                <a:gd name="T36" fmla="*/ 152 w 226"/>
                <a:gd name="T37" fmla="*/ 73 h 86"/>
                <a:gd name="T38" fmla="*/ 159 w 226"/>
                <a:gd name="T39" fmla="*/ 70 h 86"/>
                <a:gd name="T40" fmla="*/ 166 w 226"/>
                <a:gd name="T41" fmla="*/ 67 h 86"/>
                <a:gd name="T42" fmla="*/ 173 w 226"/>
                <a:gd name="T43" fmla="*/ 63 h 86"/>
                <a:gd name="T44" fmla="*/ 179 w 226"/>
                <a:gd name="T45" fmla="*/ 59 h 86"/>
                <a:gd name="T46" fmla="*/ 186 w 226"/>
                <a:gd name="T47" fmla="*/ 55 h 86"/>
                <a:gd name="T48" fmla="*/ 192 w 226"/>
                <a:gd name="T49" fmla="*/ 49 h 86"/>
                <a:gd name="T50" fmla="*/ 197 w 226"/>
                <a:gd name="T51" fmla="*/ 44 h 86"/>
                <a:gd name="T52" fmla="*/ 202 w 226"/>
                <a:gd name="T53" fmla="*/ 38 h 86"/>
                <a:gd name="T54" fmla="*/ 208 w 226"/>
                <a:gd name="T55" fmla="*/ 31 h 86"/>
                <a:gd name="T56" fmla="*/ 212 w 226"/>
                <a:gd name="T57" fmla="*/ 24 h 86"/>
                <a:gd name="T58" fmla="*/ 217 w 226"/>
                <a:gd name="T59" fmla="*/ 17 h 86"/>
                <a:gd name="T60" fmla="*/ 221 w 226"/>
                <a:gd name="T61" fmla="*/ 9 h 86"/>
                <a:gd name="T62" fmla="*/ 225 w 226"/>
                <a:gd name="T63" fmla="*/ 0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89" name="Freeform 65">
              <a:extLst>
                <a:ext uri="{FF2B5EF4-FFF2-40B4-BE49-F238E27FC236}">
                  <a16:creationId xmlns:a16="http://schemas.microsoft.com/office/drawing/2014/main" id="{E6E26CCE-6F66-1C99-C059-A6ECF0EFE503}"/>
                </a:ext>
              </a:extLst>
            </p:cNvPr>
            <p:cNvSpPr>
              <a:spLocks/>
            </p:cNvSpPr>
            <p:nvPr/>
          </p:nvSpPr>
          <p:spPr bwMode="auto">
            <a:xfrm>
              <a:off x="4343" y="2958"/>
              <a:ext cx="95" cy="74"/>
            </a:xfrm>
            <a:custGeom>
              <a:avLst/>
              <a:gdLst>
                <a:gd name="T0" fmla="*/ 83 w 95"/>
                <a:gd name="T1" fmla="*/ 0 h 74"/>
                <a:gd name="T2" fmla="*/ 89 w 95"/>
                <a:gd name="T3" fmla="*/ 12 h 74"/>
                <a:gd name="T4" fmla="*/ 91 w 95"/>
                <a:gd name="T5" fmla="*/ 17 h 74"/>
                <a:gd name="T6" fmla="*/ 93 w 95"/>
                <a:gd name="T7" fmla="*/ 22 h 74"/>
                <a:gd name="T8" fmla="*/ 94 w 95"/>
                <a:gd name="T9" fmla="*/ 27 h 74"/>
                <a:gd name="T10" fmla="*/ 94 w 95"/>
                <a:gd name="T11" fmla="*/ 32 h 74"/>
                <a:gd name="T12" fmla="*/ 94 w 95"/>
                <a:gd name="T13" fmla="*/ 36 h 74"/>
                <a:gd name="T14" fmla="*/ 93 w 95"/>
                <a:gd name="T15" fmla="*/ 40 h 74"/>
                <a:gd name="T16" fmla="*/ 93 w 95"/>
                <a:gd name="T17" fmla="*/ 44 h 74"/>
                <a:gd name="T18" fmla="*/ 91 w 95"/>
                <a:gd name="T19" fmla="*/ 47 h 74"/>
                <a:gd name="T20" fmla="*/ 89 w 95"/>
                <a:gd name="T21" fmla="*/ 50 h 74"/>
                <a:gd name="T22" fmla="*/ 87 w 95"/>
                <a:gd name="T23" fmla="*/ 54 h 74"/>
                <a:gd name="T24" fmla="*/ 84 w 95"/>
                <a:gd name="T25" fmla="*/ 56 h 74"/>
                <a:gd name="T26" fmla="*/ 81 w 95"/>
                <a:gd name="T27" fmla="*/ 59 h 74"/>
                <a:gd name="T28" fmla="*/ 77 w 95"/>
                <a:gd name="T29" fmla="*/ 61 h 74"/>
                <a:gd name="T30" fmla="*/ 74 w 95"/>
                <a:gd name="T31" fmla="*/ 64 h 74"/>
                <a:gd name="T32" fmla="*/ 70 w 95"/>
                <a:gd name="T33" fmla="*/ 65 h 74"/>
                <a:gd name="T34" fmla="*/ 66 w 95"/>
                <a:gd name="T35" fmla="*/ 67 h 74"/>
                <a:gd name="T36" fmla="*/ 61 w 95"/>
                <a:gd name="T37" fmla="*/ 68 h 74"/>
                <a:gd name="T38" fmla="*/ 57 w 95"/>
                <a:gd name="T39" fmla="*/ 70 h 74"/>
                <a:gd name="T40" fmla="*/ 52 w 95"/>
                <a:gd name="T41" fmla="*/ 71 h 74"/>
                <a:gd name="T42" fmla="*/ 47 w 95"/>
                <a:gd name="T43" fmla="*/ 72 h 74"/>
                <a:gd name="T44" fmla="*/ 43 w 95"/>
                <a:gd name="T45" fmla="*/ 72 h 74"/>
                <a:gd name="T46" fmla="*/ 38 w 95"/>
                <a:gd name="T47" fmla="*/ 73 h 74"/>
                <a:gd name="T48" fmla="*/ 33 w 95"/>
                <a:gd name="T49" fmla="*/ 73 h 74"/>
                <a:gd name="T50" fmla="*/ 28 w 95"/>
                <a:gd name="T51" fmla="*/ 73 h 74"/>
                <a:gd name="T52" fmla="*/ 23 w 95"/>
                <a:gd name="T53" fmla="*/ 73 h 74"/>
                <a:gd name="T54" fmla="*/ 18 w 95"/>
                <a:gd name="T55" fmla="*/ 73 h 74"/>
                <a:gd name="T56" fmla="*/ 13 w 95"/>
                <a:gd name="T57" fmla="*/ 73 h 74"/>
                <a:gd name="T58" fmla="*/ 9 w 95"/>
                <a:gd name="T59" fmla="*/ 72 h 74"/>
                <a:gd name="T60" fmla="*/ 4 w 95"/>
                <a:gd name="T61" fmla="*/ 72 h 74"/>
                <a:gd name="T62" fmla="*/ 0 w 95"/>
                <a:gd name="T63" fmla="*/ 71 h 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90" name="Freeform 66">
              <a:extLst>
                <a:ext uri="{FF2B5EF4-FFF2-40B4-BE49-F238E27FC236}">
                  <a16:creationId xmlns:a16="http://schemas.microsoft.com/office/drawing/2014/main" id="{EC5AEB73-62B5-2169-DBCE-BB463565E3EE}"/>
                </a:ext>
              </a:extLst>
            </p:cNvPr>
            <p:cNvSpPr>
              <a:spLocks/>
            </p:cNvSpPr>
            <p:nvPr/>
          </p:nvSpPr>
          <p:spPr bwMode="auto">
            <a:xfrm>
              <a:off x="4556" y="2758"/>
              <a:ext cx="39" cy="95"/>
            </a:xfrm>
            <a:custGeom>
              <a:avLst/>
              <a:gdLst>
                <a:gd name="T0" fmla="*/ 35 w 39"/>
                <a:gd name="T1" fmla="*/ 0 h 95"/>
                <a:gd name="T2" fmla="*/ 36 w 39"/>
                <a:gd name="T3" fmla="*/ 6 h 95"/>
                <a:gd name="T4" fmla="*/ 37 w 39"/>
                <a:gd name="T5" fmla="*/ 10 h 95"/>
                <a:gd name="T6" fmla="*/ 38 w 39"/>
                <a:gd name="T7" fmla="*/ 14 h 95"/>
                <a:gd name="T8" fmla="*/ 38 w 39"/>
                <a:gd name="T9" fmla="*/ 17 h 95"/>
                <a:gd name="T10" fmla="*/ 38 w 39"/>
                <a:gd name="T11" fmla="*/ 20 h 95"/>
                <a:gd name="T12" fmla="*/ 38 w 39"/>
                <a:gd name="T13" fmla="*/ 24 h 95"/>
                <a:gd name="T14" fmla="*/ 38 w 39"/>
                <a:gd name="T15" fmla="*/ 27 h 95"/>
                <a:gd name="T16" fmla="*/ 38 w 39"/>
                <a:gd name="T17" fmla="*/ 30 h 95"/>
                <a:gd name="T18" fmla="*/ 38 w 39"/>
                <a:gd name="T19" fmla="*/ 34 h 95"/>
                <a:gd name="T20" fmla="*/ 37 w 39"/>
                <a:gd name="T21" fmla="*/ 37 h 95"/>
                <a:gd name="T22" fmla="*/ 36 w 39"/>
                <a:gd name="T23" fmla="*/ 40 h 95"/>
                <a:gd name="T24" fmla="*/ 36 w 39"/>
                <a:gd name="T25" fmla="*/ 43 h 95"/>
                <a:gd name="T26" fmla="*/ 35 w 39"/>
                <a:gd name="T27" fmla="*/ 46 h 95"/>
                <a:gd name="T28" fmla="*/ 34 w 39"/>
                <a:gd name="T29" fmla="*/ 49 h 95"/>
                <a:gd name="T30" fmla="*/ 33 w 39"/>
                <a:gd name="T31" fmla="*/ 52 h 95"/>
                <a:gd name="T32" fmla="*/ 32 w 39"/>
                <a:gd name="T33" fmla="*/ 55 h 95"/>
                <a:gd name="T34" fmla="*/ 31 w 39"/>
                <a:gd name="T35" fmla="*/ 58 h 95"/>
                <a:gd name="T36" fmla="*/ 29 w 39"/>
                <a:gd name="T37" fmla="*/ 61 h 95"/>
                <a:gd name="T38" fmla="*/ 28 w 39"/>
                <a:gd name="T39" fmla="*/ 64 h 95"/>
                <a:gd name="T40" fmla="*/ 26 w 39"/>
                <a:gd name="T41" fmla="*/ 66 h 95"/>
                <a:gd name="T42" fmla="*/ 24 w 39"/>
                <a:gd name="T43" fmla="*/ 69 h 95"/>
                <a:gd name="T44" fmla="*/ 22 w 39"/>
                <a:gd name="T45" fmla="*/ 72 h 95"/>
                <a:gd name="T46" fmla="*/ 20 w 39"/>
                <a:gd name="T47" fmla="*/ 74 h 95"/>
                <a:gd name="T48" fmla="*/ 18 w 39"/>
                <a:gd name="T49" fmla="*/ 77 h 95"/>
                <a:gd name="T50" fmla="*/ 16 w 39"/>
                <a:gd name="T51" fmla="*/ 80 h 95"/>
                <a:gd name="T52" fmla="*/ 13 w 39"/>
                <a:gd name="T53" fmla="*/ 82 h 95"/>
                <a:gd name="T54" fmla="*/ 11 w 39"/>
                <a:gd name="T55" fmla="*/ 84 h 95"/>
                <a:gd name="T56" fmla="*/ 8 w 39"/>
                <a:gd name="T57" fmla="*/ 87 h 95"/>
                <a:gd name="T58" fmla="*/ 5 w 39"/>
                <a:gd name="T59" fmla="*/ 89 h 95"/>
                <a:gd name="T60" fmla="*/ 2 w 39"/>
                <a:gd name="T61" fmla="*/ 92 h 95"/>
                <a:gd name="T62" fmla="*/ 0 w 3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91" name="Freeform 67">
              <a:extLst>
                <a:ext uri="{FF2B5EF4-FFF2-40B4-BE49-F238E27FC236}">
                  <a16:creationId xmlns:a16="http://schemas.microsoft.com/office/drawing/2014/main" id="{FC71CE03-CDB9-1D9D-D41D-FC74592F9517}"/>
                </a:ext>
              </a:extLst>
            </p:cNvPr>
            <p:cNvSpPr>
              <a:spLocks/>
            </p:cNvSpPr>
            <p:nvPr/>
          </p:nvSpPr>
          <p:spPr bwMode="auto">
            <a:xfrm>
              <a:off x="4567" y="2640"/>
              <a:ext cx="85" cy="108"/>
            </a:xfrm>
            <a:custGeom>
              <a:avLst/>
              <a:gdLst>
                <a:gd name="T0" fmla="*/ 21 w 85"/>
                <a:gd name="T1" fmla="*/ 0 h 108"/>
                <a:gd name="T2" fmla="*/ 37 w 85"/>
                <a:gd name="T3" fmla="*/ 8 h 108"/>
                <a:gd name="T4" fmla="*/ 44 w 85"/>
                <a:gd name="T5" fmla="*/ 12 h 108"/>
                <a:gd name="T6" fmla="*/ 50 w 85"/>
                <a:gd name="T7" fmla="*/ 16 h 108"/>
                <a:gd name="T8" fmla="*/ 56 w 85"/>
                <a:gd name="T9" fmla="*/ 20 h 108"/>
                <a:gd name="T10" fmla="*/ 61 w 85"/>
                <a:gd name="T11" fmla="*/ 24 h 108"/>
                <a:gd name="T12" fmla="*/ 66 w 85"/>
                <a:gd name="T13" fmla="*/ 28 h 108"/>
                <a:gd name="T14" fmla="*/ 70 w 85"/>
                <a:gd name="T15" fmla="*/ 32 h 108"/>
                <a:gd name="T16" fmla="*/ 74 w 85"/>
                <a:gd name="T17" fmla="*/ 36 h 108"/>
                <a:gd name="T18" fmla="*/ 77 w 85"/>
                <a:gd name="T19" fmla="*/ 40 h 108"/>
                <a:gd name="T20" fmla="*/ 79 w 85"/>
                <a:gd name="T21" fmla="*/ 43 h 108"/>
                <a:gd name="T22" fmla="*/ 81 w 85"/>
                <a:gd name="T23" fmla="*/ 47 h 108"/>
                <a:gd name="T24" fmla="*/ 83 w 85"/>
                <a:gd name="T25" fmla="*/ 50 h 108"/>
                <a:gd name="T26" fmla="*/ 83 w 85"/>
                <a:gd name="T27" fmla="*/ 54 h 108"/>
                <a:gd name="T28" fmla="*/ 84 w 85"/>
                <a:gd name="T29" fmla="*/ 57 h 108"/>
                <a:gd name="T30" fmla="*/ 83 w 85"/>
                <a:gd name="T31" fmla="*/ 61 h 108"/>
                <a:gd name="T32" fmla="*/ 83 w 85"/>
                <a:gd name="T33" fmla="*/ 64 h 108"/>
                <a:gd name="T34" fmla="*/ 81 w 85"/>
                <a:gd name="T35" fmla="*/ 67 h 108"/>
                <a:gd name="T36" fmla="*/ 79 w 85"/>
                <a:gd name="T37" fmla="*/ 70 h 108"/>
                <a:gd name="T38" fmla="*/ 76 w 85"/>
                <a:gd name="T39" fmla="*/ 74 h 108"/>
                <a:gd name="T40" fmla="*/ 73 w 85"/>
                <a:gd name="T41" fmla="*/ 77 h 108"/>
                <a:gd name="T42" fmla="*/ 69 w 85"/>
                <a:gd name="T43" fmla="*/ 80 h 108"/>
                <a:gd name="T44" fmla="*/ 65 w 85"/>
                <a:gd name="T45" fmla="*/ 83 h 108"/>
                <a:gd name="T46" fmla="*/ 60 w 85"/>
                <a:gd name="T47" fmla="*/ 86 h 108"/>
                <a:gd name="T48" fmla="*/ 55 w 85"/>
                <a:gd name="T49" fmla="*/ 88 h 108"/>
                <a:gd name="T50" fmla="*/ 49 w 85"/>
                <a:gd name="T51" fmla="*/ 91 h 108"/>
                <a:gd name="T52" fmla="*/ 42 w 85"/>
                <a:gd name="T53" fmla="*/ 94 h 108"/>
                <a:gd name="T54" fmla="*/ 35 w 85"/>
                <a:gd name="T55" fmla="*/ 97 h 108"/>
                <a:gd name="T56" fmla="*/ 27 w 85"/>
                <a:gd name="T57" fmla="*/ 99 h 108"/>
                <a:gd name="T58" fmla="*/ 19 w 85"/>
                <a:gd name="T59" fmla="*/ 102 h 108"/>
                <a:gd name="T60" fmla="*/ 9 w 85"/>
                <a:gd name="T61" fmla="*/ 104 h 108"/>
                <a:gd name="T62" fmla="*/ 0 w 85"/>
                <a:gd name="T63" fmla="*/ 10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92" name="Freeform 68">
              <a:extLst>
                <a:ext uri="{FF2B5EF4-FFF2-40B4-BE49-F238E27FC236}">
                  <a16:creationId xmlns:a16="http://schemas.microsoft.com/office/drawing/2014/main" id="{81CDE6E3-17B8-82F6-D088-CF84D82E3EEE}"/>
                </a:ext>
              </a:extLst>
            </p:cNvPr>
            <p:cNvSpPr>
              <a:spLocks/>
            </p:cNvSpPr>
            <p:nvPr/>
          </p:nvSpPr>
          <p:spPr bwMode="auto">
            <a:xfrm>
              <a:off x="4626" y="2508"/>
              <a:ext cx="57" cy="133"/>
            </a:xfrm>
            <a:custGeom>
              <a:avLst/>
              <a:gdLst>
                <a:gd name="T0" fmla="*/ 0 w 57"/>
                <a:gd name="T1" fmla="*/ 2 h 133"/>
                <a:gd name="T2" fmla="*/ 14 w 57"/>
                <a:gd name="T3" fmla="*/ 0 h 133"/>
                <a:gd name="T4" fmla="*/ 20 w 57"/>
                <a:gd name="T5" fmla="*/ 0 h 133"/>
                <a:gd name="T6" fmla="*/ 25 w 57"/>
                <a:gd name="T7" fmla="*/ 1 h 133"/>
                <a:gd name="T8" fmla="*/ 30 w 57"/>
                <a:gd name="T9" fmla="*/ 4 h 133"/>
                <a:gd name="T10" fmla="*/ 35 w 57"/>
                <a:gd name="T11" fmla="*/ 6 h 133"/>
                <a:gd name="T12" fmla="*/ 39 w 57"/>
                <a:gd name="T13" fmla="*/ 10 h 133"/>
                <a:gd name="T14" fmla="*/ 43 w 57"/>
                <a:gd name="T15" fmla="*/ 14 h 133"/>
                <a:gd name="T16" fmla="*/ 46 w 57"/>
                <a:gd name="T17" fmla="*/ 19 h 133"/>
                <a:gd name="T18" fmla="*/ 48 w 57"/>
                <a:gd name="T19" fmla="*/ 24 h 133"/>
                <a:gd name="T20" fmla="*/ 51 w 57"/>
                <a:gd name="T21" fmla="*/ 30 h 133"/>
                <a:gd name="T22" fmla="*/ 52 w 57"/>
                <a:gd name="T23" fmla="*/ 36 h 133"/>
                <a:gd name="T24" fmla="*/ 54 w 57"/>
                <a:gd name="T25" fmla="*/ 42 h 133"/>
                <a:gd name="T26" fmla="*/ 55 w 57"/>
                <a:gd name="T27" fmla="*/ 48 h 133"/>
                <a:gd name="T28" fmla="*/ 55 w 57"/>
                <a:gd name="T29" fmla="*/ 55 h 133"/>
                <a:gd name="T30" fmla="*/ 56 w 57"/>
                <a:gd name="T31" fmla="*/ 62 h 133"/>
                <a:gd name="T32" fmla="*/ 55 w 57"/>
                <a:gd name="T33" fmla="*/ 69 h 133"/>
                <a:gd name="T34" fmla="*/ 54 w 57"/>
                <a:gd name="T35" fmla="*/ 76 h 133"/>
                <a:gd name="T36" fmla="*/ 53 w 57"/>
                <a:gd name="T37" fmla="*/ 82 h 133"/>
                <a:gd name="T38" fmla="*/ 51 w 57"/>
                <a:gd name="T39" fmla="*/ 89 h 133"/>
                <a:gd name="T40" fmla="*/ 49 w 57"/>
                <a:gd name="T41" fmla="*/ 95 h 133"/>
                <a:gd name="T42" fmla="*/ 47 w 57"/>
                <a:gd name="T43" fmla="*/ 101 h 133"/>
                <a:gd name="T44" fmla="*/ 44 w 57"/>
                <a:gd name="T45" fmla="*/ 107 h 133"/>
                <a:gd name="T46" fmla="*/ 40 w 57"/>
                <a:gd name="T47" fmla="*/ 112 h 133"/>
                <a:gd name="T48" fmla="*/ 37 w 57"/>
                <a:gd name="T49" fmla="*/ 117 h 133"/>
                <a:gd name="T50" fmla="*/ 33 w 57"/>
                <a:gd name="T51" fmla="*/ 121 h 133"/>
                <a:gd name="T52" fmla="*/ 28 w 57"/>
                <a:gd name="T53" fmla="*/ 125 h 133"/>
                <a:gd name="T54" fmla="*/ 24 w 57"/>
                <a:gd name="T55" fmla="*/ 128 h 133"/>
                <a:gd name="T56" fmla="*/ 18 w 57"/>
                <a:gd name="T57" fmla="*/ 130 h 133"/>
                <a:gd name="T58" fmla="*/ 12 w 57"/>
                <a:gd name="T59" fmla="*/ 131 h 133"/>
                <a:gd name="T60" fmla="*/ 6 w 57"/>
                <a:gd name="T61" fmla="*/ 132 h 133"/>
                <a:gd name="T62" fmla="*/ 0 w 57"/>
                <a:gd name="T63" fmla="*/ 132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93" name="Freeform 69">
              <a:extLst>
                <a:ext uri="{FF2B5EF4-FFF2-40B4-BE49-F238E27FC236}">
                  <a16:creationId xmlns:a16="http://schemas.microsoft.com/office/drawing/2014/main" id="{0A4AB925-9A6D-B0E2-5F55-38C2A3F6133B}"/>
                </a:ext>
              </a:extLst>
            </p:cNvPr>
            <p:cNvSpPr>
              <a:spLocks/>
            </p:cNvSpPr>
            <p:nvPr/>
          </p:nvSpPr>
          <p:spPr bwMode="auto">
            <a:xfrm>
              <a:off x="4544" y="2411"/>
              <a:ext cx="83" cy="53"/>
            </a:xfrm>
            <a:custGeom>
              <a:avLst/>
              <a:gdLst>
                <a:gd name="T0" fmla="*/ 0 w 83"/>
                <a:gd name="T1" fmla="*/ 5 h 53"/>
                <a:gd name="T2" fmla="*/ 7 w 83"/>
                <a:gd name="T3" fmla="*/ 2 h 53"/>
                <a:gd name="T4" fmla="*/ 11 w 83"/>
                <a:gd name="T5" fmla="*/ 1 h 53"/>
                <a:gd name="T6" fmla="*/ 14 w 83"/>
                <a:gd name="T7" fmla="*/ 1 h 53"/>
                <a:gd name="T8" fmla="*/ 18 w 83"/>
                <a:gd name="T9" fmla="*/ 1 h 53"/>
                <a:gd name="T10" fmla="*/ 22 w 83"/>
                <a:gd name="T11" fmla="*/ 0 h 53"/>
                <a:gd name="T12" fmla="*/ 25 w 83"/>
                <a:gd name="T13" fmla="*/ 0 h 53"/>
                <a:gd name="T14" fmla="*/ 28 w 83"/>
                <a:gd name="T15" fmla="*/ 0 h 53"/>
                <a:gd name="T16" fmla="*/ 32 w 83"/>
                <a:gd name="T17" fmla="*/ 1 h 53"/>
                <a:gd name="T18" fmla="*/ 34 w 83"/>
                <a:gd name="T19" fmla="*/ 1 h 53"/>
                <a:gd name="T20" fmla="*/ 38 w 83"/>
                <a:gd name="T21" fmla="*/ 1 h 53"/>
                <a:gd name="T22" fmla="*/ 40 w 83"/>
                <a:gd name="T23" fmla="*/ 2 h 53"/>
                <a:gd name="T24" fmla="*/ 44 w 83"/>
                <a:gd name="T25" fmla="*/ 3 h 53"/>
                <a:gd name="T26" fmla="*/ 46 w 83"/>
                <a:gd name="T27" fmla="*/ 4 h 53"/>
                <a:gd name="T28" fmla="*/ 49 w 83"/>
                <a:gd name="T29" fmla="*/ 5 h 53"/>
                <a:gd name="T30" fmla="*/ 52 w 83"/>
                <a:gd name="T31" fmla="*/ 7 h 53"/>
                <a:gd name="T32" fmla="*/ 54 w 83"/>
                <a:gd name="T33" fmla="*/ 8 h 53"/>
                <a:gd name="T34" fmla="*/ 56 w 83"/>
                <a:gd name="T35" fmla="*/ 10 h 53"/>
                <a:gd name="T36" fmla="*/ 59 w 83"/>
                <a:gd name="T37" fmla="*/ 12 h 53"/>
                <a:gd name="T38" fmla="*/ 61 w 83"/>
                <a:gd name="T39" fmla="*/ 14 h 53"/>
                <a:gd name="T40" fmla="*/ 64 w 83"/>
                <a:gd name="T41" fmla="*/ 16 h 53"/>
                <a:gd name="T42" fmla="*/ 66 w 83"/>
                <a:gd name="T43" fmla="*/ 19 h 53"/>
                <a:gd name="T44" fmla="*/ 68 w 83"/>
                <a:gd name="T45" fmla="*/ 21 h 53"/>
                <a:gd name="T46" fmla="*/ 70 w 83"/>
                <a:gd name="T47" fmla="*/ 24 h 53"/>
                <a:gd name="T48" fmla="*/ 72 w 83"/>
                <a:gd name="T49" fmla="*/ 27 h 53"/>
                <a:gd name="T50" fmla="*/ 73 w 83"/>
                <a:gd name="T51" fmla="*/ 30 h 53"/>
                <a:gd name="T52" fmla="*/ 75 w 83"/>
                <a:gd name="T53" fmla="*/ 33 h 53"/>
                <a:gd name="T54" fmla="*/ 76 w 83"/>
                <a:gd name="T55" fmla="*/ 37 h 53"/>
                <a:gd name="T56" fmla="*/ 78 w 83"/>
                <a:gd name="T57" fmla="*/ 40 h 53"/>
                <a:gd name="T58" fmla="*/ 80 w 83"/>
                <a:gd name="T59" fmla="*/ 44 h 53"/>
                <a:gd name="T60" fmla="*/ 81 w 83"/>
                <a:gd name="T61" fmla="*/ 47 h 53"/>
                <a:gd name="T62" fmla="*/ 82 w 83"/>
                <a:gd name="T63" fmla="*/ 52 h 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94" name="Freeform 70">
              <a:extLst>
                <a:ext uri="{FF2B5EF4-FFF2-40B4-BE49-F238E27FC236}">
                  <a16:creationId xmlns:a16="http://schemas.microsoft.com/office/drawing/2014/main" id="{DE60EDE8-EAEC-E491-C27D-679E4CBAABD4}"/>
                </a:ext>
              </a:extLst>
            </p:cNvPr>
            <p:cNvSpPr>
              <a:spLocks/>
            </p:cNvSpPr>
            <p:nvPr/>
          </p:nvSpPr>
          <p:spPr bwMode="auto">
            <a:xfrm>
              <a:off x="4568" y="2410"/>
              <a:ext cx="60" cy="54"/>
            </a:xfrm>
            <a:custGeom>
              <a:avLst/>
              <a:gdLst>
                <a:gd name="T0" fmla="*/ 0 w 60"/>
                <a:gd name="T1" fmla="*/ 6 h 54"/>
                <a:gd name="T2" fmla="*/ 7 w 60"/>
                <a:gd name="T3" fmla="*/ 3 h 54"/>
                <a:gd name="T4" fmla="*/ 11 w 60"/>
                <a:gd name="T5" fmla="*/ 2 h 54"/>
                <a:gd name="T6" fmla="*/ 15 w 60"/>
                <a:gd name="T7" fmla="*/ 1 h 54"/>
                <a:gd name="T8" fmla="*/ 18 w 60"/>
                <a:gd name="T9" fmla="*/ 0 h 54"/>
                <a:gd name="T10" fmla="*/ 22 w 60"/>
                <a:gd name="T11" fmla="*/ 0 h 54"/>
                <a:gd name="T12" fmla="*/ 25 w 60"/>
                <a:gd name="T13" fmla="*/ 0 h 54"/>
                <a:gd name="T14" fmla="*/ 28 w 60"/>
                <a:gd name="T15" fmla="*/ 0 h 54"/>
                <a:gd name="T16" fmla="*/ 31 w 60"/>
                <a:gd name="T17" fmla="*/ 0 h 54"/>
                <a:gd name="T18" fmla="*/ 34 w 60"/>
                <a:gd name="T19" fmla="*/ 0 h 54"/>
                <a:gd name="T20" fmla="*/ 36 w 60"/>
                <a:gd name="T21" fmla="*/ 1 h 54"/>
                <a:gd name="T22" fmla="*/ 38 w 60"/>
                <a:gd name="T23" fmla="*/ 1 h 54"/>
                <a:gd name="T24" fmla="*/ 41 w 60"/>
                <a:gd name="T25" fmla="*/ 2 h 54"/>
                <a:gd name="T26" fmla="*/ 43 w 60"/>
                <a:gd name="T27" fmla="*/ 3 h 54"/>
                <a:gd name="T28" fmla="*/ 45 w 60"/>
                <a:gd name="T29" fmla="*/ 4 h 54"/>
                <a:gd name="T30" fmla="*/ 47 w 60"/>
                <a:gd name="T31" fmla="*/ 6 h 54"/>
                <a:gd name="T32" fmla="*/ 49 w 60"/>
                <a:gd name="T33" fmla="*/ 7 h 54"/>
                <a:gd name="T34" fmla="*/ 50 w 60"/>
                <a:gd name="T35" fmla="*/ 9 h 54"/>
                <a:gd name="T36" fmla="*/ 52 w 60"/>
                <a:gd name="T37" fmla="*/ 11 h 54"/>
                <a:gd name="T38" fmla="*/ 53 w 60"/>
                <a:gd name="T39" fmla="*/ 13 h 54"/>
                <a:gd name="T40" fmla="*/ 54 w 60"/>
                <a:gd name="T41" fmla="*/ 15 h 54"/>
                <a:gd name="T42" fmla="*/ 56 w 60"/>
                <a:gd name="T43" fmla="*/ 18 h 54"/>
                <a:gd name="T44" fmla="*/ 56 w 60"/>
                <a:gd name="T45" fmla="*/ 20 h 54"/>
                <a:gd name="T46" fmla="*/ 57 w 60"/>
                <a:gd name="T47" fmla="*/ 23 h 54"/>
                <a:gd name="T48" fmla="*/ 58 w 60"/>
                <a:gd name="T49" fmla="*/ 26 h 54"/>
                <a:gd name="T50" fmla="*/ 58 w 60"/>
                <a:gd name="T51" fmla="*/ 30 h 54"/>
                <a:gd name="T52" fmla="*/ 59 w 60"/>
                <a:gd name="T53" fmla="*/ 33 h 54"/>
                <a:gd name="T54" fmla="*/ 59 w 60"/>
                <a:gd name="T55" fmla="*/ 36 h 54"/>
                <a:gd name="T56" fmla="*/ 59 w 60"/>
                <a:gd name="T57" fmla="*/ 40 h 54"/>
                <a:gd name="T58" fmla="*/ 59 w 60"/>
                <a:gd name="T59" fmla="*/ 44 h 54"/>
                <a:gd name="T60" fmla="*/ 58 w 60"/>
                <a:gd name="T61" fmla="*/ 48 h 54"/>
                <a:gd name="T62" fmla="*/ 58 w 60"/>
                <a:gd name="T63" fmla="*/ 53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95" name="Freeform 71">
              <a:extLst>
                <a:ext uri="{FF2B5EF4-FFF2-40B4-BE49-F238E27FC236}">
                  <a16:creationId xmlns:a16="http://schemas.microsoft.com/office/drawing/2014/main" id="{D5D5B229-D586-15FD-4483-DF0311EEEB44}"/>
                </a:ext>
              </a:extLst>
            </p:cNvPr>
            <p:cNvSpPr>
              <a:spLocks/>
            </p:cNvSpPr>
            <p:nvPr/>
          </p:nvSpPr>
          <p:spPr bwMode="auto">
            <a:xfrm>
              <a:off x="4626" y="2510"/>
              <a:ext cx="49" cy="95"/>
            </a:xfrm>
            <a:custGeom>
              <a:avLst/>
              <a:gdLst>
                <a:gd name="T0" fmla="*/ 0 w 49"/>
                <a:gd name="T1" fmla="*/ 0 h 95"/>
                <a:gd name="T2" fmla="*/ 6 w 49"/>
                <a:gd name="T3" fmla="*/ 4 h 95"/>
                <a:gd name="T4" fmla="*/ 8 w 49"/>
                <a:gd name="T5" fmla="*/ 7 h 95"/>
                <a:gd name="T6" fmla="*/ 10 w 49"/>
                <a:gd name="T7" fmla="*/ 10 h 95"/>
                <a:gd name="T8" fmla="*/ 13 w 49"/>
                <a:gd name="T9" fmla="*/ 12 h 95"/>
                <a:gd name="T10" fmla="*/ 15 w 49"/>
                <a:gd name="T11" fmla="*/ 15 h 95"/>
                <a:gd name="T12" fmla="*/ 17 w 49"/>
                <a:gd name="T13" fmla="*/ 17 h 95"/>
                <a:gd name="T14" fmla="*/ 19 w 49"/>
                <a:gd name="T15" fmla="*/ 20 h 95"/>
                <a:gd name="T16" fmla="*/ 22 w 49"/>
                <a:gd name="T17" fmla="*/ 22 h 95"/>
                <a:gd name="T18" fmla="*/ 24 w 49"/>
                <a:gd name="T19" fmla="*/ 25 h 95"/>
                <a:gd name="T20" fmla="*/ 25 w 49"/>
                <a:gd name="T21" fmla="*/ 28 h 95"/>
                <a:gd name="T22" fmla="*/ 27 w 49"/>
                <a:gd name="T23" fmla="*/ 31 h 95"/>
                <a:gd name="T24" fmla="*/ 29 w 49"/>
                <a:gd name="T25" fmla="*/ 34 h 95"/>
                <a:gd name="T26" fmla="*/ 31 w 49"/>
                <a:gd name="T27" fmla="*/ 36 h 95"/>
                <a:gd name="T28" fmla="*/ 32 w 49"/>
                <a:gd name="T29" fmla="*/ 40 h 95"/>
                <a:gd name="T30" fmla="*/ 34 w 49"/>
                <a:gd name="T31" fmla="*/ 42 h 95"/>
                <a:gd name="T32" fmla="*/ 35 w 49"/>
                <a:gd name="T33" fmla="*/ 45 h 95"/>
                <a:gd name="T34" fmla="*/ 36 w 49"/>
                <a:gd name="T35" fmla="*/ 48 h 95"/>
                <a:gd name="T36" fmla="*/ 38 w 49"/>
                <a:gd name="T37" fmla="*/ 51 h 95"/>
                <a:gd name="T38" fmla="*/ 39 w 49"/>
                <a:gd name="T39" fmla="*/ 54 h 95"/>
                <a:gd name="T40" fmla="*/ 40 w 49"/>
                <a:gd name="T41" fmla="*/ 58 h 95"/>
                <a:gd name="T42" fmla="*/ 41 w 49"/>
                <a:gd name="T43" fmla="*/ 61 h 95"/>
                <a:gd name="T44" fmla="*/ 42 w 49"/>
                <a:gd name="T45" fmla="*/ 64 h 95"/>
                <a:gd name="T46" fmla="*/ 43 w 49"/>
                <a:gd name="T47" fmla="*/ 67 h 95"/>
                <a:gd name="T48" fmla="*/ 44 w 49"/>
                <a:gd name="T49" fmla="*/ 70 h 95"/>
                <a:gd name="T50" fmla="*/ 45 w 49"/>
                <a:gd name="T51" fmla="*/ 74 h 95"/>
                <a:gd name="T52" fmla="*/ 46 w 49"/>
                <a:gd name="T53" fmla="*/ 77 h 95"/>
                <a:gd name="T54" fmla="*/ 46 w 49"/>
                <a:gd name="T55" fmla="*/ 80 h 95"/>
                <a:gd name="T56" fmla="*/ 47 w 49"/>
                <a:gd name="T57" fmla="*/ 84 h 95"/>
                <a:gd name="T58" fmla="*/ 47 w 49"/>
                <a:gd name="T59" fmla="*/ 87 h 95"/>
                <a:gd name="T60" fmla="*/ 48 w 49"/>
                <a:gd name="T61" fmla="*/ 91 h 95"/>
                <a:gd name="T62" fmla="*/ 48 w 4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96" name="Freeform 72">
              <a:extLst>
                <a:ext uri="{FF2B5EF4-FFF2-40B4-BE49-F238E27FC236}">
                  <a16:creationId xmlns:a16="http://schemas.microsoft.com/office/drawing/2014/main" id="{221D2B9A-117B-760A-DFA2-472D0608D264}"/>
                </a:ext>
              </a:extLst>
            </p:cNvPr>
            <p:cNvSpPr>
              <a:spLocks/>
            </p:cNvSpPr>
            <p:nvPr/>
          </p:nvSpPr>
          <p:spPr bwMode="auto">
            <a:xfrm>
              <a:off x="3112" y="3135"/>
              <a:ext cx="569" cy="237"/>
            </a:xfrm>
            <a:custGeom>
              <a:avLst/>
              <a:gdLst>
                <a:gd name="T0" fmla="*/ 0 w 569"/>
                <a:gd name="T1" fmla="*/ 0 h 237"/>
                <a:gd name="T2" fmla="*/ 11 w 569"/>
                <a:gd name="T3" fmla="*/ 37 h 237"/>
                <a:gd name="T4" fmla="*/ 20 w 569"/>
                <a:gd name="T5" fmla="*/ 53 h 237"/>
                <a:gd name="T6" fmla="*/ 30 w 569"/>
                <a:gd name="T7" fmla="*/ 67 h 237"/>
                <a:gd name="T8" fmla="*/ 42 w 569"/>
                <a:gd name="T9" fmla="*/ 80 h 237"/>
                <a:gd name="T10" fmla="*/ 56 w 569"/>
                <a:gd name="T11" fmla="*/ 92 h 237"/>
                <a:gd name="T12" fmla="*/ 71 w 569"/>
                <a:gd name="T13" fmla="*/ 102 h 237"/>
                <a:gd name="T14" fmla="*/ 87 w 569"/>
                <a:gd name="T15" fmla="*/ 111 h 237"/>
                <a:gd name="T16" fmla="*/ 105 w 569"/>
                <a:gd name="T17" fmla="*/ 119 h 237"/>
                <a:gd name="T18" fmla="*/ 124 w 569"/>
                <a:gd name="T19" fmla="*/ 127 h 237"/>
                <a:gd name="T20" fmla="*/ 143 w 569"/>
                <a:gd name="T21" fmla="*/ 133 h 237"/>
                <a:gd name="T22" fmla="*/ 164 w 569"/>
                <a:gd name="T23" fmla="*/ 139 h 237"/>
                <a:gd name="T24" fmla="*/ 185 w 569"/>
                <a:gd name="T25" fmla="*/ 143 h 237"/>
                <a:gd name="T26" fmla="*/ 206 w 569"/>
                <a:gd name="T27" fmla="*/ 148 h 237"/>
                <a:gd name="T28" fmla="*/ 229 w 569"/>
                <a:gd name="T29" fmla="*/ 151 h 237"/>
                <a:gd name="T30" fmla="*/ 252 w 569"/>
                <a:gd name="T31" fmla="*/ 155 h 237"/>
                <a:gd name="T32" fmla="*/ 274 w 569"/>
                <a:gd name="T33" fmla="*/ 158 h 237"/>
                <a:gd name="T34" fmla="*/ 297 w 569"/>
                <a:gd name="T35" fmla="*/ 161 h 237"/>
                <a:gd name="T36" fmla="*/ 320 w 569"/>
                <a:gd name="T37" fmla="*/ 164 h 237"/>
                <a:gd name="T38" fmla="*/ 343 w 569"/>
                <a:gd name="T39" fmla="*/ 167 h 237"/>
                <a:gd name="T40" fmla="*/ 366 w 569"/>
                <a:gd name="T41" fmla="*/ 170 h 237"/>
                <a:gd name="T42" fmla="*/ 388 w 569"/>
                <a:gd name="T43" fmla="*/ 173 h 237"/>
                <a:gd name="T44" fmla="*/ 410 w 569"/>
                <a:gd name="T45" fmla="*/ 176 h 237"/>
                <a:gd name="T46" fmla="*/ 432 w 569"/>
                <a:gd name="T47" fmla="*/ 180 h 237"/>
                <a:gd name="T48" fmla="*/ 452 w 569"/>
                <a:gd name="T49" fmla="*/ 184 h 237"/>
                <a:gd name="T50" fmla="*/ 472 w 569"/>
                <a:gd name="T51" fmla="*/ 189 h 237"/>
                <a:gd name="T52" fmla="*/ 491 w 569"/>
                <a:gd name="T53" fmla="*/ 195 h 237"/>
                <a:gd name="T54" fmla="*/ 509 w 569"/>
                <a:gd name="T55" fmla="*/ 201 h 237"/>
                <a:gd name="T56" fmla="*/ 526 w 569"/>
                <a:gd name="T57" fmla="*/ 208 h 237"/>
                <a:gd name="T58" fmla="*/ 541 w 569"/>
                <a:gd name="T59" fmla="*/ 217 h 237"/>
                <a:gd name="T60" fmla="*/ 555 w 569"/>
                <a:gd name="T61" fmla="*/ 226 h 237"/>
                <a:gd name="T62" fmla="*/ 568 w 569"/>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97" name="Freeform 73">
              <a:extLst>
                <a:ext uri="{FF2B5EF4-FFF2-40B4-BE49-F238E27FC236}">
                  <a16:creationId xmlns:a16="http://schemas.microsoft.com/office/drawing/2014/main" id="{0F1486BA-B78C-E244-4668-302A39A9340C}"/>
                </a:ext>
              </a:extLst>
            </p:cNvPr>
            <p:cNvSpPr>
              <a:spLocks/>
            </p:cNvSpPr>
            <p:nvPr/>
          </p:nvSpPr>
          <p:spPr bwMode="auto">
            <a:xfrm>
              <a:off x="3668" y="3359"/>
              <a:ext cx="486" cy="450"/>
            </a:xfrm>
            <a:custGeom>
              <a:avLst/>
              <a:gdLst>
                <a:gd name="T0" fmla="*/ 0 w 486"/>
                <a:gd name="T1" fmla="*/ 0 h 450"/>
                <a:gd name="T2" fmla="*/ 27 w 486"/>
                <a:gd name="T3" fmla="*/ 27 h 450"/>
                <a:gd name="T4" fmla="*/ 42 w 486"/>
                <a:gd name="T5" fmla="*/ 40 h 450"/>
                <a:gd name="T6" fmla="*/ 56 w 486"/>
                <a:gd name="T7" fmla="*/ 53 h 450"/>
                <a:gd name="T8" fmla="*/ 72 w 486"/>
                <a:gd name="T9" fmla="*/ 66 h 450"/>
                <a:gd name="T10" fmla="*/ 88 w 486"/>
                <a:gd name="T11" fmla="*/ 79 h 450"/>
                <a:gd name="T12" fmla="*/ 104 w 486"/>
                <a:gd name="T13" fmla="*/ 91 h 450"/>
                <a:gd name="T14" fmla="*/ 120 w 486"/>
                <a:gd name="T15" fmla="*/ 104 h 450"/>
                <a:gd name="T16" fmla="*/ 137 w 486"/>
                <a:gd name="T17" fmla="*/ 116 h 450"/>
                <a:gd name="T18" fmla="*/ 154 w 486"/>
                <a:gd name="T19" fmla="*/ 129 h 450"/>
                <a:gd name="T20" fmla="*/ 171 w 486"/>
                <a:gd name="T21" fmla="*/ 141 h 450"/>
                <a:gd name="T22" fmla="*/ 188 w 486"/>
                <a:gd name="T23" fmla="*/ 154 h 450"/>
                <a:gd name="T24" fmla="*/ 206 w 486"/>
                <a:gd name="T25" fmla="*/ 166 h 450"/>
                <a:gd name="T26" fmla="*/ 223 w 486"/>
                <a:gd name="T27" fmla="*/ 179 h 450"/>
                <a:gd name="T28" fmla="*/ 240 w 486"/>
                <a:gd name="T29" fmla="*/ 192 h 450"/>
                <a:gd name="T30" fmla="*/ 258 w 486"/>
                <a:gd name="T31" fmla="*/ 205 h 450"/>
                <a:gd name="T32" fmla="*/ 275 w 486"/>
                <a:gd name="T33" fmla="*/ 218 h 450"/>
                <a:gd name="T34" fmla="*/ 292 w 486"/>
                <a:gd name="T35" fmla="*/ 231 h 450"/>
                <a:gd name="T36" fmla="*/ 308 w 486"/>
                <a:gd name="T37" fmla="*/ 244 h 450"/>
                <a:gd name="T38" fmla="*/ 325 w 486"/>
                <a:gd name="T39" fmla="*/ 258 h 450"/>
                <a:gd name="T40" fmla="*/ 341 w 486"/>
                <a:gd name="T41" fmla="*/ 272 h 450"/>
                <a:gd name="T42" fmla="*/ 357 w 486"/>
                <a:gd name="T43" fmla="*/ 286 h 450"/>
                <a:gd name="T44" fmla="*/ 372 w 486"/>
                <a:gd name="T45" fmla="*/ 301 h 450"/>
                <a:gd name="T46" fmla="*/ 387 w 486"/>
                <a:gd name="T47" fmla="*/ 315 h 450"/>
                <a:gd name="T48" fmla="*/ 402 w 486"/>
                <a:gd name="T49" fmla="*/ 331 h 450"/>
                <a:gd name="T50" fmla="*/ 416 w 486"/>
                <a:gd name="T51" fmla="*/ 346 h 450"/>
                <a:gd name="T52" fmla="*/ 429 w 486"/>
                <a:gd name="T53" fmla="*/ 362 h 450"/>
                <a:gd name="T54" fmla="*/ 442 w 486"/>
                <a:gd name="T55" fmla="*/ 378 h 450"/>
                <a:gd name="T56" fmla="*/ 454 w 486"/>
                <a:gd name="T57" fmla="*/ 395 h 450"/>
                <a:gd name="T58" fmla="*/ 465 w 486"/>
                <a:gd name="T59" fmla="*/ 412 h 450"/>
                <a:gd name="T60" fmla="*/ 475 w 486"/>
                <a:gd name="T61" fmla="*/ 430 h 450"/>
                <a:gd name="T62" fmla="*/ 485 w 486"/>
                <a:gd name="T63" fmla="*/ 449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198" name="Line 74">
              <a:extLst>
                <a:ext uri="{FF2B5EF4-FFF2-40B4-BE49-F238E27FC236}">
                  <a16:creationId xmlns:a16="http://schemas.microsoft.com/office/drawing/2014/main" id="{03658529-87CA-DA60-6A55-509F5FAD3A5A}"/>
                </a:ext>
              </a:extLst>
            </p:cNvPr>
            <p:cNvSpPr>
              <a:spLocks noChangeShapeType="1"/>
            </p:cNvSpPr>
            <p:nvPr/>
          </p:nvSpPr>
          <p:spPr bwMode="auto">
            <a:xfrm>
              <a:off x="4011" y="3194"/>
              <a:ext cx="0" cy="4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199" name="Freeform 75">
              <a:extLst>
                <a:ext uri="{FF2B5EF4-FFF2-40B4-BE49-F238E27FC236}">
                  <a16:creationId xmlns:a16="http://schemas.microsoft.com/office/drawing/2014/main" id="{67D77896-A53C-D0C9-755C-BCFE4CECCD79}"/>
                </a:ext>
              </a:extLst>
            </p:cNvPr>
            <p:cNvSpPr>
              <a:spLocks/>
            </p:cNvSpPr>
            <p:nvPr/>
          </p:nvSpPr>
          <p:spPr bwMode="auto">
            <a:xfrm>
              <a:off x="1203" y="936"/>
              <a:ext cx="260" cy="205"/>
            </a:xfrm>
            <a:custGeom>
              <a:avLst/>
              <a:gdLst>
                <a:gd name="T0" fmla="*/ 257 w 260"/>
                <a:gd name="T1" fmla="*/ 50 h 205"/>
                <a:gd name="T2" fmla="*/ 252 w 260"/>
                <a:gd name="T3" fmla="*/ 49 h 205"/>
                <a:gd name="T4" fmla="*/ 245 w 260"/>
                <a:gd name="T5" fmla="*/ 47 h 205"/>
                <a:gd name="T6" fmla="*/ 235 w 260"/>
                <a:gd name="T7" fmla="*/ 44 h 205"/>
                <a:gd name="T8" fmla="*/ 223 w 260"/>
                <a:gd name="T9" fmla="*/ 40 h 205"/>
                <a:gd name="T10" fmla="*/ 209 w 260"/>
                <a:gd name="T11" fmla="*/ 36 h 205"/>
                <a:gd name="T12" fmla="*/ 195 w 260"/>
                <a:gd name="T13" fmla="*/ 30 h 205"/>
                <a:gd name="T14" fmla="*/ 181 w 260"/>
                <a:gd name="T15" fmla="*/ 25 h 205"/>
                <a:gd name="T16" fmla="*/ 170 w 260"/>
                <a:gd name="T17" fmla="*/ 20 h 205"/>
                <a:gd name="T18" fmla="*/ 164 w 260"/>
                <a:gd name="T19" fmla="*/ 15 h 205"/>
                <a:gd name="T20" fmla="*/ 158 w 260"/>
                <a:gd name="T21" fmla="*/ 10 h 205"/>
                <a:gd name="T22" fmla="*/ 153 w 260"/>
                <a:gd name="T23" fmla="*/ 6 h 205"/>
                <a:gd name="T24" fmla="*/ 148 w 260"/>
                <a:gd name="T25" fmla="*/ 3 h 205"/>
                <a:gd name="T26" fmla="*/ 142 w 260"/>
                <a:gd name="T27" fmla="*/ 0 h 205"/>
                <a:gd name="T28" fmla="*/ 135 w 260"/>
                <a:gd name="T29" fmla="*/ 0 h 205"/>
                <a:gd name="T30" fmla="*/ 119 w 260"/>
                <a:gd name="T31" fmla="*/ 1 h 205"/>
                <a:gd name="T32" fmla="*/ 101 w 260"/>
                <a:gd name="T33" fmla="*/ 4 h 205"/>
                <a:gd name="T34" fmla="*/ 86 w 260"/>
                <a:gd name="T35" fmla="*/ 9 h 205"/>
                <a:gd name="T36" fmla="*/ 73 w 260"/>
                <a:gd name="T37" fmla="*/ 16 h 205"/>
                <a:gd name="T38" fmla="*/ 61 w 260"/>
                <a:gd name="T39" fmla="*/ 25 h 205"/>
                <a:gd name="T40" fmla="*/ 50 w 260"/>
                <a:gd name="T41" fmla="*/ 37 h 205"/>
                <a:gd name="T42" fmla="*/ 40 w 260"/>
                <a:gd name="T43" fmla="*/ 50 h 205"/>
                <a:gd name="T44" fmla="*/ 30 w 260"/>
                <a:gd name="T45" fmla="*/ 67 h 205"/>
                <a:gd name="T46" fmla="*/ 23 w 260"/>
                <a:gd name="T47" fmla="*/ 82 h 205"/>
                <a:gd name="T48" fmla="*/ 21 w 260"/>
                <a:gd name="T49" fmla="*/ 88 h 205"/>
                <a:gd name="T50" fmla="*/ 21 w 260"/>
                <a:gd name="T51" fmla="*/ 93 h 205"/>
                <a:gd name="T52" fmla="*/ 21 w 260"/>
                <a:gd name="T53" fmla="*/ 98 h 205"/>
                <a:gd name="T54" fmla="*/ 23 w 260"/>
                <a:gd name="T55" fmla="*/ 104 h 205"/>
                <a:gd name="T56" fmla="*/ 24 w 260"/>
                <a:gd name="T57" fmla="*/ 110 h 205"/>
                <a:gd name="T58" fmla="*/ 25 w 260"/>
                <a:gd name="T59" fmla="*/ 117 h 205"/>
                <a:gd name="T60" fmla="*/ 25 w 260"/>
                <a:gd name="T61" fmla="*/ 125 h 205"/>
                <a:gd name="T62" fmla="*/ 26 w 260"/>
                <a:gd name="T63" fmla="*/ 132 h 205"/>
                <a:gd name="T64" fmla="*/ 26 w 260"/>
                <a:gd name="T65" fmla="*/ 135 h 205"/>
                <a:gd name="T66" fmla="*/ 27 w 260"/>
                <a:gd name="T67" fmla="*/ 138 h 205"/>
                <a:gd name="T68" fmla="*/ 27 w 260"/>
                <a:gd name="T69" fmla="*/ 141 h 205"/>
                <a:gd name="T70" fmla="*/ 27 w 260"/>
                <a:gd name="T71" fmla="*/ 143 h 205"/>
                <a:gd name="T72" fmla="*/ 27 w 260"/>
                <a:gd name="T73" fmla="*/ 146 h 205"/>
                <a:gd name="T74" fmla="*/ 27 w 260"/>
                <a:gd name="T75" fmla="*/ 149 h 205"/>
                <a:gd name="T76" fmla="*/ 26 w 260"/>
                <a:gd name="T77" fmla="*/ 153 h 205"/>
                <a:gd name="T78" fmla="*/ 22 w 260"/>
                <a:gd name="T79" fmla="*/ 159 h 205"/>
                <a:gd name="T80" fmla="*/ 19 w 260"/>
                <a:gd name="T81" fmla="*/ 163 h 205"/>
                <a:gd name="T82" fmla="*/ 15 w 260"/>
                <a:gd name="T83" fmla="*/ 167 h 205"/>
                <a:gd name="T84" fmla="*/ 11 w 260"/>
                <a:gd name="T85" fmla="*/ 170 h 205"/>
                <a:gd name="T86" fmla="*/ 8 w 260"/>
                <a:gd name="T87" fmla="*/ 172 h 205"/>
                <a:gd name="T88" fmla="*/ 5 w 260"/>
                <a:gd name="T89" fmla="*/ 174 h 205"/>
                <a:gd name="T90" fmla="*/ 1 w 260"/>
                <a:gd name="T91" fmla="*/ 176 h 205"/>
                <a:gd name="T92" fmla="*/ 0 w 260"/>
                <a:gd name="T93" fmla="*/ 178 h 205"/>
                <a:gd name="T94" fmla="*/ 0 w 260"/>
                <a:gd name="T95" fmla="*/ 178 h 205"/>
                <a:gd name="T96" fmla="*/ 0 w 260"/>
                <a:gd name="T97" fmla="*/ 178 h 205"/>
                <a:gd name="T98" fmla="*/ 0 w 260"/>
                <a:gd name="T99" fmla="*/ 178 h 205"/>
                <a:gd name="T100" fmla="*/ 0 w 260"/>
                <a:gd name="T101" fmla="*/ 178 h 205"/>
                <a:gd name="T102" fmla="*/ 0 w 260"/>
                <a:gd name="T103" fmla="*/ 178 h 205"/>
                <a:gd name="T104" fmla="*/ 0 w 260"/>
                <a:gd name="T105" fmla="*/ 178 h 205"/>
                <a:gd name="T106" fmla="*/ 0 w 260"/>
                <a:gd name="T107" fmla="*/ 178 h 205"/>
                <a:gd name="T108" fmla="*/ 0 w 260"/>
                <a:gd name="T109" fmla="*/ 180 h 205"/>
                <a:gd name="T110" fmla="*/ 0 w 260"/>
                <a:gd name="T111" fmla="*/ 184 h 205"/>
                <a:gd name="T112" fmla="*/ 0 w 260"/>
                <a:gd name="T113" fmla="*/ 188 h 205"/>
                <a:gd name="T114" fmla="*/ 0 w 260"/>
                <a:gd name="T115" fmla="*/ 192 h 205"/>
                <a:gd name="T116" fmla="*/ 0 w 260"/>
                <a:gd name="T117" fmla="*/ 197 h 205"/>
                <a:gd name="T118" fmla="*/ 0 w 260"/>
                <a:gd name="T119" fmla="*/ 200 h 205"/>
                <a:gd name="T120" fmla="*/ 0 w 260"/>
                <a:gd name="T121" fmla="*/ 203 h 205"/>
                <a:gd name="T122" fmla="*/ 0 w 260"/>
                <a:gd name="T123" fmla="*/ 204 h 2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00" name="Freeform 76">
              <a:extLst>
                <a:ext uri="{FF2B5EF4-FFF2-40B4-BE49-F238E27FC236}">
                  <a16:creationId xmlns:a16="http://schemas.microsoft.com/office/drawing/2014/main" id="{89D6B688-54F4-3E1B-EB95-A609E66D71C5}"/>
                </a:ext>
              </a:extLst>
            </p:cNvPr>
            <p:cNvSpPr>
              <a:spLocks/>
            </p:cNvSpPr>
            <p:nvPr/>
          </p:nvSpPr>
          <p:spPr bwMode="auto">
            <a:xfrm>
              <a:off x="914" y="1294"/>
              <a:ext cx="82" cy="335"/>
            </a:xfrm>
            <a:custGeom>
              <a:avLst/>
              <a:gdLst>
                <a:gd name="T0" fmla="*/ 80 w 82"/>
                <a:gd name="T1" fmla="*/ 2 h 335"/>
                <a:gd name="T2" fmla="*/ 76 w 82"/>
                <a:gd name="T3" fmla="*/ 9 h 335"/>
                <a:gd name="T4" fmla="*/ 71 w 82"/>
                <a:gd name="T5" fmla="*/ 19 h 335"/>
                <a:gd name="T6" fmla="*/ 64 w 82"/>
                <a:gd name="T7" fmla="*/ 32 h 335"/>
                <a:gd name="T8" fmla="*/ 57 w 82"/>
                <a:gd name="T9" fmla="*/ 46 h 335"/>
                <a:gd name="T10" fmla="*/ 50 w 82"/>
                <a:gd name="T11" fmla="*/ 60 h 335"/>
                <a:gd name="T12" fmla="*/ 45 w 82"/>
                <a:gd name="T13" fmla="*/ 70 h 335"/>
                <a:gd name="T14" fmla="*/ 41 w 82"/>
                <a:gd name="T15" fmla="*/ 77 h 335"/>
                <a:gd name="T16" fmla="*/ 37 w 82"/>
                <a:gd name="T17" fmla="*/ 84 h 335"/>
                <a:gd name="T18" fmla="*/ 32 w 82"/>
                <a:gd name="T19" fmla="*/ 95 h 335"/>
                <a:gd name="T20" fmla="*/ 24 w 82"/>
                <a:gd name="T21" fmla="*/ 110 h 335"/>
                <a:gd name="T22" fmla="*/ 18 w 82"/>
                <a:gd name="T23" fmla="*/ 119 h 335"/>
                <a:gd name="T24" fmla="*/ 14 w 82"/>
                <a:gd name="T25" fmla="*/ 126 h 335"/>
                <a:gd name="T26" fmla="*/ 9 w 82"/>
                <a:gd name="T27" fmla="*/ 134 h 335"/>
                <a:gd name="T28" fmla="*/ 6 w 82"/>
                <a:gd name="T29" fmla="*/ 144 h 335"/>
                <a:gd name="T30" fmla="*/ 2 w 82"/>
                <a:gd name="T31" fmla="*/ 159 h 335"/>
                <a:gd name="T32" fmla="*/ 0 w 82"/>
                <a:gd name="T33" fmla="*/ 168 h 335"/>
                <a:gd name="T34" fmla="*/ 1 w 82"/>
                <a:gd name="T35" fmla="*/ 176 h 335"/>
                <a:gd name="T36" fmla="*/ 2 w 82"/>
                <a:gd name="T37" fmla="*/ 184 h 335"/>
                <a:gd name="T38" fmla="*/ 2 w 82"/>
                <a:gd name="T39" fmla="*/ 193 h 335"/>
                <a:gd name="T40" fmla="*/ 3 w 82"/>
                <a:gd name="T41" fmla="*/ 206 h 335"/>
                <a:gd name="T42" fmla="*/ 3 w 82"/>
                <a:gd name="T43" fmla="*/ 211 h 335"/>
                <a:gd name="T44" fmla="*/ 3 w 82"/>
                <a:gd name="T45" fmla="*/ 215 h 335"/>
                <a:gd name="T46" fmla="*/ 3 w 82"/>
                <a:gd name="T47" fmla="*/ 219 h 335"/>
                <a:gd name="T48" fmla="*/ 3 w 82"/>
                <a:gd name="T49" fmla="*/ 223 h 335"/>
                <a:gd name="T50" fmla="*/ 3 w 82"/>
                <a:gd name="T51" fmla="*/ 230 h 335"/>
                <a:gd name="T52" fmla="*/ 3 w 82"/>
                <a:gd name="T53" fmla="*/ 237 h 335"/>
                <a:gd name="T54" fmla="*/ 3 w 82"/>
                <a:gd name="T55" fmla="*/ 242 h 335"/>
                <a:gd name="T56" fmla="*/ 3 w 82"/>
                <a:gd name="T57" fmla="*/ 247 h 335"/>
                <a:gd name="T58" fmla="*/ 3 w 82"/>
                <a:gd name="T59" fmla="*/ 251 h 335"/>
                <a:gd name="T60" fmla="*/ 3 w 82"/>
                <a:gd name="T61" fmla="*/ 254 h 335"/>
                <a:gd name="T62" fmla="*/ 3 w 82"/>
                <a:gd name="T63" fmla="*/ 255 h 335"/>
                <a:gd name="T64" fmla="*/ 3 w 82"/>
                <a:gd name="T65" fmla="*/ 255 h 335"/>
                <a:gd name="T66" fmla="*/ 3 w 82"/>
                <a:gd name="T67" fmla="*/ 255 h 335"/>
                <a:gd name="T68" fmla="*/ 3 w 82"/>
                <a:gd name="T69" fmla="*/ 255 h 335"/>
                <a:gd name="T70" fmla="*/ 3 w 82"/>
                <a:gd name="T71" fmla="*/ 255 h 335"/>
                <a:gd name="T72" fmla="*/ 3 w 82"/>
                <a:gd name="T73" fmla="*/ 258 h 335"/>
                <a:gd name="T74" fmla="*/ 2 w 82"/>
                <a:gd name="T75" fmla="*/ 262 h 335"/>
                <a:gd name="T76" fmla="*/ 2 w 82"/>
                <a:gd name="T77" fmla="*/ 266 h 335"/>
                <a:gd name="T78" fmla="*/ 2 w 82"/>
                <a:gd name="T79" fmla="*/ 271 h 335"/>
                <a:gd name="T80" fmla="*/ 2 w 82"/>
                <a:gd name="T81" fmla="*/ 277 h 335"/>
                <a:gd name="T82" fmla="*/ 5 w 82"/>
                <a:gd name="T83" fmla="*/ 290 h 335"/>
                <a:gd name="T84" fmla="*/ 8 w 82"/>
                <a:gd name="T85" fmla="*/ 302 h 335"/>
                <a:gd name="T86" fmla="*/ 10 w 82"/>
                <a:gd name="T87" fmla="*/ 311 h 335"/>
                <a:gd name="T88" fmla="*/ 15 w 82"/>
                <a:gd name="T89" fmla="*/ 320 h 335"/>
                <a:gd name="T90" fmla="*/ 22 w 82"/>
                <a:gd name="T91" fmla="*/ 327 h 335"/>
                <a:gd name="T92" fmla="*/ 32 w 82"/>
                <a:gd name="T93" fmla="*/ 333 h 335"/>
                <a:gd name="T94" fmla="*/ 37 w 82"/>
                <a:gd name="T95" fmla="*/ 334 h 335"/>
                <a:gd name="T96" fmla="*/ 42 w 82"/>
                <a:gd name="T97" fmla="*/ 334 h 335"/>
                <a:gd name="T98" fmla="*/ 47 w 82"/>
                <a:gd name="T99" fmla="*/ 333 h 335"/>
                <a:gd name="T100" fmla="*/ 52 w 82"/>
                <a:gd name="T101" fmla="*/ 332 h 335"/>
                <a:gd name="T102" fmla="*/ 55 w 82"/>
                <a:gd name="T103" fmla="*/ 332 h 335"/>
                <a:gd name="T104" fmla="*/ 55 w 82"/>
                <a:gd name="T105" fmla="*/ 332 h 335"/>
                <a:gd name="T106" fmla="*/ 55 w 82"/>
                <a:gd name="T107" fmla="*/ 332 h 335"/>
                <a:gd name="T108" fmla="*/ 55 w 82"/>
                <a:gd name="T109" fmla="*/ 332 h 335"/>
                <a:gd name="T110" fmla="*/ 55 w 82"/>
                <a:gd name="T111" fmla="*/ 332 h 335"/>
                <a:gd name="T112" fmla="*/ 55 w 82"/>
                <a:gd name="T113" fmla="*/ 332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01" name="Freeform 77">
              <a:extLst>
                <a:ext uri="{FF2B5EF4-FFF2-40B4-BE49-F238E27FC236}">
                  <a16:creationId xmlns:a16="http://schemas.microsoft.com/office/drawing/2014/main" id="{5D150747-5C77-B76B-6BCD-066FD6D0D02F}"/>
                </a:ext>
              </a:extLst>
            </p:cNvPr>
            <p:cNvSpPr>
              <a:spLocks/>
            </p:cNvSpPr>
            <p:nvPr/>
          </p:nvSpPr>
          <p:spPr bwMode="auto">
            <a:xfrm>
              <a:off x="883" y="1649"/>
              <a:ext cx="191" cy="616"/>
            </a:xfrm>
            <a:custGeom>
              <a:avLst/>
              <a:gdLst>
                <a:gd name="T0" fmla="*/ 83 w 191"/>
                <a:gd name="T1" fmla="*/ 1 h 616"/>
                <a:gd name="T2" fmla="*/ 75 w 191"/>
                <a:gd name="T3" fmla="*/ 0 h 616"/>
                <a:gd name="T4" fmla="*/ 65 w 191"/>
                <a:gd name="T5" fmla="*/ 0 h 616"/>
                <a:gd name="T6" fmla="*/ 53 w 191"/>
                <a:gd name="T7" fmla="*/ 5 h 616"/>
                <a:gd name="T8" fmla="*/ 45 w 191"/>
                <a:gd name="T9" fmla="*/ 10 h 616"/>
                <a:gd name="T10" fmla="*/ 39 w 191"/>
                <a:gd name="T11" fmla="*/ 17 h 616"/>
                <a:gd name="T12" fmla="*/ 34 w 191"/>
                <a:gd name="T13" fmla="*/ 28 h 616"/>
                <a:gd name="T14" fmla="*/ 30 w 191"/>
                <a:gd name="T15" fmla="*/ 44 h 616"/>
                <a:gd name="T16" fmla="*/ 31 w 191"/>
                <a:gd name="T17" fmla="*/ 55 h 616"/>
                <a:gd name="T18" fmla="*/ 34 w 191"/>
                <a:gd name="T19" fmla="*/ 70 h 616"/>
                <a:gd name="T20" fmla="*/ 34 w 191"/>
                <a:gd name="T21" fmla="*/ 85 h 616"/>
                <a:gd name="T22" fmla="*/ 34 w 191"/>
                <a:gd name="T23" fmla="*/ 91 h 616"/>
                <a:gd name="T24" fmla="*/ 34 w 191"/>
                <a:gd name="T25" fmla="*/ 97 h 616"/>
                <a:gd name="T26" fmla="*/ 34 w 191"/>
                <a:gd name="T27" fmla="*/ 107 h 616"/>
                <a:gd name="T28" fmla="*/ 35 w 191"/>
                <a:gd name="T29" fmla="*/ 114 h 616"/>
                <a:gd name="T30" fmla="*/ 35 w 191"/>
                <a:gd name="T31" fmla="*/ 120 h 616"/>
                <a:gd name="T32" fmla="*/ 35 w 191"/>
                <a:gd name="T33" fmla="*/ 127 h 616"/>
                <a:gd name="T34" fmla="*/ 29 w 191"/>
                <a:gd name="T35" fmla="*/ 144 h 616"/>
                <a:gd name="T36" fmla="*/ 21 w 191"/>
                <a:gd name="T37" fmla="*/ 155 h 616"/>
                <a:gd name="T38" fmla="*/ 13 w 191"/>
                <a:gd name="T39" fmla="*/ 167 h 616"/>
                <a:gd name="T40" fmla="*/ 6 w 191"/>
                <a:gd name="T41" fmla="*/ 191 h 616"/>
                <a:gd name="T42" fmla="*/ 4 w 191"/>
                <a:gd name="T43" fmla="*/ 211 h 616"/>
                <a:gd name="T44" fmla="*/ 6 w 191"/>
                <a:gd name="T45" fmla="*/ 228 h 616"/>
                <a:gd name="T46" fmla="*/ 8 w 191"/>
                <a:gd name="T47" fmla="*/ 251 h 616"/>
                <a:gd name="T48" fmla="*/ 9 w 191"/>
                <a:gd name="T49" fmla="*/ 265 h 616"/>
                <a:gd name="T50" fmla="*/ 9 w 191"/>
                <a:gd name="T51" fmla="*/ 271 h 616"/>
                <a:gd name="T52" fmla="*/ 9 w 191"/>
                <a:gd name="T53" fmla="*/ 277 h 616"/>
                <a:gd name="T54" fmla="*/ 9 w 191"/>
                <a:gd name="T55" fmla="*/ 287 h 616"/>
                <a:gd name="T56" fmla="*/ 9 w 191"/>
                <a:gd name="T57" fmla="*/ 294 h 616"/>
                <a:gd name="T58" fmla="*/ 9 w 191"/>
                <a:gd name="T59" fmla="*/ 299 h 616"/>
                <a:gd name="T60" fmla="*/ 9 w 191"/>
                <a:gd name="T61" fmla="*/ 307 h 616"/>
                <a:gd name="T62" fmla="*/ 5 w 191"/>
                <a:gd name="T63" fmla="*/ 336 h 616"/>
                <a:gd name="T64" fmla="*/ 1 w 191"/>
                <a:gd name="T65" fmla="*/ 357 h 616"/>
                <a:gd name="T66" fmla="*/ 2 w 191"/>
                <a:gd name="T67" fmla="*/ 375 h 616"/>
                <a:gd name="T68" fmla="*/ 22 w 191"/>
                <a:gd name="T69" fmla="*/ 396 h 616"/>
                <a:gd name="T70" fmla="*/ 53 w 191"/>
                <a:gd name="T71" fmla="*/ 399 h 616"/>
                <a:gd name="T72" fmla="*/ 85 w 191"/>
                <a:gd name="T73" fmla="*/ 397 h 616"/>
                <a:gd name="T74" fmla="*/ 112 w 191"/>
                <a:gd name="T75" fmla="*/ 411 h 616"/>
                <a:gd name="T76" fmla="*/ 114 w 191"/>
                <a:gd name="T77" fmla="*/ 418 h 616"/>
                <a:gd name="T78" fmla="*/ 113 w 191"/>
                <a:gd name="T79" fmla="*/ 424 h 616"/>
                <a:gd name="T80" fmla="*/ 111 w 191"/>
                <a:gd name="T81" fmla="*/ 432 h 616"/>
                <a:gd name="T82" fmla="*/ 116 w 191"/>
                <a:gd name="T83" fmla="*/ 449 h 616"/>
                <a:gd name="T84" fmla="*/ 124 w 191"/>
                <a:gd name="T85" fmla="*/ 461 h 616"/>
                <a:gd name="T86" fmla="*/ 132 w 191"/>
                <a:gd name="T87" fmla="*/ 472 h 616"/>
                <a:gd name="T88" fmla="*/ 139 w 191"/>
                <a:gd name="T89" fmla="*/ 492 h 616"/>
                <a:gd name="T90" fmla="*/ 141 w 191"/>
                <a:gd name="T91" fmla="*/ 506 h 616"/>
                <a:gd name="T92" fmla="*/ 139 w 191"/>
                <a:gd name="T93" fmla="*/ 517 h 616"/>
                <a:gd name="T94" fmla="*/ 138 w 191"/>
                <a:gd name="T95" fmla="*/ 532 h 616"/>
                <a:gd name="T96" fmla="*/ 137 w 191"/>
                <a:gd name="T97" fmla="*/ 545 h 616"/>
                <a:gd name="T98" fmla="*/ 136 w 191"/>
                <a:gd name="T99" fmla="*/ 552 h 616"/>
                <a:gd name="T100" fmla="*/ 136 w 191"/>
                <a:gd name="T101" fmla="*/ 558 h 616"/>
                <a:gd name="T102" fmla="*/ 140 w 191"/>
                <a:gd name="T103" fmla="*/ 568 h 616"/>
                <a:gd name="T104" fmla="*/ 145 w 191"/>
                <a:gd name="T105" fmla="*/ 575 h 616"/>
                <a:gd name="T106" fmla="*/ 152 w 191"/>
                <a:gd name="T107" fmla="*/ 581 h 616"/>
                <a:gd name="T108" fmla="*/ 161 w 191"/>
                <a:gd name="T109" fmla="*/ 587 h 616"/>
                <a:gd name="T110" fmla="*/ 173 w 191"/>
                <a:gd name="T111" fmla="*/ 599 h 616"/>
                <a:gd name="T112" fmla="*/ 182 w 191"/>
                <a:gd name="T113" fmla="*/ 608 h 616"/>
                <a:gd name="T114" fmla="*/ 188 w 191"/>
                <a:gd name="T115" fmla="*/ 614 h 6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02" name="Freeform 78">
              <a:extLst>
                <a:ext uri="{FF2B5EF4-FFF2-40B4-BE49-F238E27FC236}">
                  <a16:creationId xmlns:a16="http://schemas.microsoft.com/office/drawing/2014/main" id="{A7D974CB-4318-43D6-BA1E-9DC9F60729C1}"/>
                </a:ext>
              </a:extLst>
            </p:cNvPr>
            <p:cNvSpPr>
              <a:spLocks/>
            </p:cNvSpPr>
            <p:nvPr/>
          </p:nvSpPr>
          <p:spPr bwMode="auto">
            <a:xfrm>
              <a:off x="1306" y="2443"/>
              <a:ext cx="2" cy="1"/>
            </a:xfrm>
            <a:custGeom>
              <a:avLst/>
              <a:gdLst>
                <a:gd name="T0" fmla="*/ 0 w 2"/>
                <a:gd name="T1" fmla="*/ 0 h 1"/>
                <a:gd name="T2" fmla="*/ 0 w 2"/>
                <a:gd name="T3" fmla="*/ 0 h 1"/>
                <a:gd name="T4" fmla="*/ 0 w 2"/>
                <a:gd name="T5" fmla="*/ 0 h 1"/>
                <a:gd name="T6" fmla="*/ 0 w 2"/>
                <a:gd name="T7" fmla="*/ 0 h 1"/>
                <a:gd name="T8" fmla="*/ 0 w 2"/>
                <a:gd name="T9" fmla="*/ 0 h 1"/>
                <a:gd name="T10" fmla="*/ 0 w 2"/>
                <a:gd name="T11" fmla="*/ 0 h 1"/>
                <a:gd name="T12" fmla="*/ 0 w 2"/>
                <a:gd name="T13" fmla="*/ 0 h 1"/>
                <a:gd name="T14" fmla="*/ 1 w 2"/>
                <a:gd name="T15" fmla="*/ 0 h 1"/>
                <a:gd name="T16" fmla="*/ 1 w 2"/>
                <a:gd name="T17" fmla="*/ 0 h 1"/>
                <a:gd name="T18" fmla="*/ 1 w 2"/>
                <a:gd name="T19" fmla="*/ 0 h 1"/>
                <a:gd name="T20" fmla="*/ 1 w 2"/>
                <a:gd name="T21" fmla="*/ 0 h 1"/>
                <a:gd name="T22" fmla="*/ 1 w 2"/>
                <a:gd name="T23" fmla="*/ 0 h 1"/>
                <a:gd name="T24" fmla="*/ 1 w 2"/>
                <a:gd name="T25" fmla="*/ 0 h 1"/>
                <a:gd name="T26" fmla="*/ 1 w 2"/>
                <a:gd name="T27" fmla="*/ 0 h 1"/>
                <a:gd name="T28" fmla="*/ 1 w 2"/>
                <a:gd name="T29" fmla="*/ 0 h 1"/>
                <a:gd name="T30" fmla="*/ 1 w 2"/>
                <a:gd name="T31" fmla="*/ 0 h 1"/>
                <a:gd name="T32" fmla="*/ 1 w 2"/>
                <a:gd name="T33" fmla="*/ 0 h 1"/>
                <a:gd name="T34" fmla="*/ 1 w 2"/>
                <a:gd name="T35" fmla="*/ 0 h 1"/>
                <a:gd name="T36" fmla="*/ 1 w 2"/>
                <a:gd name="T37" fmla="*/ 0 h 1"/>
                <a:gd name="T38" fmla="*/ 1 w 2"/>
                <a:gd name="T39" fmla="*/ 0 h 1"/>
                <a:gd name="T40" fmla="*/ 1 w 2"/>
                <a:gd name="T41" fmla="*/ 0 h 1"/>
                <a:gd name="T42" fmla="*/ 1 w 2"/>
                <a:gd name="T43" fmla="*/ 0 h 1"/>
                <a:gd name="T44" fmla="*/ 1 w 2"/>
                <a:gd name="T45" fmla="*/ 0 h 1"/>
                <a:gd name="T46" fmla="*/ 1 w 2"/>
                <a:gd name="T47" fmla="*/ 0 h 1"/>
                <a:gd name="T48" fmla="*/ 1 w 2"/>
                <a:gd name="T49" fmla="*/ 0 h 1"/>
                <a:gd name="T50" fmla="*/ 1 w 2"/>
                <a:gd name="T51" fmla="*/ 0 h 1"/>
                <a:gd name="T52" fmla="*/ 1 w 2"/>
                <a:gd name="T53" fmla="*/ 0 h 1"/>
                <a:gd name="T54" fmla="*/ 1 w 2"/>
                <a:gd name="T55" fmla="*/ 0 h 1"/>
                <a:gd name="T56" fmla="*/ 1 w 2"/>
                <a:gd name="T57" fmla="*/ 0 h 1"/>
                <a:gd name="T58" fmla="*/ 1 w 2"/>
                <a:gd name="T59" fmla="*/ 0 h 1"/>
                <a:gd name="T60" fmla="*/ 1 w 2"/>
                <a:gd name="T61" fmla="*/ 0 h 1"/>
                <a:gd name="T62" fmla="*/ 1 w 2"/>
                <a:gd name="T63" fmla="*/ 0 h 1"/>
                <a:gd name="T64" fmla="*/ 1 w 2"/>
                <a:gd name="T65" fmla="*/ 0 h 1"/>
                <a:gd name="T66" fmla="*/ 1 w 2"/>
                <a:gd name="T67" fmla="*/ 0 h 1"/>
                <a:gd name="T68" fmla="*/ 1 w 2"/>
                <a:gd name="T69" fmla="*/ 0 h 1"/>
                <a:gd name="T70" fmla="*/ 1 w 2"/>
                <a:gd name="T71" fmla="*/ 0 h 1"/>
                <a:gd name="T72" fmla="*/ 1 w 2"/>
                <a:gd name="T73" fmla="*/ 0 h 1"/>
                <a:gd name="T74" fmla="*/ 1 w 2"/>
                <a:gd name="T75" fmla="*/ 0 h 1"/>
                <a:gd name="T76" fmla="*/ 1 w 2"/>
                <a:gd name="T77" fmla="*/ 0 h 1"/>
                <a:gd name="T78" fmla="*/ 1 w 2"/>
                <a:gd name="T79" fmla="*/ 0 h 1"/>
                <a:gd name="T80" fmla="*/ 1 w 2"/>
                <a:gd name="T81" fmla="*/ 0 h 1"/>
                <a:gd name="T82" fmla="*/ 1 w 2"/>
                <a:gd name="T83" fmla="*/ 0 h 1"/>
                <a:gd name="T84" fmla="*/ 1 w 2"/>
                <a:gd name="T85" fmla="*/ 0 h 1"/>
                <a:gd name="T86" fmla="*/ 1 w 2"/>
                <a:gd name="T87" fmla="*/ 0 h 1"/>
                <a:gd name="T88" fmla="*/ 1 w 2"/>
                <a:gd name="T89" fmla="*/ 0 h 1"/>
                <a:gd name="T90" fmla="*/ 1 w 2"/>
                <a:gd name="T91" fmla="*/ 0 h 1"/>
                <a:gd name="T92" fmla="*/ 1 w 2"/>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 h="1">
                  <a:moveTo>
                    <a:pt x="0" y="0"/>
                  </a:moveTo>
                  <a:lnTo>
                    <a:pt x="0" y="0"/>
                  </a:lnTo>
                  <a:lnTo>
                    <a:pt x="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03" name="Freeform 79">
              <a:extLst>
                <a:ext uri="{FF2B5EF4-FFF2-40B4-BE49-F238E27FC236}">
                  <a16:creationId xmlns:a16="http://schemas.microsoft.com/office/drawing/2014/main" id="{39F75B54-E90D-4548-2CA9-A21968F9B28C}"/>
                </a:ext>
              </a:extLst>
            </p:cNvPr>
            <p:cNvSpPr>
              <a:spLocks/>
            </p:cNvSpPr>
            <p:nvPr/>
          </p:nvSpPr>
          <p:spPr bwMode="auto">
            <a:xfrm>
              <a:off x="1272" y="2411"/>
              <a:ext cx="85" cy="85"/>
            </a:xfrm>
            <a:custGeom>
              <a:avLst/>
              <a:gdLst>
                <a:gd name="T0" fmla="*/ 84 w 85"/>
                <a:gd name="T1" fmla="*/ 0 h 85"/>
                <a:gd name="T2" fmla="*/ 83 w 85"/>
                <a:gd name="T3" fmla="*/ 1 h 85"/>
                <a:gd name="T4" fmla="*/ 83 w 85"/>
                <a:gd name="T5" fmla="*/ 1 h 85"/>
                <a:gd name="T6" fmla="*/ 82 w 85"/>
                <a:gd name="T7" fmla="*/ 3 h 85"/>
                <a:gd name="T8" fmla="*/ 82 w 85"/>
                <a:gd name="T9" fmla="*/ 4 h 85"/>
                <a:gd name="T10" fmla="*/ 82 w 85"/>
                <a:gd name="T11" fmla="*/ 6 h 85"/>
                <a:gd name="T12" fmla="*/ 81 w 85"/>
                <a:gd name="T13" fmla="*/ 8 h 85"/>
                <a:gd name="T14" fmla="*/ 80 w 85"/>
                <a:gd name="T15" fmla="*/ 10 h 85"/>
                <a:gd name="T16" fmla="*/ 79 w 85"/>
                <a:gd name="T17" fmla="*/ 12 h 85"/>
                <a:gd name="T18" fmla="*/ 78 w 85"/>
                <a:gd name="T19" fmla="*/ 15 h 85"/>
                <a:gd name="T20" fmla="*/ 77 w 85"/>
                <a:gd name="T21" fmla="*/ 17 h 85"/>
                <a:gd name="T22" fmla="*/ 76 w 85"/>
                <a:gd name="T23" fmla="*/ 21 h 85"/>
                <a:gd name="T24" fmla="*/ 75 w 85"/>
                <a:gd name="T25" fmla="*/ 23 h 85"/>
                <a:gd name="T26" fmla="*/ 73 w 85"/>
                <a:gd name="T27" fmla="*/ 27 h 85"/>
                <a:gd name="T28" fmla="*/ 72 w 85"/>
                <a:gd name="T29" fmla="*/ 30 h 85"/>
                <a:gd name="T30" fmla="*/ 70 w 85"/>
                <a:gd name="T31" fmla="*/ 33 h 85"/>
                <a:gd name="T32" fmla="*/ 68 w 85"/>
                <a:gd name="T33" fmla="*/ 37 h 85"/>
                <a:gd name="T34" fmla="*/ 66 w 85"/>
                <a:gd name="T35" fmla="*/ 40 h 85"/>
                <a:gd name="T36" fmla="*/ 64 w 85"/>
                <a:gd name="T37" fmla="*/ 43 h 85"/>
                <a:gd name="T38" fmla="*/ 62 w 85"/>
                <a:gd name="T39" fmla="*/ 47 h 85"/>
                <a:gd name="T40" fmla="*/ 60 w 85"/>
                <a:gd name="T41" fmla="*/ 50 h 85"/>
                <a:gd name="T42" fmla="*/ 58 w 85"/>
                <a:gd name="T43" fmla="*/ 53 h 85"/>
                <a:gd name="T44" fmla="*/ 56 w 85"/>
                <a:gd name="T45" fmla="*/ 57 h 85"/>
                <a:gd name="T46" fmla="*/ 53 w 85"/>
                <a:gd name="T47" fmla="*/ 60 h 85"/>
                <a:gd name="T48" fmla="*/ 50 w 85"/>
                <a:gd name="T49" fmla="*/ 63 h 85"/>
                <a:gd name="T50" fmla="*/ 47 w 85"/>
                <a:gd name="T51" fmla="*/ 66 h 85"/>
                <a:gd name="T52" fmla="*/ 44 w 85"/>
                <a:gd name="T53" fmla="*/ 69 h 85"/>
                <a:gd name="T54" fmla="*/ 41 w 85"/>
                <a:gd name="T55" fmla="*/ 72 h 85"/>
                <a:gd name="T56" fmla="*/ 38 w 85"/>
                <a:gd name="T57" fmla="*/ 75 h 85"/>
                <a:gd name="T58" fmla="*/ 35 w 85"/>
                <a:gd name="T59" fmla="*/ 77 h 85"/>
                <a:gd name="T60" fmla="*/ 31 w 85"/>
                <a:gd name="T61" fmla="*/ 79 h 85"/>
                <a:gd name="T62" fmla="*/ 28 w 85"/>
                <a:gd name="T63" fmla="*/ 81 h 85"/>
                <a:gd name="T64" fmla="*/ 26 w 85"/>
                <a:gd name="T65" fmla="*/ 82 h 85"/>
                <a:gd name="T66" fmla="*/ 24 w 85"/>
                <a:gd name="T67" fmla="*/ 83 h 85"/>
                <a:gd name="T68" fmla="*/ 24 w 85"/>
                <a:gd name="T69" fmla="*/ 83 h 85"/>
                <a:gd name="T70" fmla="*/ 22 w 85"/>
                <a:gd name="T71" fmla="*/ 83 h 85"/>
                <a:gd name="T72" fmla="*/ 21 w 85"/>
                <a:gd name="T73" fmla="*/ 83 h 85"/>
                <a:gd name="T74" fmla="*/ 20 w 85"/>
                <a:gd name="T75" fmla="*/ 83 h 85"/>
                <a:gd name="T76" fmla="*/ 19 w 85"/>
                <a:gd name="T77" fmla="*/ 83 h 85"/>
                <a:gd name="T78" fmla="*/ 18 w 85"/>
                <a:gd name="T79" fmla="*/ 83 h 85"/>
                <a:gd name="T80" fmla="*/ 17 w 85"/>
                <a:gd name="T81" fmla="*/ 84 h 85"/>
                <a:gd name="T82" fmla="*/ 16 w 85"/>
                <a:gd name="T83" fmla="*/ 84 h 85"/>
                <a:gd name="T84" fmla="*/ 14 w 85"/>
                <a:gd name="T85" fmla="*/ 84 h 85"/>
                <a:gd name="T86" fmla="*/ 13 w 85"/>
                <a:gd name="T87" fmla="*/ 83 h 85"/>
                <a:gd name="T88" fmla="*/ 12 w 85"/>
                <a:gd name="T89" fmla="*/ 83 h 85"/>
                <a:gd name="T90" fmla="*/ 11 w 85"/>
                <a:gd name="T91" fmla="*/ 83 h 85"/>
                <a:gd name="T92" fmla="*/ 10 w 85"/>
                <a:gd name="T93" fmla="*/ 83 h 85"/>
                <a:gd name="T94" fmla="*/ 9 w 85"/>
                <a:gd name="T95" fmla="*/ 83 h 85"/>
                <a:gd name="T96" fmla="*/ 8 w 85"/>
                <a:gd name="T97" fmla="*/ 83 h 85"/>
                <a:gd name="T98" fmla="*/ 7 w 85"/>
                <a:gd name="T99" fmla="*/ 83 h 85"/>
                <a:gd name="T100" fmla="*/ 6 w 85"/>
                <a:gd name="T101" fmla="*/ 83 h 85"/>
                <a:gd name="T102" fmla="*/ 5 w 85"/>
                <a:gd name="T103" fmla="*/ 83 h 85"/>
                <a:gd name="T104" fmla="*/ 4 w 85"/>
                <a:gd name="T105" fmla="*/ 82 h 85"/>
                <a:gd name="T106" fmla="*/ 4 w 85"/>
                <a:gd name="T107" fmla="*/ 82 h 85"/>
                <a:gd name="T108" fmla="*/ 3 w 85"/>
                <a:gd name="T109" fmla="*/ 82 h 85"/>
                <a:gd name="T110" fmla="*/ 2 w 85"/>
                <a:gd name="T111" fmla="*/ 82 h 85"/>
                <a:gd name="T112" fmla="*/ 2 w 85"/>
                <a:gd name="T113" fmla="*/ 82 h 85"/>
                <a:gd name="T114" fmla="*/ 1 w 85"/>
                <a:gd name="T115" fmla="*/ 81 h 85"/>
                <a:gd name="T116" fmla="*/ 1 w 85"/>
                <a:gd name="T117" fmla="*/ 81 h 85"/>
                <a:gd name="T118" fmla="*/ 0 w 85"/>
                <a:gd name="T119" fmla="*/ 81 h 85"/>
                <a:gd name="T120" fmla="*/ 0 w 85"/>
                <a:gd name="T121" fmla="*/ 81 h 85"/>
                <a:gd name="T122" fmla="*/ 0 w 85"/>
                <a:gd name="T123" fmla="*/ 81 h 85"/>
                <a:gd name="T124" fmla="*/ 0 w 85"/>
                <a:gd name="T125" fmla="*/ 81 h 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04" name="Freeform 80">
              <a:extLst>
                <a:ext uri="{FF2B5EF4-FFF2-40B4-BE49-F238E27FC236}">
                  <a16:creationId xmlns:a16="http://schemas.microsoft.com/office/drawing/2014/main" id="{6574CB43-7B7A-0B39-BC3E-7804FF8DFF0A}"/>
                </a:ext>
              </a:extLst>
            </p:cNvPr>
            <p:cNvSpPr>
              <a:spLocks/>
            </p:cNvSpPr>
            <p:nvPr/>
          </p:nvSpPr>
          <p:spPr bwMode="auto">
            <a:xfrm>
              <a:off x="4044" y="3279"/>
              <a:ext cx="56" cy="55"/>
            </a:xfrm>
            <a:custGeom>
              <a:avLst/>
              <a:gdLst>
                <a:gd name="T0" fmla="*/ 0 w 56"/>
                <a:gd name="T1" fmla="*/ 0 h 55"/>
                <a:gd name="T2" fmla="*/ 0 w 56"/>
                <a:gd name="T3" fmla="*/ 0 h 55"/>
                <a:gd name="T4" fmla="*/ 0 w 56"/>
                <a:gd name="T5" fmla="*/ 1 h 55"/>
                <a:gd name="T6" fmla="*/ 1 w 56"/>
                <a:gd name="T7" fmla="*/ 1 h 55"/>
                <a:gd name="T8" fmla="*/ 2 w 56"/>
                <a:gd name="T9" fmla="*/ 2 h 55"/>
                <a:gd name="T10" fmla="*/ 3 w 56"/>
                <a:gd name="T11" fmla="*/ 3 h 55"/>
                <a:gd name="T12" fmla="*/ 5 w 56"/>
                <a:gd name="T13" fmla="*/ 5 h 55"/>
                <a:gd name="T14" fmla="*/ 6 w 56"/>
                <a:gd name="T15" fmla="*/ 6 h 55"/>
                <a:gd name="T16" fmla="*/ 8 w 56"/>
                <a:gd name="T17" fmla="*/ 8 h 55"/>
                <a:gd name="T18" fmla="*/ 10 w 56"/>
                <a:gd name="T19" fmla="*/ 9 h 55"/>
                <a:gd name="T20" fmla="*/ 11 w 56"/>
                <a:gd name="T21" fmla="*/ 11 h 55"/>
                <a:gd name="T22" fmla="*/ 13 w 56"/>
                <a:gd name="T23" fmla="*/ 13 h 55"/>
                <a:gd name="T24" fmla="*/ 15 w 56"/>
                <a:gd name="T25" fmla="*/ 15 h 55"/>
                <a:gd name="T26" fmla="*/ 18 w 56"/>
                <a:gd name="T27" fmla="*/ 17 h 55"/>
                <a:gd name="T28" fmla="*/ 20 w 56"/>
                <a:gd name="T29" fmla="*/ 19 h 55"/>
                <a:gd name="T30" fmla="*/ 22 w 56"/>
                <a:gd name="T31" fmla="*/ 22 h 55"/>
                <a:gd name="T32" fmla="*/ 24 w 56"/>
                <a:gd name="T33" fmla="*/ 24 h 55"/>
                <a:gd name="T34" fmla="*/ 26 w 56"/>
                <a:gd name="T35" fmla="*/ 26 h 55"/>
                <a:gd name="T36" fmla="*/ 29 w 56"/>
                <a:gd name="T37" fmla="*/ 29 h 55"/>
                <a:gd name="T38" fmla="*/ 31 w 56"/>
                <a:gd name="T39" fmla="*/ 31 h 55"/>
                <a:gd name="T40" fmla="*/ 34 w 56"/>
                <a:gd name="T41" fmla="*/ 33 h 55"/>
                <a:gd name="T42" fmla="*/ 36 w 56"/>
                <a:gd name="T43" fmla="*/ 35 h 55"/>
                <a:gd name="T44" fmla="*/ 38 w 56"/>
                <a:gd name="T45" fmla="*/ 37 h 55"/>
                <a:gd name="T46" fmla="*/ 40 w 56"/>
                <a:gd name="T47" fmla="*/ 40 h 55"/>
                <a:gd name="T48" fmla="*/ 42 w 56"/>
                <a:gd name="T49" fmla="*/ 42 h 55"/>
                <a:gd name="T50" fmla="*/ 45 w 56"/>
                <a:gd name="T51" fmla="*/ 44 h 55"/>
                <a:gd name="T52" fmla="*/ 47 w 56"/>
                <a:gd name="T53" fmla="*/ 46 h 55"/>
                <a:gd name="T54" fmla="*/ 48 w 56"/>
                <a:gd name="T55" fmla="*/ 48 h 55"/>
                <a:gd name="T56" fmla="*/ 50 w 56"/>
                <a:gd name="T57" fmla="*/ 49 h 55"/>
                <a:gd name="T58" fmla="*/ 52 w 56"/>
                <a:gd name="T59" fmla="*/ 51 h 55"/>
                <a:gd name="T60" fmla="*/ 54 w 56"/>
                <a:gd name="T61" fmla="*/ 53 h 55"/>
                <a:gd name="T62" fmla="*/ 55 w 56"/>
                <a:gd name="T63" fmla="*/ 54 h 55"/>
                <a:gd name="T64" fmla="*/ 55 w 56"/>
                <a:gd name="T65" fmla="*/ 54 h 55"/>
                <a:gd name="T66" fmla="*/ 55 w 56"/>
                <a:gd name="T67" fmla="*/ 54 h 55"/>
                <a:gd name="T68" fmla="*/ 55 w 56"/>
                <a:gd name="T69" fmla="*/ 54 h 55"/>
                <a:gd name="T70" fmla="*/ 55 w 56"/>
                <a:gd name="T71" fmla="*/ 54 h 55"/>
                <a:gd name="T72" fmla="*/ 55 w 56"/>
                <a:gd name="T73" fmla="*/ 54 h 55"/>
                <a:gd name="T74" fmla="*/ 55 w 56"/>
                <a:gd name="T75" fmla="*/ 54 h 55"/>
                <a:gd name="T76" fmla="*/ 55 w 56"/>
                <a:gd name="T77" fmla="*/ 54 h 55"/>
                <a:gd name="T78" fmla="*/ 55 w 56"/>
                <a:gd name="T79" fmla="*/ 54 h 55"/>
                <a:gd name="T80" fmla="*/ 55 w 56"/>
                <a:gd name="T81" fmla="*/ 54 h 55"/>
                <a:gd name="T82" fmla="*/ 55 w 56"/>
                <a:gd name="T83" fmla="*/ 54 h 55"/>
                <a:gd name="T84" fmla="*/ 55 w 56"/>
                <a:gd name="T85" fmla="*/ 54 h 55"/>
                <a:gd name="T86" fmla="*/ 55 w 56"/>
                <a:gd name="T87" fmla="*/ 54 h 55"/>
                <a:gd name="T88" fmla="*/ 55 w 56"/>
                <a:gd name="T89" fmla="*/ 54 h 55"/>
                <a:gd name="T90" fmla="*/ 55 w 56"/>
                <a:gd name="T91" fmla="*/ 54 h 55"/>
                <a:gd name="T92" fmla="*/ 55 w 56"/>
                <a:gd name="T93" fmla="*/ 54 h 55"/>
                <a:gd name="T94" fmla="*/ 55 w 56"/>
                <a:gd name="T95" fmla="*/ 54 h 55"/>
                <a:gd name="T96" fmla="*/ 55 w 56"/>
                <a:gd name="T97" fmla="*/ 54 h 55"/>
                <a:gd name="T98" fmla="*/ 55 w 56"/>
                <a:gd name="T99" fmla="*/ 54 h 55"/>
                <a:gd name="T100" fmla="*/ 55 w 56"/>
                <a:gd name="T101" fmla="*/ 54 h 55"/>
                <a:gd name="T102" fmla="*/ 55 w 56"/>
                <a:gd name="T103" fmla="*/ 54 h 55"/>
                <a:gd name="T104" fmla="*/ 55 w 56"/>
                <a:gd name="T105" fmla="*/ 54 h 55"/>
                <a:gd name="T106" fmla="*/ 55 w 56"/>
                <a:gd name="T107" fmla="*/ 54 h 55"/>
                <a:gd name="T108" fmla="*/ 55 w 56"/>
                <a:gd name="T109" fmla="*/ 54 h 55"/>
                <a:gd name="T110" fmla="*/ 55 w 56"/>
                <a:gd name="T111" fmla="*/ 54 h 55"/>
                <a:gd name="T112" fmla="*/ 55 w 56"/>
                <a:gd name="T113" fmla="*/ 54 h 55"/>
                <a:gd name="T114" fmla="*/ 55 w 56"/>
                <a:gd name="T115" fmla="*/ 54 h 55"/>
                <a:gd name="T116" fmla="*/ 55 w 56"/>
                <a:gd name="T117" fmla="*/ 54 h 55"/>
                <a:gd name="T118" fmla="*/ 55 w 56"/>
                <a:gd name="T119" fmla="*/ 54 h 55"/>
                <a:gd name="T120" fmla="*/ 55 w 56"/>
                <a:gd name="T121" fmla="*/ 54 h 55"/>
                <a:gd name="T122" fmla="*/ 55 w 56"/>
                <a:gd name="T123" fmla="*/ 54 h 55"/>
                <a:gd name="T124" fmla="*/ 55 w 56"/>
                <a:gd name="T125" fmla="*/ 54 h 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05" name="Freeform 81">
              <a:extLst>
                <a:ext uri="{FF2B5EF4-FFF2-40B4-BE49-F238E27FC236}">
                  <a16:creationId xmlns:a16="http://schemas.microsoft.com/office/drawing/2014/main" id="{B961C9E6-12E4-F690-9CCB-1E8BA7626CE1}"/>
                </a:ext>
              </a:extLst>
            </p:cNvPr>
            <p:cNvSpPr>
              <a:spLocks/>
            </p:cNvSpPr>
            <p:nvPr/>
          </p:nvSpPr>
          <p:spPr bwMode="auto">
            <a:xfrm>
              <a:off x="4016" y="3252"/>
              <a:ext cx="112" cy="109"/>
            </a:xfrm>
            <a:custGeom>
              <a:avLst/>
              <a:gdLst>
                <a:gd name="T0" fmla="*/ 0 w 112"/>
                <a:gd name="T1" fmla="*/ 0 h 109"/>
                <a:gd name="T2" fmla="*/ 1 w 112"/>
                <a:gd name="T3" fmla="*/ 0 h 109"/>
                <a:gd name="T4" fmla="*/ 2 w 112"/>
                <a:gd name="T5" fmla="*/ 1 h 109"/>
                <a:gd name="T6" fmla="*/ 4 w 112"/>
                <a:gd name="T7" fmla="*/ 3 h 109"/>
                <a:gd name="T8" fmla="*/ 5 w 112"/>
                <a:gd name="T9" fmla="*/ 5 h 109"/>
                <a:gd name="T10" fmla="*/ 8 w 112"/>
                <a:gd name="T11" fmla="*/ 7 h 109"/>
                <a:gd name="T12" fmla="*/ 10 w 112"/>
                <a:gd name="T13" fmla="*/ 10 h 109"/>
                <a:gd name="T14" fmla="*/ 13 w 112"/>
                <a:gd name="T15" fmla="*/ 12 h 109"/>
                <a:gd name="T16" fmla="*/ 16 w 112"/>
                <a:gd name="T17" fmla="*/ 16 h 109"/>
                <a:gd name="T18" fmla="*/ 20 w 112"/>
                <a:gd name="T19" fmla="*/ 19 h 109"/>
                <a:gd name="T20" fmla="*/ 24 w 112"/>
                <a:gd name="T21" fmla="*/ 23 h 109"/>
                <a:gd name="T22" fmla="*/ 28 w 112"/>
                <a:gd name="T23" fmla="*/ 26 h 109"/>
                <a:gd name="T24" fmla="*/ 32 w 112"/>
                <a:gd name="T25" fmla="*/ 30 h 109"/>
                <a:gd name="T26" fmla="*/ 36 w 112"/>
                <a:gd name="T27" fmla="*/ 35 h 109"/>
                <a:gd name="T28" fmla="*/ 40 w 112"/>
                <a:gd name="T29" fmla="*/ 39 h 109"/>
                <a:gd name="T30" fmla="*/ 45 w 112"/>
                <a:gd name="T31" fmla="*/ 44 h 109"/>
                <a:gd name="T32" fmla="*/ 49 w 112"/>
                <a:gd name="T33" fmla="*/ 48 h 109"/>
                <a:gd name="T34" fmla="*/ 54 w 112"/>
                <a:gd name="T35" fmla="*/ 52 h 109"/>
                <a:gd name="T36" fmla="*/ 58 w 112"/>
                <a:gd name="T37" fmla="*/ 57 h 109"/>
                <a:gd name="T38" fmla="*/ 63 w 112"/>
                <a:gd name="T39" fmla="*/ 62 h 109"/>
                <a:gd name="T40" fmla="*/ 68 w 112"/>
                <a:gd name="T41" fmla="*/ 66 h 109"/>
                <a:gd name="T42" fmla="*/ 72 w 112"/>
                <a:gd name="T43" fmla="*/ 71 h 109"/>
                <a:gd name="T44" fmla="*/ 77 w 112"/>
                <a:gd name="T45" fmla="*/ 75 h 109"/>
                <a:gd name="T46" fmla="*/ 82 w 112"/>
                <a:gd name="T47" fmla="*/ 80 h 109"/>
                <a:gd name="T48" fmla="*/ 86 w 112"/>
                <a:gd name="T49" fmla="*/ 84 h 109"/>
                <a:gd name="T50" fmla="*/ 90 w 112"/>
                <a:gd name="T51" fmla="*/ 88 h 109"/>
                <a:gd name="T52" fmla="*/ 94 w 112"/>
                <a:gd name="T53" fmla="*/ 92 h 109"/>
                <a:gd name="T54" fmla="*/ 98 w 112"/>
                <a:gd name="T55" fmla="*/ 96 h 109"/>
                <a:gd name="T56" fmla="*/ 101 w 112"/>
                <a:gd name="T57" fmla="*/ 99 h 109"/>
                <a:gd name="T58" fmla="*/ 105 w 112"/>
                <a:gd name="T59" fmla="*/ 102 h 109"/>
                <a:gd name="T60" fmla="*/ 108 w 112"/>
                <a:gd name="T61" fmla="*/ 106 h 109"/>
                <a:gd name="T62" fmla="*/ 111 w 112"/>
                <a:gd name="T63" fmla="*/ 108 h 109"/>
                <a:gd name="T64" fmla="*/ 111 w 112"/>
                <a:gd name="T65" fmla="*/ 108 h 109"/>
                <a:gd name="T66" fmla="*/ 111 w 112"/>
                <a:gd name="T67" fmla="*/ 108 h 109"/>
                <a:gd name="T68" fmla="*/ 111 w 112"/>
                <a:gd name="T69" fmla="*/ 108 h 109"/>
                <a:gd name="T70" fmla="*/ 111 w 112"/>
                <a:gd name="T71" fmla="*/ 108 h 109"/>
                <a:gd name="T72" fmla="*/ 111 w 112"/>
                <a:gd name="T73" fmla="*/ 108 h 109"/>
                <a:gd name="T74" fmla="*/ 111 w 112"/>
                <a:gd name="T75" fmla="*/ 108 h 109"/>
                <a:gd name="T76" fmla="*/ 111 w 112"/>
                <a:gd name="T77" fmla="*/ 108 h 109"/>
                <a:gd name="T78" fmla="*/ 111 w 112"/>
                <a:gd name="T79" fmla="*/ 108 h 109"/>
                <a:gd name="T80" fmla="*/ 111 w 112"/>
                <a:gd name="T81" fmla="*/ 108 h 109"/>
                <a:gd name="T82" fmla="*/ 111 w 112"/>
                <a:gd name="T83" fmla="*/ 108 h 109"/>
                <a:gd name="T84" fmla="*/ 111 w 112"/>
                <a:gd name="T85" fmla="*/ 108 h 109"/>
                <a:gd name="T86" fmla="*/ 111 w 112"/>
                <a:gd name="T87" fmla="*/ 108 h 109"/>
                <a:gd name="T88" fmla="*/ 111 w 112"/>
                <a:gd name="T89" fmla="*/ 108 h 109"/>
                <a:gd name="T90" fmla="*/ 111 w 112"/>
                <a:gd name="T91" fmla="*/ 108 h 109"/>
                <a:gd name="T92" fmla="*/ 111 w 112"/>
                <a:gd name="T93" fmla="*/ 108 h 109"/>
                <a:gd name="T94" fmla="*/ 111 w 112"/>
                <a:gd name="T95" fmla="*/ 108 h 109"/>
                <a:gd name="T96" fmla="*/ 111 w 112"/>
                <a:gd name="T97" fmla="*/ 108 h 109"/>
                <a:gd name="T98" fmla="*/ 111 w 112"/>
                <a:gd name="T99" fmla="*/ 108 h 109"/>
                <a:gd name="T100" fmla="*/ 111 w 112"/>
                <a:gd name="T101" fmla="*/ 108 h 109"/>
                <a:gd name="T102" fmla="*/ 111 w 112"/>
                <a:gd name="T103" fmla="*/ 108 h 109"/>
                <a:gd name="T104" fmla="*/ 111 w 112"/>
                <a:gd name="T105" fmla="*/ 108 h 109"/>
                <a:gd name="T106" fmla="*/ 111 w 112"/>
                <a:gd name="T107" fmla="*/ 108 h 109"/>
                <a:gd name="T108" fmla="*/ 111 w 112"/>
                <a:gd name="T109" fmla="*/ 108 h 109"/>
                <a:gd name="T110" fmla="*/ 111 w 112"/>
                <a:gd name="T111" fmla="*/ 108 h 109"/>
                <a:gd name="T112" fmla="*/ 111 w 112"/>
                <a:gd name="T113" fmla="*/ 108 h 109"/>
                <a:gd name="T114" fmla="*/ 111 w 112"/>
                <a:gd name="T115" fmla="*/ 108 h 109"/>
                <a:gd name="T116" fmla="*/ 111 w 112"/>
                <a:gd name="T117" fmla="*/ 108 h 109"/>
                <a:gd name="T118" fmla="*/ 111 w 112"/>
                <a:gd name="T119" fmla="*/ 108 h 109"/>
                <a:gd name="T120" fmla="*/ 111 w 112"/>
                <a:gd name="T121" fmla="*/ 108 h 109"/>
                <a:gd name="T122" fmla="*/ 111 w 112"/>
                <a:gd name="T123" fmla="*/ 108 h 109"/>
                <a:gd name="T124" fmla="*/ 111 w 112"/>
                <a:gd name="T125" fmla="*/ 108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06" name="Line 82">
              <a:extLst>
                <a:ext uri="{FF2B5EF4-FFF2-40B4-BE49-F238E27FC236}">
                  <a16:creationId xmlns:a16="http://schemas.microsoft.com/office/drawing/2014/main" id="{A6BE9FB8-28F0-0342-C48B-651386ABBA3D}"/>
                </a:ext>
              </a:extLst>
            </p:cNvPr>
            <p:cNvSpPr>
              <a:spLocks noChangeShapeType="1"/>
            </p:cNvSpPr>
            <p:nvPr/>
          </p:nvSpPr>
          <p:spPr bwMode="auto">
            <a:xfrm>
              <a:off x="4016" y="3225"/>
              <a:ext cx="55" cy="10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207" name="Freeform 83">
              <a:extLst>
                <a:ext uri="{FF2B5EF4-FFF2-40B4-BE49-F238E27FC236}">
                  <a16:creationId xmlns:a16="http://schemas.microsoft.com/office/drawing/2014/main" id="{882E7B3B-1586-667C-7BC0-A3F3B09C19F5}"/>
                </a:ext>
              </a:extLst>
            </p:cNvPr>
            <p:cNvSpPr>
              <a:spLocks/>
            </p:cNvSpPr>
            <p:nvPr/>
          </p:nvSpPr>
          <p:spPr bwMode="auto">
            <a:xfrm>
              <a:off x="4465" y="2842"/>
              <a:ext cx="94" cy="96"/>
            </a:xfrm>
            <a:custGeom>
              <a:avLst/>
              <a:gdLst>
                <a:gd name="T0" fmla="*/ 90 w 94"/>
                <a:gd name="T1" fmla="*/ 0 h 96"/>
                <a:gd name="T2" fmla="*/ 92 w 94"/>
                <a:gd name="T3" fmla="*/ 10 h 96"/>
                <a:gd name="T4" fmla="*/ 93 w 94"/>
                <a:gd name="T5" fmla="*/ 16 h 96"/>
                <a:gd name="T6" fmla="*/ 93 w 94"/>
                <a:gd name="T7" fmla="*/ 20 h 96"/>
                <a:gd name="T8" fmla="*/ 93 w 94"/>
                <a:gd name="T9" fmla="*/ 25 h 96"/>
                <a:gd name="T10" fmla="*/ 92 w 94"/>
                <a:gd name="T11" fmla="*/ 29 h 96"/>
                <a:gd name="T12" fmla="*/ 91 w 94"/>
                <a:gd name="T13" fmla="*/ 33 h 96"/>
                <a:gd name="T14" fmla="*/ 89 w 94"/>
                <a:gd name="T15" fmla="*/ 37 h 96"/>
                <a:gd name="T16" fmla="*/ 87 w 94"/>
                <a:gd name="T17" fmla="*/ 41 h 96"/>
                <a:gd name="T18" fmla="*/ 85 w 94"/>
                <a:gd name="T19" fmla="*/ 44 h 96"/>
                <a:gd name="T20" fmla="*/ 83 w 94"/>
                <a:gd name="T21" fmla="*/ 48 h 96"/>
                <a:gd name="T22" fmla="*/ 80 w 94"/>
                <a:gd name="T23" fmla="*/ 51 h 96"/>
                <a:gd name="T24" fmla="*/ 77 w 94"/>
                <a:gd name="T25" fmla="*/ 54 h 96"/>
                <a:gd name="T26" fmla="*/ 74 w 94"/>
                <a:gd name="T27" fmla="*/ 57 h 96"/>
                <a:gd name="T28" fmla="*/ 70 w 94"/>
                <a:gd name="T29" fmla="*/ 59 h 96"/>
                <a:gd name="T30" fmla="*/ 67 w 94"/>
                <a:gd name="T31" fmla="*/ 62 h 96"/>
                <a:gd name="T32" fmla="*/ 63 w 94"/>
                <a:gd name="T33" fmla="*/ 64 h 96"/>
                <a:gd name="T34" fmla="*/ 59 w 94"/>
                <a:gd name="T35" fmla="*/ 66 h 96"/>
                <a:gd name="T36" fmla="*/ 55 w 94"/>
                <a:gd name="T37" fmla="*/ 69 h 96"/>
                <a:gd name="T38" fmla="*/ 51 w 94"/>
                <a:gd name="T39" fmla="*/ 71 h 96"/>
                <a:gd name="T40" fmla="*/ 46 w 94"/>
                <a:gd name="T41" fmla="*/ 73 h 96"/>
                <a:gd name="T42" fmla="*/ 42 w 94"/>
                <a:gd name="T43" fmla="*/ 75 h 96"/>
                <a:gd name="T44" fmla="*/ 37 w 94"/>
                <a:gd name="T45" fmla="*/ 77 h 96"/>
                <a:gd name="T46" fmla="*/ 33 w 94"/>
                <a:gd name="T47" fmla="*/ 79 h 96"/>
                <a:gd name="T48" fmla="*/ 29 w 94"/>
                <a:gd name="T49" fmla="*/ 81 h 96"/>
                <a:gd name="T50" fmla="*/ 24 w 94"/>
                <a:gd name="T51" fmla="*/ 83 h 96"/>
                <a:gd name="T52" fmla="*/ 20 w 94"/>
                <a:gd name="T53" fmla="*/ 85 h 96"/>
                <a:gd name="T54" fmla="*/ 16 w 94"/>
                <a:gd name="T55" fmla="*/ 87 h 96"/>
                <a:gd name="T56" fmla="*/ 11 w 94"/>
                <a:gd name="T57" fmla="*/ 88 h 96"/>
                <a:gd name="T58" fmla="*/ 7 w 94"/>
                <a:gd name="T59" fmla="*/ 90 h 96"/>
                <a:gd name="T60" fmla="*/ 3 w 94"/>
                <a:gd name="T61" fmla="*/ 92 h 96"/>
                <a:gd name="T62" fmla="*/ 0 w 94"/>
                <a:gd name="T63" fmla="*/ 95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08" name="Line 84">
              <a:extLst>
                <a:ext uri="{FF2B5EF4-FFF2-40B4-BE49-F238E27FC236}">
                  <a16:creationId xmlns:a16="http://schemas.microsoft.com/office/drawing/2014/main" id="{2EE88E47-8661-8A86-6782-2381C4346DD2}"/>
                </a:ext>
              </a:extLst>
            </p:cNvPr>
            <p:cNvSpPr>
              <a:spLocks noChangeShapeType="1"/>
            </p:cNvSpPr>
            <p:nvPr/>
          </p:nvSpPr>
          <p:spPr bwMode="auto">
            <a:xfrm flipH="1">
              <a:off x="4458" y="2937"/>
              <a:ext cx="28" cy="0"/>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209" name="Freeform 85">
              <a:extLst>
                <a:ext uri="{FF2B5EF4-FFF2-40B4-BE49-F238E27FC236}">
                  <a16:creationId xmlns:a16="http://schemas.microsoft.com/office/drawing/2014/main" id="{4AF2D40D-740D-BC3E-4C16-8AAAA2EA0535}"/>
                </a:ext>
              </a:extLst>
            </p:cNvPr>
            <p:cNvSpPr>
              <a:spLocks/>
            </p:cNvSpPr>
            <p:nvPr/>
          </p:nvSpPr>
          <p:spPr bwMode="auto">
            <a:xfrm>
              <a:off x="4631" y="2435"/>
              <a:ext cx="16" cy="56"/>
            </a:xfrm>
            <a:custGeom>
              <a:avLst/>
              <a:gdLst>
                <a:gd name="T0" fmla="*/ 0 w 16"/>
                <a:gd name="T1" fmla="*/ 0 h 56"/>
                <a:gd name="T2" fmla="*/ 2 w 16"/>
                <a:gd name="T3" fmla="*/ 3 h 56"/>
                <a:gd name="T4" fmla="*/ 3 w 16"/>
                <a:gd name="T5" fmla="*/ 5 h 56"/>
                <a:gd name="T6" fmla="*/ 4 w 16"/>
                <a:gd name="T7" fmla="*/ 6 h 56"/>
                <a:gd name="T8" fmla="*/ 5 w 16"/>
                <a:gd name="T9" fmla="*/ 8 h 56"/>
                <a:gd name="T10" fmla="*/ 6 w 16"/>
                <a:gd name="T11" fmla="*/ 9 h 56"/>
                <a:gd name="T12" fmla="*/ 7 w 16"/>
                <a:gd name="T13" fmla="*/ 11 h 56"/>
                <a:gd name="T14" fmla="*/ 8 w 16"/>
                <a:gd name="T15" fmla="*/ 13 h 56"/>
                <a:gd name="T16" fmla="*/ 9 w 16"/>
                <a:gd name="T17" fmla="*/ 14 h 56"/>
                <a:gd name="T18" fmla="*/ 10 w 16"/>
                <a:gd name="T19" fmla="*/ 16 h 56"/>
                <a:gd name="T20" fmla="*/ 11 w 16"/>
                <a:gd name="T21" fmla="*/ 17 h 56"/>
                <a:gd name="T22" fmla="*/ 11 w 16"/>
                <a:gd name="T23" fmla="*/ 19 h 56"/>
                <a:gd name="T24" fmla="*/ 12 w 16"/>
                <a:gd name="T25" fmla="*/ 21 h 56"/>
                <a:gd name="T26" fmla="*/ 12 w 16"/>
                <a:gd name="T27" fmla="*/ 22 h 56"/>
                <a:gd name="T28" fmla="*/ 13 w 16"/>
                <a:gd name="T29" fmla="*/ 24 h 56"/>
                <a:gd name="T30" fmla="*/ 13 w 16"/>
                <a:gd name="T31" fmla="*/ 26 h 56"/>
                <a:gd name="T32" fmla="*/ 14 w 16"/>
                <a:gd name="T33" fmla="*/ 27 h 56"/>
                <a:gd name="T34" fmla="*/ 14 w 16"/>
                <a:gd name="T35" fmla="*/ 29 h 56"/>
                <a:gd name="T36" fmla="*/ 15 w 16"/>
                <a:gd name="T37" fmla="*/ 31 h 56"/>
                <a:gd name="T38" fmla="*/ 15 w 16"/>
                <a:gd name="T39" fmla="*/ 33 h 56"/>
                <a:gd name="T40" fmla="*/ 15 w 16"/>
                <a:gd name="T41" fmla="*/ 34 h 56"/>
                <a:gd name="T42" fmla="*/ 15 w 16"/>
                <a:gd name="T43" fmla="*/ 36 h 56"/>
                <a:gd name="T44" fmla="*/ 15 w 16"/>
                <a:gd name="T45" fmla="*/ 38 h 56"/>
                <a:gd name="T46" fmla="*/ 15 w 16"/>
                <a:gd name="T47" fmla="*/ 40 h 56"/>
                <a:gd name="T48" fmla="*/ 15 w 16"/>
                <a:gd name="T49" fmla="*/ 41 h 56"/>
                <a:gd name="T50" fmla="*/ 15 w 16"/>
                <a:gd name="T51" fmla="*/ 43 h 56"/>
                <a:gd name="T52" fmla="*/ 15 w 16"/>
                <a:gd name="T53" fmla="*/ 45 h 56"/>
                <a:gd name="T54" fmla="*/ 15 w 16"/>
                <a:gd name="T55" fmla="*/ 47 h 56"/>
                <a:gd name="T56" fmla="*/ 15 w 16"/>
                <a:gd name="T57" fmla="*/ 49 h 56"/>
                <a:gd name="T58" fmla="*/ 14 w 16"/>
                <a:gd name="T59" fmla="*/ 51 h 56"/>
                <a:gd name="T60" fmla="*/ 14 w 16"/>
                <a:gd name="T61" fmla="*/ 53 h 56"/>
                <a:gd name="T62" fmla="*/ 14 w 16"/>
                <a:gd name="T63" fmla="*/ 55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10" name="Line 86">
              <a:extLst>
                <a:ext uri="{FF2B5EF4-FFF2-40B4-BE49-F238E27FC236}">
                  <a16:creationId xmlns:a16="http://schemas.microsoft.com/office/drawing/2014/main" id="{D634C18B-6063-C30D-283B-2AC8C2AE767E}"/>
                </a:ext>
              </a:extLst>
            </p:cNvPr>
            <p:cNvSpPr>
              <a:spLocks noChangeShapeType="1"/>
            </p:cNvSpPr>
            <p:nvPr/>
          </p:nvSpPr>
          <p:spPr bwMode="auto">
            <a:xfrm flipH="1">
              <a:off x="4624" y="2455"/>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211" name="Freeform 87">
              <a:extLst>
                <a:ext uri="{FF2B5EF4-FFF2-40B4-BE49-F238E27FC236}">
                  <a16:creationId xmlns:a16="http://schemas.microsoft.com/office/drawing/2014/main" id="{E65C6948-7E9D-FB49-3D85-229DB65073C2}"/>
                </a:ext>
              </a:extLst>
            </p:cNvPr>
            <p:cNvSpPr>
              <a:spLocks/>
            </p:cNvSpPr>
            <p:nvPr/>
          </p:nvSpPr>
          <p:spPr bwMode="auto">
            <a:xfrm>
              <a:off x="4423" y="2324"/>
              <a:ext cx="87" cy="31"/>
            </a:xfrm>
            <a:custGeom>
              <a:avLst/>
              <a:gdLst>
                <a:gd name="T0" fmla="*/ 0 w 87"/>
                <a:gd name="T1" fmla="*/ 3 h 31"/>
                <a:gd name="T2" fmla="*/ 5 w 87"/>
                <a:gd name="T3" fmla="*/ 4 h 31"/>
                <a:gd name="T4" fmla="*/ 8 w 87"/>
                <a:gd name="T5" fmla="*/ 5 h 31"/>
                <a:gd name="T6" fmla="*/ 11 w 87"/>
                <a:gd name="T7" fmla="*/ 5 h 31"/>
                <a:gd name="T8" fmla="*/ 14 w 87"/>
                <a:gd name="T9" fmla="*/ 5 h 31"/>
                <a:gd name="T10" fmla="*/ 18 w 87"/>
                <a:gd name="T11" fmla="*/ 5 h 31"/>
                <a:gd name="T12" fmla="*/ 22 w 87"/>
                <a:gd name="T13" fmla="*/ 4 h 31"/>
                <a:gd name="T14" fmla="*/ 26 w 87"/>
                <a:gd name="T15" fmla="*/ 4 h 31"/>
                <a:gd name="T16" fmla="*/ 29 w 87"/>
                <a:gd name="T17" fmla="*/ 4 h 31"/>
                <a:gd name="T18" fmla="*/ 33 w 87"/>
                <a:gd name="T19" fmla="*/ 3 h 31"/>
                <a:gd name="T20" fmla="*/ 38 w 87"/>
                <a:gd name="T21" fmla="*/ 2 h 31"/>
                <a:gd name="T22" fmla="*/ 42 w 87"/>
                <a:gd name="T23" fmla="*/ 2 h 31"/>
                <a:gd name="T24" fmla="*/ 46 w 87"/>
                <a:gd name="T25" fmla="*/ 2 h 31"/>
                <a:gd name="T26" fmla="*/ 50 w 87"/>
                <a:gd name="T27" fmla="*/ 1 h 31"/>
                <a:gd name="T28" fmla="*/ 54 w 87"/>
                <a:gd name="T29" fmla="*/ 0 h 31"/>
                <a:gd name="T30" fmla="*/ 58 w 87"/>
                <a:gd name="T31" fmla="*/ 0 h 31"/>
                <a:gd name="T32" fmla="*/ 61 w 87"/>
                <a:gd name="T33" fmla="*/ 0 h 31"/>
                <a:gd name="T34" fmla="*/ 65 w 87"/>
                <a:gd name="T35" fmla="*/ 0 h 31"/>
                <a:gd name="T36" fmla="*/ 68 w 87"/>
                <a:gd name="T37" fmla="*/ 0 h 31"/>
                <a:gd name="T38" fmla="*/ 71 w 87"/>
                <a:gd name="T39" fmla="*/ 0 h 31"/>
                <a:gd name="T40" fmla="*/ 74 w 87"/>
                <a:gd name="T41" fmla="*/ 1 h 31"/>
                <a:gd name="T42" fmla="*/ 77 w 87"/>
                <a:gd name="T43" fmla="*/ 2 h 31"/>
                <a:gd name="T44" fmla="*/ 79 w 87"/>
                <a:gd name="T45" fmla="*/ 3 h 31"/>
                <a:gd name="T46" fmla="*/ 81 w 87"/>
                <a:gd name="T47" fmla="*/ 4 h 31"/>
                <a:gd name="T48" fmla="*/ 83 w 87"/>
                <a:gd name="T49" fmla="*/ 6 h 31"/>
                <a:gd name="T50" fmla="*/ 85 w 87"/>
                <a:gd name="T51" fmla="*/ 8 h 31"/>
                <a:gd name="T52" fmla="*/ 85 w 87"/>
                <a:gd name="T53" fmla="*/ 10 h 31"/>
                <a:gd name="T54" fmla="*/ 86 w 87"/>
                <a:gd name="T55" fmla="*/ 13 h 31"/>
                <a:gd name="T56" fmla="*/ 86 w 87"/>
                <a:gd name="T57" fmla="*/ 17 h 31"/>
                <a:gd name="T58" fmla="*/ 86 w 87"/>
                <a:gd name="T59" fmla="*/ 20 h 31"/>
                <a:gd name="T60" fmla="*/ 85 w 87"/>
                <a:gd name="T61" fmla="*/ 25 h 31"/>
                <a:gd name="T62" fmla="*/ 83 w 87"/>
                <a:gd name="T63" fmla="*/ 30 h 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12" name="Freeform 88">
              <a:extLst>
                <a:ext uri="{FF2B5EF4-FFF2-40B4-BE49-F238E27FC236}">
                  <a16:creationId xmlns:a16="http://schemas.microsoft.com/office/drawing/2014/main" id="{BF1EA0D8-F20B-8ED3-937F-E1BB4C437A91}"/>
                </a:ext>
              </a:extLst>
            </p:cNvPr>
            <p:cNvSpPr>
              <a:spLocks/>
            </p:cNvSpPr>
            <p:nvPr/>
          </p:nvSpPr>
          <p:spPr bwMode="auto">
            <a:xfrm>
              <a:off x="4513" y="2349"/>
              <a:ext cx="84" cy="73"/>
            </a:xfrm>
            <a:custGeom>
              <a:avLst/>
              <a:gdLst>
                <a:gd name="T0" fmla="*/ 0 w 84"/>
                <a:gd name="T1" fmla="*/ 5 h 73"/>
                <a:gd name="T2" fmla="*/ 8 w 84"/>
                <a:gd name="T3" fmla="*/ 3 h 73"/>
                <a:gd name="T4" fmla="*/ 11 w 84"/>
                <a:gd name="T5" fmla="*/ 2 h 73"/>
                <a:gd name="T6" fmla="*/ 15 w 84"/>
                <a:gd name="T7" fmla="*/ 1 h 73"/>
                <a:gd name="T8" fmla="*/ 19 w 84"/>
                <a:gd name="T9" fmla="*/ 1 h 73"/>
                <a:gd name="T10" fmla="*/ 23 w 84"/>
                <a:gd name="T11" fmla="*/ 1 h 73"/>
                <a:gd name="T12" fmla="*/ 27 w 84"/>
                <a:gd name="T13" fmla="*/ 0 h 73"/>
                <a:gd name="T14" fmla="*/ 30 w 84"/>
                <a:gd name="T15" fmla="*/ 0 h 73"/>
                <a:gd name="T16" fmla="*/ 34 w 84"/>
                <a:gd name="T17" fmla="*/ 0 h 73"/>
                <a:gd name="T18" fmla="*/ 37 w 84"/>
                <a:gd name="T19" fmla="*/ 0 h 73"/>
                <a:gd name="T20" fmla="*/ 41 w 84"/>
                <a:gd name="T21" fmla="*/ 1 h 73"/>
                <a:gd name="T22" fmla="*/ 44 w 84"/>
                <a:gd name="T23" fmla="*/ 1 h 73"/>
                <a:gd name="T24" fmla="*/ 48 w 84"/>
                <a:gd name="T25" fmla="*/ 1 h 73"/>
                <a:gd name="T26" fmla="*/ 51 w 84"/>
                <a:gd name="T27" fmla="*/ 2 h 73"/>
                <a:gd name="T28" fmla="*/ 54 w 84"/>
                <a:gd name="T29" fmla="*/ 3 h 73"/>
                <a:gd name="T30" fmla="*/ 57 w 84"/>
                <a:gd name="T31" fmla="*/ 5 h 73"/>
                <a:gd name="T32" fmla="*/ 60 w 84"/>
                <a:gd name="T33" fmla="*/ 6 h 73"/>
                <a:gd name="T34" fmla="*/ 63 w 84"/>
                <a:gd name="T35" fmla="*/ 7 h 73"/>
                <a:gd name="T36" fmla="*/ 65 w 84"/>
                <a:gd name="T37" fmla="*/ 9 h 73"/>
                <a:gd name="T38" fmla="*/ 68 w 84"/>
                <a:gd name="T39" fmla="*/ 11 h 73"/>
                <a:gd name="T40" fmla="*/ 70 w 84"/>
                <a:gd name="T41" fmla="*/ 13 h 73"/>
                <a:gd name="T42" fmla="*/ 72 w 84"/>
                <a:gd name="T43" fmla="*/ 15 h 73"/>
                <a:gd name="T44" fmla="*/ 74 w 84"/>
                <a:gd name="T45" fmla="*/ 18 h 73"/>
                <a:gd name="T46" fmla="*/ 76 w 84"/>
                <a:gd name="T47" fmla="*/ 21 h 73"/>
                <a:gd name="T48" fmla="*/ 77 w 84"/>
                <a:gd name="T49" fmla="*/ 24 h 73"/>
                <a:gd name="T50" fmla="*/ 79 w 84"/>
                <a:gd name="T51" fmla="*/ 27 h 73"/>
                <a:gd name="T52" fmla="*/ 80 w 84"/>
                <a:gd name="T53" fmla="*/ 31 h 73"/>
                <a:gd name="T54" fmla="*/ 81 w 84"/>
                <a:gd name="T55" fmla="*/ 34 h 73"/>
                <a:gd name="T56" fmla="*/ 82 w 84"/>
                <a:gd name="T57" fmla="*/ 38 h 73"/>
                <a:gd name="T58" fmla="*/ 83 w 84"/>
                <a:gd name="T59" fmla="*/ 43 h 73"/>
                <a:gd name="T60" fmla="*/ 83 w 84"/>
                <a:gd name="T61" fmla="*/ 47 h 73"/>
                <a:gd name="T62" fmla="*/ 83 w 84"/>
                <a:gd name="T63" fmla="*/ 52 h 73"/>
                <a:gd name="T64" fmla="*/ 81 w 84"/>
                <a:gd name="T65" fmla="*/ 53 h 73"/>
                <a:gd name="T66" fmla="*/ 81 w 84"/>
                <a:gd name="T67" fmla="*/ 54 h 73"/>
                <a:gd name="T68" fmla="*/ 80 w 84"/>
                <a:gd name="T69" fmla="*/ 55 h 73"/>
                <a:gd name="T70" fmla="*/ 79 w 84"/>
                <a:gd name="T71" fmla="*/ 55 h 73"/>
                <a:gd name="T72" fmla="*/ 78 w 84"/>
                <a:gd name="T73" fmla="*/ 56 h 73"/>
                <a:gd name="T74" fmla="*/ 77 w 84"/>
                <a:gd name="T75" fmla="*/ 57 h 73"/>
                <a:gd name="T76" fmla="*/ 77 w 84"/>
                <a:gd name="T77" fmla="*/ 57 h 73"/>
                <a:gd name="T78" fmla="*/ 76 w 84"/>
                <a:gd name="T79" fmla="*/ 58 h 73"/>
                <a:gd name="T80" fmla="*/ 75 w 84"/>
                <a:gd name="T81" fmla="*/ 59 h 73"/>
                <a:gd name="T82" fmla="*/ 74 w 84"/>
                <a:gd name="T83" fmla="*/ 60 h 73"/>
                <a:gd name="T84" fmla="*/ 73 w 84"/>
                <a:gd name="T85" fmla="*/ 61 h 73"/>
                <a:gd name="T86" fmla="*/ 73 w 84"/>
                <a:gd name="T87" fmla="*/ 61 h 73"/>
                <a:gd name="T88" fmla="*/ 72 w 84"/>
                <a:gd name="T89" fmla="*/ 62 h 73"/>
                <a:gd name="T90" fmla="*/ 71 w 84"/>
                <a:gd name="T91" fmla="*/ 63 h 73"/>
                <a:gd name="T92" fmla="*/ 70 w 84"/>
                <a:gd name="T93" fmla="*/ 63 h 73"/>
                <a:gd name="T94" fmla="*/ 69 w 84"/>
                <a:gd name="T95" fmla="*/ 64 h 73"/>
                <a:gd name="T96" fmla="*/ 69 w 84"/>
                <a:gd name="T97" fmla="*/ 65 h 73"/>
                <a:gd name="T98" fmla="*/ 67 w 84"/>
                <a:gd name="T99" fmla="*/ 65 h 73"/>
                <a:gd name="T100" fmla="*/ 67 w 84"/>
                <a:gd name="T101" fmla="*/ 66 h 73"/>
                <a:gd name="T102" fmla="*/ 66 w 84"/>
                <a:gd name="T103" fmla="*/ 67 h 73"/>
                <a:gd name="T104" fmla="*/ 65 w 84"/>
                <a:gd name="T105" fmla="*/ 67 h 73"/>
                <a:gd name="T106" fmla="*/ 64 w 84"/>
                <a:gd name="T107" fmla="*/ 68 h 73"/>
                <a:gd name="T108" fmla="*/ 63 w 84"/>
                <a:gd name="T109" fmla="*/ 69 h 73"/>
                <a:gd name="T110" fmla="*/ 62 w 84"/>
                <a:gd name="T111" fmla="*/ 69 h 73"/>
                <a:gd name="T112" fmla="*/ 61 w 84"/>
                <a:gd name="T113" fmla="*/ 70 h 73"/>
                <a:gd name="T114" fmla="*/ 61 w 84"/>
                <a:gd name="T115" fmla="*/ 70 h 73"/>
                <a:gd name="T116" fmla="*/ 59 w 84"/>
                <a:gd name="T117" fmla="*/ 71 h 73"/>
                <a:gd name="T118" fmla="*/ 59 w 84"/>
                <a:gd name="T119" fmla="*/ 71 h 73"/>
                <a:gd name="T120" fmla="*/ 57 w 84"/>
                <a:gd name="T121" fmla="*/ 71 h 73"/>
                <a:gd name="T122" fmla="*/ 57 w 84"/>
                <a:gd name="T123" fmla="*/ 72 h 73"/>
                <a:gd name="T124" fmla="*/ 56 w 84"/>
                <a:gd name="T125" fmla="*/ 72 h 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13" name="Freeform 89">
              <a:extLst>
                <a:ext uri="{FF2B5EF4-FFF2-40B4-BE49-F238E27FC236}">
                  <a16:creationId xmlns:a16="http://schemas.microsoft.com/office/drawing/2014/main" id="{F360BFAC-69F3-25CA-CFA0-88847C71E27A}"/>
                </a:ext>
              </a:extLst>
            </p:cNvPr>
            <p:cNvSpPr>
              <a:spLocks/>
            </p:cNvSpPr>
            <p:nvPr/>
          </p:nvSpPr>
          <p:spPr bwMode="auto">
            <a:xfrm>
              <a:off x="3076" y="3058"/>
              <a:ext cx="37" cy="83"/>
            </a:xfrm>
            <a:custGeom>
              <a:avLst/>
              <a:gdLst>
                <a:gd name="T0" fmla="*/ 2 w 37"/>
                <a:gd name="T1" fmla="*/ 0 h 83"/>
                <a:gd name="T2" fmla="*/ 0 w 37"/>
                <a:gd name="T3" fmla="*/ 6 h 83"/>
                <a:gd name="T4" fmla="*/ 0 w 37"/>
                <a:gd name="T5" fmla="*/ 10 h 83"/>
                <a:gd name="T6" fmla="*/ 0 w 37"/>
                <a:gd name="T7" fmla="*/ 12 h 83"/>
                <a:gd name="T8" fmla="*/ 0 w 37"/>
                <a:gd name="T9" fmla="*/ 15 h 83"/>
                <a:gd name="T10" fmla="*/ 0 w 37"/>
                <a:gd name="T11" fmla="*/ 18 h 83"/>
                <a:gd name="T12" fmla="*/ 1 w 37"/>
                <a:gd name="T13" fmla="*/ 21 h 83"/>
                <a:gd name="T14" fmla="*/ 2 w 37"/>
                <a:gd name="T15" fmla="*/ 23 h 83"/>
                <a:gd name="T16" fmla="*/ 2 w 37"/>
                <a:gd name="T17" fmla="*/ 26 h 83"/>
                <a:gd name="T18" fmla="*/ 3 w 37"/>
                <a:gd name="T19" fmla="*/ 28 h 83"/>
                <a:gd name="T20" fmla="*/ 4 w 37"/>
                <a:gd name="T21" fmla="*/ 31 h 83"/>
                <a:gd name="T22" fmla="*/ 6 w 37"/>
                <a:gd name="T23" fmla="*/ 34 h 83"/>
                <a:gd name="T24" fmla="*/ 7 w 37"/>
                <a:gd name="T25" fmla="*/ 36 h 83"/>
                <a:gd name="T26" fmla="*/ 8 w 37"/>
                <a:gd name="T27" fmla="*/ 38 h 83"/>
                <a:gd name="T28" fmla="*/ 10 w 37"/>
                <a:gd name="T29" fmla="*/ 40 h 83"/>
                <a:gd name="T30" fmla="*/ 11 w 37"/>
                <a:gd name="T31" fmla="*/ 43 h 83"/>
                <a:gd name="T32" fmla="*/ 13 w 37"/>
                <a:gd name="T33" fmla="*/ 45 h 83"/>
                <a:gd name="T34" fmla="*/ 14 w 37"/>
                <a:gd name="T35" fmla="*/ 48 h 83"/>
                <a:gd name="T36" fmla="*/ 16 w 37"/>
                <a:gd name="T37" fmla="*/ 50 h 83"/>
                <a:gd name="T38" fmla="*/ 18 w 37"/>
                <a:gd name="T39" fmla="*/ 52 h 83"/>
                <a:gd name="T40" fmla="*/ 19 w 37"/>
                <a:gd name="T41" fmla="*/ 54 h 83"/>
                <a:gd name="T42" fmla="*/ 21 w 37"/>
                <a:gd name="T43" fmla="*/ 57 h 83"/>
                <a:gd name="T44" fmla="*/ 23 w 37"/>
                <a:gd name="T45" fmla="*/ 59 h 83"/>
                <a:gd name="T46" fmla="*/ 24 w 37"/>
                <a:gd name="T47" fmla="*/ 62 h 83"/>
                <a:gd name="T48" fmla="*/ 26 w 37"/>
                <a:gd name="T49" fmla="*/ 64 h 83"/>
                <a:gd name="T50" fmla="*/ 28 w 37"/>
                <a:gd name="T51" fmla="*/ 66 h 83"/>
                <a:gd name="T52" fmla="*/ 29 w 37"/>
                <a:gd name="T53" fmla="*/ 69 h 83"/>
                <a:gd name="T54" fmla="*/ 31 w 37"/>
                <a:gd name="T55" fmla="*/ 71 h 83"/>
                <a:gd name="T56" fmla="*/ 32 w 37"/>
                <a:gd name="T57" fmla="*/ 74 h 83"/>
                <a:gd name="T58" fmla="*/ 34 w 37"/>
                <a:gd name="T59" fmla="*/ 76 h 83"/>
                <a:gd name="T60" fmla="*/ 35 w 37"/>
                <a:gd name="T61" fmla="*/ 79 h 83"/>
                <a:gd name="T62" fmla="*/ 36 w 37"/>
                <a:gd name="T63" fmla="*/ 82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14" name="Freeform 90">
              <a:extLst>
                <a:ext uri="{FF2B5EF4-FFF2-40B4-BE49-F238E27FC236}">
                  <a16:creationId xmlns:a16="http://schemas.microsoft.com/office/drawing/2014/main" id="{DEDDC0F0-3144-BC07-3914-11FA79E6A62B}"/>
                </a:ext>
              </a:extLst>
            </p:cNvPr>
            <p:cNvSpPr>
              <a:spLocks/>
            </p:cNvSpPr>
            <p:nvPr/>
          </p:nvSpPr>
          <p:spPr bwMode="auto">
            <a:xfrm>
              <a:off x="3313" y="2896"/>
              <a:ext cx="84" cy="28"/>
            </a:xfrm>
            <a:custGeom>
              <a:avLst/>
              <a:gdLst>
                <a:gd name="T0" fmla="*/ 83 w 84"/>
                <a:gd name="T1" fmla="*/ 0 h 28"/>
                <a:gd name="T2" fmla="*/ 78 w 84"/>
                <a:gd name="T3" fmla="*/ 1 h 28"/>
                <a:gd name="T4" fmla="*/ 75 w 84"/>
                <a:gd name="T5" fmla="*/ 2 h 28"/>
                <a:gd name="T6" fmla="*/ 73 w 84"/>
                <a:gd name="T7" fmla="*/ 2 h 28"/>
                <a:gd name="T8" fmla="*/ 70 w 84"/>
                <a:gd name="T9" fmla="*/ 3 h 28"/>
                <a:gd name="T10" fmla="*/ 67 w 84"/>
                <a:gd name="T11" fmla="*/ 3 h 28"/>
                <a:gd name="T12" fmla="*/ 64 w 84"/>
                <a:gd name="T13" fmla="*/ 4 h 28"/>
                <a:gd name="T14" fmla="*/ 62 w 84"/>
                <a:gd name="T15" fmla="*/ 4 h 28"/>
                <a:gd name="T16" fmla="*/ 59 w 84"/>
                <a:gd name="T17" fmla="*/ 5 h 28"/>
                <a:gd name="T18" fmla="*/ 56 w 84"/>
                <a:gd name="T19" fmla="*/ 6 h 28"/>
                <a:gd name="T20" fmla="*/ 54 w 84"/>
                <a:gd name="T21" fmla="*/ 6 h 28"/>
                <a:gd name="T22" fmla="*/ 51 w 84"/>
                <a:gd name="T23" fmla="*/ 7 h 28"/>
                <a:gd name="T24" fmla="*/ 48 w 84"/>
                <a:gd name="T25" fmla="*/ 8 h 28"/>
                <a:gd name="T26" fmla="*/ 46 w 84"/>
                <a:gd name="T27" fmla="*/ 8 h 28"/>
                <a:gd name="T28" fmla="*/ 43 w 84"/>
                <a:gd name="T29" fmla="*/ 9 h 28"/>
                <a:gd name="T30" fmla="*/ 41 w 84"/>
                <a:gd name="T31" fmla="*/ 10 h 28"/>
                <a:gd name="T32" fmla="*/ 38 w 84"/>
                <a:gd name="T33" fmla="*/ 11 h 28"/>
                <a:gd name="T34" fmla="*/ 35 w 84"/>
                <a:gd name="T35" fmla="*/ 12 h 28"/>
                <a:gd name="T36" fmla="*/ 33 w 84"/>
                <a:gd name="T37" fmla="*/ 12 h 28"/>
                <a:gd name="T38" fmla="*/ 30 w 84"/>
                <a:gd name="T39" fmla="*/ 13 h 28"/>
                <a:gd name="T40" fmla="*/ 27 w 84"/>
                <a:gd name="T41" fmla="*/ 14 h 28"/>
                <a:gd name="T42" fmla="*/ 25 w 84"/>
                <a:gd name="T43" fmla="*/ 15 h 28"/>
                <a:gd name="T44" fmla="*/ 22 w 84"/>
                <a:gd name="T45" fmla="*/ 16 h 28"/>
                <a:gd name="T46" fmla="*/ 20 w 84"/>
                <a:gd name="T47" fmla="*/ 17 h 28"/>
                <a:gd name="T48" fmla="*/ 17 w 84"/>
                <a:gd name="T49" fmla="*/ 18 h 28"/>
                <a:gd name="T50" fmla="*/ 15 w 84"/>
                <a:gd name="T51" fmla="*/ 19 h 28"/>
                <a:gd name="T52" fmla="*/ 12 w 84"/>
                <a:gd name="T53" fmla="*/ 20 h 28"/>
                <a:gd name="T54" fmla="*/ 10 w 84"/>
                <a:gd name="T55" fmla="*/ 21 h 28"/>
                <a:gd name="T56" fmla="*/ 7 w 84"/>
                <a:gd name="T57" fmla="*/ 22 h 28"/>
                <a:gd name="T58" fmla="*/ 5 w 84"/>
                <a:gd name="T59" fmla="*/ 24 h 28"/>
                <a:gd name="T60" fmla="*/ 2 w 84"/>
                <a:gd name="T61" fmla="*/ 25 h 28"/>
                <a:gd name="T62" fmla="*/ 0 w 84"/>
                <a:gd name="T63" fmla="*/ 27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15" name="Freeform 91">
              <a:extLst>
                <a:ext uri="{FF2B5EF4-FFF2-40B4-BE49-F238E27FC236}">
                  <a16:creationId xmlns:a16="http://schemas.microsoft.com/office/drawing/2014/main" id="{352B0919-DD42-2096-94A2-29DF38B388EA}"/>
                </a:ext>
              </a:extLst>
            </p:cNvPr>
            <p:cNvSpPr>
              <a:spLocks/>
            </p:cNvSpPr>
            <p:nvPr/>
          </p:nvSpPr>
          <p:spPr bwMode="auto">
            <a:xfrm>
              <a:off x="4014" y="2598"/>
              <a:ext cx="44" cy="136"/>
            </a:xfrm>
            <a:custGeom>
              <a:avLst/>
              <a:gdLst>
                <a:gd name="T0" fmla="*/ 0 w 44"/>
                <a:gd name="T1" fmla="*/ 0 h 136"/>
                <a:gd name="T2" fmla="*/ 1 w 44"/>
                <a:gd name="T3" fmla="*/ 8 h 136"/>
                <a:gd name="T4" fmla="*/ 2 w 44"/>
                <a:gd name="T5" fmla="*/ 12 h 136"/>
                <a:gd name="T6" fmla="*/ 4 w 44"/>
                <a:gd name="T7" fmla="*/ 17 h 136"/>
                <a:gd name="T8" fmla="*/ 6 w 44"/>
                <a:gd name="T9" fmla="*/ 21 h 136"/>
                <a:gd name="T10" fmla="*/ 8 w 44"/>
                <a:gd name="T11" fmla="*/ 26 h 136"/>
                <a:gd name="T12" fmla="*/ 10 w 44"/>
                <a:gd name="T13" fmla="*/ 30 h 136"/>
                <a:gd name="T14" fmla="*/ 13 w 44"/>
                <a:gd name="T15" fmla="*/ 34 h 136"/>
                <a:gd name="T16" fmla="*/ 16 w 44"/>
                <a:gd name="T17" fmla="*/ 38 h 136"/>
                <a:gd name="T18" fmla="*/ 18 w 44"/>
                <a:gd name="T19" fmla="*/ 43 h 136"/>
                <a:gd name="T20" fmla="*/ 21 w 44"/>
                <a:gd name="T21" fmla="*/ 47 h 136"/>
                <a:gd name="T22" fmla="*/ 24 w 44"/>
                <a:gd name="T23" fmla="*/ 51 h 136"/>
                <a:gd name="T24" fmla="*/ 26 w 44"/>
                <a:gd name="T25" fmla="*/ 56 h 136"/>
                <a:gd name="T26" fmla="*/ 29 w 44"/>
                <a:gd name="T27" fmla="*/ 60 h 136"/>
                <a:gd name="T28" fmla="*/ 32 w 44"/>
                <a:gd name="T29" fmla="*/ 64 h 136"/>
                <a:gd name="T30" fmla="*/ 34 w 44"/>
                <a:gd name="T31" fmla="*/ 68 h 136"/>
                <a:gd name="T32" fmla="*/ 36 w 44"/>
                <a:gd name="T33" fmla="*/ 73 h 136"/>
                <a:gd name="T34" fmla="*/ 38 w 44"/>
                <a:gd name="T35" fmla="*/ 77 h 136"/>
                <a:gd name="T36" fmla="*/ 40 w 44"/>
                <a:gd name="T37" fmla="*/ 81 h 136"/>
                <a:gd name="T38" fmla="*/ 41 w 44"/>
                <a:gd name="T39" fmla="*/ 85 h 136"/>
                <a:gd name="T40" fmla="*/ 42 w 44"/>
                <a:gd name="T41" fmla="*/ 90 h 136"/>
                <a:gd name="T42" fmla="*/ 43 w 44"/>
                <a:gd name="T43" fmla="*/ 94 h 136"/>
                <a:gd name="T44" fmla="*/ 43 w 44"/>
                <a:gd name="T45" fmla="*/ 98 h 136"/>
                <a:gd name="T46" fmla="*/ 43 w 44"/>
                <a:gd name="T47" fmla="*/ 102 h 136"/>
                <a:gd name="T48" fmla="*/ 42 w 44"/>
                <a:gd name="T49" fmla="*/ 106 h 136"/>
                <a:gd name="T50" fmla="*/ 41 w 44"/>
                <a:gd name="T51" fmla="*/ 110 h 136"/>
                <a:gd name="T52" fmla="*/ 39 w 44"/>
                <a:gd name="T53" fmla="*/ 114 h 136"/>
                <a:gd name="T54" fmla="*/ 36 w 44"/>
                <a:gd name="T55" fmla="*/ 119 h 136"/>
                <a:gd name="T56" fmla="*/ 34 w 44"/>
                <a:gd name="T57" fmla="*/ 123 h 136"/>
                <a:gd name="T58" fmla="*/ 30 w 44"/>
                <a:gd name="T59" fmla="*/ 127 h 136"/>
                <a:gd name="T60" fmla="*/ 25 w 44"/>
                <a:gd name="T61" fmla="*/ 131 h 136"/>
                <a:gd name="T62" fmla="*/ 20 w 44"/>
                <a:gd name="T63" fmla="*/ 135 h 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16" name="Freeform 92">
              <a:extLst>
                <a:ext uri="{FF2B5EF4-FFF2-40B4-BE49-F238E27FC236}">
                  <a16:creationId xmlns:a16="http://schemas.microsoft.com/office/drawing/2014/main" id="{B9CA82A7-84E2-18C8-C79D-48CCD483E644}"/>
                </a:ext>
              </a:extLst>
            </p:cNvPr>
            <p:cNvSpPr>
              <a:spLocks/>
            </p:cNvSpPr>
            <p:nvPr/>
          </p:nvSpPr>
          <p:spPr bwMode="auto">
            <a:xfrm>
              <a:off x="3792" y="2727"/>
              <a:ext cx="250" cy="231"/>
            </a:xfrm>
            <a:custGeom>
              <a:avLst/>
              <a:gdLst>
                <a:gd name="T0" fmla="*/ 249 w 250"/>
                <a:gd name="T1" fmla="*/ 0 h 231"/>
                <a:gd name="T2" fmla="*/ 231 w 250"/>
                <a:gd name="T3" fmla="*/ 10 h 231"/>
                <a:gd name="T4" fmla="*/ 223 w 250"/>
                <a:gd name="T5" fmla="*/ 16 h 231"/>
                <a:gd name="T6" fmla="*/ 214 w 250"/>
                <a:gd name="T7" fmla="*/ 22 h 231"/>
                <a:gd name="T8" fmla="*/ 206 w 250"/>
                <a:gd name="T9" fmla="*/ 29 h 231"/>
                <a:gd name="T10" fmla="*/ 198 w 250"/>
                <a:gd name="T11" fmla="*/ 35 h 231"/>
                <a:gd name="T12" fmla="*/ 190 w 250"/>
                <a:gd name="T13" fmla="*/ 42 h 231"/>
                <a:gd name="T14" fmla="*/ 182 w 250"/>
                <a:gd name="T15" fmla="*/ 49 h 231"/>
                <a:gd name="T16" fmla="*/ 174 w 250"/>
                <a:gd name="T17" fmla="*/ 56 h 231"/>
                <a:gd name="T18" fmla="*/ 166 w 250"/>
                <a:gd name="T19" fmla="*/ 63 h 231"/>
                <a:gd name="T20" fmla="*/ 158 w 250"/>
                <a:gd name="T21" fmla="*/ 71 h 231"/>
                <a:gd name="T22" fmla="*/ 151 w 250"/>
                <a:gd name="T23" fmla="*/ 78 h 231"/>
                <a:gd name="T24" fmla="*/ 143 w 250"/>
                <a:gd name="T25" fmla="*/ 86 h 231"/>
                <a:gd name="T26" fmla="*/ 136 w 250"/>
                <a:gd name="T27" fmla="*/ 94 h 231"/>
                <a:gd name="T28" fmla="*/ 128 w 250"/>
                <a:gd name="T29" fmla="*/ 101 h 231"/>
                <a:gd name="T30" fmla="*/ 121 w 250"/>
                <a:gd name="T31" fmla="*/ 109 h 231"/>
                <a:gd name="T32" fmla="*/ 113 w 250"/>
                <a:gd name="T33" fmla="*/ 117 h 231"/>
                <a:gd name="T34" fmla="*/ 106 w 250"/>
                <a:gd name="T35" fmla="*/ 125 h 231"/>
                <a:gd name="T36" fmla="*/ 98 w 250"/>
                <a:gd name="T37" fmla="*/ 133 h 231"/>
                <a:gd name="T38" fmla="*/ 91 w 250"/>
                <a:gd name="T39" fmla="*/ 141 h 231"/>
                <a:gd name="T40" fmla="*/ 84 w 250"/>
                <a:gd name="T41" fmla="*/ 149 h 231"/>
                <a:gd name="T42" fmla="*/ 76 w 250"/>
                <a:gd name="T43" fmla="*/ 157 h 231"/>
                <a:gd name="T44" fmla="*/ 69 w 250"/>
                <a:gd name="T45" fmla="*/ 165 h 231"/>
                <a:gd name="T46" fmla="*/ 62 w 250"/>
                <a:gd name="T47" fmla="*/ 173 h 231"/>
                <a:gd name="T48" fmla="*/ 54 w 250"/>
                <a:gd name="T49" fmla="*/ 180 h 231"/>
                <a:gd name="T50" fmla="*/ 46 w 250"/>
                <a:gd name="T51" fmla="*/ 188 h 231"/>
                <a:gd name="T52" fmla="*/ 39 w 250"/>
                <a:gd name="T53" fmla="*/ 195 h 231"/>
                <a:gd name="T54" fmla="*/ 31 w 250"/>
                <a:gd name="T55" fmla="*/ 202 h 231"/>
                <a:gd name="T56" fmla="*/ 23 w 250"/>
                <a:gd name="T57" fmla="*/ 209 h 231"/>
                <a:gd name="T58" fmla="*/ 15 w 250"/>
                <a:gd name="T59" fmla="*/ 216 h 231"/>
                <a:gd name="T60" fmla="*/ 8 w 250"/>
                <a:gd name="T61" fmla="*/ 223 h 231"/>
                <a:gd name="T62" fmla="*/ 0 w 250"/>
                <a:gd name="T63" fmla="*/ 230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17" name="Freeform 93">
              <a:extLst>
                <a:ext uri="{FF2B5EF4-FFF2-40B4-BE49-F238E27FC236}">
                  <a16:creationId xmlns:a16="http://schemas.microsoft.com/office/drawing/2014/main" id="{13E096DF-DF22-688A-EE8E-A5470EB4899A}"/>
                </a:ext>
              </a:extLst>
            </p:cNvPr>
            <p:cNvSpPr>
              <a:spLocks/>
            </p:cNvSpPr>
            <p:nvPr/>
          </p:nvSpPr>
          <p:spPr bwMode="auto">
            <a:xfrm>
              <a:off x="4166" y="3553"/>
              <a:ext cx="218" cy="259"/>
            </a:xfrm>
            <a:custGeom>
              <a:avLst/>
              <a:gdLst>
                <a:gd name="T0" fmla="*/ 174 w 218"/>
                <a:gd name="T1" fmla="*/ 0 h 259"/>
                <a:gd name="T2" fmla="*/ 192 w 218"/>
                <a:gd name="T3" fmla="*/ 1 h 259"/>
                <a:gd name="T4" fmla="*/ 199 w 218"/>
                <a:gd name="T5" fmla="*/ 3 h 259"/>
                <a:gd name="T6" fmla="*/ 205 w 218"/>
                <a:gd name="T7" fmla="*/ 7 h 259"/>
                <a:gd name="T8" fmla="*/ 209 w 218"/>
                <a:gd name="T9" fmla="*/ 12 h 259"/>
                <a:gd name="T10" fmla="*/ 213 w 218"/>
                <a:gd name="T11" fmla="*/ 19 h 259"/>
                <a:gd name="T12" fmla="*/ 216 w 218"/>
                <a:gd name="T13" fmla="*/ 26 h 259"/>
                <a:gd name="T14" fmla="*/ 217 w 218"/>
                <a:gd name="T15" fmla="*/ 35 h 259"/>
                <a:gd name="T16" fmla="*/ 217 w 218"/>
                <a:gd name="T17" fmla="*/ 44 h 259"/>
                <a:gd name="T18" fmla="*/ 217 w 218"/>
                <a:gd name="T19" fmla="*/ 54 h 259"/>
                <a:gd name="T20" fmla="*/ 215 w 218"/>
                <a:gd name="T21" fmla="*/ 65 h 259"/>
                <a:gd name="T22" fmla="*/ 212 w 218"/>
                <a:gd name="T23" fmla="*/ 77 h 259"/>
                <a:gd name="T24" fmla="*/ 209 w 218"/>
                <a:gd name="T25" fmla="*/ 88 h 259"/>
                <a:gd name="T26" fmla="*/ 204 w 218"/>
                <a:gd name="T27" fmla="*/ 101 h 259"/>
                <a:gd name="T28" fmla="*/ 199 w 218"/>
                <a:gd name="T29" fmla="*/ 113 h 259"/>
                <a:gd name="T30" fmla="*/ 193 w 218"/>
                <a:gd name="T31" fmla="*/ 125 h 259"/>
                <a:gd name="T32" fmla="*/ 186 w 218"/>
                <a:gd name="T33" fmla="*/ 138 h 259"/>
                <a:gd name="T34" fmla="*/ 178 w 218"/>
                <a:gd name="T35" fmla="*/ 151 h 259"/>
                <a:gd name="T36" fmla="*/ 169 w 218"/>
                <a:gd name="T37" fmla="*/ 163 h 259"/>
                <a:gd name="T38" fmla="*/ 160 w 218"/>
                <a:gd name="T39" fmla="*/ 175 h 259"/>
                <a:gd name="T40" fmla="*/ 150 w 218"/>
                <a:gd name="T41" fmla="*/ 187 h 259"/>
                <a:gd name="T42" fmla="*/ 139 w 218"/>
                <a:gd name="T43" fmla="*/ 197 h 259"/>
                <a:gd name="T44" fmla="*/ 128 w 218"/>
                <a:gd name="T45" fmla="*/ 208 h 259"/>
                <a:gd name="T46" fmla="*/ 116 w 218"/>
                <a:gd name="T47" fmla="*/ 218 h 259"/>
                <a:gd name="T48" fmla="*/ 103 w 218"/>
                <a:gd name="T49" fmla="*/ 227 h 259"/>
                <a:gd name="T50" fmla="*/ 90 w 218"/>
                <a:gd name="T51" fmla="*/ 235 h 259"/>
                <a:gd name="T52" fmla="*/ 76 w 218"/>
                <a:gd name="T53" fmla="*/ 242 h 259"/>
                <a:gd name="T54" fmla="*/ 62 w 218"/>
                <a:gd name="T55" fmla="*/ 248 h 259"/>
                <a:gd name="T56" fmla="*/ 47 w 218"/>
                <a:gd name="T57" fmla="*/ 252 h 259"/>
                <a:gd name="T58" fmla="*/ 32 w 218"/>
                <a:gd name="T59" fmla="*/ 255 h 259"/>
                <a:gd name="T60" fmla="*/ 16 w 218"/>
                <a:gd name="T61" fmla="*/ 257 h 259"/>
                <a:gd name="T62" fmla="*/ 0 w 218"/>
                <a:gd name="T63" fmla="*/ 258 h 2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18" name="Freeform 94">
              <a:extLst>
                <a:ext uri="{FF2B5EF4-FFF2-40B4-BE49-F238E27FC236}">
                  <a16:creationId xmlns:a16="http://schemas.microsoft.com/office/drawing/2014/main" id="{69B88959-BED1-6521-CA7F-994ADE7DF70A}"/>
                </a:ext>
              </a:extLst>
            </p:cNvPr>
            <p:cNvSpPr>
              <a:spLocks/>
            </p:cNvSpPr>
            <p:nvPr/>
          </p:nvSpPr>
          <p:spPr bwMode="auto">
            <a:xfrm>
              <a:off x="3390" y="2849"/>
              <a:ext cx="56" cy="8"/>
            </a:xfrm>
            <a:custGeom>
              <a:avLst/>
              <a:gdLst>
                <a:gd name="T0" fmla="*/ 55 w 56"/>
                <a:gd name="T1" fmla="*/ 0 h 8"/>
                <a:gd name="T2" fmla="*/ 52 w 56"/>
                <a:gd name="T3" fmla="*/ 1 h 8"/>
                <a:gd name="T4" fmla="*/ 50 w 56"/>
                <a:gd name="T5" fmla="*/ 1 h 8"/>
                <a:gd name="T6" fmla="*/ 48 w 56"/>
                <a:gd name="T7" fmla="*/ 2 h 8"/>
                <a:gd name="T8" fmla="*/ 46 w 56"/>
                <a:gd name="T9" fmla="*/ 2 h 8"/>
                <a:gd name="T10" fmla="*/ 45 w 56"/>
                <a:gd name="T11" fmla="*/ 3 h 8"/>
                <a:gd name="T12" fmla="*/ 43 w 56"/>
                <a:gd name="T13" fmla="*/ 3 h 8"/>
                <a:gd name="T14" fmla="*/ 41 w 56"/>
                <a:gd name="T15" fmla="*/ 3 h 8"/>
                <a:gd name="T16" fmla="*/ 40 w 56"/>
                <a:gd name="T17" fmla="*/ 4 h 8"/>
                <a:gd name="T18" fmla="*/ 38 w 56"/>
                <a:gd name="T19" fmla="*/ 4 h 8"/>
                <a:gd name="T20" fmla="*/ 36 w 56"/>
                <a:gd name="T21" fmla="*/ 5 h 8"/>
                <a:gd name="T22" fmla="*/ 34 w 56"/>
                <a:gd name="T23" fmla="*/ 5 h 8"/>
                <a:gd name="T24" fmla="*/ 33 w 56"/>
                <a:gd name="T25" fmla="*/ 5 h 8"/>
                <a:gd name="T26" fmla="*/ 31 w 56"/>
                <a:gd name="T27" fmla="*/ 5 h 8"/>
                <a:gd name="T28" fmla="*/ 29 w 56"/>
                <a:gd name="T29" fmla="*/ 5 h 8"/>
                <a:gd name="T30" fmla="*/ 28 w 56"/>
                <a:gd name="T31" fmla="*/ 6 h 8"/>
                <a:gd name="T32" fmla="*/ 26 w 56"/>
                <a:gd name="T33" fmla="*/ 6 h 8"/>
                <a:gd name="T34" fmla="*/ 24 w 56"/>
                <a:gd name="T35" fmla="*/ 6 h 8"/>
                <a:gd name="T36" fmla="*/ 22 w 56"/>
                <a:gd name="T37" fmla="*/ 6 h 8"/>
                <a:gd name="T38" fmla="*/ 20 w 56"/>
                <a:gd name="T39" fmla="*/ 7 h 8"/>
                <a:gd name="T40" fmla="*/ 19 w 56"/>
                <a:gd name="T41" fmla="*/ 7 h 8"/>
                <a:gd name="T42" fmla="*/ 17 w 56"/>
                <a:gd name="T43" fmla="*/ 7 h 8"/>
                <a:gd name="T44" fmla="*/ 15 w 56"/>
                <a:gd name="T45" fmla="*/ 7 h 8"/>
                <a:gd name="T46" fmla="*/ 14 w 56"/>
                <a:gd name="T47" fmla="*/ 7 h 8"/>
                <a:gd name="T48" fmla="*/ 12 w 56"/>
                <a:gd name="T49" fmla="*/ 7 h 8"/>
                <a:gd name="T50" fmla="*/ 10 w 56"/>
                <a:gd name="T51" fmla="*/ 7 h 8"/>
                <a:gd name="T52" fmla="*/ 8 w 56"/>
                <a:gd name="T53" fmla="*/ 7 h 8"/>
                <a:gd name="T54" fmla="*/ 6 w 56"/>
                <a:gd name="T55" fmla="*/ 7 h 8"/>
                <a:gd name="T56" fmla="*/ 5 w 56"/>
                <a:gd name="T57" fmla="*/ 7 h 8"/>
                <a:gd name="T58" fmla="*/ 3 w 56"/>
                <a:gd name="T59" fmla="*/ 6 h 8"/>
                <a:gd name="T60" fmla="*/ 1 w 56"/>
                <a:gd name="T61" fmla="*/ 6 h 8"/>
                <a:gd name="T62" fmla="*/ 0 w 56"/>
                <a:gd name="T63" fmla="*/ 6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19" name="Freeform 95">
              <a:extLst>
                <a:ext uri="{FF2B5EF4-FFF2-40B4-BE49-F238E27FC236}">
                  <a16:creationId xmlns:a16="http://schemas.microsoft.com/office/drawing/2014/main" id="{1AEFB6BF-4E25-04BB-F52C-3C0070F59571}"/>
                </a:ext>
              </a:extLst>
            </p:cNvPr>
            <p:cNvSpPr>
              <a:spLocks/>
            </p:cNvSpPr>
            <p:nvPr/>
          </p:nvSpPr>
          <p:spPr bwMode="auto">
            <a:xfrm>
              <a:off x="3424" y="2773"/>
              <a:ext cx="85" cy="16"/>
            </a:xfrm>
            <a:custGeom>
              <a:avLst/>
              <a:gdLst>
                <a:gd name="T0" fmla="*/ 84 w 85"/>
                <a:gd name="T1" fmla="*/ 1 h 16"/>
                <a:gd name="T2" fmla="*/ 78 w 85"/>
                <a:gd name="T3" fmla="*/ 1 h 16"/>
                <a:gd name="T4" fmla="*/ 75 w 85"/>
                <a:gd name="T5" fmla="*/ 1 h 16"/>
                <a:gd name="T6" fmla="*/ 72 w 85"/>
                <a:gd name="T7" fmla="*/ 1 h 16"/>
                <a:gd name="T8" fmla="*/ 70 w 85"/>
                <a:gd name="T9" fmla="*/ 1 h 16"/>
                <a:gd name="T10" fmla="*/ 67 w 85"/>
                <a:gd name="T11" fmla="*/ 0 h 16"/>
                <a:gd name="T12" fmla="*/ 64 w 85"/>
                <a:gd name="T13" fmla="*/ 0 h 16"/>
                <a:gd name="T14" fmla="*/ 62 w 85"/>
                <a:gd name="T15" fmla="*/ 0 h 16"/>
                <a:gd name="T16" fmla="*/ 59 w 85"/>
                <a:gd name="T17" fmla="*/ 0 h 16"/>
                <a:gd name="T18" fmla="*/ 56 w 85"/>
                <a:gd name="T19" fmla="*/ 0 h 16"/>
                <a:gd name="T20" fmla="*/ 53 w 85"/>
                <a:gd name="T21" fmla="*/ 0 h 16"/>
                <a:gd name="T22" fmla="*/ 51 w 85"/>
                <a:gd name="T23" fmla="*/ 0 h 16"/>
                <a:gd name="T24" fmla="*/ 48 w 85"/>
                <a:gd name="T25" fmla="*/ 0 h 16"/>
                <a:gd name="T26" fmla="*/ 45 w 85"/>
                <a:gd name="T27" fmla="*/ 0 h 16"/>
                <a:gd name="T28" fmla="*/ 43 w 85"/>
                <a:gd name="T29" fmla="*/ 0 h 16"/>
                <a:gd name="T30" fmla="*/ 40 w 85"/>
                <a:gd name="T31" fmla="*/ 0 h 16"/>
                <a:gd name="T32" fmla="*/ 37 w 85"/>
                <a:gd name="T33" fmla="*/ 0 h 16"/>
                <a:gd name="T34" fmla="*/ 35 w 85"/>
                <a:gd name="T35" fmla="*/ 1 h 16"/>
                <a:gd name="T36" fmla="*/ 32 w 85"/>
                <a:gd name="T37" fmla="*/ 1 h 16"/>
                <a:gd name="T38" fmla="*/ 30 w 85"/>
                <a:gd name="T39" fmla="*/ 1 h 16"/>
                <a:gd name="T40" fmla="*/ 27 w 85"/>
                <a:gd name="T41" fmla="*/ 2 h 16"/>
                <a:gd name="T42" fmla="*/ 24 w 85"/>
                <a:gd name="T43" fmla="*/ 2 h 16"/>
                <a:gd name="T44" fmla="*/ 22 w 85"/>
                <a:gd name="T45" fmla="*/ 3 h 16"/>
                <a:gd name="T46" fmla="*/ 19 w 85"/>
                <a:gd name="T47" fmla="*/ 4 h 16"/>
                <a:gd name="T48" fmla="*/ 17 w 85"/>
                <a:gd name="T49" fmla="*/ 5 h 16"/>
                <a:gd name="T50" fmla="*/ 14 w 85"/>
                <a:gd name="T51" fmla="*/ 6 h 16"/>
                <a:gd name="T52" fmla="*/ 12 w 85"/>
                <a:gd name="T53" fmla="*/ 7 h 16"/>
                <a:gd name="T54" fmla="*/ 10 w 85"/>
                <a:gd name="T55" fmla="*/ 8 h 16"/>
                <a:gd name="T56" fmla="*/ 7 w 85"/>
                <a:gd name="T57" fmla="*/ 9 h 16"/>
                <a:gd name="T58" fmla="*/ 5 w 85"/>
                <a:gd name="T59" fmla="*/ 11 h 16"/>
                <a:gd name="T60" fmla="*/ 2 w 85"/>
                <a:gd name="T61" fmla="*/ 13 h 16"/>
                <a:gd name="T62" fmla="*/ 0 w 85"/>
                <a:gd name="T63" fmla="*/ 15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20" name="Freeform 96">
              <a:extLst>
                <a:ext uri="{FF2B5EF4-FFF2-40B4-BE49-F238E27FC236}">
                  <a16:creationId xmlns:a16="http://schemas.microsoft.com/office/drawing/2014/main" id="{CDA62430-E00C-7A60-C764-689382E8373E}"/>
                </a:ext>
              </a:extLst>
            </p:cNvPr>
            <p:cNvSpPr>
              <a:spLocks/>
            </p:cNvSpPr>
            <p:nvPr/>
          </p:nvSpPr>
          <p:spPr bwMode="auto">
            <a:xfrm>
              <a:off x="3362" y="2855"/>
              <a:ext cx="56" cy="1"/>
            </a:xfrm>
            <a:custGeom>
              <a:avLst/>
              <a:gdLst>
                <a:gd name="T0" fmla="*/ 55 w 56"/>
                <a:gd name="T1" fmla="*/ 0 h 1"/>
                <a:gd name="T2" fmla="*/ 52 w 56"/>
                <a:gd name="T3" fmla="*/ 0 h 1"/>
                <a:gd name="T4" fmla="*/ 50 w 56"/>
                <a:gd name="T5" fmla="*/ 0 h 1"/>
                <a:gd name="T6" fmla="*/ 48 w 56"/>
                <a:gd name="T7" fmla="*/ 0 h 1"/>
                <a:gd name="T8" fmla="*/ 46 w 56"/>
                <a:gd name="T9" fmla="*/ 0 h 1"/>
                <a:gd name="T10" fmla="*/ 45 w 56"/>
                <a:gd name="T11" fmla="*/ 0 h 1"/>
                <a:gd name="T12" fmla="*/ 43 w 56"/>
                <a:gd name="T13" fmla="*/ 0 h 1"/>
                <a:gd name="T14" fmla="*/ 41 w 56"/>
                <a:gd name="T15" fmla="*/ 0 h 1"/>
                <a:gd name="T16" fmla="*/ 40 w 56"/>
                <a:gd name="T17" fmla="*/ 0 h 1"/>
                <a:gd name="T18" fmla="*/ 38 w 56"/>
                <a:gd name="T19" fmla="*/ 0 h 1"/>
                <a:gd name="T20" fmla="*/ 36 w 56"/>
                <a:gd name="T21" fmla="*/ 0 h 1"/>
                <a:gd name="T22" fmla="*/ 34 w 56"/>
                <a:gd name="T23" fmla="*/ 0 h 1"/>
                <a:gd name="T24" fmla="*/ 32 w 56"/>
                <a:gd name="T25" fmla="*/ 0 h 1"/>
                <a:gd name="T26" fmla="*/ 31 w 56"/>
                <a:gd name="T27" fmla="*/ 0 h 1"/>
                <a:gd name="T28" fmla="*/ 29 w 56"/>
                <a:gd name="T29" fmla="*/ 0 h 1"/>
                <a:gd name="T30" fmla="*/ 28 w 56"/>
                <a:gd name="T31" fmla="*/ 0 h 1"/>
                <a:gd name="T32" fmla="*/ 26 w 56"/>
                <a:gd name="T33" fmla="*/ 0 h 1"/>
                <a:gd name="T34" fmla="*/ 24 w 56"/>
                <a:gd name="T35" fmla="*/ 0 h 1"/>
                <a:gd name="T36" fmla="*/ 22 w 56"/>
                <a:gd name="T37" fmla="*/ 0 h 1"/>
                <a:gd name="T38" fmla="*/ 20 w 56"/>
                <a:gd name="T39" fmla="*/ 0 h 1"/>
                <a:gd name="T40" fmla="*/ 19 w 56"/>
                <a:gd name="T41" fmla="*/ 0 h 1"/>
                <a:gd name="T42" fmla="*/ 17 w 56"/>
                <a:gd name="T43" fmla="*/ 0 h 1"/>
                <a:gd name="T44" fmla="*/ 15 w 56"/>
                <a:gd name="T45" fmla="*/ 0 h 1"/>
                <a:gd name="T46" fmla="*/ 14 w 56"/>
                <a:gd name="T47" fmla="*/ 0 h 1"/>
                <a:gd name="T48" fmla="*/ 12 w 56"/>
                <a:gd name="T49" fmla="*/ 0 h 1"/>
                <a:gd name="T50" fmla="*/ 10 w 56"/>
                <a:gd name="T51" fmla="*/ 0 h 1"/>
                <a:gd name="T52" fmla="*/ 8 w 56"/>
                <a:gd name="T53" fmla="*/ 0 h 1"/>
                <a:gd name="T54" fmla="*/ 6 w 56"/>
                <a:gd name="T55" fmla="*/ 0 h 1"/>
                <a:gd name="T56" fmla="*/ 5 w 56"/>
                <a:gd name="T57" fmla="*/ 0 h 1"/>
                <a:gd name="T58" fmla="*/ 3 w 56"/>
                <a:gd name="T59" fmla="*/ 0 h 1"/>
                <a:gd name="T60" fmla="*/ 2 w 56"/>
                <a:gd name="T61" fmla="*/ 0 h 1"/>
                <a:gd name="T62" fmla="*/ 0 w 56"/>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5221" name="Line 97">
              <a:extLst>
                <a:ext uri="{FF2B5EF4-FFF2-40B4-BE49-F238E27FC236}">
                  <a16:creationId xmlns:a16="http://schemas.microsoft.com/office/drawing/2014/main" id="{7FDE5277-F928-86C3-3951-7896F8FD4071}"/>
                </a:ext>
              </a:extLst>
            </p:cNvPr>
            <p:cNvSpPr>
              <a:spLocks noChangeShapeType="1"/>
            </p:cNvSpPr>
            <p:nvPr/>
          </p:nvSpPr>
          <p:spPr bwMode="auto">
            <a:xfrm flipH="1">
              <a:off x="4617" y="2476"/>
              <a:ext cx="28" cy="6"/>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222" name="Line 98">
              <a:extLst>
                <a:ext uri="{FF2B5EF4-FFF2-40B4-BE49-F238E27FC236}">
                  <a16:creationId xmlns:a16="http://schemas.microsoft.com/office/drawing/2014/main" id="{A181EE75-5EF2-4116-B083-199F3CCEF782}"/>
                </a:ext>
              </a:extLst>
            </p:cNvPr>
            <p:cNvSpPr>
              <a:spLocks noChangeShapeType="1"/>
            </p:cNvSpPr>
            <p:nvPr/>
          </p:nvSpPr>
          <p:spPr bwMode="auto">
            <a:xfrm>
              <a:off x="4631" y="2469"/>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5223" name="Rectangle 99">
              <a:extLst>
                <a:ext uri="{FF2B5EF4-FFF2-40B4-BE49-F238E27FC236}">
                  <a16:creationId xmlns:a16="http://schemas.microsoft.com/office/drawing/2014/main" id="{644BAAE1-538C-295D-504C-25137F0990A1}"/>
                </a:ext>
              </a:extLst>
            </p:cNvPr>
            <p:cNvSpPr>
              <a:spLocks noChangeArrowheads="1"/>
            </p:cNvSpPr>
            <p:nvPr/>
          </p:nvSpPr>
          <p:spPr bwMode="auto">
            <a:xfrm flipV="1">
              <a:off x="3842" y="3037"/>
              <a:ext cx="13" cy="1"/>
            </a:xfrm>
            <a:prstGeom prst="rect">
              <a:avLst/>
            </a:prstGeom>
            <a:solidFill>
              <a:srgbClr val="FF0000"/>
            </a:solidFill>
            <a:ln>
              <a:noFill/>
            </a:ln>
            <a:effectLst>
              <a:prstShdw prst="shdw17" dist="17961" dir="13500000">
                <a:srgbClr val="990000"/>
              </a:prstShdw>
            </a:effectLst>
            <a:extLst>
              <a:ext uri="{91240B29-F687-4F45-9708-019B960494DF}">
                <a14:hiddenLine xmlns:a14="http://schemas.microsoft.com/office/drawing/2010/main" w="37465">
                  <a:solidFill>
                    <a:srgbClr val="0080FF"/>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13412" name="Text Box 100">
            <a:extLst>
              <a:ext uri="{FF2B5EF4-FFF2-40B4-BE49-F238E27FC236}">
                <a16:creationId xmlns:a16="http://schemas.microsoft.com/office/drawing/2014/main" id="{76D197A0-C8B3-009A-59AD-5056C65FE85E}"/>
              </a:ext>
            </a:extLst>
          </p:cNvPr>
          <p:cNvSpPr txBox="1">
            <a:spLocks noChangeArrowheads="1"/>
          </p:cNvSpPr>
          <p:nvPr/>
        </p:nvSpPr>
        <p:spPr bwMode="auto">
          <a:xfrm>
            <a:off x="87780" y="616189"/>
            <a:ext cx="8684365" cy="1732205"/>
          </a:xfrm>
          <a:prstGeom prst="rect">
            <a:avLst/>
          </a:prstGeom>
          <a:noFill/>
          <a:ln>
            <a:noFill/>
          </a:ln>
          <a:effectLst/>
        </p:spPr>
        <p:txBody>
          <a:bodyPr wrap="none">
            <a:spAutoFit/>
          </a:bodyPr>
          <a:lstStyle/>
          <a:p>
            <a:pPr algn="ctr">
              <a:lnSpc>
                <a:spcPct val="80000"/>
              </a:lnSpc>
              <a:defRPr/>
            </a:pPr>
            <a:r>
              <a:rPr lang="en-US" altLang="en-US" sz="4400" b="1" dirty="0">
                <a:solidFill>
                  <a:schemeClr val="bg1"/>
                </a:solidFill>
              </a:rPr>
              <a:t>Initially, A Person Takes A Drug </a:t>
            </a:r>
          </a:p>
          <a:p>
            <a:pPr algn="ctr">
              <a:lnSpc>
                <a:spcPct val="80000"/>
              </a:lnSpc>
              <a:defRPr/>
            </a:pPr>
            <a:r>
              <a:rPr lang="en-US" altLang="en-US" sz="4400" b="1" dirty="0">
                <a:solidFill>
                  <a:schemeClr val="bg1"/>
                </a:solidFill>
              </a:rPr>
              <a:t>Hoping to Change their Mood, </a:t>
            </a:r>
          </a:p>
          <a:p>
            <a:pPr algn="ctr">
              <a:lnSpc>
                <a:spcPct val="80000"/>
              </a:lnSpc>
              <a:defRPr/>
            </a:pPr>
            <a:r>
              <a:rPr lang="en-US" altLang="en-US" sz="4400" b="1" dirty="0">
                <a:solidFill>
                  <a:schemeClr val="bg1"/>
                </a:solidFill>
              </a:rPr>
              <a:t>Perception, or Emotional State</a:t>
            </a:r>
            <a:endParaRPr lang="en-US" altLang="en-US" sz="4400" b="1" dirty="0">
              <a:solidFill>
                <a:schemeClr val="bg1"/>
              </a:solidFill>
              <a:effectLst>
                <a:outerShdw blurRad="38100" dist="38100" dir="2700000" algn="tl">
                  <a:srgbClr val="000000"/>
                </a:outerShdw>
              </a:effectLst>
            </a:endParaRPr>
          </a:p>
        </p:txBody>
      </p:sp>
      <p:sp>
        <p:nvSpPr>
          <p:cNvPr id="13413" name="Text Box 101">
            <a:extLst>
              <a:ext uri="{FF2B5EF4-FFF2-40B4-BE49-F238E27FC236}">
                <a16:creationId xmlns:a16="http://schemas.microsoft.com/office/drawing/2014/main" id="{9BDED346-D7B7-7ED1-2787-E5ACB3FD5363}"/>
              </a:ext>
            </a:extLst>
          </p:cNvPr>
          <p:cNvSpPr txBox="1">
            <a:spLocks noChangeArrowheads="1"/>
          </p:cNvSpPr>
          <p:nvPr/>
        </p:nvSpPr>
        <p:spPr bwMode="auto">
          <a:xfrm>
            <a:off x="1991551" y="2905875"/>
            <a:ext cx="3784883" cy="648832"/>
          </a:xfrm>
          <a:prstGeom prst="rect">
            <a:avLst/>
          </a:prstGeom>
          <a:noFill/>
          <a:ln>
            <a:noFill/>
          </a:ln>
          <a:effectLst/>
        </p:spPr>
        <p:txBody>
          <a:bodyPr wrap="none">
            <a:spAutoFit/>
          </a:bodyPr>
          <a:lstStyle/>
          <a:p>
            <a:pPr algn="ctr">
              <a:lnSpc>
                <a:spcPct val="80000"/>
              </a:lnSpc>
              <a:defRPr/>
            </a:pPr>
            <a:r>
              <a:rPr lang="en-US" altLang="en-US" sz="4400" b="1" i="1" dirty="0">
                <a:solidFill>
                  <a:schemeClr val="bg2"/>
                </a:solidFill>
              </a:rPr>
              <a:t>Translation---</a:t>
            </a:r>
            <a:endParaRPr lang="en-US" altLang="en-US" sz="4400" b="1" i="1" dirty="0">
              <a:solidFill>
                <a:schemeClr val="bg2"/>
              </a:solidFill>
              <a:effectLst>
                <a:outerShdw blurRad="38100" dist="38100" dir="2700000" algn="tl">
                  <a:srgbClr val="000000"/>
                </a:outerShdw>
              </a:effectLst>
            </a:endParaRPr>
          </a:p>
        </p:txBody>
      </p:sp>
      <p:sp>
        <p:nvSpPr>
          <p:cNvPr id="13414" name="Text Box 102">
            <a:extLst>
              <a:ext uri="{FF2B5EF4-FFF2-40B4-BE49-F238E27FC236}">
                <a16:creationId xmlns:a16="http://schemas.microsoft.com/office/drawing/2014/main" id="{CACA716C-E642-CF4F-3333-8D7C20A5BDFB}"/>
              </a:ext>
            </a:extLst>
          </p:cNvPr>
          <p:cNvSpPr txBox="1">
            <a:spLocks noChangeArrowheads="1"/>
          </p:cNvSpPr>
          <p:nvPr/>
        </p:nvSpPr>
        <p:spPr bwMode="auto">
          <a:xfrm>
            <a:off x="1995086" y="4941516"/>
            <a:ext cx="8398453" cy="648832"/>
          </a:xfrm>
          <a:prstGeom prst="rect">
            <a:avLst/>
          </a:prstGeom>
          <a:noFill/>
          <a:ln>
            <a:noFill/>
          </a:ln>
          <a:effectLst/>
        </p:spPr>
        <p:txBody>
          <a:bodyPr wrap="none">
            <a:spAutoFit/>
          </a:bodyPr>
          <a:lstStyle/>
          <a:p>
            <a:pPr algn="ctr">
              <a:lnSpc>
                <a:spcPct val="80000"/>
              </a:lnSpc>
              <a:defRPr/>
            </a:pPr>
            <a:r>
              <a:rPr lang="en-US" altLang="en-US" sz="4400" b="1" dirty="0">
                <a:solidFill>
                  <a:schemeClr val="bg1"/>
                </a:solidFill>
              </a:rPr>
              <a:t>…Hoping to Change their </a:t>
            </a:r>
            <a:r>
              <a:rPr lang="en-US" altLang="en-US" sz="4400" b="1" i="1" dirty="0">
                <a:solidFill>
                  <a:schemeClr val="bg1"/>
                </a:solidFill>
              </a:rPr>
              <a:t>Brain</a:t>
            </a:r>
            <a:endParaRPr lang="en-US" altLang="en-US" sz="4400" b="1" i="1" dirty="0">
              <a:solidFill>
                <a:schemeClr val="bg1"/>
              </a:solidFill>
              <a:effectLst>
                <a:outerShdw blurRad="38100" dist="38100" dir="2700000" algn="tl">
                  <a:srgbClr val="000000"/>
                </a:outerShdw>
              </a:effectLst>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0A2A4B65-4B03-4D15-E3E4-AC7126FBC6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ACD0624-F833-B857-BAAB-64F82C38421E}"/>
              </a:ext>
            </a:extLst>
          </p:cNvPr>
          <p:cNvSpPr txBox="1"/>
          <p:nvPr/>
        </p:nvSpPr>
        <p:spPr>
          <a:xfrm>
            <a:off x="141006" y="171131"/>
            <a:ext cx="1160518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Overdose Deaths in California Are Driven by Fentanyl + Stimulants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76765D4-0947-76CA-E790-5051F9BAEA0F}"/>
              </a:ext>
            </a:extLst>
          </p:cNvPr>
          <p:cNvPicPr>
            <a:picLocks noChangeAspect="1"/>
          </p:cNvPicPr>
          <p:nvPr/>
        </p:nvPicPr>
        <p:blipFill>
          <a:blip r:embed="rId2"/>
          <a:stretch>
            <a:fillRect/>
          </a:stretch>
        </p:blipFill>
        <p:spPr>
          <a:xfrm>
            <a:off x="0" y="755906"/>
            <a:ext cx="12192000" cy="6024156"/>
          </a:xfrm>
          <a:prstGeom prst="rect">
            <a:avLst/>
          </a:prstGeom>
        </p:spPr>
      </p:pic>
    </p:spTree>
    <p:extLst>
      <p:ext uri="{BB962C8B-B14F-4D97-AF65-F5344CB8AC3E}">
        <p14:creationId xmlns:p14="http://schemas.microsoft.com/office/powerpoint/2010/main" val="3813458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5788ED05-CB5A-5A37-A8C7-F5518FAB4F39}"/>
              </a:ext>
            </a:extLst>
          </p:cNvPr>
          <p:cNvSpPr txBox="1">
            <a:spLocks noChangeArrowheads="1"/>
          </p:cNvSpPr>
          <p:nvPr/>
        </p:nvSpPr>
        <p:spPr bwMode="auto">
          <a:xfrm>
            <a:off x="2594613" y="2613026"/>
            <a:ext cx="7209153" cy="189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85000"/>
              </a:lnSpc>
              <a:spcBef>
                <a:spcPct val="0"/>
              </a:spcBef>
              <a:buFontTx/>
              <a:buNone/>
            </a:pPr>
            <a:r>
              <a:rPr lang="en-US" altLang="en-US" sz="4600" b="1" i="1" dirty="0">
                <a:solidFill>
                  <a:schemeClr val="bg1"/>
                </a:solidFill>
              </a:rPr>
              <a:t>Why Do Some People</a:t>
            </a:r>
          </a:p>
          <a:p>
            <a:pPr algn="ctr">
              <a:lnSpc>
                <a:spcPct val="85000"/>
              </a:lnSpc>
              <a:spcBef>
                <a:spcPct val="0"/>
              </a:spcBef>
              <a:buFontTx/>
              <a:buNone/>
            </a:pPr>
            <a:r>
              <a:rPr lang="en-US" altLang="en-US" sz="4600" b="1" i="1" dirty="0">
                <a:solidFill>
                  <a:schemeClr val="bg1"/>
                </a:solidFill>
              </a:rPr>
              <a:t>Get Into Trouble With Drugs</a:t>
            </a:r>
          </a:p>
          <a:p>
            <a:pPr algn="ctr">
              <a:lnSpc>
                <a:spcPct val="85000"/>
              </a:lnSpc>
              <a:spcBef>
                <a:spcPct val="0"/>
              </a:spcBef>
              <a:buFontTx/>
              <a:buNone/>
            </a:pPr>
            <a:r>
              <a:rPr lang="en-US" altLang="en-US" sz="4600" b="1" i="1" dirty="0">
                <a:solidFill>
                  <a:schemeClr val="bg1"/>
                </a:solidFill>
              </a:rPr>
              <a:t>And Others Don’t?</a:t>
            </a:r>
          </a:p>
        </p:txBody>
      </p:sp>
      <p:sp>
        <p:nvSpPr>
          <p:cNvPr id="16387" name="Text Box 3">
            <a:extLst>
              <a:ext uri="{FF2B5EF4-FFF2-40B4-BE49-F238E27FC236}">
                <a16:creationId xmlns:a16="http://schemas.microsoft.com/office/drawing/2014/main" id="{6C7897BB-7E2D-1201-7D6E-25E49C379B2B}"/>
              </a:ext>
            </a:extLst>
          </p:cNvPr>
          <p:cNvSpPr txBox="1">
            <a:spLocks noChangeArrowheads="1"/>
          </p:cNvSpPr>
          <p:nvPr/>
        </p:nvSpPr>
        <p:spPr bwMode="auto">
          <a:xfrm>
            <a:off x="2133601" y="1355725"/>
            <a:ext cx="6419065" cy="707886"/>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b="1" dirty="0">
                <a:solidFill>
                  <a:schemeClr val="bg2"/>
                </a:solidFill>
              </a:rPr>
              <a:t>Another Critical Question…</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62EDFDAD-B977-205C-86C6-CF933ADDBF45}"/>
              </a:ext>
            </a:extLst>
          </p:cNvPr>
          <p:cNvGrpSpPr>
            <a:grpSpLocks/>
          </p:cNvGrpSpPr>
          <p:nvPr/>
        </p:nvGrpSpPr>
        <p:grpSpPr bwMode="auto">
          <a:xfrm>
            <a:off x="2698751" y="1130300"/>
            <a:ext cx="5173663" cy="3328988"/>
            <a:chOff x="833" y="712"/>
            <a:chExt cx="3666" cy="2097"/>
          </a:xfrm>
        </p:grpSpPr>
        <p:sp>
          <p:nvSpPr>
            <p:cNvPr id="7182" name="Rectangle 3">
              <a:extLst>
                <a:ext uri="{FF2B5EF4-FFF2-40B4-BE49-F238E27FC236}">
                  <a16:creationId xmlns:a16="http://schemas.microsoft.com/office/drawing/2014/main" id="{7C147677-BD22-344E-0CF8-5C37FAD65332}"/>
                </a:ext>
              </a:extLst>
            </p:cNvPr>
            <p:cNvSpPr>
              <a:spLocks noChangeArrowheads="1"/>
            </p:cNvSpPr>
            <p:nvPr/>
          </p:nvSpPr>
          <p:spPr bwMode="auto">
            <a:xfrm flipV="1">
              <a:off x="833" y="712"/>
              <a:ext cx="3666" cy="2097"/>
            </a:xfrm>
            <a:prstGeom prst="rect">
              <a:avLst/>
            </a:prstGeom>
            <a:solidFill>
              <a:srgbClr val="80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8000FF"/>
              </a:extrusionClr>
              <a:contourClr>
                <a:srgbClr val="80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7412" name="Text Box 4">
              <a:extLst>
                <a:ext uri="{FF2B5EF4-FFF2-40B4-BE49-F238E27FC236}">
                  <a16:creationId xmlns:a16="http://schemas.microsoft.com/office/drawing/2014/main" id="{B6567735-116A-5E4F-81BE-2F3BC4833DE1}"/>
                </a:ext>
              </a:extLst>
            </p:cNvPr>
            <p:cNvSpPr txBox="1">
              <a:spLocks noChangeArrowheads="1"/>
            </p:cNvSpPr>
            <p:nvPr/>
          </p:nvSpPr>
          <p:spPr bwMode="auto">
            <a:xfrm>
              <a:off x="1122" y="908"/>
              <a:ext cx="1435" cy="382"/>
            </a:xfrm>
            <a:prstGeom prst="rect">
              <a:avLst/>
            </a:prstGeom>
            <a:noFill/>
            <a:ln>
              <a:noFill/>
            </a:ln>
            <a:effectLst>
              <a:outerShdw dist="45791" dir="2021404" algn="ctr" rotWithShape="0">
                <a:srgbClr val="000000"/>
              </a:outerShdw>
            </a:effectLst>
          </p:spPr>
          <p:txBody>
            <a:bodyPr wrap="none" anchor="b">
              <a:spAutoFit/>
            </a:bodyPr>
            <a:lstStyle/>
            <a:p>
              <a:pPr algn="ctr">
                <a:lnSpc>
                  <a:spcPct val="82000"/>
                </a:lnSpc>
                <a:spcBef>
                  <a:spcPct val="30000"/>
                </a:spcBef>
                <a:defRPr/>
              </a:pPr>
              <a:r>
                <a:rPr lang="en-US" altLang="en-US" sz="4000" b="1">
                  <a:solidFill>
                    <a:srgbClr val="FFFFFF"/>
                  </a:solidFill>
                  <a:effectLst>
                    <a:outerShdw blurRad="38100" dist="38100" dir="2700000" algn="tl">
                      <a:srgbClr val="000000"/>
                    </a:outerShdw>
                  </a:effectLst>
                </a:rPr>
                <a:t>Genetics</a:t>
              </a:r>
              <a:endParaRPr lang="en-US" altLang="en-US"/>
            </a:p>
          </p:txBody>
        </p:sp>
      </p:grpSp>
      <p:grpSp>
        <p:nvGrpSpPr>
          <p:cNvPr id="17413" name="Group 5">
            <a:extLst>
              <a:ext uri="{FF2B5EF4-FFF2-40B4-BE49-F238E27FC236}">
                <a16:creationId xmlns:a16="http://schemas.microsoft.com/office/drawing/2014/main" id="{0A392260-EE98-64F3-74F4-E46EC6412D25}"/>
              </a:ext>
            </a:extLst>
          </p:cNvPr>
          <p:cNvGrpSpPr>
            <a:grpSpLocks/>
          </p:cNvGrpSpPr>
          <p:nvPr/>
        </p:nvGrpSpPr>
        <p:grpSpPr bwMode="auto">
          <a:xfrm>
            <a:off x="4229101" y="2198689"/>
            <a:ext cx="5173663" cy="3328987"/>
            <a:chOff x="1917" y="1385"/>
            <a:chExt cx="3666" cy="2097"/>
          </a:xfrm>
        </p:grpSpPr>
        <p:sp>
          <p:nvSpPr>
            <p:cNvPr id="7180" name="Rectangle 6">
              <a:extLst>
                <a:ext uri="{FF2B5EF4-FFF2-40B4-BE49-F238E27FC236}">
                  <a16:creationId xmlns:a16="http://schemas.microsoft.com/office/drawing/2014/main" id="{87CFA15F-7E20-A443-FA79-9AD78E7A4730}"/>
                </a:ext>
              </a:extLst>
            </p:cNvPr>
            <p:cNvSpPr>
              <a:spLocks noChangeArrowheads="1"/>
            </p:cNvSpPr>
            <p:nvPr/>
          </p:nvSpPr>
          <p:spPr bwMode="auto">
            <a:xfrm flipV="1">
              <a:off x="1917" y="1385"/>
              <a:ext cx="3666" cy="2097"/>
            </a:xfrm>
            <a:prstGeom prst="rect">
              <a:avLst/>
            </a:prstGeom>
            <a:solidFill>
              <a:srgbClr val="FF00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FF00FF"/>
              </a:extrusionClr>
              <a:contourClr>
                <a:srgbClr val="FF00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7415" name="Text Box 7">
              <a:extLst>
                <a:ext uri="{FF2B5EF4-FFF2-40B4-BE49-F238E27FC236}">
                  <a16:creationId xmlns:a16="http://schemas.microsoft.com/office/drawing/2014/main" id="{EBFD75F3-54CE-4E17-6A5D-EF167DC5CB4F}"/>
                </a:ext>
              </a:extLst>
            </p:cNvPr>
            <p:cNvSpPr txBox="1">
              <a:spLocks noChangeArrowheads="1"/>
            </p:cNvSpPr>
            <p:nvPr/>
          </p:nvSpPr>
          <p:spPr bwMode="auto">
            <a:xfrm>
              <a:off x="3251" y="2931"/>
              <a:ext cx="2072" cy="382"/>
            </a:xfrm>
            <a:prstGeom prst="rect">
              <a:avLst/>
            </a:prstGeom>
            <a:noFill/>
            <a:ln>
              <a:noFill/>
            </a:ln>
            <a:effectLst>
              <a:outerShdw dist="45791" dir="2021404" algn="ctr" rotWithShape="0">
                <a:srgbClr val="000000"/>
              </a:outerShdw>
            </a:effectLst>
          </p:spPr>
          <p:txBody>
            <a:bodyPr wrap="none" anchor="b">
              <a:spAutoFit/>
            </a:bodyPr>
            <a:lstStyle/>
            <a:p>
              <a:pPr algn="ctr">
                <a:lnSpc>
                  <a:spcPct val="82000"/>
                </a:lnSpc>
                <a:spcBef>
                  <a:spcPct val="30000"/>
                </a:spcBef>
                <a:defRPr/>
              </a:pPr>
              <a:r>
                <a:rPr lang="en-US" altLang="en-US" sz="4000" b="1">
                  <a:solidFill>
                    <a:srgbClr val="FFFFFF"/>
                  </a:solidFill>
                  <a:effectLst>
                    <a:outerShdw blurRad="38100" dist="38100" dir="2700000" algn="tl">
                      <a:srgbClr val="000000"/>
                    </a:outerShdw>
                  </a:effectLst>
                </a:rPr>
                <a:t>Environment</a:t>
              </a:r>
              <a:endParaRPr lang="en-US" altLang="en-US"/>
            </a:p>
          </p:txBody>
        </p:sp>
      </p:grpSp>
      <p:grpSp>
        <p:nvGrpSpPr>
          <p:cNvPr id="17416" name="Group 8">
            <a:extLst>
              <a:ext uri="{FF2B5EF4-FFF2-40B4-BE49-F238E27FC236}">
                <a16:creationId xmlns:a16="http://schemas.microsoft.com/office/drawing/2014/main" id="{35053665-BDCB-984F-5D80-6432AECDDB60}"/>
              </a:ext>
            </a:extLst>
          </p:cNvPr>
          <p:cNvGrpSpPr>
            <a:grpSpLocks/>
          </p:cNvGrpSpPr>
          <p:nvPr/>
        </p:nvGrpSpPr>
        <p:grpSpPr bwMode="auto">
          <a:xfrm>
            <a:off x="4229100" y="2216150"/>
            <a:ext cx="3638550" cy="2236788"/>
            <a:chOff x="1917" y="1396"/>
            <a:chExt cx="2579" cy="1409"/>
          </a:xfrm>
        </p:grpSpPr>
        <p:sp>
          <p:nvSpPr>
            <p:cNvPr id="7178" name="Rectangle 9">
              <a:extLst>
                <a:ext uri="{FF2B5EF4-FFF2-40B4-BE49-F238E27FC236}">
                  <a16:creationId xmlns:a16="http://schemas.microsoft.com/office/drawing/2014/main" id="{7E9BD8DF-D864-FF1A-B997-31E1689A0E95}"/>
                </a:ext>
              </a:extLst>
            </p:cNvPr>
            <p:cNvSpPr>
              <a:spLocks noChangeArrowheads="1"/>
            </p:cNvSpPr>
            <p:nvPr/>
          </p:nvSpPr>
          <p:spPr bwMode="auto">
            <a:xfrm flipV="1">
              <a:off x="1917" y="1396"/>
              <a:ext cx="2579" cy="1409"/>
            </a:xfrm>
            <a:prstGeom prst="rect">
              <a:avLst/>
            </a:prstGeom>
            <a:gradFill rotWithShape="0">
              <a:gsLst>
                <a:gs pos="0">
                  <a:srgbClr val="8000FF"/>
                </a:gs>
                <a:gs pos="100000">
                  <a:srgbClr val="FF00FF"/>
                </a:gs>
              </a:gsLst>
              <a:lin ang="5400000" scaled="1"/>
            </a:gradFill>
            <a:ln w="67944">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7418" name="Text Box 10">
              <a:extLst>
                <a:ext uri="{FF2B5EF4-FFF2-40B4-BE49-F238E27FC236}">
                  <a16:creationId xmlns:a16="http://schemas.microsoft.com/office/drawing/2014/main" id="{3B3B9A6F-1009-C32B-8EF0-11317B518EE4}"/>
                </a:ext>
              </a:extLst>
            </p:cNvPr>
            <p:cNvSpPr txBox="1">
              <a:spLocks noChangeArrowheads="1"/>
            </p:cNvSpPr>
            <p:nvPr/>
          </p:nvSpPr>
          <p:spPr bwMode="auto">
            <a:xfrm>
              <a:off x="2471" y="1779"/>
              <a:ext cx="1587" cy="658"/>
            </a:xfrm>
            <a:prstGeom prst="rect">
              <a:avLst/>
            </a:prstGeom>
            <a:noFill/>
            <a:ln>
              <a:noFill/>
            </a:ln>
            <a:effectLst>
              <a:outerShdw dist="45791" dir="2021404" algn="ctr" rotWithShape="0">
                <a:srgbClr val="000000"/>
              </a:outerShdw>
            </a:effectLst>
          </p:spPr>
          <p:txBody>
            <a:bodyPr wrap="none" anchor="b">
              <a:spAutoFit/>
            </a:bodyPr>
            <a:lstStyle/>
            <a:p>
              <a:pPr algn="ctr">
                <a:lnSpc>
                  <a:spcPct val="67000"/>
                </a:lnSpc>
                <a:spcBef>
                  <a:spcPct val="30000"/>
                </a:spcBef>
                <a:defRPr/>
              </a:pPr>
              <a:r>
                <a:rPr lang="en-US" altLang="en-US" sz="3000" b="1">
                  <a:solidFill>
                    <a:srgbClr val="FFFF00"/>
                  </a:solidFill>
                  <a:effectLst>
                    <a:outerShdw blurRad="38100" dist="38100" dir="2700000" algn="tl">
                      <a:srgbClr val="000000"/>
                    </a:outerShdw>
                  </a:effectLst>
                </a:rPr>
                <a:t>Gene/</a:t>
              </a:r>
              <a:br>
                <a:rPr lang="en-US" altLang="en-US" sz="3000" b="1">
                  <a:solidFill>
                    <a:srgbClr val="FFFF00"/>
                  </a:solidFill>
                  <a:effectLst>
                    <a:outerShdw blurRad="38100" dist="38100" dir="2700000" algn="tl">
                      <a:srgbClr val="000000"/>
                    </a:outerShdw>
                  </a:effectLst>
                </a:rPr>
              </a:br>
              <a:r>
                <a:rPr lang="en-US" altLang="en-US" sz="3000" b="1">
                  <a:solidFill>
                    <a:srgbClr val="FFFF00"/>
                  </a:solidFill>
                  <a:effectLst>
                    <a:outerShdw blurRad="38100" dist="38100" dir="2700000" algn="tl">
                      <a:srgbClr val="000000"/>
                    </a:outerShdw>
                  </a:effectLst>
                </a:rPr>
                <a:t>Environment</a:t>
              </a:r>
              <a:br>
                <a:rPr lang="en-US" altLang="en-US" sz="3000" b="1">
                  <a:solidFill>
                    <a:srgbClr val="FFFF00"/>
                  </a:solidFill>
                  <a:effectLst>
                    <a:outerShdw blurRad="38100" dist="38100" dir="2700000" algn="tl">
                      <a:srgbClr val="000000"/>
                    </a:outerShdw>
                  </a:effectLst>
                </a:rPr>
              </a:br>
              <a:r>
                <a:rPr lang="en-US" altLang="en-US" sz="3000" b="1">
                  <a:solidFill>
                    <a:srgbClr val="FFFF00"/>
                  </a:solidFill>
                  <a:effectLst>
                    <a:outerShdw blurRad="38100" dist="38100" dir="2700000" algn="tl">
                      <a:srgbClr val="000000"/>
                    </a:outerShdw>
                  </a:effectLst>
                </a:rPr>
                <a:t>Interaction</a:t>
              </a:r>
              <a:endParaRPr lang="en-US" altLang="en-US">
                <a:solidFill>
                  <a:srgbClr val="FFFF00"/>
                </a:solidFill>
              </a:endParaRPr>
            </a:p>
          </p:txBody>
        </p:sp>
      </p:grpSp>
      <p:grpSp>
        <p:nvGrpSpPr>
          <p:cNvPr id="17419" name="Group 11">
            <a:extLst>
              <a:ext uri="{FF2B5EF4-FFF2-40B4-BE49-F238E27FC236}">
                <a16:creationId xmlns:a16="http://schemas.microsoft.com/office/drawing/2014/main" id="{C058F6EB-417A-033F-664F-307BE652285F}"/>
              </a:ext>
            </a:extLst>
          </p:cNvPr>
          <p:cNvGrpSpPr>
            <a:grpSpLocks/>
          </p:cNvGrpSpPr>
          <p:nvPr/>
        </p:nvGrpSpPr>
        <p:grpSpPr bwMode="auto">
          <a:xfrm>
            <a:off x="3489325" y="1592264"/>
            <a:ext cx="4895850" cy="3667125"/>
            <a:chOff x="1393" y="1003"/>
            <a:chExt cx="3469" cy="2310"/>
          </a:xfrm>
        </p:grpSpPr>
        <p:sp>
          <p:nvSpPr>
            <p:cNvPr id="7174" name="Freeform 12">
              <a:extLst>
                <a:ext uri="{FF2B5EF4-FFF2-40B4-BE49-F238E27FC236}">
                  <a16:creationId xmlns:a16="http://schemas.microsoft.com/office/drawing/2014/main" id="{4B094489-BCA5-190B-D593-B3F13ABCC521}"/>
                </a:ext>
              </a:extLst>
            </p:cNvPr>
            <p:cNvSpPr>
              <a:spLocks/>
            </p:cNvSpPr>
            <p:nvPr/>
          </p:nvSpPr>
          <p:spPr bwMode="auto">
            <a:xfrm>
              <a:off x="2531" y="1003"/>
              <a:ext cx="411" cy="751"/>
            </a:xfrm>
            <a:custGeom>
              <a:avLst/>
              <a:gdLst>
                <a:gd name="T0" fmla="*/ 0 w 365"/>
                <a:gd name="T1" fmla="*/ 461 h 751"/>
                <a:gd name="T2" fmla="*/ 101 w 365"/>
                <a:gd name="T3" fmla="*/ 750 h 751"/>
                <a:gd name="T4" fmla="*/ 653 w 365"/>
                <a:gd name="T5" fmla="*/ 675 h 751"/>
                <a:gd name="T6" fmla="*/ 511 w 365"/>
                <a:gd name="T7" fmla="*/ 629 h 751"/>
                <a:gd name="T8" fmla="*/ 554 w 365"/>
                <a:gd name="T9" fmla="*/ 593 h 751"/>
                <a:gd name="T10" fmla="*/ 587 w 365"/>
                <a:gd name="T11" fmla="*/ 557 h 751"/>
                <a:gd name="T12" fmla="*/ 614 w 365"/>
                <a:gd name="T13" fmla="*/ 519 h 751"/>
                <a:gd name="T14" fmla="*/ 635 w 365"/>
                <a:gd name="T15" fmla="*/ 481 h 751"/>
                <a:gd name="T16" fmla="*/ 650 w 365"/>
                <a:gd name="T17" fmla="*/ 442 h 751"/>
                <a:gd name="T18" fmla="*/ 660 w 365"/>
                <a:gd name="T19" fmla="*/ 403 h 751"/>
                <a:gd name="T20" fmla="*/ 660 w 365"/>
                <a:gd name="T21" fmla="*/ 363 h 751"/>
                <a:gd name="T22" fmla="*/ 653 w 365"/>
                <a:gd name="T23" fmla="*/ 324 h 751"/>
                <a:gd name="T24" fmla="*/ 642 w 365"/>
                <a:gd name="T25" fmla="*/ 285 h 751"/>
                <a:gd name="T26" fmla="*/ 623 w 365"/>
                <a:gd name="T27" fmla="*/ 247 h 751"/>
                <a:gd name="T28" fmla="*/ 598 w 365"/>
                <a:gd name="T29" fmla="*/ 210 h 751"/>
                <a:gd name="T30" fmla="*/ 564 w 365"/>
                <a:gd name="T31" fmla="*/ 174 h 751"/>
                <a:gd name="T32" fmla="*/ 529 w 365"/>
                <a:gd name="T33" fmla="*/ 140 h 751"/>
                <a:gd name="T34" fmla="*/ 485 w 365"/>
                <a:gd name="T35" fmla="*/ 107 h 751"/>
                <a:gd name="T36" fmla="*/ 437 w 365"/>
                <a:gd name="T37" fmla="*/ 77 h 751"/>
                <a:gd name="T38" fmla="*/ 384 w 365"/>
                <a:gd name="T39" fmla="*/ 49 h 751"/>
                <a:gd name="T40" fmla="*/ 328 w 365"/>
                <a:gd name="T41" fmla="*/ 24 h 751"/>
                <a:gd name="T42" fmla="*/ 262 w 365"/>
                <a:gd name="T43" fmla="*/ 2 h 751"/>
                <a:gd name="T44" fmla="*/ 256 w 365"/>
                <a:gd name="T45" fmla="*/ 0 h 751"/>
                <a:gd name="T46" fmla="*/ 275 w 365"/>
                <a:gd name="T47" fmla="*/ 17 h 751"/>
                <a:gd name="T48" fmla="*/ 304 w 365"/>
                <a:gd name="T49" fmla="*/ 47 h 751"/>
                <a:gd name="T50" fmla="*/ 328 w 365"/>
                <a:gd name="T51" fmla="*/ 79 h 751"/>
                <a:gd name="T52" fmla="*/ 343 w 365"/>
                <a:gd name="T53" fmla="*/ 111 h 751"/>
                <a:gd name="T54" fmla="*/ 355 w 365"/>
                <a:gd name="T55" fmla="*/ 145 h 751"/>
                <a:gd name="T56" fmla="*/ 361 w 365"/>
                <a:gd name="T57" fmla="*/ 180 h 751"/>
                <a:gd name="T58" fmla="*/ 361 w 365"/>
                <a:gd name="T59" fmla="*/ 215 h 751"/>
                <a:gd name="T60" fmla="*/ 355 w 365"/>
                <a:gd name="T61" fmla="*/ 251 h 751"/>
                <a:gd name="T62" fmla="*/ 343 w 365"/>
                <a:gd name="T63" fmla="*/ 287 h 751"/>
                <a:gd name="T64" fmla="*/ 329 w 365"/>
                <a:gd name="T65" fmla="*/ 323 h 751"/>
                <a:gd name="T66" fmla="*/ 305 w 365"/>
                <a:gd name="T67" fmla="*/ 358 h 751"/>
                <a:gd name="T68" fmla="*/ 279 w 365"/>
                <a:gd name="T69" fmla="*/ 393 h 751"/>
                <a:gd name="T70" fmla="*/ 245 w 365"/>
                <a:gd name="T71" fmla="*/ 426 h 751"/>
                <a:gd name="T72" fmla="*/ 207 w 365"/>
                <a:gd name="T73" fmla="*/ 459 h 751"/>
                <a:gd name="T74" fmla="*/ 144 w 365"/>
                <a:gd name="T75" fmla="*/ 509 h 751"/>
                <a:gd name="T76" fmla="*/ 0 w 365"/>
                <a:gd name="T77" fmla="*/ 461 h 7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5" h="751">
                  <a:moveTo>
                    <a:pt x="0" y="461"/>
                  </a:moveTo>
                  <a:lnTo>
                    <a:pt x="56" y="750"/>
                  </a:lnTo>
                  <a:lnTo>
                    <a:pt x="361" y="675"/>
                  </a:lnTo>
                  <a:lnTo>
                    <a:pt x="282" y="629"/>
                  </a:lnTo>
                  <a:lnTo>
                    <a:pt x="306" y="593"/>
                  </a:lnTo>
                  <a:lnTo>
                    <a:pt x="324" y="557"/>
                  </a:lnTo>
                  <a:lnTo>
                    <a:pt x="339" y="519"/>
                  </a:lnTo>
                  <a:lnTo>
                    <a:pt x="351" y="481"/>
                  </a:lnTo>
                  <a:lnTo>
                    <a:pt x="359" y="442"/>
                  </a:lnTo>
                  <a:lnTo>
                    <a:pt x="364" y="403"/>
                  </a:lnTo>
                  <a:lnTo>
                    <a:pt x="364" y="363"/>
                  </a:lnTo>
                  <a:lnTo>
                    <a:pt x="361" y="324"/>
                  </a:lnTo>
                  <a:lnTo>
                    <a:pt x="354" y="285"/>
                  </a:lnTo>
                  <a:lnTo>
                    <a:pt x="344" y="247"/>
                  </a:lnTo>
                  <a:lnTo>
                    <a:pt x="330" y="210"/>
                  </a:lnTo>
                  <a:lnTo>
                    <a:pt x="312" y="174"/>
                  </a:lnTo>
                  <a:lnTo>
                    <a:pt x="292" y="140"/>
                  </a:lnTo>
                  <a:lnTo>
                    <a:pt x="268" y="107"/>
                  </a:lnTo>
                  <a:lnTo>
                    <a:pt x="242" y="77"/>
                  </a:lnTo>
                  <a:lnTo>
                    <a:pt x="212" y="49"/>
                  </a:lnTo>
                  <a:lnTo>
                    <a:pt x="180" y="24"/>
                  </a:lnTo>
                  <a:lnTo>
                    <a:pt x="145" y="2"/>
                  </a:lnTo>
                  <a:lnTo>
                    <a:pt x="141" y="0"/>
                  </a:lnTo>
                  <a:lnTo>
                    <a:pt x="152" y="17"/>
                  </a:lnTo>
                  <a:lnTo>
                    <a:pt x="168" y="47"/>
                  </a:lnTo>
                  <a:lnTo>
                    <a:pt x="180" y="79"/>
                  </a:lnTo>
                  <a:lnTo>
                    <a:pt x="190" y="111"/>
                  </a:lnTo>
                  <a:lnTo>
                    <a:pt x="196" y="145"/>
                  </a:lnTo>
                  <a:lnTo>
                    <a:pt x="200" y="180"/>
                  </a:lnTo>
                  <a:lnTo>
                    <a:pt x="200" y="215"/>
                  </a:lnTo>
                  <a:lnTo>
                    <a:pt x="196" y="251"/>
                  </a:lnTo>
                  <a:lnTo>
                    <a:pt x="190" y="287"/>
                  </a:lnTo>
                  <a:lnTo>
                    <a:pt x="181" y="323"/>
                  </a:lnTo>
                  <a:lnTo>
                    <a:pt x="169" y="358"/>
                  </a:lnTo>
                  <a:lnTo>
                    <a:pt x="154" y="393"/>
                  </a:lnTo>
                  <a:lnTo>
                    <a:pt x="136" y="426"/>
                  </a:lnTo>
                  <a:lnTo>
                    <a:pt x="115" y="459"/>
                  </a:lnTo>
                  <a:lnTo>
                    <a:pt x="80" y="509"/>
                  </a:lnTo>
                  <a:lnTo>
                    <a:pt x="0" y="461"/>
                  </a:lnTo>
                </a:path>
              </a:pathLst>
            </a:custGeom>
            <a:solidFill>
              <a:srgbClr val="FFFFFF"/>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9933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7175" name="Freeform 13">
              <a:extLst>
                <a:ext uri="{FF2B5EF4-FFF2-40B4-BE49-F238E27FC236}">
                  <a16:creationId xmlns:a16="http://schemas.microsoft.com/office/drawing/2014/main" id="{F3F6AFDC-93A1-3795-220B-AD7BD4CF6F69}"/>
                </a:ext>
              </a:extLst>
            </p:cNvPr>
            <p:cNvSpPr>
              <a:spLocks/>
            </p:cNvSpPr>
            <p:nvPr/>
          </p:nvSpPr>
          <p:spPr bwMode="auto">
            <a:xfrm>
              <a:off x="1393" y="2263"/>
              <a:ext cx="971" cy="398"/>
            </a:xfrm>
            <a:custGeom>
              <a:avLst/>
              <a:gdLst>
                <a:gd name="T0" fmla="*/ 1050 w 863"/>
                <a:gd name="T1" fmla="*/ 94 h 398"/>
                <a:gd name="T2" fmla="*/ 1555 w 863"/>
                <a:gd name="T3" fmla="*/ 240 h 398"/>
                <a:gd name="T4" fmla="*/ 1084 w 863"/>
                <a:gd name="T5" fmla="*/ 397 h 398"/>
                <a:gd name="T6" fmla="*/ 1080 w 863"/>
                <a:gd name="T7" fmla="*/ 331 h 398"/>
                <a:gd name="T8" fmla="*/ 982 w 863"/>
                <a:gd name="T9" fmla="*/ 331 h 398"/>
                <a:gd name="T10" fmla="*/ 892 w 863"/>
                <a:gd name="T11" fmla="*/ 328 h 398"/>
                <a:gd name="T12" fmla="*/ 806 w 863"/>
                <a:gd name="T13" fmla="*/ 323 h 398"/>
                <a:gd name="T14" fmla="*/ 718 w 863"/>
                <a:gd name="T15" fmla="*/ 315 h 398"/>
                <a:gd name="T16" fmla="*/ 630 w 863"/>
                <a:gd name="T17" fmla="*/ 305 h 398"/>
                <a:gd name="T18" fmla="*/ 549 w 863"/>
                <a:gd name="T19" fmla="*/ 292 h 398"/>
                <a:gd name="T20" fmla="*/ 474 w 863"/>
                <a:gd name="T21" fmla="*/ 277 h 398"/>
                <a:gd name="T22" fmla="*/ 398 w 863"/>
                <a:gd name="T23" fmla="*/ 259 h 398"/>
                <a:gd name="T24" fmla="*/ 331 w 863"/>
                <a:gd name="T25" fmla="*/ 240 h 398"/>
                <a:gd name="T26" fmla="*/ 269 w 863"/>
                <a:gd name="T27" fmla="*/ 219 h 398"/>
                <a:gd name="T28" fmla="*/ 209 w 863"/>
                <a:gd name="T29" fmla="*/ 196 h 398"/>
                <a:gd name="T30" fmla="*/ 158 w 863"/>
                <a:gd name="T31" fmla="*/ 172 h 398"/>
                <a:gd name="T32" fmla="*/ 114 w 863"/>
                <a:gd name="T33" fmla="*/ 146 h 398"/>
                <a:gd name="T34" fmla="*/ 77 w 863"/>
                <a:gd name="T35" fmla="*/ 119 h 398"/>
                <a:gd name="T36" fmla="*/ 46 w 863"/>
                <a:gd name="T37" fmla="*/ 91 h 398"/>
                <a:gd name="T38" fmla="*/ 23 w 863"/>
                <a:gd name="T39" fmla="*/ 62 h 398"/>
                <a:gd name="T40" fmla="*/ 9 w 863"/>
                <a:gd name="T41" fmla="*/ 33 h 398"/>
                <a:gd name="T42" fmla="*/ 0 w 863"/>
                <a:gd name="T43" fmla="*/ 3 h 398"/>
                <a:gd name="T44" fmla="*/ 0 w 863"/>
                <a:gd name="T45" fmla="*/ 0 h 398"/>
                <a:gd name="T46" fmla="*/ 23 w 863"/>
                <a:gd name="T47" fmla="*/ 13 h 398"/>
                <a:gd name="T48" fmla="*/ 63 w 863"/>
                <a:gd name="T49" fmla="*/ 34 h 398"/>
                <a:gd name="T50" fmla="*/ 113 w 863"/>
                <a:gd name="T51" fmla="*/ 54 h 398"/>
                <a:gd name="T52" fmla="*/ 168 w 863"/>
                <a:gd name="T53" fmla="*/ 73 h 398"/>
                <a:gd name="T54" fmla="*/ 226 w 863"/>
                <a:gd name="T55" fmla="*/ 90 h 398"/>
                <a:gd name="T56" fmla="*/ 289 w 863"/>
                <a:gd name="T57" fmla="*/ 105 h 398"/>
                <a:gd name="T58" fmla="*/ 360 w 863"/>
                <a:gd name="T59" fmla="*/ 119 h 398"/>
                <a:gd name="T60" fmla="*/ 432 w 863"/>
                <a:gd name="T61" fmla="*/ 131 h 398"/>
                <a:gd name="T62" fmla="*/ 509 w 863"/>
                <a:gd name="T63" fmla="*/ 141 h 398"/>
                <a:gd name="T64" fmla="*/ 588 w 863"/>
                <a:gd name="T65" fmla="*/ 150 h 398"/>
                <a:gd name="T66" fmla="*/ 671 w 863"/>
                <a:gd name="T67" fmla="*/ 156 h 398"/>
                <a:gd name="T68" fmla="*/ 753 w 863"/>
                <a:gd name="T69" fmla="*/ 161 h 398"/>
                <a:gd name="T70" fmla="*/ 838 w 863"/>
                <a:gd name="T71" fmla="*/ 163 h 398"/>
                <a:gd name="T72" fmla="*/ 923 w 863"/>
                <a:gd name="T73" fmla="*/ 163 h 398"/>
                <a:gd name="T74" fmla="*/ 1059 w 863"/>
                <a:gd name="T75" fmla="*/ 161 h 398"/>
                <a:gd name="T76" fmla="*/ 1050 w 863"/>
                <a:gd name="T77" fmla="*/ 94 h 3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63" h="398">
                  <a:moveTo>
                    <a:pt x="582" y="94"/>
                  </a:moveTo>
                  <a:lnTo>
                    <a:pt x="862" y="240"/>
                  </a:lnTo>
                  <a:lnTo>
                    <a:pt x="601" y="397"/>
                  </a:lnTo>
                  <a:lnTo>
                    <a:pt x="599" y="331"/>
                  </a:lnTo>
                  <a:lnTo>
                    <a:pt x="545" y="331"/>
                  </a:lnTo>
                  <a:lnTo>
                    <a:pt x="495" y="328"/>
                  </a:lnTo>
                  <a:lnTo>
                    <a:pt x="446" y="323"/>
                  </a:lnTo>
                  <a:lnTo>
                    <a:pt x="398" y="315"/>
                  </a:lnTo>
                  <a:lnTo>
                    <a:pt x="350" y="305"/>
                  </a:lnTo>
                  <a:lnTo>
                    <a:pt x="305" y="292"/>
                  </a:lnTo>
                  <a:lnTo>
                    <a:pt x="262" y="277"/>
                  </a:lnTo>
                  <a:lnTo>
                    <a:pt x="221" y="259"/>
                  </a:lnTo>
                  <a:lnTo>
                    <a:pt x="183" y="240"/>
                  </a:lnTo>
                  <a:lnTo>
                    <a:pt x="148" y="219"/>
                  </a:lnTo>
                  <a:lnTo>
                    <a:pt x="116" y="196"/>
                  </a:lnTo>
                  <a:lnTo>
                    <a:pt x="87" y="172"/>
                  </a:lnTo>
                  <a:lnTo>
                    <a:pt x="63" y="146"/>
                  </a:lnTo>
                  <a:lnTo>
                    <a:pt x="42" y="119"/>
                  </a:lnTo>
                  <a:lnTo>
                    <a:pt x="25" y="91"/>
                  </a:lnTo>
                  <a:lnTo>
                    <a:pt x="12" y="62"/>
                  </a:lnTo>
                  <a:lnTo>
                    <a:pt x="4" y="33"/>
                  </a:lnTo>
                  <a:lnTo>
                    <a:pt x="0" y="3"/>
                  </a:lnTo>
                  <a:lnTo>
                    <a:pt x="0" y="0"/>
                  </a:lnTo>
                  <a:lnTo>
                    <a:pt x="12" y="13"/>
                  </a:lnTo>
                  <a:lnTo>
                    <a:pt x="35" y="34"/>
                  </a:lnTo>
                  <a:lnTo>
                    <a:pt x="62" y="54"/>
                  </a:lnTo>
                  <a:lnTo>
                    <a:pt x="92" y="73"/>
                  </a:lnTo>
                  <a:lnTo>
                    <a:pt x="125" y="90"/>
                  </a:lnTo>
                  <a:lnTo>
                    <a:pt x="160" y="105"/>
                  </a:lnTo>
                  <a:lnTo>
                    <a:pt x="199" y="119"/>
                  </a:lnTo>
                  <a:lnTo>
                    <a:pt x="239" y="131"/>
                  </a:lnTo>
                  <a:lnTo>
                    <a:pt x="282" y="141"/>
                  </a:lnTo>
                  <a:lnTo>
                    <a:pt x="326" y="150"/>
                  </a:lnTo>
                  <a:lnTo>
                    <a:pt x="372" y="156"/>
                  </a:lnTo>
                  <a:lnTo>
                    <a:pt x="418" y="161"/>
                  </a:lnTo>
                  <a:lnTo>
                    <a:pt x="465" y="163"/>
                  </a:lnTo>
                  <a:lnTo>
                    <a:pt x="512" y="163"/>
                  </a:lnTo>
                  <a:lnTo>
                    <a:pt x="587" y="161"/>
                  </a:lnTo>
                  <a:lnTo>
                    <a:pt x="582" y="94"/>
                  </a:lnTo>
                </a:path>
              </a:pathLst>
            </a:custGeom>
            <a:solidFill>
              <a:srgbClr val="FFFFFF"/>
            </a:solidFill>
            <a:ln w="9525">
              <a:round/>
              <a:headEnd/>
              <a:tailEnd/>
            </a:ln>
            <a:effectLst/>
            <a:scene3d>
              <a:camera prst="legacyPerspectiveFront">
                <a:rot lat="1500000" lon="1500000" rev="0"/>
              </a:camera>
              <a:lightRig rig="legacyFlat2" dir="t"/>
            </a:scene3d>
            <a:sp3d extrusionH="887400" prstMaterial="legacyMatte">
              <a:bevelT w="13500" h="13500" prst="angle"/>
              <a:bevelB w="13500" h="13500" prst="angle"/>
              <a:extrusionClr>
                <a:srgbClr val="9933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7176" name="Freeform 14">
              <a:extLst>
                <a:ext uri="{FF2B5EF4-FFF2-40B4-BE49-F238E27FC236}">
                  <a16:creationId xmlns:a16="http://schemas.microsoft.com/office/drawing/2014/main" id="{D7415F10-5A6E-FBCC-4DFE-9F6B896A709C}"/>
                </a:ext>
              </a:extLst>
            </p:cNvPr>
            <p:cNvSpPr>
              <a:spLocks/>
            </p:cNvSpPr>
            <p:nvPr/>
          </p:nvSpPr>
          <p:spPr bwMode="auto">
            <a:xfrm>
              <a:off x="3933" y="1632"/>
              <a:ext cx="929" cy="421"/>
            </a:xfrm>
            <a:custGeom>
              <a:avLst/>
              <a:gdLst>
                <a:gd name="T0" fmla="*/ 475 w 826"/>
                <a:gd name="T1" fmla="*/ 327 h 421"/>
                <a:gd name="T2" fmla="*/ 0 w 826"/>
                <a:gd name="T3" fmla="*/ 174 h 421"/>
                <a:gd name="T4" fmla="*/ 476 w 826"/>
                <a:gd name="T5" fmla="*/ 0 h 421"/>
                <a:gd name="T6" fmla="*/ 472 w 826"/>
                <a:gd name="T7" fmla="*/ 72 h 421"/>
                <a:gd name="T8" fmla="*/ 566 w 826"/>
                <a:gd name="T9" fmla="*/ 70 h 421"/>
                <a:gd name="T10" fmla="*/ 652 w 826"/>
                <a:gd name="T11" fmla="*/ 73 h 421"/>
                <a:gd name="T12" fmla="*/ 740 w 826"/>
                <a:gd name="T13" fmla="*/ 78 h 421"/>
                <a:gd name="T14" fmla="*/ 822 w 826"/>
                <a:gd name="T15" fmla="*/ 86 h 421"/>
                <a:gd name="T16" fmla="*/ 905 w 826"/>
                <a:gd name="T17" fmla="*/ 96 h 421"/>
                <a:gd name="T18" fmla="*/ 983 w 826"/>
                <a:gd name="T19" fmla="*/ 109 h 421"/>
                <a:gd name="T20" fmla="*/ 1056 w 826"/>
                <a:gd name="T21" fmla="*/ 125 h 421"/>
                <a:gd name="T22" fmla="*/ 1127 w 826"/>
                <a:gd name="T23" fmla="*/ 143 h 421"/>
                <a:gd name="T24" fmla="*/ 1191 w 826"/>
                <a:gd name="T25" fmla="*/ 163 h 421"/>
                <a:gd name="T26" fmla="*/ 1248 w 826"/>
                <a:gd name="T27" fmla="*/ 185 h 421"/>
                <a:gd name="T28" fmla="*/ 1302 w 826"/>
                <a:gd name="T29" fmla="*/ 210 h 421"/>
                <a:gd name="T30" fmla="*/ 1350 w 826"/>
                <a:gd name="T31" fmla="*/ 236 h 421"/>
                <a:gd name="T32" fmla="*/ 1390 w 826"/>
                <a:gd name="T33" fmla="*/ 263 h 421"/>
                <a:gd name="T34" fmla="*/ 1426 w 826"/>
                <a:gd name="T35" fmla="*/ 292 h 421"/>
                <a:gd name="T36" fmla="*/ 1451 w 826"/>
                <a:gd name="T37" fmla="*/ 322 h 421"/>
                <a:gd name="T38" fmla="*/ 1471 w 826"/>
                <a:gd name="T39" fmla="*/ 353 h 421"/>
                <a:gd name="T40" fmla="*/ 1481 w 826"/>
                <a:gd name="T41" fmla="*/ 385 h 421"/>
                <a:gd name="T42" fmla="*/ 1485 w 826"/>
                <a:gd name="T43" fmla="*/ 417 h 421"/>
                <a:gd name="T44" fmla="*/ 1483 w 826"/>
                <a:gd name="T45" fmla="*/ 420 h 421"/>
                <a:gd name="T46" fmla="*/ 1464 w 826"/>
                <a:gd name="T47" fmla="*/ 406 h 421"/>
                <a:gd name="T48" fmla="*/ 1426 w 826"/>
                <a:gd name="T49" fmla="*/ 384 h 421"/>
                <a:gd name="T50" fmla="*/ 1382 w 826"/>
                <a:gd name="T51" fmla="*/ 362 h 421"/>
                <a:gd name="T52" fmla="*/ 1332 w 826"/>
                <a:gd name="T53" fmla="*/ 343 h 421"/>
                <a:gd name="T54" fmla="*/ 1275 w 826"/>
                <a:gd name="T55" fmla="*/ 325 h 421"/>
                <a:gd name="T56" fmla="*/ 1215 w 826"/>
                <a:gd name="T57" fmla="*/ 309 h 421"/>
                <a:gd name="T58" fmla="*/ 1151 w 826"/>
                <a:gd name="T59" fmla="*/ 294 h 421"/>
                <a:gd name="T60" fmla="*/ 1080 w 826"/>
                <a:gd name="T61" fmla="*/ 282 h 421"/>
                <a:gd name="T62" fmla="*/ 1005 w 826"/>
                <a:gd name="T63" fmla="*/ 272 h 421"/>
                <a:gd name="T64" fmla="*/ 927 w 826"/>
                <a:gd name="T65" fmla="*/ 263 h 421"/>
                <a:gd name="T66" fmla="*/ 849 w 826"/>
                <a:gd name="T67" fmla="*/ 257 h 421"/>
                <a:gd name="T68" fmla="*/ 769 w 826"/>
                <a:gd name="T69" fmla="*/ 253 h 421"/>
                <a:gd name="T70" fmla="*/ 688 w 826"/>
                <a:gd name="T71" fmla="*/ 252 h 421"/>
                <a:gd name="T72" fmla="*/ 605 w 826"/>
                <a:gd name="T73" fmla="*/ 252 h 421"/>
                <a:gd name="T74" fmla="*/ 475 w 826"/>
                <a:gd name="T75" fmla="*/ 255 h 421"/>
                <a:gd name="T76" fmla="*/ 475 w 826"/>
                <a:gd name="T77" fmla="*/ 327 h 4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26" h="421">
                  <a:moveTo>
                    <a:pt x="263" y="327"/>
                  </a:moveTo>
                  <a:lnTo>
                    <a:pt x="0" y="174"/>
                  </a:lnTo>
                  <a:lnTo>
                    <a:pt x="264" y="0"/>
                  </a:lnTo>
                  <a:lnTo>
                    <a:pt x="262" y="72"/>
                  </a:lnTo>
                  <a:lnTo>
                    <a:pt x="314" y="70"/>
                  </a:lnTo>
                  <a:lnTo>
                    <a:pt x="363" y="73"/>
                  </a:lnTo>
                  <a:lnTo>
                    <a:pt x="411" y="78"/>
                  </a:lnTo>
                  <a:lnTo>
                    <a:pt x="457" y="86"/>
                  </a:lnTo>
                  <a:lnTo>
                    <a:pt x="503" y="96"/>
                  </a:lnTo>
                  <a:lnTo>
                    <a:pt x="546" y="109"/>
                  </a:lnTo>
                  <a:lnTo>
                    <a:pt x="587" y="125"/>
                  </a:lnTo>
                  <a:lnTo>
                    <a:pt x="626" y="143"/>
                  </a:lnTo>
                  <a:lnTo>
                    <a:pt x="662" y="163"/>
                  </a:lnTo>
                  <a:lnTo>
                    <a:pt x="694" y="185"/>
                  </a:lnTo>
                  <a:lnTo>
                    <a:pt x="724" y="210"/>
                  </a:lnTo>
                  <a:lnTo>
                    <a:pt x="750" y="236"/>
                  </a:lnTo>
                  <a:lnTo>
                    <a:pt x="773" y="263"/>
                  </a:lnTo>
                  <a:lnTo>
                    <a:pt x="792" y="292"/>
                  </a:lnTo>
                  <a:lnTo>
                    <a:pt x="806" y="322"/>
                  </a:lnTo>
                  <a:lnTo>
                    <a:pt x="817" y="353"/>
                  </a:lnTo>
                  <a:lnTo>
                    <a:pt x="823" y="385"/>
                  </a:lnTo>
                  <a:lnTo>
                    <a:pt x="825" y="417"/>
                  </a:lnTo>
                  <a:lnTo>
                    <a:pt x="824" y="420"/>
                  </a:lnTo>
                  <a:lnTo>
                    <a:pt x="814" y="406"/>
                  </a:lnTo>
                  <a:lnTo>
                    <a:pt x="792" y="384"/>
                  </a:lnTo>
                  <a:lnTo>
                    <a:pt x="768" y="362"/>
                  </a:lnTo>
                  <a:lnTo>
                    <a:pt x="740" y="343"/>
                  </a:lnTo>
                  <a:lnTo>
                    <a:pt x="709" y="325"/>
                  </a:lnTo>
                  <a:lnTo>
                    <a:pt x="675" y="309"/>
                  </a:lnTo>
                  <a:lnTo>
                    <a:pt x="639" y="294"/>
                  </a:lnTo>
                  <a:lnTo>
                    <a:pt x="600" y="282"/>
                  </a:lnTo>
                  <a:lnTo>
                    <a:pt x="559" y="272"/>
                  </a:lnTo>
                  <a:lnTo>
                    <a:pt x="516" y="263"/>
                  </a:lnTo>
                  <a:lnTo>
                    <a:pt x="472" y="257"/>
                  </a:lnTo>
                  <a:lnTo>
                    <a:pt x="428" y="253"/>
                  </a:lnTo>
                  <a:lnTo>
                    <a:pt x="382" y="252"/>
                  </a:lnTo>
                  <a:lnTo>
                    <a:pt x="336" y="252"/>
                  </a:lnTo>
                  <a:lnTo>
                    <a:pt x="263" y="255"/>
                  </a:lnTo>
                  <a:lnTo>
                    <a:pt x="263" y="327"/>
                  </a:lnTo>
                </a:path>
              </a:pathLst>
            </a:custGeom>
            <a:solidFill>
              <a:srgbClr val="FFFFFF"/>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FF66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sp>
          <p:nvSpPr>
            <p:cNvPr id="7177" name="Freeform 15">
              <a:extLst>
                <a:ext uri="{FF2B5EF4-FFF2-40B4-BE49-F238E27FC236}">
                  <a16:creationId xmlns:a16="http://schemas.microsoft.com/office/drawing/2014/main" id="{D73605CE-A89A-DFF5-AED3-48FF11E25566}"/>
                </a:ext>
              </a:extLst>
            </p:cNvPr>
            <p:cNvSpPr>
              <a:spLocks/>
            </p:cNvSpPr>
            <p:nvPr/>
          </p:nvSpPr>
          <p:spPr bwMode="auto">
            <a:xfrm>
              <a:off x="2901" y="2582"/>
              <a:ext cx="390" cy="731"/>
            </a:xfrm>
            <a:custGeom>
              <a:avLst/>
              <a:gdLst>
                <a:gd name="T0" fmla="*/ 628 w 346"/>
                <a:gd name="T1" fmla="*/ 292 h 731"/>
                <a:gd name="T2" fmla="*/ 620 w 346"/>
                <a:gd name="T3" fmla="*/ 0 h 731"/>
                <a:gd name="T4" fmla="*/ 100 w 346"/>
                <a:gd name="T5" fmla="*/ 35 h 731"/>
                <a:gd name="T6" fmla="*/ 216 w 346"/>
                <a:gd name="T7" fmla="*/ 90 h 731"/>
                <a:gd name="T8" fmla="*/ 168 w 346"/>
                <a:gd name="T9" fmla="*/ 123 h 731"/>
                <a:gd name="T10" fmla="*/ 126 w 346"/>
                <a:gd name="T11" fmla="*/ 156 h 731"/>
                <a:gd name="T12" fmla="*/ 90 w 346"/>
                <a:gd name="T13" fmla="*/ 191 h 731"/>
                <a:gd name="T14" fmla="*/ 61 w 346"/>
                <a:gd name="T15" fmla="*/ 227 h 731"/>
                <a:gd name="T16" fmla="*/ 38 w 346"/>
                <a:gd name="T17" fmla="*/ 265 h 731"/>
                <a:gd name="T18" fmla="*/ 18 w 346"/>
                <a:gd name="T19" fmla="*/ 304 h 731"/>
                <a:gd name="T20" fmla="*/ 3 w 346"/>
                <a:gd name="T21" fmla="*/ 343 h 731"/>
                <a:gd name="T22" fmla="*/ 0 w 346"/>
                <a:gd name="T23" fmla="*/ 382 h 731"/>
                <a:gd name="T24" fmla="*/ 0 w 346"/>
                <a:gd name="T25" fmla="*/ 421 h 731"/>
                <a:gd name="T26" fmla="*/ 3 w 346"/>
                <a:gd name="T27" fmla="*/ 460 h 731"/>
                <a:gd name="T28" fmla="*/ 16 w 346"/>
                <a:gd name="T29" fmla="*/ 499 h 731"/>
                <a:gd name="T30" fmla="*/ 34 w 346"/>
                <a:gd name="T31" fmla="*/ 536 h 731"/>
                <a:gd name="T32" fmla="*/ 59 w 346"/>
                <a:gd name="T33" fmla="*/ 572 h 731"/>
                <a:gd name="T34" fmla="*/ 89 w 346"/>
                <a:gd name="T35" fmla="*/ 608 h 731"/>
                <a:gd name="T36" fmla="*/ 124 w 346"/>
                <a:gd name="T37" fmla="*/ 641 h 731"/>
                <a:gd name="T38" fmla="*/ 162 w 346"/>
                <a:gd name="T39" fmla="*/ 672 h 731"/>
                <a:gd name="T40" fmla="*/ 211 w 346"/>
                <a:gd name="T41" fmla="*/ 701 h 731"/>
                <a:gd name="T42" fmla="*/ 258 w 346"/>
                <a:gd name="T43" fmla="*/ 728 h 731"/>
                <a:gd name="T44" fmla="*/ 263 w 346"/>
                <a:gd name="T45" fmla="*/ 730 h 731"/>
                <a:gd name="T46" fmla="*/ 251 w 346"/>
                <a:gd name="T47" fmla="*/ 712 h 731"/>
                <a:gd name="T48" fmla="*/ 233 w 346"/>
                <a:gd name="T49" fmla="*/ 680 h 731"/>
                <a:gd name="T50" fmla="*/ 225 w 346"/>
                <a:gd name="T51" fmla="*/ 648 h 731"/>
                <a:gd name="T52" fmla="*/ 216 w 346"/>
                <a:gd name="T53" fmla="*/ 614 h 731"/>
                <a:gd name="T54" fmla="*/ 216 w 346"/>
                <a:gd name="T55" fmla="*/ 580 h 731"/>
                <a:gd name="T56" fmla="*/ 223 w 346"/>
                <a:gd name="T57" fmla="*/ 545 h 731"/>
                <a:gd name="T58" fmla="*/ 230 w 346"/>
                <a:gd name="T59" fmla="*/ 510 h 731"/>
                <a:gd name="T60" fmla="*/ 247 w 346"/>
                <a:gd name="T61" fmla="*/ 474 h 731"/>
                <a:gd name="T62" fmla="*/ 268 w 346"/>
                <a:gd name="T63" fmla="*/ 440 h 731"/>
                <a:gd name="T64" fmla="*/ 292 w 346"/>
                <a:gd name="T65" fmla="*/ 406 h 731"/>
                <a:gd name="T66" fmla="*/ 326 w 346"/>
                <a:gd name="T67" fmla="*/ 372 h 731"/>
                <a:gd name="T68" fmla="*/ 358 w 346"/>
                <a:gd name="T69" fmla="*/ 340 h 731"/>
                <a:gd name="T70" fmla="*/ 397 w 346"/>
                <a:gd name="T71" fmla="*/ 310 h 731"/>
                <a:gd name="T72" fmla="*/ 441 w 346"/>
                <a:gd name="T73" fmla="*/ 280 h 731"/>
                <a:gd name="T74" fmla="*/ 511 w 346"/>
                <a:gd name="T75" fmla="*/ 235 h 731"/>
                <a:gd name="T76" fmla="*/ 628 w 346"/>
                <a:gd name="T77" fmla="*/ 292 h 7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46" h="731">
                  <a:moveTo>
                    <a:pt x="345" y="292"/>
                  </a:moveTo>
                  <a:lnTo>
                    <a:pt x="341" y="0"/>
                  </a:lnTo>
                  <a:lnTo>
                    <a:pt x="55" y="35"/>
                  </a:lnTo>
                  <a:lnTo>
                    <a:pt x="119" y="90"/>
                  </a:lnTo>
                  <a:lnTo>
                    <a:pt x="92" y="123"/>
                  </a:lnTo>
                  <a:lnTo>
                    <a:pt x="69" y="156"/>
                  </a:lnTo>
                  <a:lnTo>
                    <a:pt x="50" y="191"/>
                  </a:lnTo>
                  <a:lnTo>
                    <a:pt x="34" y="227"/>
                  </a:lnTo>
                  <a:lnTo>
                    <a:pt x="21" y="265"/>
                  </a:lnTo>
                  <a:lnTo>
                    <a:pt x="10" y="304"/>
                  </a:lnTo>
                  <a:lnTo>
                    <a:pt x="3" y="343"/>
                  </a:lnTo>
                  <a:lnTo>
                    <a:pt x="0" y="382"/>
                  </a:lnTo>
                  <a:lnTo>
                    <a:pt x="0" y="421"/>
                  </a:lnTo>
                  <a:lnTo>
                    <a:pt x="3" y="460"/>
                  </a:lnTo>
                  <a:lnTo>
                    <a:pt x="9" y="499"/>
                  </a:lnTo>
                  <a:lnTo>
                    <a:pt x="19" y="536"/>
                  </a:lnTo>
                  <a:lnTo>
                    <a:pt x="32" y="572"/>
                  </a:lnTo>
                  <a:lnTo>
                    <a:pt x="49" y="608"/>
                  </a:lnTo>
                  <a:lnTo>
                    <a:pt x="68" y="641"/>
                  </a:lnTo>
                  <a:lnTo>
                    <a:pt x="90" y="672"/>
                  </a:lnTo>
                  <a:lnTo>
                    <a:pt x="115" y="701"/>
                  </a:lnTo>
                  <a:lnTo>
                    <a:pt x="142" y="728"/>
                  </a:lnTo>
                  <a:lnTo>
                    <a:pt x="145" y="730"/>
                  </a:lnTo>
                  <a:lnTo>
                    <a:pt x="138" y="712"/>
                  </a:lnTo>
                  <a:lnTo>
                    <a:pt x="129" y="680"/>
                  </a:lnTo>
                  <a:lnTo>
                    <a:pt x="123" y="648"/>
                  </a:lnTo>
                  <a:lnTo>
                    <a:pt x="119" y="614"/>
                  </a:lnTo>
                  <a:lnTo>
                    <a:pt x="119" y="580"/>
                  </a:lnTo>
                  <a:lnTo>
                    <a:pt x="122" y="545"/>
                  </a:lnTo>
                  <a:lnTo>
                    <a:pt x="127" y="510"/>
                  </a:lnTo>
                  <a:lnTo>
                    <a:pt x="136" y="474"/>
                  </a:lnTo>
                  <a:lnTo>
                    <a:pt x="147" y="440"/>
                  </a:lnTo>
                  <a:lnTo>
                    <a:pt x="161" y="406"/>
                  </a:lnTo>
                  <a:lnTo>
                    <a:pt x="178" y="372"/>
                  </a:lnTo>
                  <a:lnTo>
                    <a:pt x="197" y="340"/>
                  </a:lnTo>
                  <a:lnTo>
                    <a:pt x="218" y="310"/>
                  </a:lnTo>
                  <a:lnTo>
                    <a:pt x="242" y="280"/>
                  </a:lnTo>
                  <a:lnTo>
                    <a:pt x="281" y="235"/>
                  </a:lnTo>
                  <a:lnTo>
                    <a:pt x="345" y="292"/>
                  </a:lnTo>
                </a:path>
              </a:pathLst>
            </a:custGeom>
            <a:solidFill>
              <a:srgbClr val="FFFFFF"/>
            </a:solidFill>
            <a:ln w="9525">
              <a:round/>
              <a:headEnd/>
              <a:tailEnd/>
            </a:ln>
            <a:effectLst/>
            <a:scene3d>
              <a:camera prst="legacyObliqueTopRight"/>
              <a:lightRig rig="legacyFlat3" dir="b"/>
            </a:scene3d>
            <a:sp3d extrusionH="430200" prstMaterial="legacyMatte">
              <a:bevelT w="13500" h="13500" prst="angle"/>
              <a:bevelB w="13500" h="13500" prst="angle"/>
              <a:extrusionClr>
                <a:srgbClr val="FF00FF"/>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flatTx/>
            </a:bodyPr>
            <a:lstStyle/>
            <a:p>
              <a:endParaRPr lang="en-US"/>
            </a:p>
          </p:txBody>
        </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D4FEE0A5-13E7-3057-0747-82B3BCC0AB68}"/>
              </a:ext>
            </a:extLst>
          </p:cNvPr>
          <p:cNvGrpSpPr>
            <a:grpSpLocks/>
          </p:cNvGrpSpPr>
          <p:nvPr/>
        </p:nvGrpSpPr>
        <p:grpSpPr bwMode="auto">
          <a:xfrm>
            <a:off x="98239" y="596198"/>
            <a:ext cx="4741862" cy="5060950"/>
            <a:chOff x="883" y="758"/>
            <a:chExt cx="3800" cy="3054"/>
          </a:xfrm>
        </p:grpSpPr>
        <p:sp>
          <p:nvSpPr>
            <p:cNvPr id="8197" name="Freeform 3">
              <a:extLst>
                <a:ext uri="{FF2B5EF4-FFF2-40B4-BE49-F238E27FC236}">
                  <a16:creationId xmlns:a16="http://schemas.microsoft.com/office/drawing/2014/main" id="{5DF0138A-71B9-E768-59F6-06E68473F654}"/>
                </a:ext>
              </a:extLst>
            </p:cNvPr>
            <p:cNvSpPr>
              <a:spLocks/>
            </p:cNvSpPr>
            <p:nvPr/>
          </p:nvSpPr>
          <p:spPr bwMode="auto">
            <a:xfrm>
              <a:off x="2036" y="2298"/>
              <a:ext cx="2177" cy="815"/>
            </a:xfrm>
            <a:custGeom>
              <a:avLst/>
              <a:gdLst>
                <a:gd name="T0" fmla="*/ 53 w 2177"/>
                <a:gd name="T1" fmla="*/ 238 h 815"/>
                <a:gd name="T2" fmla="*/ 31 w 2177"/>
                <a:gd name="T3" fmla="*/ 261 h 815"/>
                <a:gd name="T4" fmla="*/ 15 w 2177"/>
                <a:gd name="T5" fmla="*/ 288 h 815"/>
                <a:gd name="T6" fmla="*/ 5 w 2177"/>
                <a:gd name="T7" fmla="*/ 321 h 815"/>
                <a:gd name="T8" fmla="*/ 0 w 2177"/>
                <a:gd name="T9" fmla="*/ 356 h 815"/>
                <a:gd name="T10" fmla="*/ 0 w 2177"/>
                <a:gd name="T11" fmla="*/ 392 h 815"/>
                <a:gd name="T12" fmla="*/ 5 w 2177"/>
                <a:gd name="T13" fmla="*/ 427 h 815"/>
                <a:gd name="T14" fmla="*/ 14 w 2177"/>
                <a:gd name="T15" fmla="*/ 461 h 815"/>
                <a:gd name="T16" fmla="*/ 28 w 2177"/>
                <a:gd name="T17" fmla="*/ 491 h 815"/>
                <a:gd name="T18" fmla="*/ 45 w 2177"/>
                <a:gd name="T19" fmla="*/ 517 h 815"/>
                <a:gd name="T20" fmla="*/ 84 w 2177"/>
                <a:gd name="T21" fmla="*/ 551 h 815"/>
                <a:gd name="T22" fmla="*/ 131 w 2177"/>
                <a:gd name="T23" fmla="*/ 585 h 815"/>
                <a:gd name="T24" fmla="*/ 187 w 2177"/>
                <a:gd name="T25" fmla="*/ 620 h 815"/>
                <a:gd name="T26" fmla="*/ 249 w 2177"/>
                <a:gd name="T27" fmla="*/ 656 h 815"/>
                <a:gd name="T28" fmla="*/ 315 w 2177"/>
                <a:gd name="T29" fmla="*/ 690 h 815"/>
                <a:gd name="T30" fmla="*/ 383 w 2177"/>
                <a:gd name="T31" fmla="*/ 723 h 815"/>
                <a:gd name="T32" fmla="*/ 451 w 2177"/>
                <a:gd name="T33" fmla="*/ 752 h 815"/>
                <a:gd name="T34" fmla="*/ 517 w 2177"/>
                <a:gd name="T35" fmla="*/ 777 h 815"/>
                <a:gd name="T36" fmla="*/ 580 w 2177"/>
                <a:gd name="T37" fmla="*/ 796 h 815"/>
                <a:gd name="T38" fmla="*/ 636 w 2177"/>
                <a:gd name="T39" fmla="*/ 809 h 815"/>
                <a:gd name="T40" fmla="*/ 685 w 2177"/>
                <a:gd name="T41" fmla="*/ 814 h 815"/>
                <a:gd name="T42" fmla="*/ 732 w 2177"/>
                <a:gd name="T43" fmla="*/ 814 h 815"/>
                <a:gd name="T44" fmla="*/ 769 w 2177"/>
                <a:gd name="T45" fmla="*/ 814 h 815"/>
                <a:gd name="T46" fmla="*/ 807 w 2177"/>
                <a:gd name="T47" fmla="*/ 812 h 815"/>
                <a:gd name="T48" fmla="*/ 844 w 2177"/>
                <a:gd name="T49" fmla="*/ 810 h 815"/>
                <a:gd name="T50" fmla="*/ 882 w 2177"/>
                <a:gd name="T51" fmla="*/ 806 h 815"/>
                <a:gd name="T52" fmla="*/ 919 w 2177"/>
                <a:gd name="T53" fmla="*/ 801 h 815"/>
                <a:gd name="T54" fmla="*/ 956 w 2177"/>
                <a:gd name="T55" fmla="*/ 792 h 815"/>
                <a:gd name="T56" fmla="*/ 990 w 2177"/>
                <a:gd name="T57" fmla="*/ 782 h 815"/>
                <a:gd name="T58" fmla="*/ 1023 w 2177"/>
                <a:gd name="T59" fmla="*/ 767 h 815"/>
                <a:gd name="T60" fmla="*/ 1054 w 2177"/>
                <a:gd name="T61" fmla="*/ 750 h 815"/>
                <a:gd name="T62" fmla="*/ 1081 w 2177"/>
                <a:gd name="T63" fmla="*/ 730 h 815"/>
                <a:gd name="T64" fmla="*/ 1096 w 2177"/>
                <a:gd name="T65" fmla="*/ 718 h 815"/>
                <a:gd name="T66" fmla="*/ 1110 w 2177"/>
                <a:gd name="T67" fmla="*/ 706 h 815"/>
                <a:gd name="T68" fmla="*/ 1122 w 2177"/>
                <a:gd name="T69" fmla="*/ 696 h 815"/>
                <a:gd name="T70" fmla="*/ 1135 w 2177"/>
                <a:gd name="T71" fmla="*/ 686 h 815"/>
                <a:gd name="T72" fmla="*/ 1148 w 2177"/>
                <a:gd name="T73" fmla="*/ 677 h 815"/>
                <a:gd name="T74" fmla="*/ 1161 w 2177"/>
                <a:gd name="T75" fmla="*/ 668 h 815"/>
                <a:gd name="T76" fmla="*/ 1176 w 2177"/>
                <a:gd name="T77" fmla="*/ 660 h 815"/>
                <a:gd name="T78" fmla="*/ 1194 w 2177"/>
                <a:gd name="T79" fmla="*/ 651 h 815"/>
                <a:gd name="T80" fmla="*/ 1214 w 2177"/>
                <a:gd name="T81" fmla="*/ 642 h 815"/>
                <a:gd name="T82" fmla="*/ 1250 w 2177"/>
                <a:gd name="T83" fmla="*/ 628 h 815"/>
                <a:gd name="T84" fmla="*/ 1278 w 2177"/>
                <a:gd name="T85" fmla="*/ 608 h 815"/>
                <a:gd name="T86" fmla="*/ 1306 w 2177"/>
                <a:gd name="T87" fmla="*/ 584 h 815"/>
                <a:gd name="T88" fmla="*/ 1332 w 2177"/>
                <a:gd name="T89" fmla="*/ 557 h 815"/>
                <a:gd name="T90" fmla="*/ 1359 w 2177"/>
                <a:gd name="T91" fmla="*/ 527 h 815"/>
                <a:gd name="T92" fmla="*/ 1386 w 2177"/>
                <a:gd name="T93" fmla="*/ 495 h 815"/>
                <a:gd name="T94" fmla="*/ 1414 w 2177"/>
                <a:gd name="T95" fmla="*/ 464 h 815"/>
                <a:gd name="T96" fmla="*/ 1444 w 2177"/>
                <a:gd name="T97" fmla="*/ 434 h 815"/>
                <a:gd name="T98" fmla="*/ 1476 w 2177"/>
                <a:gd name="T99" fmla="*/ 407 h 815"/>
                <a:gd name="T100" fmla="*/ 1511 w 2177"/>
                <a:gd name="T101" fmla="*/ 383 h 815"/>
                <a:gd name="T102" fmla="*/ 1549 w 2177"/>
                <a:gd name="T103" fmla="*/ 365 h 815"/>
                <a:gd name="T104" fmla="*/ 1621 w 2177"/>
                <a:gd name="T105" fmla="*/ 330 h 815"/>
                <a:gd name="T106" fmla="*/ 1678 w 2177"/>
                <a:gd name="T107" fmla="*/ 294 h 815"/>
                <a:gd name="T108" fmla="*/ 1736 w 2177"/>
                <a:gd name="T109" fmla="*/ 254 h 815"/>
                <a:gd name="T110" fmla="*/ 1796 w 2177"/>
                <a:gd name="T111" fmla="*/ 209 h 815"/>
                <a:gd name="T112" fmla="*/ 1857 w 2177"/>
                <a:gd name="T113" fmla="*/ 164 h 815"/>
                <a:gd name="T114" fmla="*/ 1918 w 2177"/>
                <a:gd name="T115" fmla="*/ 120 h 815"/>
                <a:gd name="T116" fmla="*/ 1979 w 2177"/>
                <a:gd name="T117" fmla="*/ 80 h 815"/>
                <a:gd name="T118" fmla="*/ 2040 w 2177"/>
                <a:gd name="T119" fmla="*/ 45 h 815"/>
                <a:gd name="T120" fmla="*/ 2099 w 2177"/>
                <a:gd name="T121" fmla="*/ 19 h 815"/>
                <a:gd name="T122" fmla="*/ 2157 w 2177"/>
                <a:gd name="T123" fmla="*/ 2 h 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198" name="Freeform 4">
              <a:extLst>
                <a:ext uri="{FF2B5EF4-FFF2-40B4-BE49-F238E27FC236}">
                  <a16:creationId xmlns:a16="http://schemas.microsoft.com/office/drawing/2014/main" id="{231EF8C1-684A-3631-260E-9D1DBCE49582}"/>
                </a:ext>
              </a:extLst>
            </p:cNvPr>
            <p:cNvSpPr>
              <a:spLocks/>
            </p:cNvSpPr>
            <p:nvPr/>
          </p:nvSpPr>
          <p:spPr bwMode="auto">
            <a:xfrm>
              <a:off x="3976" y="1424"/>
              <a:ext cx="611" cy="880"/>
            </a:xfrm>
            <a:custGeom>
              <a:avLst/>
              <a:gdLst>
                <a:gd name="T0" fmla="*/ 21 w 611"/>
                <a:gd name="T1" fmla="*/ 14 h 880"/>
                <a:gd name="T2" fmla="*/ 44 w 611"/>
                <a:gd name="T3" fmla="*/ 7 h 880"/>
                <a:gd name="T4" fmla="*/ 67 w 611"/>
                <a:gd name="T5" fmla="*/ 2 h 880"/>
                <a:gd name="T6" fmla="*/ 91 w 611"/>
                <a:gd name="T7" fmla="*/ 0 h 880"/>
                <a:gd name="T8" fmla="*/ 114 w 611"/>
                <a:gd name="T9" fmla="*/ 0 h 880"/>
                <a:gd name="T10" fmla="*/ 137 w 611"/>
                <a:gd name="T11" fmla="*/ 3 h 880"/>
                <a:gd name="T12" fmla="*/ 160 w 611"/>
                <a:gd name="T13" fmla="*/ 8 h 880"/>
                <a:gd name="T14" fmla="*/ 182 w 611"/>
                <a:gd name="T15" fmla="*/ 14 h 880"/>
                <a:gd name="T16" fmla="*/ 204 w 611"/>
                <a:gd name="T17" fmla="*/ 23 h 880"/>
                <a:gd name="T18" fmla="*/ 224 w 611"/>
                <a:gd name="T19" fmla="*/ 34 h 880"/>
                <a:gd name="T20" fmla="*/ 242 w 611"/>
                <a:gd name="T21" fmla="*/ 46 h 880"/>
                <a:gd name="T22" fmla="*/ 260 w 611"/>
                <a:gd name="T23" fmla="*/ 60 h 880"/>
                <a:gd name="T24" fmla="*/ 275 w 611"/>
                <a:gd name="T25" fmla="*/ 76 h 880"/>
                <a:gd name="T26" fmla="*/ 288 w 611"/>
                <a:gd name="T27" fmla="*/ 92 h 880"/>
                <a:gd name="T28" fmla="*/ 299 w 611"/>
                <a:gd name="T29" fmla="*/ 111 h 880"/>
                <a:gd name="T30" fmla="*/ 307 w 611"/>
                <a:gd name="T31" fmla="*/ 130 h 880"/>
                <a:gd name="T32" fmla="*/ 321 w 611"/>
                <a:gd name="T33" fmla="*/ 160 h 880"/>
                <a:gd name="T34" fmla="*/ 333 w 611"/>
                <a:gd name="T35" fmla="*/ 180 h 880"/>
                <a:gd name="T36" fmla="*/ 346 w 611"/>
                <a:gd name="T37" fmla="*/ 198 h 880"/>
                <a:gd name="T38" fmla="*/ 362 w 611"/>
                <a:gd name="T39" fmla="*/ 216 h 880"/>
                <a:gd name="T40" fmla="*/ 378 w 611"/>
                <a:gd name="T41" fmla="*/ 234 h 880"/>
                <a:gd name="T42" fmla="*/ 395 w 611"/>
                <a:gd name="T43" fmla="*/ 252 h 880"/>
                <a:gd name="T44" fmla="*/ 413 w 611"/>
                <a:gd name="T45" fmla="*/ 270 h 880"/>
                <a:gd name="T46" fmla="*/ 430 w 611"/>
                <a:gd name="T47" fmla="*/ 288 h 880"/>
                <a:gd name="T48" fmla="*/ 447 w 611"/>
                <a:gd name="T49" fmla="*/ 305 h 880"/>
                <a:gd name="T50" fmla="*/ 463 w 611"/>
                <a:gd name="T51" fmla="*/ 324 h 880"/>
                <a:gd name="T52" fmla="*/ 478 w 611"/>
                <a:gd name="T53" fmla="*/ 343 h 880"/>
                <a:gd name="T54" fmla="*/ 492 w 611"/>
                <a:gd name="T55" fmla="*/ 362 h 880"/>
                <a:gd name="T56" fmla="*/ 503 w 611"/>
                <a:gd name="T57" fmla="*/ 382 h 880"/>
                <a:gd name="T58" fmla="*/ 512 w 611"/>
                <a:gd name="T59" fmla="*/ 403 h 880"/>
                <a:gd name="T60" fmla="*/ 518 w 611"/>
                <a:gd name="T61" fmla="*/ 426 h 880"/>
                <a:gd name="T62" fmla="*/ 524 w 611"/>
                <a:gd name="T63" fmla="*/ 458 h 880"/>
                <a:gd name="T64" fmla="*/ 530 w 611"/>
                <a:gd name="T65" fmla="*/ 480 h 880"/>
                <a:gd name="T66" fmla="*/ 536 w 611"/>
                <a:gd name="T67" fmla="*/ 502 h 880"/>
                <a:gd name="T68" fmla="*/ 544 w 611"/>
                <a:gd name="T69" fmla="*/ 525 h 880"/>
                <a:gd name="T70" fmla="*/ 553 w 611"/>
                <a:gd name="T71" fmla="*/ 548 h 880"/>
                <a:gd name="T72" fmla="*/ 562 w 611"/>
                <a:gd name="T73" fmla="*/ 572 h 880"/>
                <a:gd name="T74" fmla="*/ 572 w 611"/>
                <a:gd name="T75" fmla="*/ 595 h 880"/>
                <a:gd name="T76" fmla="*/ 580 w 611"/>
                <a:gd name="T77" fmla="*/ 618 h 880"/>
                <a:gd name="T78" fmla="*/ 589 w 611"/>
                <a:gd name="T79" fmla="*/ 642 h 880"/>
                <a:gd name="T80" fmla="*/ 596 w 611"/>
                <a:gd name="T81" fmla="*/ 665 h 880"/>
                <a:gd name="T82" fmla="*/ 602 w 611"/>
                <a:gd name="T83" fmla="*/ 689 h 880"/>
                <a:gd name="T84" fmla="*/ 607 w 611"/>
                <a:gd name="T85" fmla="*/ 712 h 880"/>
                <a:gd name="T86" fmla="*/ 610 w 611"/>
                <a:gd name="T87" fmla="*/ 735 h 880"/>
                <a:gd name="T88" fmla="*/ 610 w 611"/>
                <a:gd name="T89" fmla="*/ 758 h 880"/>
                <a:gd name="T90" fmla="*/ 608 w 611"/>
                <a:gd name="T91" fmla="*/ 780 h 880"/>
                <a:gd name="T92" fmla="*/ 603 w 611"/>
                <a:gd name="T93" fmla="*/ 803 h 880"/>
                <a:gd name="T94" fmla="*/ 589 w 611"/>
                <a:gd name="T95" fmla="*/ 827 h 880"/>
                <a:gd name="T96" fmla="*/ 574 w 611"/>
                <a:gd name="T97" fmla="*/ 841 h 880"/>
                <a:gd name="T98" fmla="*/ 555 w 611"/>
                <a:gd name="T99" fmla="*/ 852 h 880"/>
                <a:gd name="T100" fmla="*/ 532 w 611"/>
                <a:gd name="T101" fmla="*/ 861 h 880"/>
                <a:gd name="T102" fmla="*/ 508 w 611"/>
                <a:gd name="T103" fmla="*/ 868 h 880"/>
                <a:gd name="T104" fmla="*/ 481 w 611"/>
                <a:gd name="T105" fmla="*/ 873 h 880"/>
                <a:gd name="T106" fmla="*/ 452 w 611"/>
                <a:gd name="T107" fmla="*/ 876 h 880"/>
                <a:gd name="T108" fmla="*/ 423 w 611"/>
                <a:gd name="T109" fmla="*/ 878 h 880"/>
                <a:gd name="T110" fmla="*/ 393 w 611"/>
                <a:gd name="T111" fmla="*/ 879 h 880"/>
                <a:gd name="T112" fmla="*/ 364 w 611"/>
                <a:gd name="T113" fmla="*/ 879 h 880"/>
                <a:gd name="T114" fmla="*/ 336 w 611"/>
                <a:gd name="T115" fmla="*/ 877 h 880"/>
                <a:gd name="T116" fmla="*/ 309 w 611"/>
                <a:gd name="T117" fmla="*/ 875 h 880"/>
                <a:gd name="T118" fmla="*/ 284 w 611"/>
                <a:gd name="T119" fmla="*/ 872 h 880"/>
                <a:gd name="T120" fmla="*/ 262 w 611"/>
                <a:gd name="T121" fmla="*/ 868 h 880"/>
                <a:gd name="T122" fmla="*/ 244 w 611"/>
                <a:gd name="T123" fmla="*/ 864 h 8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199" name="Freeform 5">
              <a:extLst>
                <a:ext uri="{FF2B5EF4-FFF2-40B4-BE49-F238E27FC236}">
                  <a16:creationId xmlns:a16="http://schemas.microsoft.com/office/drawing/2014/main" id="{6E735C24-D9DF-D590-E3A6-12E1D33B8E4B}"/>
                </a:ext>
              </a:extLst>
            </p:cNvPr>
            <p:cNvSpPr>
              <a:spLocks/>
            </p:cNvSpPr>
            <p:nvPr/>
          </p:nvSpPr>
          <p:spPr bwMode="auto">
            <a:xfrm>
              <a:off x="3431" y="2848"/>
              <a:ext cx="652" cy="327"/>
            </a:xfrm>
            <a:custGeom>
              <a:avLst/>
              <a:gdLst>
                <a:gd name="T0" fmla="*/ 17 w 652"/>
                <a:gd name="T1" fmla="*/ 1 h 327"/>
                <a:gd name="T2" fmla="*/ 35 w 652"/>
                <a:gd name="T3" fmla="*/ 0 h 327"/>
                <a:gd name="T4" fmla="*/ 56 w 652"/>
                <a:gd name="T5" fmla="*/ 2 h 327"/>
                <a:gd name="T6" fmla="*/ 77 w 652"/>
                <a:gd name="T7" fmla="*/ 6 h 327"/>
                <a:gd name="T8" fmla="*/ 100 w 652"/>
                <a:gd name="T9" fmla="*/ 11 h 327"/>
                <a:gd name="T10" fmla="*/ 124 w 652"/>
                <a:gd name="T11" fmla="*/ 17 h 327"/>
                <a:gd name="T12" fmla="*/ 148 w 652"/>
                <a:gd name="T13" fmla="*/ 25 h 327"/>
                <a:gd name="T14" fmla="*/ 172 w 652"/>
                <a:gd name="T15" fmla="*/ 34 h 327"/>
                <a:gd name="T16" fmla="*/ 196 w 652"/>
                <a:gd name="T17" fmla="*/ 43 h 327"/>
                <a:gd name="T18" fmla="*/ 219 w 652"/>
                <a:gd name="T19" fmla="*/ 53 h 327"/>
                <a:gd name="T20" fmla="*/ 242 w 652"/>
                <a:gd name="T21" fmla="*/ 64 h 327"/>
                <a:gd name="T22" fmla="*/ 263 w 652"/>
                <a:gd name="T23" fmla="*/ 74 h 327"/>
                <a:gd name="T24" fmla="*/ 283 w 652"/>
                <a:gd name="T25" fmla="*/ 84 h 327"/>
                <a:gd name="T26" fmla="*/ 302 w 652"/>
                <a:gd name="T27" fmla="*/ 93 h 327"/>
                <a:gd name="T28" fmla="*/ 318 w 652"/>
                <a:gd name="T29" fmla="*/ 102 h 327"/>
                <a:gd name="T30" fmla="*/ 332 w 652"/>
                <a:gd name="T31" fmla="*/ 110 h 327"/>
                <a:gd name="T32" fmla="*/ 351 w 652"/>
                <a:gd name="T33" fmla="*/ 124 h 327"/>
                <a:gd name="T34" fmla="*/ 359 w 652"/>
                <a:gd name="T35" fmla="*/ 134 h 327"/>
                <a:gd name="T36" fmla="*/ 365 w 652"/>
                <a:gd name="T37" fmla="*/ 144 h 327"/>
                <a:gd name="T38" fmla="*/ 369 w 652"/>
                <a:gd name="T39" fmla="*/ 154 h 327"/>
                <a:gd name="T40" fmla="*/ 371 w 652"/>
                <a:gd name="T41" fmla="*/ 164 h 327"/>
                <a:gd name="T42" fmla="*/ 372 w 652"/>
                <a:gd name="T43" fmla="*/ 174 h 327"/>
                <a:gd name="T44" fmla="*/ 372 w 652"/>
                <a:gd name="T45" fmla="*/ 184 h 327"/>
                <a:gd name="T46" fmla="*/ 372 w 652"/>
                <a:gd name="T47" fmla="*/ 194 h 327"/>
                <a:gd name="T48" fmla="*/ 373 w 652"/>
                <a:gd name="T49" fmla="*/ 204 h 327"/>
                <a:gd name="T50" fmla="*/ 373 w 652"/>
                <a:gd name="T51" fmla="*/ 214 h 327"/>
                <a:gd name="T52" fmla="*/ 376 w 652"/>
                <a:gd name="T53" fmla="*/ 223 h 327"/>
                <a:gd name="T54" fmla="*/ 379 w 652"/>
                <a:gd name="T55" fmla="*/ 233 h 327"/>
                <a:gd name="T56" fmla="*/ 386 w 652"/>
                <a:gd name="T57" fmla="*/ 242 h 327"/>
                <a:gd name="T58" fmla="*/ 395 w 652"/>
                <a:gd name="T59" fmla="*/ 251 h 327"/>
                <a:gd name="T60" fmla="*/ 407 w 652"/>
                <a:gd name="T61" fmla="*/ 259 h 327"/>
                <a:gd name="T62" fmla="*/ 428 w 652"/>
                <a:gd name="T63" fmla="*/ 271 h 327"/>
                <a:gd name="T64" fmla="*/ 443 w 652"/>
                <a:gd name="T65" fmla="*/ 278 h 327"/>
                <a:gd name="T66" fmla="*/ 457 w 652"/>
                <a:gd name="T67" fmla="*/ 284 h 327"/>
                <a:gd name="T68" fmla="*/ 471 w 652"/>
                <a:gd name="T69" fmla="*/ 291 h 327"/>
                <a:gd name="T70" fmla="*/ 485 w 652"/>
                <a:gd name="T71" fmla="*/ 297 h 327"/>
                <a:gd name="T72" fmla="*/ 499 w 652"/>
                <a:gd name="T73" fmla="*/ 303 h 327"/>
                <a:gd name="T74" fmla="*/ 513 w 652"/>
                <a:gd name="T75" fmla="*/ 308 h 327"/>
                <a:gd name="T76" fmla="*/ 528 w 652"/>
                <a:gd name="T77" fmla="*/ 313 h 327"/>
                <a:gd name="T78" fmla="*/ 543 w 652"/>
                <a:gd name="T79" fmla="*/ 317 h 327"/>
                <a:gd name="T80" fmla="*/ 557 w 652"/>
                <a:gd name="T81" fmla="*/ 320 h 327"/>
                <a:gd name="T82" fmla="*/ 572 w 652"/>
                <a:gd name="T83" fmla="*/ 323 h 327"/>
                <a:gd name="T84" fmla="*/ 587 w 652"/>
                <a:gd name="T85" fmla="*/ 325 h 327"/>
                <a:gd name="T86" fmla="*/ 603 w 652"/>
                <a:gd name="T87" fmla="*/ 326 h 327"/>
                <a:gd name="T88" fmla="*/ 619 w 652"/>
                <a:gd name="T89" fmla="*/ 326 h 327"/>
                <a:gd name="T90" fmla="*/ 635 w 652"/>
                <a:gd name="T91" fmla="*/ 325 h 327"/>
                <a:gd name="T92" fmla="*/ 651 w 652"/>
                <a:gd name="T93" fmla="*/ 323 h 3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00" name="Freeform 6">
              <a:extLst>
                <a:ext uri="{FF2B5EF4-FFF2-40B4-BE49-F238E27FC236}">
                  <a16:creationId xmlns:a16="http://schemas.microsoft.com/office/drawing/2014/main" id="{BD29518B-35F4-ABAC-9879-BD626DEB954B}"/>
                </a:ext>
              </a:extLst>
            </p:cNvPr>
            <p:cNvSpPr>
              <a:spLocks/>
            </p:cNvSpPr>
            <p:nvPr/>
          </p:nvSpPr>
          <p:spPr bwMode="auto">
            <a:xfrm>
              <a:off x="3076" y="888"/>
              <a:ext cx="982" cy="549"/>
            </a:xfrm>
            <a:custGeom>
              <a:avLst/>
              <a:gdLst>
                <a:gd name="T0" fmla="*/ 975 w 982"/>
                <a:gd name="T1" fmla="*/ 511 h 549"/>
                <a:gd name="T2" fmla="*/ 980 w 982"/>
                <a:gd name="T3" fmla="*/ 473 h 549"/>
                <a:gd name="T4" fmla="*/ 966 w 982"/>
                <a:gd name="T5" fmla="*/ 436 h 549"/>
                <a:gd name="T6" fmla="*/ 937 w 982"/>
                <a:gd name="T7" fmla="*/ 400 h 549"/>
                <a:gd name="T8" fmla="*/ 896 w 982"/>
                <a:gd name="T9" fmla="*/ 366 h 549"/>
                <a:gd name="T10" fmla="*/ 847 w 982"/>
                <a:gd name="T11" fmla="*/ 334 h 549"/>
                <a:gd name="T12" fmla="*/ 794 w 982"/>
                <a:gd name="T13" fmla="*/ 306 h 549"/>
                <a:gd name="T14" fmla="*/ 742 w 982"/>
                <a:gd name="T15" fmla="*/ 281 h 549"/>
                <a:gd name="T16" fmla="*/ 692 w 982"/>
                <a:gd name="T17" fmla="*/ 262 h 549"/>
                <a:gd name="T18" fmla="*/ 650 w 982"/>
                <a:gd name="T19" fmla="*/ 248 h 549"/>
                <a:gd name="T20" fmla="*/ 611 w 982"/>
                <a:gd name="T21" fmla="*/ 236 h 549"/>
                <a:gd name="T22" fmla="*/ 590 w 982"/>
                <a:gd name="T23" fmla="*/ 226 h 549"/>
                <a:gd name="T24" fmla="*/ 572 w 982"/>
                <a:gd name="T25" fmla="*/ 214 h 549"/>
                <a:gd name="T26" fmla="*/ 557 w 982"/>
                <a:gd name="T27" fmla="*/ 199 h 549"/>
                <a:gd name="T28" fmla="*/ 542 w 982"/>
                <a:gd name="T29" fmla="*/ 183 h 549"/>
                <a:gd name="T30" fmla="*/ 528 w 982"/>
                <a:gd name="T31" fmla="*/ 167 h 549"/>
                <a:gd name="T32" fmla="*/ 513 w 982"/>
                <a:gd name="T33" fmla="*/ 152 h 549"/>
                <a:gd name="T34" fmla="*/ 496 w 982"/>
                <a:gd name="T35" fmla="*/ 137 h 549"/>
                <a:gd name="T36" fmla="*/ 477 w 982"/>
                <a:gd name="T37" fmla="*/ 126 h 549"/>
                <a:gd name="T38" fmla="*/ 454 w 982"/>
                <a:gd name="T39" fmla="*/ 117 h 549"/>
                <a:gd name="T40" fmla="*/ 426 w 982"/>
                <a:gd name="T41" fmla="*/ 112 h 549"/>
                <a:gd name="T42" fmla="*/ 413 w 982"/>
                <a:gd name="T43" fmla="*/ 112 h 549"/>
                <a:gd name="T44" fmla="*/ 400 w 982"/>
                <a:gd name="T45" fmla="*/ 112 h 549"/>
                <a:gd name="T46" fmla="*/ 386 w 982"/>
                <a:gd name="T47" fmla="*/ 114 h 549"/>
                <a:gd name="T48" fmla="*/ 369 w 982"/>
                <a:gd name="T49" fmla="*/ 115 h 549"/>
                <a:gd name="T50" fmla="*/ 353 w 982"/>
                <a:gd name="T51" fmla="*/ 117 h 549"/>
                <a:gd name="T52" fmla="*/ 336 w 982"/>
                <a:gd name="T53" fmla="*/ 118 h 549"/>
                <a:gd name="T54" fmla="*/ 320 w 982"/>
                <a:gd name="T55" fmla="*/ 118 h 549"/>
                <a:gd name="T56" fmla="*/ 306 w 982"/>
                <a:gd name="T57" fmla="*/ 118 h 549"/>
                <a:gd name="T58" fmla="*/ 295 w 982"/>
                <a:gd name="T59" fmla="*/ 116 h 549"/>
                <a:gd name="T60" fmla="*/ 286 w 982"/>
                <a:gd name="T61" fmla="*/ 113 h 549"/>
                <a:gd name="T62" fmla="*/ 271 w 982"/>
                <a:gd name="T63" fmla="*/ 100 h 549"/>
                <a:gd name="T64" fmla="*/ 262 w 982"/>
                <a:gd name="T65" fmla="*/ 87 h 549"/>
                <a:gd name="T66" fmla="*/ 256 w 982"/>
                <a:gd name="T67" fmla="*/ 75 h 549"/>
                <a:gd name="T68" fmla="*/ 252 w 982"/>
                <a:gd name="T69" fmla="*/ 64 h 549"/>
                <a:gd name="T70" fmla="*/ 248 w 982"/>
                <a:gd name="T71" fmla="*/ 52 h 549"/>
                <a:gd name="T72" fmla="*/ 245 w 982"/>
                <a:gd name="T73" fmla="*/ 42 h 549"/>
                <a:gd name="T74" fmla="*/ 240 w 982"/>
                <a:gd name="T75" fmla="*/ 32 h 549"/>
                <a:gd name="T76" fmla="*/ 232 w 982"/>
                <a:gd name="T77" fmla="*/ 23 h 549"/>
                <a:gd name="T78" fmla="*/ 220 w 982"/>
                <a:gd name="T79" fmla="*/ 16 h 549"/>
                <a:gd name="T80" fmla="*/ 204 w 982"/>
                <a:gd name="T81" fmla="*/ 9 h 549"/>
                <a:gd name="T82" fmla="*/ 178 w 982"/>
                <a:gd name="T83" fmla="*/ 4 h 549"/>
                <a:gd name="T84" fmla="*/ 162 w 982"/>
                <a:gd name="T85" fmla="*/ 2 h 549"/>
                <a:gd name="T86" fmla="*/ 144 w 982"/>
                <a:gd name="T87" fmla="*/ 0 h 549"/>
                <a:gd name="T88" fmla="*/ 126 w 982"/>
                <a:gd name="T89" fmla="*/ 0 h 549"/>
                <a:gd name="T90" fmla="*/ 108 w 982"/>
                <a:gd name="T91" fmla="*/ 0 h 549"/>
                <a:gd name="T92" fmla="*/ 89 w 982"/>
                <a:gd name="T93" fmla="*/ 1 h 549"/>
                <a:gd name="T94" fmla="*/ 70 w 982"/>
                <a:gd name="T95" fmla="*/ 2 h 549"/>
                <a:gd name="T96" fmla="*/ 52 w 982"/>
                <a:gd name="T97" fmla="*/ 3 h 549"/>
                <a:gd name="T98" fmla="*/ 34 w 982"/>
                <a:gd name="T99" fmla="*/ 4 h 549"/>
                <a:gd name="T100" fmla="*/ 17 w 982"/>
                <a:gd name="T101" fmla="*/ 5 h 549"/>
                <a:gd name="T102" fmla="*/ 0 w 982"/>
                <a:gd name="T103" fmla="*/ 6 h 5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01" name="Freeform 7">
              <a:extLst>
                <a:ext uri="{FF2B5EF4-FFF2-40B4-BE49-F238E27FC236}">
                  <a16:creationId xmlns:a16="http://schemas.microsoft.com/office/drawing/2014/main" id="{849BAEE6-5B3E-9C18-D0FE-25C688C64F92}"/>
                </a:ext>
              </a:extLst>
            </p:cNvPr>
            <p:cNvSpPr>
              <a:spLocks/>
            </p:cNvSpPr>
            <p:nvPr/>
          </p:nvSpPr>
          <p:spPr bwMode="auto">
            <a:xfrm>
              <a:off x="1857" y="758"/>
              <a:ext cx="1248" cy="137"/>
            </a:xfrm>
            <a:custGeom>
              <a:avLst/>
              <a:gdLst>
                <a:gd name="T0" fmla="*/ 1243 w 1248"/>
                <a:gd name="T1" fmla="*/ 131 h 137"/>
                <a:gd name="T2" fmla="*/ 1243 w 1248"/>
                <a:gd name="T3" fmla="*/ 126 h 137"/>
                <a:gd name="T4" fmla="*/ 1245 w 1248"/>
                <a:gd name="T5" fmla="*/ 121 h 137"/>
                <a:gd name="T6" fmla="*/ 1245 w 1248"/>
                <a:gd name="T7" fmla="*/ 116 h 137"/>
                <a:gd name="T8" fmla="*/ 1247 w 1248"/>
                <a:gd name="T9" fmla="*/ 112 h 137"/>
                <a:gd name="T10" fmla="*/ 1247 w 1248"/>
                <a:gd name="T11" fmla="*/ 107 h 137"/>
                <a:gd name="T12" fmla="*/ 1247 w 1248"/>
                <a:gd name="T13" fmla="*/ 102 h 137"/>
                <a:gd name="T14" fmla="*/ 1247 w 1248"/>
                <a:gd name="T15" fmla="*/ 98 h 137"/>
                <a:gd name="T16" fmla="*/ 1246 w 1248"/>
                <a:gd name="T17" fmla="*/ 94 h 137"/>
                <a:gd name="T18" fmla="*/ 1245 w 1248"/>
                <a:gd name="T19" fmla="*/ 90 h 137"/>
                <a:gd name="T20" fmla="*/ 1223 w 1248"/>
                <a:gd name="T21" fmla="*/ 74 h 137"/>
                <a:gd name="T22" fmla="*/ 1179 w 1248"/>
                <a:gd name="T23" fmla="*/ 54 h 137"/>
                <a:gd name="T24" fmla="*/ 1121 w 1248"/>
                <a:gd name="T25" fmla="*/ 38 h 137"/>
                <a:gd name="T26" fmla="*/ 1053 w 1248"/>
                <a:gd name="T27" fmla="*/ 25 h 137"/>
                <a:gd name="T28" fmla="*/ 978 w 1248"/>
                <a:gd name="T29" fmla="*/ 15 h 137"/>
                <a:gd name="T30" fmla="*/ 899 w 1248"/>
                <a:gd name="T31" fmla="*/ 7 h 137"/>
                <a:gd name="T32" fmla="*/ 821 w 1248"/>
                <a:gd name="T33" fmla="*/ 2 h 137"/>
                <a:gd name="T34" fmla="*/ 746 w 1248"/>
                <a:gd name="T35" fmla="*/ 0 h 137"/>
                <a:gd name="T36" fmla="*/ 679 w 1248"/>
                <a:gd name="T37" fmla="*/ 0 h 137"/>
                <a:gd name="T38" fmla="*/ 622 w 1248"/>
                <a:gd name="T39" fmla="*/ 2 h 137"/>
                <a:gd name="T40" fmla="*/ 580 w 1248"/>
                <a:gd name="T41" fmla="*/ 6 h 137"/>
                <a:gd name="T42" fmla="*/ 564 w 1248"/>
                <a:gd name="T43" fmla="*/ 11 h 137"/>
                <a:gd name="T44" fmla="*/ 551 w 1248"/>
                <a:gd name="T45" fmla="*/ 18 h 137"/>
                <a:gd name="T46" fmla="*/ 537 w 1248"/>
                <a:gd name="T47" fmla="*/ 27 h 137"/>
                <a:gd name="T48" fmla="*/ 523 w 1248"/>
                <a:gd name="T49" fmla="*/ 38 h 137"/>
                <a:gd name="T50" fmla="*/ 510 w 1248"/>
                <a:gd name="T51" fmla="*/ 49 h 137"/>
                <a:gd name="T52" fmla="*/ 497 w 1248"/>
                <a:gd name="T53" fmla="*/ 60 h 137"/>
                <a:gd name="T54" fmla="*/ 485 w 1248"/>
                <a:gd name="T55" fmla="*/ 70 h 137"/>
                <a:gd name="T56" fmla="*/ 475 w 1248"/>
                <a:gd name="T57" fmla="*/ 78 h 137"/>
                <a:gd name="T58" fmla="*/ 468 w 1248"/>
                <a:gd name="T59" fmla="*/ 84 h 137"/>
                <a:gd name="T60" fmla="*/ 463 w 1248"/>
                <a:gd name="T61" fmla="*/ 88 h 137"/>
                <a:gd name="T62" fmla="*/ 440 w 1248"/>
                <a:gd name="T63" fmla="*/ 89 h 137"/>
                <a:gd name="T64" fmla="*/ 415 w 1248"/>
                <a:gd name="T65" fmla="*/ 86 h 137"/>
                <a:gd name="T66" fmla="*/ 385 w 1248"/>
                <a:gd name="T67" fmla="*/ 80 h 137"/>
                <a:gd name="T68" fmla="*/ 353 w 1248"/>
                <a:gd name="T69" fmla="*/ 72 h 137"/>
                <a:gd name="T70" fmla="*/ 319 w 1248"/>
                <a:gd name="T71" fmla="*/ 64 h 137"/>
                <a:gd name="T72" fmla="*/ 284 w 1248"/>
                <a:gd name="T73" fmla="*/ 54 h 137"/>
                <a:gd name="T74" fmla="*/ 249 w 1248"/>
                <a:gd name="T75" fmla="*/ 45 h 137"/>
                <a:gd name="T76" fmla="*/ 214 w 1248"/>
                <a:gd name="T77" fmla="*/ 38 h 137"/>
                <a:gd name="T78" fmla="*/ 181 w 1248"/>
                <a:gd name="T79" fmla="*/ 32 h 137"/>
                <a:gd name="T80" fmla="*/ 149 w 1248"/>
                <a:gd name="T81" fmla="*/ 29 h 137"/>
                <a:gd name="T82" fmla="*/ 119 w 1248"/>
                <a:gd name="T83" fmla="*/ 30 h 137"/>
                <a:gd name="T84" fmla="*/ 103 w 1248"/>
                <a:gd name="T85" fmla="*/ 32 h 137"/>
                <a:gd name="T86" fmla="*/ 88 w 1248"/>
                <a:gd name="T87" fmla="*/ 35 h 137"/>
                <a:gd name="T88" fmla="*/ 74 w 1248"/>
                <a:gd name="T89" fmla="*/ 40 h 137"/>
                <a:gd name="T90" fmla="*/ 61 w 1248"/>
                <a:gd name="T91" fmla="*/ 45 h 137"/>
                <a:gd name="T92" fmla="*/ 50 w 1248"/>
                <a:gd name="T93" fmla="*/ 52 h 137"/>
                <a:gd name="T94" fmla="*/ 39 w 1248"/>
                <a:gd name="T95" fmla="*/ 60 h 137"/>
                <a:gd name="T96" fmla="*/ 29 w 1248"/>
                <a:gd name="T97" fmla="*/ 71 h 137"/>
                <a:gd name="T98" fmla="*/ 19 w 1248"/>
                <a:gd name="T99" fmla="*/ 82 h 137"/>
                <a:gd name="T100" fmla="*/ 9 w 1248"/>
                <a:gd name="T101" fmla="*/ 96 h 137"/>
                <a:gd name="T102" fmla="*/ 0 w 1248"/>
                <a:gd name="T103" fmla="*/ 112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02" name="Freeform 8">
              <a:extLst>
                <a:ext uri="{FF2B5EF4-FFF2-40B4-BE49-F238E27FC236}">
                  <a16:creationId xmlns:a16="http://schemas.microsoft.com/office/drawing/2014/main" id="{FBAE3EE9-1EED-E914-E51E-068B3ECC0D54}"/>
                </a:ext>
              </a:extLst>
            </p:cNvPr>
            <p:cNvSpPr>
              <a:spLocks/>
            </p:cNvSpPr>
            <p:nvPr/>
          </p:nvSpPr>
          <p:spPr bwMode="auto">
            <a:xfrm>
              <a:off x="3964" y="3171"/>
              <a:ext cx="380" cy="378"/>
            </a:xfrm>
            <a:custGeom>
              <a:avLst/>
              <a:gdLst>
                <a:gd name="T0" fmla="*/ 0 w 380"/>
                <a:gd name="T1" fmla="*/ 0 h 378"/>
                <a:gd name="T2" fmla="*/ 19 w 380"/>
                <a:gd name="T3" fmla="*/ 28 h 378"/>
                <a:gd name="T4" fmla="*/ 29 w 380"/>
                <a:gd name="T5" fmla="*/ 42 h 378"/>
                <a:gd name="T6" fmla="*/ 39 w 380"/>
                <a:gd name="T7" fmla="*/ 55 h 378"/>
                <a:gd name="T8" fmla="*/ 49 w 380"/>
                <a:gd name="T9" fmla="*/ 69 h 378"/>
                <a:gd name="T10" fmla="*/ 59 w 380"/>
                <a:gd name="T11" fmla="*/ 82 h 378"/>
                <a:gd name="T12" fmla="*/ 70 w 380"/>
                <a:gd name="T13" fmla="*/ 95 h 378"/>
                <a:gd name="T14" fmla="*/ 80 w 380"/>
                <a:gd name="T15" fmla="*/ 108 h 378"/>
                <a:gd name="T16" fmla="*/ 90 w 380"/>
                <a:gd name="T17" fmla="*/ 121 h 378"/>
                <a:gd name="T18" fmla="*/ 101 w 380"/>
                <a:gd name="T19" fmla="*/ 133 h 378"/>
                <a:gd name="T20" fmla="*/ 111 w 380"/>
                <a:gd name="T21" fmla="*/ 146 h 378"/>
                <a:gd name="T22" fmla="*/ 122 w 380"/>
                <a:gd name="T23" fmla="*/ 158 h 378"/>
                <a:gd name="T24" fmla="*/ 133 w 380"/>
                <a:gd name="T25" fmla="*/ 170 h 378"/>
                <a:gd name="T26" fmla="*/ 144 w 380"/>
                <a:gd name="T27" fmla="*/ 182 h 378"/>
                <a:gd name="T28" fmla="*/ 155 w 380"/>
                <a:gd name="T29" fmla="*/ 193 h 378"/>
                <a:gd name="T30" fmla="*/ 167 w 380"/>
                <a:gd name="T31" fmla="*/ 205 h 378"/>
                <a:gd name="T32" fmla="*/ 178 w 380"/>
                <a:gd name="T33" fmla="*/ 217 h 378"/>
                <a:gd name="T34" fmla="*/ 190 w 380"/>
                <a:gd name="T35" fmla="*/ 228 h 378"/>
                <a:gd name="T36" fmla="*/ 202 w 380"/>
                <a:gd name="T37" fmla="*/ 239 h 378"/>
                <a:gd name="T38" fmla="*/ 214 w 380"/>
                <a:gd name="T39" fmla="*/ 250 h 378"/>
                <a:gd name="T40" fmla="*/ 226 w 380"/>
                <a:gd name="T41" fmla="*/ 261 h 378"/>
                <a:gd name="T42" fmla="*/ 239 w 380"/>
                <a:gd name="T43" fmla="*/ 272 h 378"/>
                <a:gd name="T44" fmla="*/ 252 w 380"/>
                <a:gd name="T45" fmla="*/ 283 h 378"/>
                <a:gd name="T46" fmla="*/ 265 w 380"/>
                <a:gd name="T47" fmla="*/ 294 h 378"/>
                <a:gd name="T48" fmla="*/ 278 w 380"/>
                <a:gd name="T49" fmla="*/ 305 h 378"/>
                <a:gd name="T50" fmla="*/ 292 w 380"/>
                <a:gd name="T51" fmla="*/ 315 h 378"/>
                <a:gd name="T52" fmla="*/ 305 w 380"/>
                <a:gd name="T53" fmla="*/ 325 h 378"/>
                <a:gd name="T54" fmla="*/ 320 w 380"/>
                <a:gd name="T55" fmla="*/ 336 h 378"/>
                <a:gd name="T56" fmla="*/ 334 w 380"/>
                <a:gd name="T57" fmla="*/ 346 h 378"/>
                <a:gd name="T58" fmla="*/ 348 w 380"/>
                <a:gd name="T59" fmla="*/ 357 h 378"/>
                <a:gd name="T60" fmla="*/ 363 w 380"/>
                <a:gd name="T61" fmla="*/ 367 h 378"/>
                <a:gd name="T62" fmla="*/ 379 w 380"/>
                <a:gd name="T63" fmla="*/ 377 h 3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03" name="Line 9">
              <a:extLst>
                <a:ext uri="{FF2B5EF4-FFF2-40B4-BE49-F238E27FC236}">
                  <a16:creationId xmlns:a16="http://schemas.microsoft.com/office/drawing/2014/main" id="{C9B4571B-42C4-4E3B-2F45-3A5CE1CFBE6C}"/>
                </a:ext>
              </a:extLst>
            </p:cNvPr>
            <p:cNvSpPr>
              <a:spLocks noChangeShapeType="1"/>
            </p:cNvSpPr>
            <p:nvPr/>
          </p:nvSpPr>
          <p:spPr bwMode="auto">
            <a:xfrm flipV="1">
              <a:off x="4082" y="3135"/>
              <a:ext cx="48" cy="12"/>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04" name="Freeform 10">
              <a:extLst>
                <a:ext uri="{FF2B5EF4-FFF2-40B4-BE49-F238E27FC236}">
                  <a16:creationId xmlns:a16="http://schemas.microsoft.com/office/drawing/2014/main" id="{0CD311D1-F1B5-49FB-23CA-19AF8CA38405}"/>
                </a:ext>
              </a:extLst>
            </p:cNvPr>
            <p:cNvSpPr>
              <a:spLocks/>
            </p:cNvSpPr>
            <p:nvPr/>
          </p:nvSpPr>
          <p:spPr bwMode="auto">
            <a:xfrm>
              <a:off x="4390" y="2958"/>
              <a:ext cx="72" cy="72"/>
            </a:xfrm>
            <a:custGeom>
              <a:avLst/>
              <a:gdLst>
                <a:gd name="T0" fmla="*/ 71 w 72"/>
                <a:gd name="T1" fmla="*/ 0 h 72"/>
                <a:gd name="T2" fmla="*/ 64 w 72"/>
                <a:gd name="T3" fmla="*/ 2 h 72"/>
                <a:gd name="T4" fmla="*/ 60 w 72"/>
                <a:gd name="T5" fmla="*/ 2 h 72"/>
                <a:gd name="T6" fmla="*/ 57 w 72"/>
                <a:gd name="T7" fmla="*/ 4 h 72"/>
                <a:gd name="T8" fmla="*/ 54 w 72"/>
                <a:gd name="T9" fmla="*/ 5 h 72"/>
                <a:gd name="T10" fmla="*/ 50 w 72"/>
                <a:gd name="T11" fmla="*/ 6 h 72"/>
                <a:gd name="T12" fmla="*/ 47 w 72"/>
                <a:gd name="T13" fmla="*/ 7 h 72"/>
                <a:gd name="T14" fmla="*/ 44 w 72"/>
                <a:gd name="T15" fmla="*/ 9 h 72"/>
                <a:gd name="T16" fmla="*/ 41 w 72"/>
                <a:gd name="T17" fmla="*/ 10 h 72"/>
                <a:gd name="T18" fmla="*/ 38 w 72"/>
                <a:gd name="T19" fmla="*/ 12 h 72"/>
                <a:gd name="T20" fmla="*/ 36 w 72"/>
                <a:gd name="T21" fmla="*/ 14 h 72"/>
                <a:gd name="T22" fmla="*/ 33 w 72"/>
                <a:gd name="T23" fmla="*/ 15 h 72"/>
                <a:gd name="T24" fmla="*/ 30 w 72"/>
                <a:gd name="T25" fmla="*/ 17 h 72"/>
                <a:gd name="T26" fmla="*/ 28 w 72"/>
                <a:gd name="T27" fmla="*/ 19 h 72"/>
                <a:gd name="T28" fmla="*/ 26 w 72"/>
                <a:gd name="T29" fmla="*/ 21 h 72"/>
                <a:gd name="T30" fmla="*/ 24 w 72"/>
                <a:gd name="T31" fmla="*/ 24 h 72"/>
                <a:gd name="T32" fmla="*/ 21 w 72"/>
                <a:gd name="T33" fmla="*/ 26 h 72"/>
                <a:gd name="T34" fmla="*/ 19 w 72"/>
                <a:gd name="T35" fmla="*/ 28 h 72"/>
                <a:gd name="T36" fmla="*/ 17 w 72"/>
                <a:gd name="T37" fmla="*/ 30 h 72"/>
                <a:gd name="T38" fmla="*/ 15 w 72"/>
                <a:gd name="T39" fmla="*/ 33 h 72"/>
                <a:gd name="T40" fmla="*/ 13 w 72"/>
                <a:gd name="T41" fmla="*/ 36 h 72"/>
                <a:gd name="T42" fmla="*/ 12 w 72"/>
                <a:gd name="T43" fmla="*/ 38 h 72"/>
                <a:gd name="T44" fmla="*/ 10 w 72"/>
                <a:gd name="T45" fmla="*/ 41 h 72"/>
                <a:gd name="T46" fmla="*/ 8 w 72"/>
                <a:gd name="T47" fmla="*/ 44 h 72"/>
                <a:gd name="T48" fmla="*/ 7 w 72"/>
                <a:gd name="T49" fmla="*/ 47 h 72"/>
                <a:gd name="T50" fmla="*/ 6 w 72"/>
                <a:gd name="T51" fmla="*/ 50 h 72"/>
                <a:gd name="T52" fmla="*/ 4 w 72"/>
                <a:gd name="T53" fmla="*/ 53 h 72"/>
                <a:gd name="T54" fmla="*/ 4 w 72"/>
                <a:gd name="T55" fmla="*/ 57 h 72"/>
                <a:gd name="T56" fmla="*/ 2 w 72"/>
                <a:gd name="T57" fmla="*/ 60 h 72"/>
                <a:gd name="T58" fmla="*/ 2 w 72"/>
                <a:gd name="T59" fmla="*/ 64 h 72"/>
                <a:gd name="T60" fmla="*/ 0 w 72"/>
                <a:gd name="T61" fmla="*/ 67 h 72"/>
                <a:gd name="T62" fmla="*/ 0 w 72"/>
                <a:gd name="T63" fmla="*/ 71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05" name="Freeform 11">
              <a:extLst>
                <a:ext uri="{FF2B5EF4-FFF2-40B4-BE49-F238E27FC236}">
                  <a16:creationId xmlns:a16="http://schemas.microsoft.com/office/drawing/2014/main" id="{BB43A777-7DA8-3DE0-2DF0-92498B412A89}"/>
                </a:ext>
              </a:extLst>
            </p:cNvPr>
            <p:cNvSpPr>
              <a:spLocks/>
            </p:cNvSpPr>
            <p:nvPr/>
          </p:nvSpPr>
          <p:spPr bwMode="auto">
            <a:xfrm>
              <a:off x="1834" y="870"/>
              <a:ext cx="521" cy="886"/>
            </a:xfrm>
            <a:custGeom>
              <a:avLst/>
              <a:gdLst>
                <a:gd name="T0" fmla="*/ 24 w 521"/>
                <a:gd name="T1" fmla="*/ 8 h 886"/>
                <a:gd name="T2" fmla="*/ 40 w 521"/>
                <a:gd name="T3" fmla="*/ 22 h 886"/>
                <a:gd name="T4" fmla="*/ 51 w 521"/>
                <a:gd name="T5" fmla="*/ 39 h 886"/>
                <a:gd name="T6" fmla="*/ 58 w 521"/>
                <a:gd name="T7" fmla="*/ 60 h 886"/>
                <a:gd name="T8" fmla="*/ 62 w 521"/>
                <a:gd name="T9" fmla="*/ 84 h 886"/>
                <a:gd name="T10" fmla="*/ 64 w 521"/>
                <a:gd name="T11" fmla="*/ 108 h 886"/>
                <a:gd name="T12" fmla="*/ 67 w 521"/>
                <a:gd name="T13" fmla="*/ 134 h 886"/>
                <a:gd name="T14" fmla="*/ 72 w 521"/>
                <a:gd name="T15" fmla="*/ 158 h 886"/>
                <a:gd name="T16" fmla="*/ 80 w 521"/>
                <a:gd name="T17" fmla="*/ 181 h 886"/>
                <a:gd name="T18" fmla="*/ 93 w 521"/>
                <a:gd name="T19" fmla="*/ 201 h 886"/>
                <a:gd name="T20" fmla="*/ 115 w 521"/>
                <a:gd name="T21" fmla="*/ 218 h 886"/>
                <a:gd name="T22" fmla="*/ 129 w 521"/>
                <a:gd name="T23" fmla="*/ 226 h 886"/>
                <a:gd name="T24" fmla="*/ 142 w 521"/>
                <a:gd name="T25" fmla="*/ 233 h 886"/>
                <a:gd name="T26" fmla="*/ 156 w 521"/>
                <a:gd name="T27" fmla="*/ 238 h 886"/>
                <a:gd name="T28" fmla="*/ 168 w 521"/>
                <a:gd name="T29" fmla="*/ 244 h 886"/>
                <a:gd name="T30" fmla="*/ 180 w 521"/>
                <a:gd name="T31" fmla="*/ 249 h 886"/>
                <a:gd name="T32" fmla="*/ 191 w 521"/>
                <a:gd name="T33" fmla="*/ 256 h 886"/>
                <a:gd name="T34" fmla="*/ 201 w 521"/>
                <a:gd name="T35" fmla="*/ 265 h 886"/>
                <a:gd name="T36" fmla="*/ 210 w 521"/>
                <a:gd name="T37" fmla="*/ 276 h 886"/>
                <a:gd name="T38" fmla="*/ 218 w 521"/>
                <a:gd name="T39" fmla="*/ 289 h 886"/>
                <a:gd name="T40" fmla="*/ 224 w 521"/>
                <a:gd name="T41" fmla="*/ 307 h 886"/>
                <a:gd name="T42" fmla="*/ 229 w 521"/>
                <a:gd name="T43" fmla="*/ 337 h 886"/>
                <a:gd name="T44" fmla="*/ 230 w 521"/>
                <a:gd name="T45" fmla="*/ 360 h 886"/>
                <a:gd name="T46" fmla="*/ 228 w 521"/>
                <a:gd name="T47" fmla="*/ 385 h 886"/>
                <a:gd name="T48" fmla="*/ 225 w 521"/>
                <a:gd name="T49" fmla="*/ 409 h 886"/>
                <a:gd name="T50" fmla="*/ 223 w 521"/>
                <a:gd name="T51" fmla="*/ 434 h 886"/>
                <a:gd name="T52" fmla="*/ 221 w 521"/>
                <a:gd name="T53" fmla="*/ 458 h 886"/>
                <a:gd name="T54" fmla="*/ 221 w 521"/>
                <a:gd name="T55" fmla="*/ 482 h 886"/>
                <a:gd name="T56" fmla="*/ 224 w 521"/>
                <a:gd name="T57" fmla="*/ 505 h 886"/>
                <a:gd name="T58" fmla="*/ 231 w 521"/>
                <a:gd name="T59" fmla="*/ 527 h 886"/>
                <a:gd name="T60" fmla="*/ 243 w 521"/>
                <a:gd name="T61" fmla="*/ 548 h 886"/>
                <a:gd name="T62" fmla="*/ 264 w 521"/>
                <a:gd name="T63" fmla="*/ 571 h 886"/>
                <a:gd name="T64" fmla="*/ 280 w 521"/>
                <a:gd name="T65" fmla="*/ 586 h 886"/>
                <a:gd name="T66" fmla="*/ 297 w 521"/>
                <a:gd name="T67" fmla="*/ 598 h 886"/>
                <a:gd name="T68" fmla="*/ 313 w 521"/>
                <a:gd name="T69" fmla="*/ 609 h 886"/>
                <a:gd name="T70" fmla="*/ 329 w 521"/>
                <a:gd name="T71" fmla="*/ 620 h 886"/>
                <a:gd name="T72" fmla="*/ 343 w 521"/>
                <a:gd name="T73" fmla="*/ 632 h 886"/>
                <a:gd name="T74" fmla="*/ 355 w 521"/>
                <a:gd name="T75" fmla="*/ 645 h 886"/>
                <a:gd name="T76" fmla="*/ 366 w 521"/>
                <a:gd name="T77" fmla="*/ 661 h 886"/>
                <a:gd name="T78" fmla="*/ 373 w 521"/>
                <a:gd name="T79" fmla="*/ 679 h 886"/>
                <a:gd name="T80" fmla="*/ 377 w 521"/>
                <a:gd name="T81" fmla="*/ 702 h 886"/>
                <a:gd name="T82" fmla="*/ 378 w 521"/>
                <a:gd name="T83" fmla="*/ 731 h 886"/>
                <a:gd name="T84" fmla="*/ 377 w 521"/>
                <a:gd name="T85" fmla="*/ 747 h 886"/>
                <a:gd name="T86" fmla="*/ 376 w 521"/>
                <a:gd name="T87" fmla="*/ 762 h 886"/>
                <a:gd name="T88" fmla="*/ 376 w 521"/>
                <a:gd name="T89" fmla="*/ 775 h 886"/>
                <a:gd name="T90" fmla="*/ 376 w 521"/>
                <a:gd name="T91" fmla="*/ 788 h 886"/>
                <a:gd name="T92" fmla="*/ 378 w 521"/>
                <a:gd name="T93" fmla="*/ 799 h 886"/>
                <a:gd name="T94" fmla="*/ 382 w 521"/>
                <a:gd name="T95" fmla="*/ 810 h 886"/>
                <a:gd name="T96" fmla="*/ 388 w 521"/>
                <a:gd name="T97" fmla="*/ 820 h 886"/>
                <a:gd name="T98" fmla="*/ 397 w 521"/>
                <a:gd name="T99" fmla="*/ 830 h 886"/>
                <a:gd name="T100" fmla="*/ 409 w 521"/>
                <a:gd name="T101" fmla="*/ 840 h 886"/>
                <a:gd name="T102" fmla="*/ 426 w 521"/>
                <a:gd name="T103" fmla="*/ 850 h 886"/>
                <a:gd name="T104" fmla="*/ 475 w 521"/>
                <a:gd name="T105" fmla="*/ 875 h 886"/>
                <a:gd name="T106" fmla="*/ 490 w 521"/>
                <a:gd name="T107" fmla="*/ 881 h 886"/>
                <a:gd name="T108" fmla="*/ 491 w 521"/>
                <a:gd name="T109" fmla="*/ 878 h 886"/>
                <a:gd name="T110" fmla="*/ 483 w 521"/>
                <a:gd name="T111" fmla="*/ 870 h 886"/>
                <a:gd name="T112" fmla="*/ 470 w 521"/>
                <a:gd name="T113" fmla="*/ 859 h 886"/>
                <a:gd name="T114" fmla="*/ 457 w 521"/>
                <a:gd name="T115" fmla="*/ 848 h 886"/>
                <a:gd name="T116" fmla="*/ 450 w 521"/>
                <a:gd name="T117" fmla="*/ 842 h 886"/>
                <a:gd name="T118" fmla="*/ 452 w 521"/>
                <a:gd name="T119" fmla="*/ 842 h 886"/>
                <a:gd name="T120" fmla="*/ 468 w 521"/>
                <a:gd name="T121" fmla="*/ 852 h 886"/>
                <a:gd name="T122" fmla="*/ 503 w 521"/>
                <a:gd name="T123" fmla="*/ 874 h 8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06" name="Freeform 12">
              <a:extLst>
                <a:ext uri="{FF2B5EF4-FFF2-40B4-BE49-F238E27FC236}">
                  <a16:creationId xmlns:a16="http://schemas.microsoft.com/office/drawing/2014/main" id="{CB8C4AC6-1B57-1768-E379-26433A5BE82C}"/>
                </a:ext>
              </a:extLst>
            </p:cNvPr>
            <p:cNvSpPr>
              <a:spLocks/>
            </p:cNvSpPr>
            <p:nvPr/>
          </p:nvSpPr>
          <p:spPr bwMode="auto">
            <a:xfrm>
              <a:off x="3809" y="2975"/>
              <a:ext cx="322" cy="138"/>
            </a:xfrm>
            <a:custGeom>
              <a:avLst/>
              <a:gdLst>
                <a:gd name="T0" fmla="*/ 0 w 322"/>
                <a:gd name="T1" fmla="*/ 0 h 138"/>
                <a:gd name="T2" fmla="*/ 20 w 322"/>
                <a:gd name="T3" fmla="*/ 8 h 138"/>
                <a:gd name="T4" fmla="*/ 29 w 322"/>
                <a:gd name="T5" fmla="*/ 13 h 138"/>
                <a:gd name="T6" fmla="*/ 39 w 322"/>
                <a:gd name="T7" fmla="*/ 17 h 138"/>
                <a:gd name="T8" fmla="*/ 49 w 322"/>
                <a:gd name="T9" fmla="*/ 22 h 138"/>
                <a:gd name="T10" fmla="*/ 59 w 322"/>
                <a:gd name="T11" fmla="*/ 27 h 138"/>
                <a:gd name="T12" fmla="*/ 69 w 322"/>
                <a:gd name="T13" fmla="*/ 32 h 138"/>
                <a:gd name="T14" fmla="*/ 79 w 322"/>
                <a:gd name="T15" fmla="*/ 37 h 138"/>
                <a:gd name="T16" fmla="*/ 88 w 322"/>
                <a:gd name="T17" fmla="*/ 43 h 138"/>
                <a:gd name="T18" fmla="*/ 98 w 322"/>
                <a:gd name="T19" fmla="*/ 48 h 138"/>
                <a:gd name="T20" fmla="*/ 108 w 322"/>
                <a:gd name="T21" fmla="*/ 53 h 138"/>
                <a:gd name="T22" fmla="*/ 118 w 322"/>
                <a:gd name="T23" fmla="*/ 59 h 138"/>
                <a:gd name="T24" fmla="*/ 128 w 322"/>
                <a:gd name="T25" fmla="*/ 64 h 138"/>
                <a:gd name="T26" fmla="*/ 137 w 322"/>
                <a:gd name="T27" fmla="*/ 69 h 138"/>
                <a:gd name="T28" fmla="*/ 147 w 322"/>
                <a:gd name="T29" fmla="*/ 74 h 138"/>
                <a:gd name="T30" fmla="*/ 157 w 322"/>
                <a:gd name="T31" fmla="*/ 79 h 138"/>
                <a:gd name="T32" fmla="*/ 167 w 322"/>
                <a:gd name="T33" fmla="*/ 84 h 138"/>
                <a:gd name="T34" fmla="*/ 177 w 322"/>
                <a:gd name="T35" fmla="*/ 89 h 138"/>
                <a:gd name="T36" fmla="*/ 187 w 322"/>
                <a:gd name="T37" fmla="*/ 94 h 138"/>
                <a:gd name="T38" fmla="*/ 197 w 322"/>
                <a:gd name="T39" fmla="*/ 98 h 138"/>
                <a:gd name="T40" fmla="*/ 207 w 322"/>
                <a:gd name="T41" fmla="*/ 103 h 138"/>
                <a:gd name="T42" fmla="*/ 217 w 322"/>
                <a:gd name="T43" fmla="*/ 107 h 138"/>
                <a:gd name="T44" fmla="*/ 227 w 322"/>
                <a:gd name="T45" fmla="*/ 111 h 138"/>
                <a:gd name="T46" fmla="*/ 237 w 322"/>
                <a:gd name="T47" fmla="*/ 115 h 138"/>
                <a:gd name="T48" fmla="*/ 247 w 322"/>
                <a:gd name="T49" fmla="*/ 119 h 138"/>
                <a:gd name="T50" fmla="*/ 258 w 322"/>
                <a:gd name="T51" fmla="*/ 122 h 138"/>
                <a:gd name="T52" fmla="*/ 268 w 322"/>
                <a:gd name="T53" fmla="*/ 125 h 138"/>
                <a:gd name="T54" fmla="*/ 278 w 322"/>
                <a:gd name="T55" fmla="*/ 128 h 138"/>
                <a:gd name="T56" fmla="*/ 289 w 322"/>
                <a:gd name="T57" fmla="*/ 131 h 138"/>
                <a:gd name="T58" fmla="*/ 299 w 322"/>
                <a:gd name="T59" fmla="*/ 133 h 138"/>
                <a:gd name="T60" fmla="*/ 310 w 322"/>
                <a:gd name="T61" fmla="*/ 135 h 138"/>
                <a:gd name="T62" fmla="*/ 321 w 322"/>
                <a:gd name="T63" fmla="*/ 137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07" name="Freeform 13">
              <a:extLst>
                <a:ext uri="{FF2B5EF4-FFF2-40B4-BE49-F238E27FC236}">
                  <a16:creationId xmlns:a16="http://schemas.microsoft.com/office/drawing/2014/main" id="{178123E3-DA2F-336C-FE8D-C39FEC192588}"/>
                </a:ext>
              </a:extLst>
            </p:cNvPr>
            <p:cNvSpPr>
              <a:spLocks/>
            </p:cNvSpPr>
            <p:nvPr/>
          </p:nvSpPr>
          <p:spPr bwMode="auto">
            <a:xfrm>
              <a:off x="3791" y="2938"/>
              <a:ext cx="603" cy="69"/>
            </a:xfrm>
            <a:custGeom>
              <a:avLst/>
              <a:gdLst>
                <a:gd name="T0" fmla="*/ 0 w 603"/>
                <a:gd name="T1" fmla="*/ 0 h 69"/>
                <a:gd name="T2" fmla="*/ 37 w 603"/>
                <a:gd name="T3" fmla="*/ 4 h 69"/>
                <a:gd name="T4" fmla="*/ 56 w 603"/>
                <a:gd name="T5" fmla="*/ 6 h 69"/>
                <a:gd name="T6" fmla="*/ 75 w 603"/>
                <a:gd name="T7" fmla="*/ 8 h 69"/>
                <a:gd name="T8" fmla="*/ 93 w 603"/>
                <a:gd name="T9" fmla="*/ 11 h 69"/>
                <a:gd name="T10" fmla="*/ 112 w 603"/>
                <a:gd name="T11" fmla="*/ 14 h 69"/>
                <a:gd name="T12" fmla="*/ 130 w 603"/>
                <a:gd name="T13" fmla="*/ 16 h 69"/>
                <a:gd name="T14" fmla="*/ 149 w 603"/>
                <a:gd name="T15" fmla="*/ 19 h 69"/>
                <a:gd name="T16" fmla="*/ 167 w 603"/>
                <a:gd name="T17" fmla="*/ 22 h 69"/>
                <a:gd name="T18" fmla="*/ 185 w 603"/>
                <a:gd name="T19" fmla="*/ 24 h 69"/>
                <a:gd name="T20" fmla="*/ 203 w 603"/>
                <a:gd name="T21" fmla="*/ 27 h 69"/>
                <a:gd name="T22" fmla="*/ 221 w 603"/>
                <a:gd name="T23" fmla="*/ 30 h 69"/>
                <a:gd name="T24" fmla="*/ 239 w 603"/>
                <a:gd name="T25" fmla="*/ 32 h 69"/>
                <a:gd name="T26" fmla="*/ 257 w 603"/>
                <a:gd name="T27" fmla="*/ 35 h 69"/>
                <a:gd name="T28" fmla="*/ 276 w 603"/>
                <a:gd name="T29" fmla="*/ 38 h 69"/>
                <a:gd name="T30" fmla="*/ 294 w 603"/>
                <a:gd name="T31" fmla="*/ 40 h 69"/>
                <a:gd name="T32" fmla="*/ 312 w 603"/>
                <a:gd name="T33" fmla="*/ 43 h 69"/>
                <a:gd name="T34" fmla="*/ 331 w 603"/>
                <a:gd name="T35" fmla="*/ 45 h 69"/>
                <a:gd name="T36" fmla="*/ 349 w 603"/>
                <a:gd name="T37" fmla="*/ 48 h 69"/>
                <a:gd name="T38" fmla="*/ 367 w 603"/>
                <a:gd name="T39" fmla="*/ 50 h 69"/>
                <a:gd name="T40" fmla="*/ 386 w 603"/>
                <a:gd name="T41" fmla="*/ 52 h 69"/>
                <a:gd name="T42" fmla="*/ 405 w 603"/>
                <a:gd name="T43" fmla="*/ 54 h 69"/>
                <a:gd name="T44" fmla="*/ 424 w 603"/>
                <a:gd name="T45" fmla="*/ 56 h 69"/>
                <a:gd name="T46" fmla="*/ 443 w 603"/>
                <a:gd name="T47" fmla="*/ 58 h 69"/>
                <a:gd name="T48" fmla="*/ 462 w 603"/>
                <a:gd name="T49" fmla="*/ 60 h 69"/>
                <a:gd name="T50" fmla="*/ 481 w 603"/>
                <a:gd name="T51" fmla="*/ 62 h 69"/>
                <a:gd name="T52" fmla="*/ 501 w 603"/>
                <a:gd name="T53" fmla="*/ 63 h 69"/>
                <a:gd name="T54" fmla="*/ 521 w 603"/>
                <a:gd name="T55" fmla="*/ 64 h 69"/>
                <a:gd name="T56" fmla="*/ 541 w 603"/>
                <a:gd name="T57" fmla="*/ 66 h 69"/>
                <a:gd name="T58" fmla="*/ 561 w 603"/>
                <a:gd name="T59" fmla="*/ 66 h 69"/>
                <a:gd name="T60" fmla="*/ 581 w 603"/>
                <a:gd name="T61" fmla="*/ 67 h 69"/>
                <a:gd name="T62" fmla="*/ 602 w 603"/>
                <a:gd name="T63" fmla="*/ 68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08" name="Freeform 14">
              <a:extLst>
                <a:ext uri="{FF2B5EF4-FFF2-40B4-BE49-F238E27FC236}">
                  <a16:creationId xmlns:a16="http://schemas.microsoft.com/office/drawing/2014/main" id="{EB3DFD28-0F89-E8F1-3A7E-57DAA9A48FC6}"/>
                </a:ext>
              </a:extLst>
            </p:cNvPr>
            <p:cNvSpPr>
              <a:spLocks/>
            </p:cNvSpPr>
            <p:nvPr/>
          </p:nvSpPr>
          <p:spPr bwMode="auto">
            <a:xfrm>
              <a:off x="3810" y="2932"/>
              <a:ext cx="96" cy="27"/>
            </a:xfrm>
            <a:custGeom>
              <a:avLst/>
              <a:gdLst>
                <a:gd name="T0" fmla="*/ 95 w 96"/>
                <a:gd name="T1" fmla="*/ 3 h 27"/>
                <a:gd name="T2" fmla="*/ 88 w 96"/>
                <a:gd name="T3" fmla="*/ 2 h 27"/>
                <a:gd name="T4" fmla="*/ 85 w 96"/>
                <a:gd name="T5" fmla="*/ 1 h 27"/>
                <a:gd name="T6" fmla="*/ 82 w 96"/>
                <a:gd name="T7" fmla="*/ 1 h 27"/>
                <a:gd name="T8" fmla="*/ 78 w 96"/>
                <a:gd name="T9" fmla="*/ 0 h 27"/>
                <a:gd name="T10" fmla="*/ 75 w 96"/>
                <a:gd name="T11" fmla="*/ 0 h 27"/>
                <a:gd name="T12" fmla="*/ 72 w 96"/>
                <a:gd name="T13" fmla="*/ 0 h 27"/>
                <a:gd name="T14" fmla="*/ 69 w 96"/>
                <a:gd name="T15" fmla="*/ 0 h 27"/>
                <a:gd name="T16" fmla="*/ 66 w 96"/>
                <a:gd name="T17" fmla="*/ 0 h 27"/>
                <a:gd name="T18" fmla="*/ 63 w 96"/>
                <a:gd name="T19" fmla="*/ 0 h 27"/>
                <a:gd name="T20" fmla="*/ 60 w 96"/>
                <a:gd name="T21" fmla="*/ 0 h 27"/>
                <a:gd name="T22" fmla="*/ 56 w 96"/>
                <a:gd name="T23" fmla="*/ 1 h 27"/>
                <a:gd name="T24" fmla="*/ 54 w 96"/>
                <a:gd name="T25" fmla="*/ 1 h 27"/>
                <a:gd name="T26" fmla="*/ 50 w 96"/>
                <a:gd name="T27" fmla="*/ 2 h 27"/>
                <a:gd name="T28" fmla="*/ 48 w 96"/>
                <a:gd name="T29" fmla="*/ 2 h 27"/>
                <a:gd name="T30" fmla="*/ 44 w 96"/>
                <a:gd name="T31" fmla="*/ 3 h 27"/>
                <a:gd name="T32" fmla="*/ 42 w 96"/>
                <a:gd name="T33" fmla="*/ 4 h 27"/>
                <a:gd name="T34" fmla="*/ 39 w 96"/>
                <a:gd name="T35" fmla="*/ 5 h 27"/>
                <a:gd name="T36" fmla="*/ 36 w 96"/>
                <a:gd name="T37" fmla="*/ 6 h 27"/>
                <a:gd name="T38" fmla="*/ 33 w 96"/>
                <a:gd name="T39" fmla="*/ 7 h 27"/>
                <a:gd name="T40" fmla="*/ 30 w 96"/>
                <a:gd name="T41" fmla="*/ 8 h 27"/>
                <a:gd name="T42" fmla="*/ 27 w 96"/>
                <a:gd name="T43" fmla="*/ 9 h 27"/>
                <a:gd name="T44" fmla="*/ 24 w 96"/>
                <a:gd name="T45" fmla="*/ 10 h 27"/>
                <a:gd name="T46" fmla="*/ 22 w 96"/>
                <a:gd name="T47" fmla="*/ 12 h 27"/>
                <a:gd name="T48" fmla="*/ 19 w 96"/>
                <a:gd name="T49" fmla="*/ 13 h 27"/>
                <a:gd name="T50" fmla="*/ 16 w 96"/>
                <a:gd name="T51" fmla="*/ 15 h 27"/>
                <a:gd name="T52" fmla="*/ 13 w 96"/>
                <a:gd name="T53" fmla="*/ 16 h 27"/>
                <a:gd name="T54" fmla="*/ 10 w 96"/>
                <a:gd name="T55" fmla="*/ 18 h 27"/>
                <a:gd name="T56" fmla="*/ 8 w 96"/>
                <a:gd name="T57" fmla="*/ 20 h 27"/>
                <a:gd name="T58" fmla="*/ 5 w 96"/>
                <a:gd name="T59" fmla="*/ 22 h 27"/>
                <a:gd name="T60" fmla="*/ 2 w 96"/>
                <a:gd name="T61" fmla="*/ 24 h 27"/>
                <a:gd name="T62" fmla="*/ 0 w 96"/>
                <a:gd name="T63" fmla="*/ 26 h 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09" name="Freeform 15">
              <a:extLst>
                <a:ext uri="{FF2B5EF4-FFF2-40B4-BE49-F238E27FC236}">
                  <a16:creationId xmlns:a16="http://schemas.microsoft.com/office/drawing/2014/main" id="{F4120985-24A6-98AA-51B4-D26D30F42E51}"/>
                </a:ext>
              </a:extLst>
            </p:cNvPr>
            <p:cNvSpPr>
              <a:spLocks/>
            </p:cNvSpPr>
            <p:nvPr/>
          </p:nvSpPr>
          <p:spPr bwMode="auto">
            <a:xfrm>
              <a:off x="3881" y="2864"/>
              <a:ext cx="569" cy="85"/>
            </a:xfrm>
            <a:custGeom>
              <a:avLst/>
              <a:gdLst>
                <a:gd name="T0" fmla="*/ 568 w 569"/>
                <a:gd name="T1" fmla="*/ 82 h 85"/>
                <a:gd name="T2" fmla="*/ 533 w 569"/>
                <a:gd name="T3" fmla="*/ 84 h 85"/>
                <a:gd name="T4" fmla="*/ 515 w 569"/>
                <a:gd name="T5" fmla="*/ 83 h 85"/>
                <a:gd name="T6" fmla="*/ 497 w 569"/>
                <a:gd name="T7" fmla="*/ 83 h 85"/>
                <a:gd name="T8" fmla="*/ 480 w 569"/>
                <a:gd name="T9" fmla="*/ 82 h 85"/>
                <a:gd name="T10" fmla="*/ 462 w 569"/>
                <a:gd name="T11" fmla="*/ 80 h 85"/>
                <a:gd name="T12" fmla="*/ 444 w 569"/>
                <a:gd name="T13" fmla="*/ 78 h 85"/>
                <a:gd name="T14" fmla="*/ 427 w 569"/>
                <a:gd name="T15" fmla="*/ 76 h 85"/>
                <a:gd name="T16" fmla="*/ 409 w 569"/>
                <a:gd name="T17" fmla="*/ 73 h 85"/>
                <a:gd name="T18" fmla="*/ 391 w 569"/>
                <a:gd name="T19" fmla="*/ 70 h 85"/>
                <a:gd name="T20" fmla="*/ 374 w 569"/>
                <a:gd name="T21" fmla="*/ 67 h 85"/>
                <a:gd name="T22" fmla="*/ 356 w 569"/>
                <a:gd name="T23" fmla="*/ 63 h 85"/>
                <a:gd name="T24" fmla="*/ 339 w 569"/>
                <a:gd name="T25" fmla="*/ 60 h 85"/>
                <a:gd name="T26" fmla="*/ 321 w 569"/>
                <a:gd name="T27" fmla="*/ 56 h 85"/>
                <a:gd name="T28" fmla="*/ 303 w 569"/>
                <a:gd name="T29" fmla="*/ 52 h 85"/>
                <a:gd name="T30" fmla="*/ 286 w 569"/>
                <a:gd name="T31" fmla="*/ 48 h 85"/>
                <a:gd name="T32" fmla="*/ 268 w 569"/>
                <a:gd name="T33" fmla="*/ 44 h 85"/>
                <a:gd name="T34" fmla="*/ 250 w 569"/>
                <a:gd name="T35" fmla="*/ 40 h 85"/>
                <a:gd name="T36" fmla="*/ 233 w 569"/>
                <a:gd name="T37" fmla="*/ 36 h 85"/>
                <a:gd name="T38" fmla="*/ 215 w 569"/>
                <a:gd name="T39" fmla="*/ 32 h 85"/>
                <a:gd name="T40" fmla="*/ 197 w 569"/>
                <a:gd name="T41" fmla="*/ 28 h 85"/>
                <a:gd name="T42" fmla="*/ 179 w 569"/>
                <a:gd name="T43" fmla="*/ 24 h 85"/>
                <a:gd name="T44" fmla="*/ 161 w 569"/>
                <a:gd name="T45" fmla="*/ 20 h 85"/>
                <a:gd name="T46" fmla="*/ 144 w 569"/>
                <a:gd name="T47" fmla="*/ 17 h 85"/>
                <a:gd name="T48" fmla="*/ 126 w 569"/>
                <a:gd name="T49" fmla="*/ 14 h 85"/>
                <a:gd name="T50" fmla="*/ 108 w 569"/>
                <a:gd name="T51" fmla="*/ 10 h 85"/>
                <a:gd name="T52" fmla="*/ 90 w 569"/>
                <a:gd name="T53" fmla="*/ 8 h 85"/>
                <a:gd name="T54" fmla="*/ 72 w 569"/>
                <a:gd name="T55" fmla="*/ 5 h 85"/>
                <a:gd name="T56" fmla="*/ 54 w 569"/>
                <a:gd name="T57" fmla="*/ 3 h 85"/>
                <a:gd name="T58" fmla="*/ 36 w 569"/>
                <a:gd name="T59" fmla="*/ 2 h 85"/>
                <a:gd name="T60" fmla="*/ 18 w 569"/>
                <a:gd name="T61" fmla="*/ 0 h 85"/>
                <a:gd name="T62" fmla="*/ 0 w 569"/>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0" name="Freeform 16">
              <a:extLst>
                <a:ext uri="{FF2B5EF4-FFF2-40B4-BE49-F238E27FC236}">
                  <a16:creationId xmlns:a16="http://schemas.microsoft.com/office/drawing/2014/main" id="{4DF49228-0D50-28EB-72D3-07C69A3C8B4A}"/>
                </a:ext>
              </a:extLst>
            </p:cNvPr>
            <p:cNvSpPr>
              <a:spLocks/>
            </p:cNvSpPr>
            <p:nvPr/>
          </p:nvSpPr>
          <p:spPr bwMode="auto">
            <a:xfrm>
              <a:off x="3964" y="2817"/>
              <a:ext cx="569" cy="36"/>
            </a:xfrm>
            <a:custGeom>
              <a:avLst/>
              <a:gdLst>
                <a:gd name="T0" fmla="*/ 568 w 569"/>
                <a:gd name="T1" fmla="*/ 35 h 36"/>
                <a:gd name="T2" fmla="*/ 532 w 569"/>
                <a:gd name="T3" fmla="*/ 34 h 36"/>
                <a:gd name="T4" fmla="*/ 515 w 569"/>
                <a:gd name="T5" fmla="*/ 33 h 36"/>
                <a:gd name="T6" fmla="*/ 497 w 569"/>
                <a:gd name="T7" fmla="*/ 33 h 36"/>
                <a:gd name="T8" fmla="*/ 479 w 569"/>
                <a:gd name="T9" fmla="*/ 32 h 36"/>
                <a:gd name="T10" fmla="*/ 461 w 569"/>
                <a:gd name="T11" fmla="*/ 32 h 36"/>
                <a:gd name="T12" fmla="*/ 444 w 569"/>
                <a:gd name="T13" fmla="*/ 31 h 36"/>
                <a:gd name="T14" fmla="*/ 426 w 569"/>
                <a:gd name="T15" fmla="*/ 31 h 36"/>
                <a:gd name="T16" fmla="*/ 408 w 569"/>
                <a:gd name="T17" fmla="*/ 30 h 36"/>
                <a:gd name="T18" fmla="*/ 390 w 569"/>
                <a:gd name="T19" fmla="*/ 29 h 36"/>
                <a:gd name="T20" fmla="*/ 372 w 569"/>
                <a:gd name="T21" fmla="*/ 29 h 36"/>
                <a:gd name="T22" fmla="*/ 354 w 569"/>
                <a:gd name="T23" fmla="*/ 28 h 36"/>
                <a:gd name="T24" fmla="*/ 336 w 569"/>
                <a:gd name="T25" fmla="*/ 27 h 36"/>
                <a:gd name="T26" fmla="*/ 319 w 569"/>
                <a:gd name="T27" fmla="*/ 27 h 36"/>
                <a:gd name="T28" fmla="*/ 301 w 569"/>
                <a:gd name="T29" fmla="*/ 26 h 36"/>
                <a:gd name="T30" fmla="*/ 283 w 569"/>
                <a:gd name="T31" fmla="*/ 25 h 36"/>
                <a:gd name="T32" fmla="*/ 265 w 569"/>
                <a:gd name="T33" fmla="*/ 24 h 36"/>
                <a:gd name="T34" fmla="*/ 247 w 569"/>
                <a:gd name="T35" fmla="*/ 23 h 36"/>
                <a:gd name="T36" fmla="*/ 229 w 569"/>
                <a:gd name="T37" fmla="*/ 21 h 36"/>
                <a:gd name="T38" fmla="*/ 212 w 569"/>
                <a:gd name="T39" fmla="*/ 20 h 36"/>
                <a:gd name="T40" fmla="*/ 194 w 569"/>
                <a:gd name="T41" fmla="*/ 19 h 36"/>
                <a:gd name="T42" fmla="*/ 176 w 569"/>
                <a:gd name="T43" fmla="*/ 18 h 36"/>
                <a:gd name="T44" fmla="*/ 158 w 569"/>
                <a:gd name="T45" fmla="*/ 16 h 36"/>
                <a:gd name="T46" fmla="*/ 140 w 569"/>
                <a:gd name="T47" fmla="*/ 15 h 36"/>
                <a:gd name="T48" fmla="*/ 123 w 569"/>
                <a:gd name="T49" fmla="*/ 13 h 36"/>
                <a:gd name="T50" fmla="*/ 105 w 569"/>
                <a:gd name="T51" fmla="*/ 12 h 36"/>
                <a:gd name="T52" fmla="*/ 88 w 569"/>
                <a:gd name="T53" fmla="*/ 10 h 36"/>
                <a:gd name="T54" fmla="*/ 70 w 569"/>
                <a:gd name="T55" fmla="*/ 8 h 36"/>
                <a:gd name="T56" fmla="*/ 52 w 569"/>
                <a:gd name="T57" fmla="*/ 6 h 36"/>
                <a:gd name="T58" fmla="*/ 35 w 569"/>
                <a:gd name="T59" fmla="*/ 4 h 36"/>
                <a:gd name="T60" fmla="*/ 17 w 569"/>
                <a:gd name="T61" fmla="*/ 2 h 36"/>
                <a:gd name="T62" fmla="*/ 0 w 569"/>
                <a:gd name="T63" fmla="*/ 0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1" name="Freeform 17">
              <a:extLst>
                <a:ext uri="{FF2B5EF4-FFF2-40B4-BE49-F238E27FC236}">
                  <a16:creationId xmlns:a16="http://schemas.microsoft.com/office/drawing/2014/main" id="{1CBA5F56-3D61-3635-5FF7-76EECAF687BE}"/>
                </a:ext>
              </a:extLst>
            </p:cNvPr>
            <p:cNvSpPr>
              <a:spLocks/>
            </p:cNvSpPr>
            <p:nvPr/>
          </p:nvSpPr>
          <p:spPr bwMode="auto">
            <a:xfrm>
              <a:off x="3988" y="2746"/>
              <a:ext cx="616" cy="48"/>
            </a:xfrm>
            <a:custGeom>
              <a:avLst/>
              <a:gdLst>
                <a:gd name="T0" fmla="*/ 615 w 616"/>
                <a:gd name="T1" fmla="*/ 0 h 48"/>
                <a:gd name="T2" fmla="*/ 576 w 616"/>
                <a:gd name="T3" fmla="*/ 2 h 48"/>
                <a:gd name="T4" fmla="*/ 557 w 616"/>
                <a:gd name="T5" fmla="*/ 3 h 48"/>
                <a:gd name="T6" fmla="*/ 538 w 616"/>
                <a:gd name="T7" fmla="*/ 4 h 48"/>
                <a:gd name="T8" fmla="*/ 518 w 616"/>
                <a:gd name="T9" fmla="*/ 5 h 48"/>
                <a:gd name="T10" fmla="*/ 499 w 616"/>
                <a:gd name="T11" fmla="*/ 6 h 48"/>
                <a:gd name="T12" fmla="*/ 480 w 616"/>
                <a:gd name="T13" fmla="*/ 7 h 48"/>
                <a:gd name="T14" fmla="*/ 460 w 616"/>
                <a:gd name="T15" fmla="*/ 8 h 48"/>
                <a:gd name="T16" fmla="*/ 441 w 616"/>
                <a:gd name="T17" fmla="*/ 8 h 48"/>
                <a:gd name="T18" fmla="*/ 422 w 616"/>
                <a:gd name="T19" fmla="*/ 9 h 48"/>
                <a:gd name="T20" fmla="*/ 402 w 616"/>
                <a:gd name="T21" fmla="*/ 10 h 48"/>
                <a:gd name="T22" fmla="*/ 383 w 616"/>
                <a:gd name="T23" fmla="*/ 10 h 48"/>
                <a:gd name="T24" fmla="*/ 364 w 616"/>
                <a:gd name="T25" fmla="*/ 11 h 48"/>
                <a:gd name="T26" fmla="*/ 344 w 616"/>
                <a:gd name="T27" fmla="*/ 12 h 48"/>
                <a:gd name="T28" fmla="*/ 325 w 616"/>
                <a:gd name="T29" fmla="*/ 12 h 48"/>
                <a:gd name="T30" fmla="*/ 306 w 616"/>
                <a:gd name="T31" fmla="*/ 13 h 48"/>
                <a:gd name="T32" fmla="*/ 286 w 616"/>
                <a:gd name="T33" fmla="*/ 14 h 48"/>
                <a:gd name="T34" fmla="*/ 267 w 616"/>
                <a:gd name="T35" fmla="*/ 15 h 48"/>
                <a:gd name="T36" fmla="*/ 248 w 616"/>
                <a:gd name="T37" fmla="*/ 16 h 48"/>
                <a:gd name="T38" fmla="*/ 229 w 616"/>
                <a:gd name="T39" fmla="*/ 18 h 48"/>
                <a:gd name="T40" fmla="*/ 210 w 616"/>
                <a:gd name="T41" fmla="*/ 19 h 48"/>
                <a:gd name="T42" fmla="*/ 190 w 616"/>
                <a:gd name="T43" fmla="*/ 20 h 48"/>
                <a:gd name="T44" fmla="*/ 171 w 616"/>
                <a:gd name="T45" fmla="*/ 22 h 48"/>
                <a:gd name="T46" fmla="*/ 152 w 616"/>
                <a:gd name="T47" fmla="*/ 24 h 48"/>
                <a:gd name="T48" fmla="*/ 133 w 616"/>
                <a:gd name="T49" fmla="*/ 26 h 48"/>
                <a:gd name="T50" fmla="*/ 114 w 616"/>
                <a:gd name="T51" fmla="*/ 28 h 48"/>
                <a:gd name="T52" fmla="*/ 94 w 616"/>
                <a:gd name="T53" fmla="*/ 31 h 48"/>
                <a:gd name="T54" fmla="*/ 76 w 616"/>
                <a:gd name="T55" fmla="*/ 34 h 48"/>
                <a:gd name="T56" fmla="*/ 56 w 616"/>
                <a:gd name="T57" fmla="*/ 36 h 48"/>
                <a:gd name="T58" fmla="*/ 37 w 616"/>
                <a:gd name="T59" fmla="*/ 40 h 48"/>
                <a:gd name="T60" fmla="*/ 18 w 616"/>
                <a:gd name="T61" fmla="*/ 43 h 48"/>
                <a:gd name="T62" fmla="*/ 0 w 616"/>
                <a:gd name="T63" fmla="*/ 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2" name="Freeform 18">
              <a:extLst>
                <a:ext uri="{FF2B5EF4-FFF2-40B4-BE49-F238E27FC236}">
                  <a16:creationId xmlns:a16="http://schemas.microsoft.com/office/drawing/2014/main" id="{CCEFEA22-7641-43A8-0DD1-972AFBCF3B21}"/>
                </a:ext>
              </a:extLst>
            </p:cNvPr>
            <p:cNvSpPr>
              <a:spLocks/>
            </p:cNvSpPr>
            <p:nvPr/>
          </p:nvSpPr>
          <p:spPr bwMode="auto">
            <a:xfrm>
              <a:off x="4011" y="2628"/>
              <a:ext cx="616" cy="119"/>
            </a:xfrm>
            <a:custGeom>
              <a:avLst/>
              <a:gdLst>
                <a:gd name="T0" fmla="*/ 615 w 616"/>
                <a:gd name="T1" fmla="*/ 0 h 119"/>
                <a:gd name="T2" fmla="*/ 580 w 616"/>
                <a:gd name="T3" fmla="*/ 0 h 119"/>
                <a:gd name="T4" fmla="*/ 562 w 616"/>
                <a:gd name="T5" fmla="*/ 2 h 119"/>
                <a:gd name="T6" fmla="*/ 543 w 616"/>
                <a:gd name="T7" fmla="*/ 3 h 119"/>
                <a:gd name="T8" fmla="*/ 524 w 616"/>
                <a:gd name="T9" fmla="*/ 4 h 119"/>
                <a:gd name="T10" fmla="*/ 505 w 616"/>
                <a:gd name="T11" fmla="*/ 6 h 119"/>
                <a:gd name="T12" fmla="*/ 485 w 616"/>
                <a:gd name="T13" fmla="*/ 8 h 119"/>
                <a:gd name="T14" fmla="*/ 466 w 616"/>
                <a:gd name="T15" fmla="*/ 11 h 119"/>
                <a:gd name="T16" fmla="*/ 446 w 616"/>
                <a:gd name="T17" fmla="*/ 14 h 119"/>
                <a:gd name="T18" fmla="*/ 426 w 616"/>
                <a:gd name="T19" fmla="*/ 17 h 119"/>
                <a:gd name="T20" fmla="*/ 406 w 616"/>
                <a:gd name="T21" fmla="*/ 20 h 119"/>
                <a:gd name="T22" fmla="*/ 386 w 616"/>
                <a:gd name="T23" fmla="*/ 24 h 119"/>
                <a:gd name="T24" fmla="*/ 365 w 616"/>
                <a:gd name="T25" fmla="*/ 27 h 119"/>
                <a:gd name="T26" fmla="*/ 345 w 616"/>
                <a:gd name="T27" fmla="*/ 31 h 119"/>
                <a:gd name="T28" fmla="*/ 325 w 616"/>
                <a:gd name="T29" fmla="*/ 35 h 119"/>
                <a:gd name="T30" fmla="*/ 304 w 616"/>
                <a:gd name="T31" fmla="*/ 40 h 119"/>
                <a:gd name="T32" fmla="*/ 283 w 616"/>
                <a:gd name="T33" fmla="*/ 44 h 119"/>
                <a:gd name="T34" fmla="*/ 263 w 616"/>
                <a:gd name="T35" fmla="*/ 48 h 119"/>
                <a:gd name="T36" fmla="*/ 243 w 616"/>
                <a:gd name="T37" fmla="*/ 53 h 119"/>
                <a:gd name="T38" fmla="*/ 223 w 616"/>
                <a:gd name="T39" fmla="*/ 58 h 119"/>
                <a:gd name="T40" fmla="*/ 203 w 616"/>
                <a:gd name="T41" fmla="*/ 63 h 119"/>
                <a:gd name="T42" fmla="*/ 183 w 616"/>
                <a:gd name="T43" fmla="*/ 68 h 119"/>
                <a:gd name="T44" fmla="*/ 163 w 616"/>
                <a:gd name="T45" fmla="*/ 72 h 119"/>
                <a:gd name="T46" fmla="*/ 144 w 616"/>
                <a:gd name="T47" fmla="*/ 78 h 119"/>
                <a:gd name="T48" fmla="*/ 125 w 616"/>
                <a:gd name="T49" fmla="*/ 83 h 119"/>
                <a:gd name="T50" fmla="*/ 106 w 616"/>
                <a:gd name="T51" fmla="*/ 88 h 119"/>
                <a:gd name="T52" fmla="*/ 87 w 616"/>
                <a:gd name="T53" fmla="*/ 93 h 119"/>
                <a:gd name="T54" fmla="*/ 69 w 616"/>
                <a:gd name="T55" fmla="*/ 98 h 119"/>
                <a:gd name="T56" fmla="*/ 51 w 616"/>
                <a:gd name="T57" fmla="*/ 103 h 119"/>
                <a:gd name="T58" fmla="*/ 34 w 616"/>
                <a:gd name="T59" fmla="*/ 108 h 119"/>
                <a:gd name="T60" fmla="*/ 17 w 616"/>
                <a:gd name="T61" fmla="*/ 112 h 119"/>
                <a:gd name="T62" fmla="*/ 0 w 616"/>
                <a:gd name="T63" fmla="*/ 118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3" name="Freeform 19">
              <a:extLst>
                <a:ext uri="{FF2B5EF4-FFF2-40B4-BE49-F238E27FC236}">
                  <a16:creationId xmlns:a16="http://schemas.microsoft.com/office/drawing/2014/main" id="{625CAC2A-502B-C639-E87D-ED78F38C88CF}"/>
                </a:ext>
              </a:extLst>
            </p:cNvPr>
            <p:cNvSpPr>
              <a:spLocks/>
            </p:cNvSpPr>
            <p:nvPr/>
          </p:nvSpPr>
          <p:spPr bwMode="auto">
            <a:xfrm>
              <a:off x="4047" y="2510"/>
              <a:ext cx="569" cy="166"/>
            </a:xfrm>
            <a:custGeom>
              <a:avLst/>
              <a:gdLst>
                <a:gd name="T0" fmla="*/ 568 w 569"/>
                <a:gd name="T1" fmla="*/ 0 h 166"/>
                <a:gd name="T2" fmla="*/ 538 w 569"/>
                <a:gd name="T3" fmla="*/ 18 h 166"/>
                <a:gd name="T4" fmla="*/ 522 w 569"/>
                <a:gd name="T5" fmla="*/ 26 h 166"/>
                <a:gd name="T6" fmla="*/ 506 w 569"/>
                <a:gd name="T7" fmla="*/ 34 h 166"/>
                <a:gd name="T8" fmla="*/ 490 w 569"/>
                <a:gd name="T9" fmla="*/ 42 h 166"/>
                <a:gd name="T10" fmla="*/ 473 w 569"/>
                <a:gd name="T11" fmla="*/ 49 h 166"/>
                <a:gd name="T12" fmla="*/ 456 w 569"/>
                <a:gd name="T13" fmla="*/ 56 h 166"/>
                <a:gd name="T14" fmla="*/ 439 w 569"/>
                <a:gd name="T15" fmla="*/ 62 h 166"/>
                <a:gd name="T16" fmla="*/ 421 w 569"/>
                <a:gd name="T17" fmla="*/ 68 h 166"/>
                <a:gd name="T18" fmla="*/ 403 w 569"/>
                <a:gd name="T19" fmla="*/ 74 h 166"/>
                <a:gd name="T20" fmla="*/ 385 w 569"/>
                <a:gd name="T21" fmla="*/ 80 h 166"/>
                <a:gd name="T22" fmla="*/ 367 w 569"/>
                <a:gd name="T23" fmla="*/ 85 h 166"/>
                <a:gd name="T24" fmla="*/ 349 w 569"/>
                <a:gd name="T25" fmla="*/ 90 h 166"/>
                <a:gd name="T26" fmla="*/ 330 w 569"/>
                <a:gd name="T27" fmla="*/ 95 h 166"/>
                <a:gd name="T28" fmla="*/ 311 w 569"/>
                <a:gd name="T29" fmla="*/ 100 h 166"/>
                <a:gd name="T30" fmla="*/ 293 w 569"/>
                <a:gd name="T31" fmla="*/ 104 h 166"/>
                <a:gd name="T32" fmla="*/ 273 w 569"/>
                <a:gd name="T33" fmla="*/ 108 h 166"/>
                <a:gd name="T34" fmla="*/ 255 w 569"/>
                <a:gd name="T35" fmla="*/ 112 h 166"/>
                <a:gd name="T36" fmla="*/ 236 w 569"/>
                <a:gd name="T37" fmla="*/ 116 h 166"/>
                <a:gd name="T38" fmla="*/ 217 w 569"/>
                <a:gd name="T39" fmla="*/ 120 h 166"/>
                <a:gd name="T40" fmla="*/ 198 w 569"/>
                <a:gd name="T41" fmla="*/ 124 h 166"/>
                <a:gd name="T42" fmla="*/ 179 w 569"/>
                <a:gd name="T43" fmla="*/ 128 h 166"/>
                <a:gd name="T44" fmla="*/ 160 w 569"/>
                <a:gd name="T45" fmla="*/ 131 h 166"/>
                <a:gd name="T46" fmla="*/ 141 w 569"/>
                <a:gd name="T47" fmla="*/ 135 h 166"/>
                <a:gd name="T48" fmla="*/ 123 w 569"/>
                <a:gd name="T49" fmla="*/ 138 h 166"/>
                <a:gd name="T50" fmla="*/ 105 w 569"/>
                <a:gd name="T51" fmla="*/ 142 h 166"/>
                <a:gd name="T52" fmla="*/ 87 w 569"/>
                <a:gd name="T53" fmla="*/ 146 h 166"/>
                <a:gd name="T54" fmla="*/ 69 w 569"/>
                <a:gd name="T55" fmla="*/ 149 h 166"/>
                <a:gd name="T56" fmla="*/ 51 w 569"/>
                <a:gd name="T57" fmla="*/ 153 h 166"/>
                <a:gd name="T58" fmla="*/ 33 w 569"/>
                <a:gd name="T59" fmla="*/ 157 h 166"/>
                <a:gd name="T60" fmla="*/ 16 w 569"/>
                <a:gd name="T61" fmla="*/ 161 h 166"/>
                <a:gd name="T62" fmla="*/ 0 w 569"/>
                <a:gd name="T63" fmla="*/ 165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4" name="Freeform 20">
              <a:extLst>
                <a:ext uri="{FF2B5EF4-FFF2-40B4-BE49-F238E27FC236}">
                  <a16:creationId xmlns:a16="http://schemas.microsoft.com/office/drawing/2014/main" id="{36D33E80-D605-C574-3E77-2EA6101F972B}"/>
                </a:ext>
              </a:extLst>
            </p:cNvPr>
            <p:cNvSpPr>
              <a:spLocks/>
            </p:cNvSpPr>
            <p:nvPr/>
          </p:nvSpPr>
          <p:spPr bwMode="auto">
            <a:xfrm>
              <a:off x="4035" y="2416"/>
              <a:ext cx="522" cy="213"/>
            </a:xfrm>
            <a:custGeom>
              <a:avLst/>
              <a:gdLst>
                <a:gd name="T0" fmla="*/ 521 w 522"/>
                <a:gd name="T1" fmla="*/ 0 h 213"/>
                <a:gd name="T2" fmla="*/ 491 w 522"/>
                <a:gd name="T3" fmla="*/ 22 h 213"/>
                <a:gd name="T4" fmla="*/ 477 w 522"/>
                <a:gd name="T5" fmla="*/ 33 h 213"/>
                <a:gd name="T6" fmla="*/ 462 w 522"/>
                <a:gd name="T7" fmla="*/ 43 h 213"/>
                <a:gd name="T8" fmla="*/ 447 w 522"/>
                <a:gd name="T9" fmla="*/ 52 h 213"/>
                <a:gd name="T10" fmla="*/ 431 w 522"/>
                <a:gd name="T11" fmla="*/ 61 h 213"/>
                <a:gd name="T12" fmla="*/ 416 w 522"/>
                <a:gd name="T13" fmla="*/ 70 h 213"/>
                <a:gd name="T14" fmla="*/ 401 w 522"/>
                <a:gd name="T15" fmla="*/ 78 h 213"/>
                <a:gd name="T16" fmla="*/ 385 w 522"/>
                <a:gd name="T17" fmla="*/ 86 h 213"/>
                <a:gd name="T18" fmla="*/ 369 w 522"/>
                <a:gd name="T19" fmla="*/ 93 h 213"/>
                <a:gd name="T20" fmla="*/ 353 w 522"/>
                <a:gd name="T21" fmla="*/ 100 h 213"/>
                <a:gd name="T22" fmla="*/ 337 w 522"/>
                <a:gd name="T23" fmla="*/ 107 h 213"/>
                <a:gd name="T24" fmla="*/ 321 w 522"/>
                <a:gd name="T25" fmla="*/ 114 h 213"/>
                <a:gd name="T26" fmla="*/ 305 w 522"/>
                <a:gd name="T27" fmla="*/ 120 h 213"/>
                <a:gd name="T28" fmla="*/ 288 w 522"/>
                <a:gd name="T29" fmla="*/ 126 h 213"/>
                <a:gd name="T30" fmla="*/ 271 w 522"/>
                <a:gd name="T31" fmla="*/ 131 h 213"/>
                <a:gd name="T32" fmla="*/ 255 w 522"/>
                <a:gd name="T33" fmla="*/ 137 h 213"/>
                <a:gd name="T34" fmla="*/ 238 w 522"/>
                <a:gd name="T35" fmla="*/ 142 h 213"/>
                <a:gd name="T36" fmla="*/ 221 w 522"/>
                <a:gd name="T37" fmla="*/ 147 h 213"/>
                <a:gd name="T38" fmla="*/ 205 w 522"/>
                <a:gd name="T39" fmla="*/ 152 h 213"/>
                <a:gd name="T40" fmla="*/ 188 w 522"/>
                <a:gd name="T41" fmla="*/ 157 h 213"/>
                <a:gd name="T42" fmla="*/ 171 w 522"/>
                <a:gd name="T43" fmla="*/ 162 h 213"/>
                <a:gd name="T44" fmla="*/ 154 w 522"/>
                <a:gd name="T45" fmla="*/ 167 h 213"/>
                <a:gd name="T46" fmla="*/ 137 w 522"/>
                <a:gd name="T47" fmla="*/ 172 h 213"/>
                <a:gd name="T48" fmla="*/ 120 w 522"/>
                <a:gd name="T49" fmla="*/ 176 h 213"/>
                <a:gd name="T50" fmla="*/ 103 w 522"/>
                <a:gd name="T51" fmla="*/ 181 h 213"/>
                <a:gd name="T52" fmla="*/ 85 w 522"/>
                <a:gd name="T53" fmla="*/ 186 h 213"/>
                <a:gd name="T54" fmla="*/ 68 w 522"/>
                <a:gd name="T55" fmla="*/ 191 h 213"/>
                <a:gd name="T56" fmla="*/ 51 w 522"/>
                <a:gd name="T57" fmla="*/ 196 h 213"/>
                <a:gd name="T58" fmla="*/ 34 w 522"/>
                <a:gd name="T59" fmla="*/ 201 h 213"/>
                <a:gd name="T60" fmla="*/ 17 w 522"/>
                <a:gd name="T61" fmla="*/ 206 h 213"/>
                <a:gd name="T62" fmla="*/ 0 w 522"/>
                <a:gd name="T63" fmla="*/ 212 h 2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5" name="Freeform 21">
              <a:extLst>
                <a:ext uri="{FF2B5EF4-FFF2-40B4-BE49-F238E27FC236}">
                  <a16:creationId xmlns:a16="http://schemas.microsoft.com/office/drawing/2014/main" id="{919E97ED-D88A-4AD3-3F23-D9D6A5485282}"/>
                </a:ext>
              </a:extLst>
            </p:cNvPr>
            <p:cNvSpPr>
              <a:spLocks/>
            </p:cNvSpPr>
            <p:nvPr/>
          </p:nvSpPr>
          <p:spPr bwMode="auto">
            <a:xfrm>
              <a:off x="3988" y="2356"/>
              <a:ext cx="521" cy="249"/>
            </a:xfrm>
            <a:custGeom>
              <a:avLst/>
              <a:gdLst>
                <a:gd name="T0" fmla="*/ 520 w 521"/>
                <a:gd name="T1" fmla="*/ 0 h 249"/>
                <a:gd name="T2" fmla="*/ 486 w 521"/>
                <a:gd name="T3" fmla="*/ 12 h 249"/>
                <a:gd name="T4" fmla="*/ 470 w 521"/>
                <a:gd name="T5" fmla="*/ 18 h 249"/>
                <a:gd name="T6" fmla="*/ 453 w 521"/>
                <a:gd name="T7" fmla="*/ 25 h 249"/>
                <a:gd name="T8" fmla="*/ 436 w 521"/>
                <a:gd name="T9" fmla="*/ 32 h 249"/>
                <a:gd name="T10" fmla="*/ 420 w 521"/>
                <a:gd name="T11" fmla="*/ 39 h 249"/>
                <a:gd name="T12" fmla="*/ 404 w 521"/>
                <a:gd name="T13" fmla="*/ 47 h 249"/>
                <a:gd name="T14" fmla="*/ 387 w 521"/>
                <a:gd name="T15" fmla="*/ 54 h 249"/>
                <a:gd name="T16" fmla="*/ 371 w 521"/>
                <a:gd name="T17" fmla="*/ 62 h 249"/>
                <a:gd name="T18" fmla="*/ 355 w 521"/>
                <a:gd name="T19" fmla="*/ 70 h 249"/>
                <a:gd name="T20" fmla="*/ 339 w 521"/>
                <a:gd name="T21" fmla="*/ 78 h 249"/>
                <a:gd name="T22" fmla="*/ 323 w 521"/>
                <a:gd name="T23" fmla="*/ 87 h 249"/>
                <a:gd name="T24" fmla="*/ 307 w 521"/>
                <a:gd name="T25" fmla="*/ 95 h 249"/>
                <a:gd name="T26" fmla="*/ 291 w 521"/>
                <a:gd name="T27" fmla="*/ 104 h 249"/>
                <a:gd name="T28" fmla="*/ 275 w 521"/>
                <a:gd name="T29" fmla="*/ 112 h 249"/>
                <a:gd name="T30" fmla="*/ 259 w 521"/>
                <a:gd name="T31" fmla="*/ 121 h 249"/>
                <a:gd name="T32" fmla="*/ 243 w 521"/>
                <a:gd name="T33" fmla="*/ 130 h 249"/>
                <a:gd name="T34" fmla="*/ 228 w 521"/>
                <a:gd name="T35" fmla="*/ 138 h 249"/>
                <a:gd name="T36" fmla="*/ 212 w 521"/>
                <a:gd name="T37" fmla="*/ 147 h 249"/>
                <a:gd name="T38" fmla="*/ 196 w 521"/>
                <a:gd name="T39" fmla="*/ 156 h 249"/>
                <a:gd name="T40" fmla="*/ 180 w 521"/>
                <a:gd name="T41" fmla="*/ 164 h 249"/>
                <a:gd name="T42" fmla="*/ 164 w 521"/>
                <a:gd name="T43" fmla="*/ 173 h 249"/>
                <a:gd name="T44" fmla="*/ 148 w 521"/>
                <a:gd name="T45" fmla="*/ 181 h 249"/>
                <a:gd name="T46" fmla="*/ 132 w 521"/>
                <a:gd name="T47" fmla="*/ 190 h 249"/>
                <a:gd name="T48" fmla="*/ 115 w 521"/>
                <a:gd name="T49" fmla="*/ 198 h 249"/>
                <a:gd name="T50" fmla="*/ 99 w 521"/>
                <a:gd name="T51" fmla="*/ 206 h 249"/>
                <a:gd name="T52" fmla="*/ 83 w 521"/>
                <a:gd name="T53" fmla="*/ 213 h 249"/>
                <a:gd name="T54" fmla="*/ 66 w 521"/>
                <a:gd name="T55" fmla="*/ 221 h 249"/>
                <a:gd name="T56" fmla="*/ 50 w 521"/>
                <a:gd name="T57" fmla="*/ 228 h 249"/>
                <a:gd name="T58" fmla="*/ 33 w 521"/>
                <a:gd name="T59" fmla="*/ 235 h 249"/>
                <a:gd name="T60" fmla="*/ 16 w 521"/>
                <a:gd name="T61" fmla="*/ 242 h 249"/>
                <a:gd name="T62" fmla="*/ 0 w 521"/>
                <a:gd name="T63" fmla="*/ 248 h 2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6" name="Freeform 22">
              <a:extLst>
                <a:ext uri="{FF2B5EF4-FFF2-40B4-BE49-F238E27FC236}">
                  <a16:creationId xmlns:a16="http://schemas.microsoft.com/office/drawing/2014/main" id="{4E9DA031-7EDA-C6F2-A447-2FEC7D4A9978}"/>
                </a:ext>
              </a:extLst>
            </p:cNvPr>
            <p:cNvSpPr>
              <a:spLocks/>
            </p:cNvSpPr>
            <p:nvPr/>
          </p:nvSpPr>
          <p:spPr bwMode="auto">
            <a:xfrm>
              <a:off x="3715" y="2328"/>
              <a:ext cx="712" cy="289"/>
            </a:xfrm>
            <a:custGeom>
              <a:avLst/>
              <a:gdLst>
                <a:gd name="T0" fmla="*/ 711 w 712"/>
                <a:gd name="T1" fmla="*/ 5 h 289"/>
                <a:gd name="T2" fmla="*/ 688 w 712"/>
                <a:gd name="T3" fmla="*/ 0 h 289"/>
                <a:gd name="T4" fmla="*/ 676 w 712"/>
                <a:gd name="T5" fmla="*/ 0 h 289"/>
                <a:gd name="T6" fmla="*/ 664 w 712"/>
                <a:gd name="T7" fmla="*/ 0 h 289"/>
                <a:gd name="T8" fmla="*/ 652 w 712"/>
                <a:gd name="T9" fmla="*/ 1 h 289"/>
                <a:gd name="T10" fmla="*/ 640 w 712"/>
                <a:gd name="T11" fmla="*/ 2 h 289"/>
                <a:gd name="T12" fmla="*/ 628 w 712"/>
                <a:gd name="T13" fmla="*/ 5 h 289"/>
                <a:gd name="T14" fmla="*/ 615 w 712"/>
                <a:gd name="T15" fmla="*/ 8 h 289"/>
                <a:gd name="T16" fmla="*/ 603 w 712"/>
                <a:gd name="T17" fmla="*/ 11 h 289"/>
                <a:gd name="T18" fmla="*/ 591 w 712"/>
                <a:gd name="T19" fmla="*/ 16 h 289"/>
                <a:gd name="T20" fmla="*/ 578 w 712"/>
                <a:gd name="T21" fmla="*/ 20 h 289"/>
                <a:gd name="T22" fmla="*/ 565 w 712"/>
                <a:gd name="T23" fmla="*/ 26 h 289"/>
                <a:gd name="T24" fmla="*/ 553 w 712"/>
                <a:gd name="T25" fmla="*/ 31 h 289"/>
                <a:gd name="T26" fmla="*/ 540 w 712"/>
                <a:gd name="T27" fmla="*/ 37 h 289"/>
                <a:gd name="T28" fmla="*/ 527 w 712"/>
                <a:gd name="T29" fmla="*/ 43 h 289"/>
                <a:gd name="T30" fmla="*/ 515 w 712"/>
                <a:gd name="T31" fmla="*/ 50 h 289"/>
                <a:gd name="T32" fmla="*/ 502 w 712"/>
                <a:gd name="T33" fmla="*/ 57 h 289"/>
                <a:gd name="T34" fmla="*/ 490 w 712"/>
                <a:gd name="T35" fmla="*/ 64 h 289"/>
                <a:gd name="T36" fmla="*/ 477 w 712"/>
                <a:gd name="T37" fmla="*/ 71 h 289"/>
                <a:gd name="T38" fmla="*/ 465 w 712"/>
                <a:gd name="T39" fmla="*/ 78 h 289"/>
                <a:gd name="T40" fmla="*/ 453 w 712"/>
                <a:gd name="T41" fmla="*/ 86 h 289"/>
                <a:gd name="T42" fmla="*/ 441 w 712"/>
                <a:gd name="T43" fmla="*/ 93 h 289"/>
                <a:gd name="T44" fmla="*/ 429 w 712"/>
                <a:gd name="T45" fmla="*/ 101 h 289"/>
                <a:gd name="T46" fmla="*/ 417 w 712"/>
                <a:gd name="T47" fmla="*/ 108 h 289"/>
                <a:gd name="T48" fmla="*/ 406 w 712"/>
                <a:gd name="T49" fmla="*/ 115 h 289"/>
                <a:gd name="T50" fmla="*/ 394 w 712"/>
                <a:gd name="T51" fmla="*/ 122 h 289"/>
                <a:gd name="T52" fmla="*/ 383 w 712"/>
                <a:gd name="T53" fmla="*/ 129 h 289"/>
                <a:gd name="T54" fmla="*/ 372 w 712"/>
                <a:gd name="T55" fmla="*/ 136 h 289"/>
                <a:gd name="T56" fmla="*/ 362 w 712"/>
                <a:gd name="T57" fmla="*/ 142 h 289"/>
                <a:gd name="T58" fmla="*/ 351 w 712"/>
                <a:gd name="T59" fmla="*/ 148 h 289"/>
                <a:gd name="T60" fmla="*/ 341 w 712"/>
                <a:gd name="T61" fmla="*/ 153 h 289"/>
                <a:gd name="T62" fmla="*/ 332 w 712"/>
                <a:gd name="T63" fmla="*/ 158 h 289"/>
                <a:gd name="T64" fmla="*/ 311 w 712"/>
                <a:gd name="T65" fmla="*/ 168 h 289"/>
                <a:gd name="T66" fmla="*/ 301 w 712"/>
                <a:gd name="T67" fmla="*/ 173 h 289"/>
                <a:gd name="T68" fmla="*/ 291 w 712"/>
                <a:gd name="T69" fmla="*/ 178 h 289"/>
                <a:gd name="T70" fmla="*/ 281 w 712"/>
                <a:gd name="T71" fmla="*/ 183 h 289"/>
                <a:gd name="T72" fmla="*/ 271 w 712"/>
                <a:gd name="T73" fmla="*/ 188 h 289"/>
                <a:gd name="T74" fmla="*/ 261 w 712"/>
                <a:gd name="T75" fmla="*/ 193 h 289"/>
                <a:gd name="T76" fmla="*/ 251 w 712"/>
                <a:gd name="T77" fmla="*/ 198 h 289"/>
                <a:gd name="T78" fmla="*/ 241 w 712"/>
                <a:gd name="T79" fmla="*/ 203 h 289"/>
                <a:gd name="T80" fmla="*/ 231 w 712"/>
                <a:gd name="T81" fmla="*/ 208 h 289"/>
                <a:gd name="T82" fmla="*/ 221 w 712"/>
                <a:gd name="T83" fmla="*/ 213 h 289"/>
                <a:gd name="T84" fmla="*/ 211 w 712"/>
                <a:gd name="T85" fmla="*/ 218 h 289"/>
                <a:gd name="T86" fmla="*/ 201 w 712"/>
                <a:gd name="T87" fmla="*/ 222 h 289"/>
                <a:gd name="T88" fmla="*/ 191 w 712"/>
                <a:gd name="T89" fmla="*/ 227 h 289"/>
                <a:gd name="T90" fmla="*/ 181 w 712"/>
                <a:gd name="T91" fmla="*/ 232 h 289"/>
                <a:gd name="T92" fmla="*/ 171 w 712"/>
                <a:gd name="T93" fmla="*/ 236 h 289"/>
                <a:gd name="T94" fmla="*/ 160 w 712"/>
                <a:gd name="T95" fmla="*/ 240 h 289"/>
                <a:gd name="T96" fmla="*/ 150 w 712"/>
                <a:gd name="T97" fmla="*/ 244 h 289"/>
                <a:gd name="T98" fmla="*/ 140 w 712"/>
                <a:gd name="T99" fmla="*/ 248 h 289"/>
                <a:gd name="T100" fmla="*/ 129 w 712"/>
                <a:gd name="T101" fmla="*/ 252 h 289"/>
                <a:gd name="T102" fmla="*/ 119 w 712"/>
                <a:gd name="T103" fmla="*/ 256 h 289"/>
                <a:gd name="T104" fmla="*/ 109 w 712"/>
                <a:gd name="T105" fmla="*/ 260 h 289"/>
                <a:gd name="T106" fmla="*/ 98 w 712"/>
                <a:gd name="T107" fmla="*/ 264 h 289"/>
                <a:gd name="T108" fmla="*/ 87 w 712"/>
                <a:gd name="T109" fmla="*/ 267 h 289"/>
                <a:gd name="T110" fmla="*/ 77 w 712"/>
                <a:gd name="T111" fmla="*/ 270 h 289"/>
                <a:gd name="T112" fmla="*/ 66 w 712"/>
                <a:gd name="T113" fmla="*/ 273 h 289"/>
                <a:gd name="T114" fmla="*/ 55 w 712"/>
                <a:gd name="T115" fmla="*/ 276 h 289"/>
                <a:gd name="T116" fmla="*/ 45 w 712"/>
                <a:gd name="T117" fmla="*/ 279 h 289"/>
                <a:gd name="T118" fmla="*/ 33 w 712"/>
                <a:gd name="T119" fmla="*/ 282 h 289"/>
                <a:gd name="T120" fmla="*/ 23 w 712"/>
                <a:gd name="T121" fmla="*/ 284 h 289"/>
                <a:gd name="T122" fmla="*/ 11 w 712"/>
                <a:gd name="T123" fmla="*/ 286 h 289"/>
                <a:gd name="T124" fmla="*/ 0 w 712"/>
                <a:gd name="T125" fmla="*/ 288 h 2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7" name="Freeform 23">
              <a:extLst>
                <a:ext uri="{FF2B5EF4-FFF2-40B4-BE49-F238E27FC236}">
                  <a16:creationId xmlns:a16="http://schemas.microsoft.com/office/drawing/2014/main" id="{87B498D7-E023-1ECA-FDC0-B7E5472FDA36}"/>
                </a:ext>
              </a:extLst>
            </p:cNvPr>
            <p:cNvSpPr>
              <a:spLocks/>
            </p:cNvSpPr>
            <p:nvPr/>
          </p:nvSpPr>
          <p:spPr bwMode="auto">
            <a:xfrm>
              <a:off x="3774" y="2604"/>
              <a:ext cx="238" cy="15"/>
            </a:xfrm>
            <a:custGeom>
              <a:avLst/>
              <a:gdLst>
                <a:gd name="T0" fmla="*/ 237 w 238"/>
                <a:gd name="T1" fmla="*/ 0 h 15"/>
                <a:gd name="T2" fmla="*/ 222 w 238"/>
                <a:gd name="T3" fmla="*/ 2 h 15"/>
                <a:gd name="T4" fmla="*/ 215 w 238"/>
                <a:gd name="T5" fmla="*/ 2 h 15"/>
                <a:gd name="T6" fmla="*/ 208 w 238"/>
                <a:gd name="T7" fmla="*/ 3 h 15"/>
                <a:gd name="T8" fmla="*/ 200 w 238"/>
                <a:gd name="T9" fmla="*/ 4 h 15"/>
                <a:gd name="T10" fmla="*/ 193 w 238"/>
                <a:gd name="T11" fmla="*/ 4 h 15"/>
                <a:gd name="T12" fmla="*/ 186 w 238"/>
                <a:gd name="T13" fmla="*/ 5 h 15"/>
                <a:gd name="T14" fmla="*/ 178 w 238"/>
                <a:gd name="T15" fmla="*/ 6 h 15"/>
                <a:gd name="T16" fmla="*/ 171 w 238"/>
                <a:gd name="T17" fmla="*/ 6 h 15"/>
                <a:gd name="T18" fmla="*/ 164 w 238"/>
                <a:gd name="T19" fmla="*/ 7 h 15"/>
                <a:gd name="T20" fmla="*/ 156 w 238"/>
                <a:gd name="T21" fmla="*/ 8 h 15"/>
                <a:gd name="T22" fmla="*/ 149 w 238"/>
                <a:gd name="T23" fmla="*/ 9 h 15"/>
                <a:gd name="T24" fmla="*/ 141 w 238"/>
                <a:gd name="T25" fmla="*/ 9 h 15"/>
                <a:gd name="T26" fmla="*/ 134 w 238"/>
                <a:gd name="T27" fmla="*/ 10 h 15"/>
                <a:gd name="T28" fmla="*/ 126 w 238"/>
                <a:gd name="T29" fmla="*/ 11 h 15"/>
                <a:gd name="T30" fmla="*/ 119 w 238"/>
                <a:gd name="T31" fmla="*/ 11 h 15"/>
                <a:gd name="T32" fmla="*/ 112 w 238"/>
                <a:gd name="T33" fmla="*/ 12 h 15"/>
                <a:gd name="T34" fmla="*/ 104 w 238"/>
                <a:gd name="T35" fmla="*/ 12 h 15"/>
                <a:gd name="T36" fmla="*/ 97 w 238"/>
                <a:gd name="T37" fmla="*/ 13 h 15"/>
                <a:gd name="T38" fmla="*/ 89 w 238"/>
                <a:gd name="T39" fmla="*/ 13 h 15"/>
                <a:gd name="T40" fmla="*/ 82 w 238"/>
                <a:gd name="T41" fmla="*/ 14 h 15"/>
                <a:gd name="T42" fmla="*/ 74 w 238"/>
                <a:gd name="T43" fmla="*/ 14 h 15"/>
                <a:gd name="T44" fmla="*/ 67 w 238"/>
                <a:gd name="T45" fmla="*/ 14 h 15"/>
                <a:gd name="T46" fmla="*/ 60 w 238"/>
                <a:gd name="T47" fmla="*/ 14 h 15"/>
                <a:gd name="T48" fmla="*/ 52 w 238"/>
                <a:gd name="T49" fmla="*/ 14 h 15"/>
                <a:gd name="T50" fmla="*/ 45 w 238"/>
                <a:gd name="T51" fmla="*/ 14 h 15"/>
                <a:gd name="T52" fmla="*/ 37 w 238"/>
                <a:gd name="T53" fmla="*/ 14 h 15"/>
                <a:gd name="T54" fmla="*/ 30 w 238"/>
                <a:gd name="T55" fmla="*/ 14 h 15"/>
                <a:gd name="T56" fmla="*/ 22 w 238"/>
                <a:gd name="T57" fmla="*/ 14 h 15"/>
                <a:gd name="T58" fmla="*/ 15 w 238"/>
                <a:gd name="T59" fmla="*/ 13 h 15"/>
                <a:gd name="T60" fmla="*/ 8 w 238"/>
                <a:gd name="T61" fmla="*/ 12 h 15"/>
                <a:gd name="T62" fmla="*/ 0 w 238"/>
                <a:gd name="T63" fmla="*/ 12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8" name="Freeform 24">
              <a:extLst>
                <a:ext uri="{FF2B5EF4-FFF2-40B4-BE49-F238E27FC236}">
                  <a16:creationId xmlns:a16="http://schemas.microsoft.com/office/drawing/2014/main" id="{ABE7BE0C-4FAD-A17D-CC7C-0F5176BD8660}"/>
                </a:ext>
              </a:extLst>
            </p:cNvPr>
            <p:cNvSpPr>
              <a:spLocks/>
            </p:cNvSpPr>
            <p:nvPr/>
          </p:nvSpPr>
          <p:spPr bwMode="auto">
            <a:xfrm>
              <a:off x="3502" y="2770"/>
              <a:ext cx="333" cy="142"/>
            </a:xfrm>
            <a:custGeom>
              <a:avLst/>
              <a:gdLst>
                <a:gd name="T0" fmla="*/ 0 w 333"/>
                <a:gd name="T1" fmla="*/ 0 h 142"/>
                <a:gd name="T2" fmla="*/ 19 w 333"/>
                <a:gd name="T3" fmla="*/ 0 h 142"/>
                <a:gd name="T4" fmla="*/ 28 w 333"/>
                <a:gd name="T5" fmla="*/ 1 h 142"/>
                <a:gd name="T6" fmla="*/ 39 w 333"/>
                <a:gd name="T7" fmla="*/ 2 h 142"/>
                <a:gd name="T8" fmla="*/ 49 w 333"/>
                <a:gd name="T9" fmla="*/ 4 h 142"/>
                <a:gd name="T10" fmla="*/ 60 w 333"/>
                <a:gd name="T11" fmla="*/ 6 h 142"/>
                <a:gd name="T12" fmla="*/ 72 w 333"/>
                <a:gd name="T13" fmla="*/ 8 h 142"/>
                <a:gd name="T14" fmla="*/ 83 w 333"/>
                <a:gd name="T15" fmla="*/ 10 h 142"/>
                <a:gd name="T16" fmla="*/ 94 w 333"/>
                <a:gd name="T17" fmla="*/ 13 h 142"/>
                <a:gd name="T18" fmla="*/ 106 w 333"/>
                <a:gd name="T19" fmla="*/ 16 h 142"/>
                <a:gd name="T20" fmla="*/ 118 w 333"/>
                <a:gd name="T21" fmla="*/ 20 h 142"/>
                <a:gd name="T22" fmla="*/ 130 w 333"/>
                <a:gd name="T23" fmla="*/ 24 h 142"/>
                <a:gd name="T24" fmla="*/ 142 w 333"/>
                <a:gd name="T25" fmla="*/ 28 h 142"/>
                <a:gd name="T26" fmla="*/ 154 w 333"/>
                <a:gd name="T27" fmla="*/ 32 h 142"/>
                <a:gd name="T28" fmla="*/ 166 w 333"/>
                <a:gd name="T29" fmla="*/ 36 h 142"/>
                <a:gd name="T30" fmla="*/ 178 w 333"/>
                <a:gd name="T31" fmla="*/ 41 h 142"/>
                <a:gd name="T32" fmla="*/ 190 w 333"/>
                <a:gd name="T33" fmla="*/ 46 h 142"/>
                <a:gd name="T34" fmla="*/ 202 w 333"/>
                <a:gd name="T35" fmla="*/ 51 h 142"/>
                <a:gd name="T36" fmla="*/ 213 w 333"/>
                <a:gd name="T37" fmla="*/ 56 h 142"/>
                <a:gd name="T38" fmla="*/ 225 w 333"/>
                <a:gd name="T39" fmla="*/ 62 h 142"/>
                <a:gd name="T40" fmla="*/ 236 w 333"/>
                <a:gd name="T41" fmla="*/ 68 h 142"/>
                <a:gd name="T42" fmla="*/ 247 w 333"/>
                <a:gd name="T43" fmla="*/ 74 h 142"/>
                <a:gd name="T44" fmla="*/ 257 w 333"/>
                <a:gd name="T45" fmla="*/ 80 h 142"/>
                <a:gd name="T46" fmla="*/ 267 w 333"/>
                <a:gd name="T47" fmla="*/ 86 h 142"/>
                <a:gd name="T48" fmla="*/ 277 w 333"/>
                <a:gd name="T49" fmla="*/ 92 h 142"/>
                <a:gd name="T50" fmla="*/ 286 w 333"/>
                <a:gd name="T51" fmla="*/ 99 h 142"/>
                <a:gd name="T52" fmla="*/ 295 w 333"/>
                <a:gd name="T53" fmla="*/ 106 h 142"/>
                <a:gd name="T54" fmla="*/ 304 w 333"/>
                <a:gd name="T55" fmla="*/ 112 h 142"/>
                <a:gd name="T56" fmla="*/ 312 w 333"/>
                <a:gd name="T57" fmla="*/ 120 h 142"/>
                <a:gd name="T58" fmla="*/ 319 w 333"/>
                <a:gd name="T59" fmla="*/ 126 h 142"/>
                <a:gd name="T60" fmla="*/ 325 w 333"/>
                <a:gd name="T61" fmla="*/ 134 h 142"/>
                <a:gd name="T62" fmla="*/ 332 w 333"/>
                <a:gd name="T63" fmla="*/ 141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19" name="Freeform 25">
              <a:extLst>
                <a:ext uri="{FF2B5EF4-FFF2-40B4-BE49-F238E27FC236}">
                  <a16:creationId xmlns:a16="http://schemas.microsoft.com/office/drawing/2014/main" id="{1196BE11-55D8-CB7D-00D9-4A49D04ADFB7}"/>
                </a:ext>
              </a:extLst>
            </p:cNvPr>
            <p:cNvSpPr>
              <a:spLocks/>
            </p:cNvSpPr>
            <p:nvPr/>
          </p:nvSpPr>
          <p:spPr bwMode="auto">
            <a:xfrm>
              <a:off x="3538" y="2694"/>
              <a:ext cx="379" cy="147"/>
            </a:xfrm>
            <a:custGeom>
              <a:avLst/>
              <a:gdLst>
                <a:gd name="T0" fmla="*/ 0 w 379"/>
                <a:gd name="T1" fmla="*/ 5 h 147"/>
                <a:gd name="T2" fmla="*/ 20 w 379"/>
                <a:gd name="T3" fmla="*/ 1 h 147"/>
                <a:gd name="T4" fmla="*/ 30 w 379"/>
                <a:gd name="T5" fmla="*/ 0 h 147"/>
                <a:gd name="T6" fmla="*/ 42 w 379"/>
                <a:gd name="T7" fmla="*/ 0 h 147"/>
                <a:gd name="T8" fmla="*/ 54 w 379"/>
                <a:gd name="T9" fmla="*/ 1 h 147"/>
                <a:gd name="T10" fmla="*/ 66 w 379"/>
                <a:gd name="T11" fmla="*/ 2 h 147"/>
                <a:gd name="T12" fmla="*/ 78 w 379"/>
                <a:gd name="T13" fmla="*/ 4 h 147"/>
                <a:gd name="T14" fmla="*/ 91 w 379"/>
                <a:gd name="T15" fmla="*/ 6 h 147"/>
                <a:gd name="T16" fmla="*/ 104 w 379"/>
                <a:gd name="T17" fmla="*/ 9 h 147"/>
                <a:gd name="T18" fmla="*/ 117 w 379"/>
                <a:gd name="T19" fmla="*/ 12 h 147"/>
                <a:gd name="T20" fmla="*/ 130 w 379"/>
                <a:gd name="T21" fmla="*/ 16 h 147"/>
                <a:gd name="T22" fmla="*/ 144 w 379"/>
                <a:gd name="T23" fmla="*/ 20 h 147"/>
                <a:gd name="T24" fmla="*/ 158 w 379"/>
                <a:gd name="T25" fmla="*/ 25 h 147"/>
                <a:gd name="T26" fmla="*/ 171 w 379"/>
                <a:gd name="T27" fmla="*/ 30 h 147"/>
                <a:gd name="T28" fmla="*/ 185 w 379"/>
                <a:gd name="T29" fmla="*/ 35 h 147"/>
                <a:gd name="T30" fmla="*/ 199 w 379"/>
                <a:gd name="T31" fmla="*/ 41 h 147"/>
                <a:gd name="T32" fmla="*/ 212 w 379"/>
                <a:gd name="T33" fmla="*/ 47 h 147"/>
                <a:gd name="T34" fmla="*/ 226 w 379"/>
                <a:gd name="T35" fmla="*/ 53 h 147"/>
                <a:gd name="T36" fmla="*/ 239 w 379"/>
                <a:gd name="T37" fmla="*/ 59 h 147"/>
                <a:gd name="T38" fmla="*/ 252 w 379"/>
                <a:gd name="T39" fmla="*/ 66 h 147"/>
                <a:gd name="T40" fmla="*/ 265 w 379"/>
                <a:gd name="T41" fmla="*/ 72 h 147"/>
                <a:gd name="T42" fmla="*/ 278 w 379"/>
                <a:gd name="T43" fmla="*/ 79 h 147"/>
                <a:gd name="T44" fmla="*/ 290 w 379"/>
                <a:gd name="T45" fmla="*/ 86 h 147"/>
                <a:gd name="T46" fmla="*/ 302 w 379"/>
                <a:gd name="T47" fmla="*/ 93 h 147"/>
                <a:gd name="T48" fmla="*/ 313 w 379"/>
                <a:gd name="T49" fmla="*/ 100 h 147"/>
                <a:gd name="T50" fmla="*/ 324 w 379"/>
                <a:gd name="T51" fmla="*/ 107 h 147"/>
                <a:gd name="T52" fmla="*/ 334 w 379"/>
                <a:gd name="T53" fmla="*/ 114 h 147"/>
                <a:gd name="T54" fmla="*/ 344 w 379"/>
                <a:gd name="T55" fmla="*/ 120 h 147"/>
                <a:gd name="T56" fmla="*/ 354 w 379"/>
                <a:gd name="T57" fmla="*/ 127 h 147"/>
                <a:gd name="T58" fmla="*/ 363 w 379"/>
                <a:gd name="T59" fmla="*/ 134 h 147"/>
                <a:gd name="T60" fmla="*/ 371 w 379"/>
                <a:gd name="T61" fmla="*/ 140 h 147"/>
                <a:gd name="T62" fmla="*/ 378 w 379"/>
                <a:gd name="T63" fmla="*/ 14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0" name="Freeform 26">
              <a:extLst>
                <a:ext uri="{FF2B5EF4-FFF2-40B4-BE49-F238E27FC236}">
                  <a16:creationId xmlns:a16="http://schemas.microsoft.com/office/drawing/2014/main" id="{B752EAD0-0374-B33A-4CAB-41F9E3F64D96}"/>
                </a:ext>
              </a:extLst>
            </p:cNvPr>
            <p:cNvSpPr>
              <a:spLocks/>
            </p:cNvSpPr>
            <p:nvPr/>
          </p:nvSpPr>
          <p:spPr bwMode="auto">
            <a:xfrm>
              <a:off x="3644" y="2646"/>
              <a:ext cx="380" cy="89"/>
            </a:xfrm>
            <a:custGeom>
              <a:avLst/>
              <a:gdLst>
                <a:gd name="T0" fmla="*/ 0 w 380"/>
                <a:gd name="T1" fmla="*/ 5 h 89"/>
                <a:gd name="T2" fmla="*/ 23 w 380"/>
                <a:gd name="T3" fmla="*/ 1 h 89"/>
                <a:gd name="T4" fmla="*/ 34 w 380"/>
                <a:gd name="T5" fmla="*/ 0 h 89"/>
                <a:gd name="T6" fmla="*/ 46 w 380"/>
                <a:gd name="T7" fmla="*/ 0 h 89"/>
                <a:gd name="T8" fmla="*/ 58 w 380"/>
                <a:gd name="T9" fmla="*/ 0 h 89"/>
                <a:gd name="T10" fmla="*/ 69 w 380"/>
                <a:gd name="T11" fmla="*/ 1 h 89"/>
                <a:gd name="T12" fmla="*/ 81 w 380"/>
                <a:gd name="T13" fmla="*/ 2 h 89"/>
                <a:gd name="T14" fmla="*/ 93 w 380"/>
                <a:gd name="T15" fmla="*/ 4 h 89"/>
                <a:gd name="T16" fmla="*/ 105 w 380"/>
                <a:gd name="T17" fmla="*/ 6 h 89"/>
                <a:gd name="T18" fmla="*/ 117 w 380"/>
                <a:gd name="T19" fmla="*/ 8 h 89"/>
                <a:gd name="T20" fmla="*/ 130 w 380"/>
                <a:gd name="T21" fmla="*/ 10 h 89"/>
                <a:gd name="T22" fmla="*/ 142 w 380"/>
                <a:gd name="T23" fmla="*/ 14 h 89"/>
                <a:gd name="T24" fmla="*/ 154 w 380"/>
                <a:gd name="T25" fmla="*/ 17 h 89"/>
                <a:gd name="T26" fmla="*/ 166 w 380"/>
                <a:gd name="T27" fmla="*/ 20 h 89"/>
                <a:gd name="T28" fmla="*/ 178 w 380"/>
                <a:gd name="T29" fmla="*/ 24 h 89"/>
                <a:gd name="T30" fmla="*/ 190 w 380"/>
                <a:gd name="T31" fmla="*/ 28 h 89"/>
                <a:gd name="T32" fmla="*/ 203 w 380"/>
                <a:gd name="T33" fmla="*/ 32 h 89"/>
                <a:gd name="T34" fmla="*/ 215 w 380"/>
                <a:gd name="T35" fmla="*/ 36 h 89"/>
                <a:gd name="T36" fmla="*/ 227 w 380"/>
                <a:gd name="T37" fmla="*/ 40 h 89"/>
                <a:gd name="T38" fmla="*/ 239 w 380"/>
                <a:gd name="T39" fmla="*/ 44 h 89"/>
                <a:gd name="T40" fmla="*/ 251 w 380"/>
                <a:gd name="T41" fmla="*/ 49 h 89"/>
                <a:gd name="T42" fmla="*/ 263 w 380"/>
                <a:gd name="T43" fmla="*/ 53 h 89"/>
                <a:gd name="T44" fmla="*/ 275 w 380"/>
                <a:gd name="T45" fmla="*/ 57 h 89"/>
                <a:gd name="T46" fmla="*/ 287 w 380"/>
                <a:gd name="T47" fmla="*/ 61 h 89"/>
                <a:gd name="T48" fmla="*/ 299 w 380"/>
                <a:gd name="T49" fmla="*/ 65 h 89"/>
                <a:gd name="T50" fmla="*/ 311 w 380"/>
                <a:gd name="T51" fmla="*/ 69 h 89"/>
                <a:gd name="T52" fmla="*/ 322 w 380"/>
                <a:gd name="T53" fmla="*/ 73 h 89"/>
                <a:gd name="T54" fmla="*/ 334 w 380"/>
                <a:gd name="T55" fmla="*/ 76 h 89"/>
                <a:gd name="T56" fmla="*/ 346 w 380"/>
                <a:gd name="T57" fmla="*/ 80 h 89"/>
                <a:gd name="T58" fmla="*/ 357 w 380"/>
                <a:gd name="T59" fmla="*/ 83 h 89"/>
                <a:gd name="T60" fmla="*/ 368 w 380"/>
                <a:gd name="T61" fmla="*/ 85 h 89"/>
                <a:gd name="T62" fmla="*/ 379 w 380"/>
                <a:gd name="T63" fmla="*/ 88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1" name="Freeform 27">
              <a:extLst>
                <a:ext uri="{FF2B5EF4-FFF2-40B4-BE49-F238E27FC236}">
                  <a16:creationId xmlns:a16="http://schemas.microsoft.com/office/drawing/2014/main" id="{86C5398E-35FA-15C1-AA53-73C3164ADC7C}"/>
                </a:ext>
              </a:extLst>
            </p:cNvPr>
            <p:cNvSpPr>
              <a:spLocks/>
            </p:cNvSpPr>
            <p:nvPr/>
          </p:nvSpPr>
          <p:spPr bwMode="auto">
            <a:xfrm>
              <a:off x="4256" y="1802"/>
              <a:ext cx="218" cy="296"/>
            </a:xfrm>
            <a:custGeom>
              <a:avLst/>
              <a:gdLst>
                <a:gd name="T0" fmla="*/ 217 w 218"/>
                <a:gd name="T1" fmla="*/ 0 h 296"/>
                <a:gd name="T2" fmla="*/ 199 w 218"/>
                <a:gd name="T3" fmla="*/ 2 h 296"/>
                <a:gd name="T4" fmla="*/ 191 w 218"/>
                <a:gd name="T5" fmla="*/ 4 h 296"/>
                <a:gd name="T6" fmla="*/ 184 w 218"/>
                <a:gd name="T7" fmla="*/ 6 h 296"/>
                <a:gd name="T8" fmla="*/ 178 w 218"/>
                <a:gd name="T9" fmla="*/ 10 h 296"/>
                <a:gd name="T10" fmla="*/ 172 w 218"/>
                <a:gd name="T11" fmla="*/ 14 h 296"/>
                <a:gd name="T12" fmla="*/ 166 w 218"/>
                <a:gd name="T13" fmla="*/ 18 h 296"/>
                <a:gd name="T14" fmla="*/ 162 w 218"/>
                <a:gd name="T15" fmla="*/ 24 h 296"/>
                <a:gd name="T16" fmla="*/ 157 w 218"/>
                <a:gd name="T17" fmla="*/ 29 h 296"/>
                <a:gd name="T18" fmla="*/ 154 w 218"/>
                <a:gd name="T19" fmla="*/ 35 h 296"/>
                <a:gd name="T20" fmla="*/ 150 w 218"/>
                <a:gd name="T21" fmla="*/ 42 h 296"/>
                <a:gd name="T22" fmla="*/ 147 w 218"/>
                <a:gd name="T23" fmla="*/ 48 h 296"/>
                <a:gd name="T24" fmla="*/ 144 w 218"/>
                <a:gd name="T25" fmla="*/ 55 h 296"/>
                <a:gd name="T26" fmla="*/ 142 w 218"/>
                <a:gd name="T27" fmla="*/ 62 h 296"/>
                <a:gd name="T28" fmla="*/ 139 w 218"/>
                <a:gd name="T29" fmla="*/ 70 h 296"/>
                <a:gd name="T30" fmla="*/ 137 w 218"/>
                <a:gd name="T31" fmla="*/ 77 h 296"/>
                <a:gd name="T32" fmla="*/ 135 w 218"/>
                <a:gd name="T33" fmla="*/ 84 h 296"/>
                <a:gd name="T34" fmla="*/ 133 w 218"/>
                <a:gd name="T35" fmla="*/ 92 h 296"/>
                <a:gd name="T36" fmla="*/ 131 w 218"/>
                <a:gd name="T37" fmla="*/ 100 h 296"/>
                <a:gd name="T38" fmla="*/ 129 w 218"/>
                <a:gd name="T39" fmla="*/ 107 h 296"/>
                <a:gd name="T40" fmla="*/ 126 w 218"/>
                <a:gd name="T41" fmla="*/ 115 h 296"/>
                <a:gd name="T42" fmla="*/ 124 w 218"/>
                <a:gd name="T43" fmla="*/ 122 h 296"/>
                <a:gd name="T44" fmla="*/ 122 w 218"/>
                <a:gd name="T45" fmla="*/ 129 h 296"/>
                <a:gd name="T46" fmla="*/ 120 w 218"/>
                <a:gd name="T47" fmla="*/ 136 h 296"/>
                <a:gd name="T48" fmla="*/ 117 w 218"/>
                <a:gd name="T49" fmla="*/ 143 h 296"/>
                <a:gd name="T50" fmla="*/ 114 w 218"/>
                <a:gd name="T51" fmla="*/ 149 h 296"/>
                <a:gd name="T52" fmla="*/ 110 w 218"/>
                <a:gd name="T53" fmla="*/ 155 h 296"/>
                <a:gd name="T54" fmla="*/ 106 w 218"/>
                <a:gd name="T55" fmla="*/ 160 h 296"/>
                <a:gd name="T56" fmla="*/ 102 w 218"/>
                <a:gd name="T57" fmla="*/ 165 h 296"/>
                <a:gd name="T58" fmla="*/ 98 w 218"/>
                <a:gd name="T59" fmla="*/ 170 h 296"/>
                <a:gd name="T60" fmla="*/ 92 w 218"/>
                <a:gd name="T61" fmla="*/ 174 h 296"/>
                <a:gd name="T62" fmla="*/ 87 w 218"/>
                <a:gd name="T63" fmla="*/ 177 h 296"/>
                <a:gd name="T64" fmla="*/ 77 w 218"/>
                <a:gd name="T65" fmla="*/ 182 h 296"/>
                <a:gd name="T66" fmla="*/ 73 w 218"/>
                <a:gd name="T67" fmla="*/ 184 h 296"/>
                <a:gd name="T68" fmla="*/ 68 w 218"/>
                <a:gd name="T69" fmla="*/ 186 h 296"/>
                <a:gd name="T70" fmla="*/ 64 w 218"/>
                <a:gd name="T71" fmla="*/ 189 h 296"/>
                <a:gd name="T72" fmla="*/ 59 w 218"/>
                <a:gd name="T73" fmla="*/ 191 h 296"/>
                <a:gd name="T74" fmla="*/ 55 w 218"/>
                <a:gd name="T75" fmla="*/ 194 h 296"/>
                <a:gd name="T76" fmla="*/ 50 w 218"/>
                <a:gd name="T77" fmla="*/ 196 h 296"/>
                <a:gd name="T78" fmla="*/ 46 w 218"/>
                <a:gd name="T79" fmla="*/ 199 h 296"/>
                <a:gd name="T80" fmla="*/ 42 w 218"/>
                <a:gd name="T81" fmla="*/ 202 h 296"/>
                <a:gd name="T82" fmla="*/ 38 w 218"/>
                <a:gd name="T83" fmla="*/ 205 h 296"/>
                <a:gd name="T84" fmla="*/ 34 w 218"/>
                <a:gd name="T85" fmla="*/ 208 h 296"/>
                <a:gd name="T86" fmla="*/ 31 w 218"/>
                <a:gd name="T87" fmla="*/ 211 h 296"/>
                <a:gd name="T88" fmla="*/ 27 w 218"/>
                <a:gd name="T89" fmla="*/ 214 h 296"/>
                <a:gd name="T90" fmla="*/ 24 w 218"/>
                <a:gd name="T91" fmla="*/ 217 h 296"/>
                <a:gd name="T92" fmla="*/ 20 w 218"/>
                <a:gd name="T93" fmla="*/ 220 h 296"/>
                <a:gd name="T94" fmla="*/ 18 w 218"/>
                <a:gd name="T95" fmla="*/ 224 h 296"/>
                <a:gd name="T96" fmla="*/ 15 w 218"/>
                <a:gd name="T97" fmla="*/ 228 h 296"/>
                <a:gd name="T98" fmla="*/ 12 w 218"/>
                <a:gd name="T99" fmla="*/ 232 h 296"/>
                <a:gd name="T100" fmla="*/ 10 w 218"/>
                <a:gd name="T101" fmla="*/ 235 h 296"/>
                <a:gd name="T102" fmla="*/ 8 w 218"/>
                <a:gd name="T103" fmla="*/ 239 h 296"/>
                <a:gd name="T104" fmla="*/ 6 w 218"/>
                <a:gd name="T105" fmla="*/ 244 h 296"/>
                <a:gd name="T106" fmla="*/ 4 w 218"/>
                <a:gd name="T107" fmla="*/ 248 h 296"/>
                <a:gd name="T108" fmla="*/ 3 w 218"/>
                <a:gd name="T109" fmla="*/ 252 h 296"/>
                <a:gd name="T110" fmla="*/ 2 w 218"/>
                <a:gd name="T111" fmla="*/ 257 h 296"/>
                <a:gd name="T112" fmla="*/ 1 w 218"/>
                <a:gd name="T113" fmla="*/ 262 h 296"/>
                <a:gd name="T114" fmla="*/ 0 w 218"/>
                <a:gd name="T115" fmla="*/ 267 h 296"/>
                <a:gd name="T116" fmla="*/ 0 w 218"/>
                <a:gd name="T117" fmla="*/ 272 h 296"/>
                <a:gd name="T118" fmla="*/ 1 w 218"/>
                <a:gd name="T119" fmla="*/ 278 h 296"/>
                <a:gd name="T120" fmla="*/ 1 w 218"/>
                <a:gd name="T121" fmla="*/ 283 h 296"/>
                <a:gd name="T122" fmla="*/ 2 w 218"/>
                <a:gd name="T123" fmla="*/ 289 h 296"/>
                <a:gd name="T124" fmla="*/ 4 w 218"/>
                <a:gd name="T125" fmla="*/ 295 h 2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2" name="Freeform 28">
              <a:extLst>
                <a:ext uri="{FF2B5EF4-FFF2-40B4-BE49-F238E27FC236}">
                  <a16:creationId xmlns:a16="http://schemas.microsoft.com/office/drawing/2014/main" id="{EE205E0E-2D50-E2C9-6B25-B3C240D3A92E}"/>
                </a:ext>
              </a:extLst>
            </p:cNvPr>
            <p:cNvSpPr>
              <a:spLocks/>
            </p:cNvSpPr>
            <p:nvPr/>
          </p:nvSpPr>
          <p:spPr bwMode="auto">
            <a:xfrm>
              <a:off x="3985" y="1660"/>
              <a:ext cx="347" cy="521"/>
            </a:xfrm>
            <a:custGeom>
              <a:avLst/>
              <a:gdLst>
                <a:gd name="T0" fmla="*/ 335 w 347"/>
                <a:gd name="T1" fmla="*/ 26 h 521"/>
                <a:gd name="T2" fmla="*/ 322 w 347"/>
                <a:gd name="T3" fmla="*/ 46 h 521"/>
                <a:gd name="T4" fmla="*/ 306 w 347"/>
                <a:gd name="T5" fmla="*/ 63 h 521"/>
                <a:gd name="T6" fmla="*/ 287 w 347"/>
                <a:gd name="T7" fmla="*/ 76 h 521"/>
                <a:gd name="T8" fmla="*/ 268 w 347"/>
                <a:gd name="T9" fmla="*/ 86 h 521"/>
                <a:gd name="T10" fmla="*/ 247 w 347"/>
                <a:gd name="T11" fmla="*/ 95 h 521"/>
                <a:gd name="T12" fmla="*/ 225 w 347"/>
                <a:gd name="T13" fmla="*/ 102 h 521"/>
                <a:gd name="T14" fmla="*/ 202 w 347"/>
                <a:gd name="T15" fmla="*/ 108 h 521"/>
                <a:gd name="T16" fmla="*/ 180 w 347"/>
                <a:gd name="T17" fmla="*/ 113 h 521"/>
                <a:gd name="T18" fmla="*/ 158 w 347"/>
                <a:gd name="T19" fmla="*/ 120 h 521"/>
                <a:gd name="T20" fmla="*/ 137 w 347"/>
                <a:gd name="T21" fmla="*/ 127 h 521"/>
                <a:gd name="T22" fmla="*/ 118 w 347"/>
                <a:gd name="T23" fmla="*/ 136 h 521"/>
                <a:gd name="T24" fmla="*/ 100 w 347"/>
                <a:gd name="T25" fmla="*/ 147 h 521"/>
                <a:gd name="T26" fmla="*/ 84 w 347"/>
                <a:gd name="T27" fmla="*/ 161 h 521"/>
                <a:gd name="T28" fmla="*/ 71 w 347"/>
                <a:gd name="T29" fmla="*/ 179 h 521"/>
                <a:gd name="T30" fmla="*/ 62 w 347"/>
                <a:gd name="T31" fmla="*/ 201 h 521"/>
                <a:gd name="T32" fmla="*/ 57 w 347"/>
                <a:gd name="T33" fmla="*/ 214 h 521"/>
                <a:gd name="T34" fmla="*/ 53 w 347"/>
                <a:gd name="T35" fmla="*/ 226 h 521"/>
                <a:gd name="T36" fmla="*/ 48 w 347"/>
                <a:gd name="T37" fmla="*/ 240 h 521"/>
                <a:gd name="T38" fmla="*/ 43 w 347"/>
                <a:gd name="T39" fmla="*/ 257 h 521"/>
                <a:gd name="T40" fmla="*/ 37 w 347"/>
                <a:gd name="T41" fmla="*/ 275 h 521"/>
                <a:gd name="T42" fmla="*/ 31 w 347"/>
                <a:gd name="T43" fmla="*/ 294 h 521"/>
                <a:gd name="T44" fmla="*/ 25 w 347"/>
                <a:gd name="T45" fmla="*/ 313 h 521"/>
                <a:gd name="T46" fmla="*/ 19 w 347"/>
                <a:gd name="T47" fmla="*/ 333 h 521"/>
                <a:gd name="T48" fmla="*/ 13 w 347"/>
                <a:gd name="T49" fmla="*/ 352 h 521"/>
                <a:gd name="T50" fmla="*/ 9 w 347"/>
                <a:gd name="T51" fmla="*/ 370 h 521"/>
                <a:gd name="T52" fmla="*/ 5 w 347"/>
                <a:gd name="T53" fmla="*/ 388 h 521"/>
                <a:gd name="T54" fmla="*/ 2 w 347"/>
                <a:gd name="T55" fmla="*/ 403 h 521"/>
                <a:gd name="T56" fmla="*/ 0 w 347"/>
                <a:gd name="T57" fmla="*/ 416 h 521"/>
                <a:gd name="T58" fmla="*/ 0 w 347"/>
                <a:gd name="T59" fmla="*/ 427 h 521"/>
                <a:gd name="T60" fmla="*/ 1 w 347"/>
                <a:gd name="T61" fmla="*/ 434 h 521"/>
                <a:gd name="T62" fmla="*/ 6 w 347"/>
                <a:gd name="T63" fmla="*/ 440 h 521"/>
                <a:gd name="T64" fmla="*/ 11 w 347"/>
                <a:gd name="T65" fmla="*/ 444 h 521"/>
                <a:gd name="T66" fmla="*/ 17 w 347"/>
                <a:gd name="T67" fmla="*/ 449 h 521"/>
                <a:gd name="T68" fmla="*/ 25 w 347"/>
                <a:gd name="T69" fmla="*/ 454 h 521"/>
                <a:gd name="T70" fmla="*/ 34 w 347"/>
                <a:gd name="T71" fmla="*/ 459 h 521"/>
                <a:gd name="T72" fmla="*/ 43 w 347"/>
                <a:gd name="T73" fmla="*/ 465 h 521"/>
                <a:gd name="T74" fmla="*/ 53 w 347"/>
                <a:gd name="T75" fmla="*/ 470 h 521"/>
                <a:gd name="T76" fmla="*/ 63 w 347"/>
                <a:gd name="T77" fmla="*/ 476 h 521"/>
                <a:gd name="T78" fmla="*/ 74 w 347"/>
                <a:gd name="T79" fmla="*/ 482 h 521"/>
                <a:gd name="T80" fmla="*/ 84 w 347"/>
                <a:gd name="T81" fmla="*/ 488 h 521"/>
                <a:gd name="T82" fmla="*/ 95 w 347"/>
                <a:gd name="T83" fmla="*/ 494 h 521"/>
                <a:gd name="T84" fmla="*/ 104 w 347"/>
                <a:gd name="T85" fmla="*/ 500 h 521"/>
                <a:gd name="T86" fmla="*/ 113 w 347"/>
                <a:gd name="T87" fmla="*/ 506 h 521"/>
                <a:gd name="T88" fmla="*/ 121 w 347"/>
                <a:gd name="T89" fmla="*/ 510 h 521"/>
                <a:gd name="T90" fmla="*/ 127 w 347"/>
                <a:gd name="T91" fmla="*/ 515 h 521"/>
                <a:gd name="T92" fmla="*/ 133 w 347"/>
                <a:gd name="T93" fmla="*/ 520 h 5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3" name="Freeform 29">
              <a:extLst>
                <a:ext uri="{FF2B5EF4-FFF2-40B4-BE49-F238E27FC236}">
                  <a16:creationId xmlns:a16="http://schemas.microsoft.com/office/drawing/2014/main" id="{6BD307F1-4576-4CF5-C489-5238233E1988}"/>
                </a:ext>
              </a:extLst>
            </p:cNvPr>
            <p:cNvSpPr>
              <a:spLocks/>
            </p:cNvSpPr>
            <p:nvPr/>
          </p:nvSpPr>
          <p:spPr bwMode="auto">
            <a:xfrm>
              <a:off x="3088" y="1979"/>
              <a:ext cx="131" cy="96"/>
            </a:xfrm>
            <a:custGeom>
              <a:avLst/>
              <a:gdLst>
                <a:gd name="T0" fmla="*/ 0 w 131"/>
                <a:gd name="T1" fmla="*/ 95 h 96"/>
                <a:gd name="T2" fmla="*/ 11 w 131"/>
                <a:gd name="T3" fmla="*/ 91 h 96"/>
                <a:gd name="T4" fmla="*/ 16 w 131"/>
                <a:gd name="T5" fmla="*/ 89 h 96"/>
                <a:gd name="T6" fmla="*/ 21 w 131"/>
                <a:gd name="T7" fmla="*/ 86 h 96"/>
                <a:gd name="T8" fmla="*/ 26 w 131"/>
                <a:gd name="T9" fmla="*/ 83 h 96"/>
                <a:gd name="T10" fmla="*/ 30 w 131"/>
                <a:gd name="T11" fmla="*/ 81 h 96"/>
                <a:gd name="T12" fmla="*/ 34 w 131"/>
                <a:gd name="T13" fmla="*/ 78 h 96"/>
                <a:gd name="T14" fmla="*/ 38 w 131"/>
                <a:gd name="T15" fmla="*/ 75 h 96"/>
                <a:gd name="T16" fmla="*/ 42 w 131"/>
                <a:gd name="T17" fmla="*/ 71 h 96"/>
                <a:gd name="T18" fmla="*/ 45 w 131"/>
                <a:gd name="T19" fmla="*/ 68 h 96"/>
                <a:gd name="T20" fmla="*/ 49 w 131"/>
                <a:gd name="T21" fmla="*/ 65 h 96"/>
                <a:gd name="T22" fmla="*/ 52 w 131"/>
                <a:gd name="T23" fmla="*/ 61 h 96"/>
                <a:gd name="T24" fmla="*/ 56 w 131"/>
                <a:gd name="T25" fmla="*/ 58 h 96"/>
                <a:gd name="T26" fmla="*/ 59 w 131"/>
                <a:gd name="T27" fmla="*/ 54 h 96"/>
                <a:gd name="T28" fmla="*/ 62 w 131"/>
                <a:gd name="T29" fmla="*/ 51 h 96"/>
                <a:gd name="T30" fmla="*/ 65 w 131"/>
                <a:gd name="T31" fmla="*/ 47 h 96"/>
                <a:gd name="T32" fmla="*/ 68 w 131"/>
                <a:gd name="T33" fmla="*/ 43 h 96"/>
                <a:gd name="T34" fmla="*/ 71 w 131"/>
                <a:gd name="T35" fmla="*/ 40 h 96"/>
                <a:gd name="T36" fmla="*/ 74 w 131"/>
                <a:gd name="T37" fmla="*/ 36 h 96"/>
                <a:gd name="T38" fmla="*/ 78 w 131"/>
                <a:gd name="T39" fmla="*/ 33 h 96"/>
                <a:gd name="T40" fmla="*/ 81 w 131"/>
                <a:gd name="T41" fmla="*/ 29 h 96"/>
                <a:gd name="T42" fmla="*/ 84 w 131"/>
                <a:gd name="T43" fmla="*/ 26 h 96"/>
                <a:gd name="T44" fmla="*/ 88 w 131"/>
                <a:gd name="T45" fmla="*/ 23 h 96"/>
                <a:gd name="T46" fmla="*/ 92 w 131"/>
                <a:gd name="T47" fmla="*/ 19 h 96"/>
                <a:gd name="T48" fmla="*/ 96 w 131"/>
                <a:gd name="T49" fmla="*/ 16 h 96"/>
                <a:gd name="T50" fmla="*/ 100 w 131"/>
                <a:gd name="T51" fmla="*/ 13 h 96"/>
                <a:gd name="T52" fmla="*/ 104 w 131"/>
                <a:gd name="T53" fmla="*/ 11 h 96"/>
                <a:gd name="T54" fmla="*/ 109 w 131"/>
                <a:gd name="T55" fmla="*/ 8 h 96"/>
                <a:gd name="T56" fmla="*/ 114 w 131"/>
                <a:gd name="T57" fmla="*/ 6 h 96"/>
                <a:gd name="T58" fmla="*/ 119 w 131"/>
                <a:gd name="T59" fmla="*/ 4 h 96"/>
                <a:gd name="T60" fmla="*/ 124 w 131"/>
                <a:gd name="T61" fmla="*/ 2 h 96"/>
                <a:gd name="T62" fmla="*/ 130 w 131"/>
                <a:gd name="T63" fmla="*/ 0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4" name="Freeform 30">
              <a:extLst>
                <a:ext uri="{FF2B5EF4-FFF2-40B4-BE49-F238E27FC236}">
                  <a16:creationId xmlns:a16="http://schemas.microsoft.com/office/drawing/2014/main" id="{C3632B59-3C01-863A-F33A-C0A99412E436}"/>
                </a:ext>
              </a:extLst>
            </p:cNvPr>
            <p:cNvSpPr>
              <a:spLocks/>
            </p:cNvSpPr>
            <p:nvPr/>
          </p:nvSpPr>
          <p:spPr bwMode="auto">
            <a:xfrm>
              <a:off x="2378" y="2050"/>
              <a:ext cx="1043" cy="496"/>
            </a:xfrm>
            <a:custGeom>
              <a:avLst/>
              <a:gdLst>
                <a:gd name="T0" fmla="*/ 1027 w 1043"/>
                <a:gd name="T1" fmla="*/ 30 h 496"/>
                <a:gd name="T2" fmla="*/ 1038 w 1043"/>
                <a:gd name="T3" fmla="*/ 57 h 496"/>
                <a:gd name="T4" fmla="*/ 1042 w 1043"/>
                <a:gd name="T5" fmla="*/ 79 h 496"/>
                <a:gd name="T6" fmla="*/ 1038 w 1043"/>
                <a:gd name="T7" fmla="*/ 98 h 496"/>
                <a:gd name="T8" fmla="*/ 1028 w 1043"/>
                <a:gd name="T9" fmla="*/ 114 h 496"/>
                <a:gd name="T10" fmla="*/ 1013 w 1043"/>
                <a:gd name="T11" fmla="*/ 126 h 496"/>
                <a:gd name="T12" fmla="*/ 993 w 1043"/>
                <a:gd name="T13" fmla="*/ 137 h 496"/>
                <a:gd name="T14" fmla="*/ 970 w 1043"/>
                <a:gd name="T15" fmla="*/ 146 h 496"/>
                <a:gd name="T16" fmla="*/ 944 w 1043"/>
                <a:gd name="T17" fmla="*/ 154 h 496"/>
                <a:gd name="T18" fmla="*/ 918 w 1043"/>
                <a:gd name="T19" fmla="*/ 161 h 496"/>
                <a:gd name="T20" fmla="*/ 890 w 1043"/>
                <a:gd name="T21" fmla="*/ 168 h 496"/>
                <a:gd name="T22" fmla="*/ 864 w 1043"/>
                <a:gd name="T23" fmla="*/ 174 h 496"/>
                <a:gd name="T24" fmla="*/ 838 w 1043"/>
                <a:gd name="T25" fmla="*/ 182 h 496"/>
                <a:gd name="T26" fmla="*/ 815 w 1043"/>
                <a:gd name="T27" fmla="*/ 190 h 496"/>
                <a:gd name="T28" fmla="*/ 796 w 1043"/>
                <a:gd name="T29" fmla="*/ 200 h 496"/>
                <a:gd name="T30" fmla="*/ 781 w 1043"/>
                <a:gd name="T31" fmla="*/ 212 h 496"/>
                <a:gd name="T32" fmla="*/ 767 w 1043"/>
                <a:gd name="T33" fmla="*/ 226 h 496"/>
                <a:gd name="T34" fmla="*/ 758 w 1043"/>
                <a:gd name="T35" fmla="*/ 236 h 496"/>
                <a:gd name="T36" fmla="*/ 750 w 1043"/>
                <a:gd name="T37" fmla="*/ 245 h 496"/>
                <a:gd name="T38" fmla="*/ 741 w 1043"/>
                <a:gd name="T39" fmla="*/ 253 h 496"/>
                <a:gd name="T40" fmla="*/ 732 w 1043"/>
                <a:gd name="T41" fmla="*/ 262 h 496"/>
                <a:gd name="T42" fmla="*/ 724 w 1043"/>
                <a:gd name="T43" fmla="*/ 269 h 496"/>
                <a:gd name="T44" fmla="*/ 715 w 1043"/>
                <a:gd name="T45" fmla="*/ 276 h 496"/>
                <a:gd name="T46" fmla="*/ 706 w 1043"/>
                <a:gd name="T47" fmla="*/ 283 h 496"/>
                <a:gd name="T48" fmla="*/ 696 w 1043"/>
                <a:gd name="T49" fmla="*/ 290 h 496"/>
                <a:gd name="T50" fmla="*/ 686 w 1043"/>
                <a:gd name="T51" fmla="*/ 295 h 496"/>
                <a:gd name="T52" fmla="*/ 675 w 1043"/>
                <a:gd name="T53" fmla="*/ 300 h 496"/>
                <a:gd name="T54" fmla="*/ 664 w 1043"/>
                <a:gd name="T55" fmla="*/ 306 h 496"/>
                <a:gd name="T56" fmla="*/ 651 w 1043"/>
                <a:gd name="T57" fmla="*/ 310 h 496"/>
                <a:gd name="T58" fmla="*/ 638 w 1043"/>
                <a:gd name="T59" fmla="*/ 314 h 496"/>
                <a:gd name="T60" fmla="*/ 623 w 1043"/>
                <a:gd name="T61" fmla="*/ 317 h 496"/>
                <a:gd name="T62" fmla="*/ 602 w 1043"/>
                <a:gd name="T63" fmla="*/ 320 h 496"/>
                <a:gd name="T64" fmla="*/ 588 w 1043"/>
                <a:gd name="T65" fmla="*/ 322 h 496"/>
                <a:gd name="T66" fmla="*/ 576 w 1043"/>
                <a:gd name="T67" fmla="*/ 324 h 496"/>
                <a:gd name="T68" fmla="*/ 563 w 1043"/>
                <a:gd name="T69" fmla="*/ 326 h 496"/>
                <a:gd name="T70" fmla="*/ 551 w 1043"/>
                <a:gd name="T71" fmla="*/ 327 h 496"/>
                <a:gd name="T72" fmla="*/ 539 w 1043"/>
                <a:gd name="T73" fmla="*/ 329 h 496"/>
                <a:gd name="T74" fmla="*/ 528 w 1043"/>
                <a:gd name="T75" fmla="*/ 331 h 496"/>
                <a:gd name="T76" fmla="*/ 516 w 1043"/>
                <a:gd name="T77" fmla="*/ 333 h 496"/>
                <a:gd name="T78" fmla="*/ 505 w 1043"/>
                <a:gd name="T79" fmla="*/ 336 h 496"/>
                <a:gd name="T80" fmla="*/ 494 w 1043"/>
                <a:gd name="T81" fmla="*/ 340 h 496"/>
                <a:gd name="T82" fmla="*/ 483 w 1043"/>
                <a:gd name="T83" fmla="*/ 344 h 496"/>
                <a:gd name="T84" fmla="*/ 472 w 1043"/>
                <a:gd name="T85" fmla="*/ 348 h 496"/>
                <a:gd name="T86" fmla="*/ 460 w 1043"/>
                <a:gd name="T87" fmla="*/ 354 h 496"/>
                <a:gd name="T88" fmla="*/ 449 w 1043"/>
                <a:gd name="T89" fmla="*/ 360 h 496"/>
                <a:gd name="T90" fmla="*/ 438 w 1043"/>
                <a:gd name="T91" fmla="*/ 368 h 496"/>
                <a:gd name="T92" fmla="*/ 426 w 1043"/>
                <a:gd name="T93" fmla="*/ 377 h 496"/>
                <a:gd name="T94" fmla="*/ 389 w 1043"/>
                <a:gd name="T95" fmla="*/ 402 h 496"/>
                <a:gd name="T96" fmla="*/ 364 w 1043"/>
                <a:gd name="T97" fmla="*/ 414 h 496"/>
                <a:gd name="T98" fmla="*/ 338 w 1043"/>
                <a:gd name="T99" fmla="*/ 424 h 496"/>
                <a:gd name="T100" fmla="*/ 312 w 1043"/>
                <a:gd name="T101" fmla="*/ 432 h 496"/>
                <a:gd name="T102" fmla="*/ 285 w 1043"/>
                <a:gd name="T103" fmla="*/ 437 h 496"/>
                <a:gd name="T104" fmla="*/ 258 w 1043"/>
                <a:gd name="T105" fmla="*/ 441 h 496"/>
                <a:gd name="T106" fmla="*/ 231 w 1043"/>
                <a:gd name="T107" fmla="*/ 444 h 496"/>
                <a:gd name="T108" fmla="*/ 204 w 1043"/>
                <a:gd name="T109" fmla="*/ 447 h 496"/>
                <a:gd name="T110" fmla="*/ 176 w 1043"/>
                <a:gd name="T111" fmla="*/ 450 h 496"/>
                <a:gd name="T112" fmla="*/ 149 w 1043"/>
                <a:gd name="T113" fmla="*/ 452 h 496"/>
                <a:gd name="T114" fmla="*/ 122 w 1043"/>
                <a:gd name="T115" fmla="*/ 456 h 496"/>
                <a:gd name="T116" fmla="*/ 94 w 1043"/>
                <a:gd name="T117" fmla="*/ 461 h 496"/>
                <a:gd name="T118" fmla="*/ 67 w 1043"/>
                <a:gd name="T119" fmla="*/ 468 h 496"/>
                <a:gd name="T120" fmla="*/ 40 w 1043"/>
                <a:gd name="T121" fmla="*/ 477 h 496"/>
                <a:gd name="T122" fmla="*/ 13 w 1043"/>
                <a:gd name="T123" fmla="*/ 488 h 4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5" name="Freeform 31">
              <a:extLst>
                <a:ext uri="{FF2B5EF4-FFF2-40B4-BE49-F238E27FC236}">
                  <a16:creationId xmlns:a16="http://schemas.microsoft.com/office/drawing/2014/main" id="{BE3B2F69-9C70-5057-8424-5C506BE04727}"/>
                </a:ext>
              </a:extLst>
            </p:cNvPr>
            <p:cNvSpPr>
              <a:spLocks/>
            </p:cNvSpPr>
            <p:nvPr/>
          </p:nvSpPr>
          <p:spPr bwMode="auto">
            <a:xfrm>
              <a:off x="2307" y="858"/>
              <a:ext cx="273" cy="768"/>
            </a:xfrm>
            <a:custGeom>
              <a:avLst/>
              <a:gdLst>
                <a:gd name="T0" fmla="*/ 6 w 273"/>
                <a:gd name="T1" fmla="*/ 15 h 768"/>
                <a:gd name="T2" fmla="*/ 11 w 273"/>
                <a:gd name="T3" fmla="*/ 32 h 768"/>
                <a:gd name="T4" fmla="*/ 15 w 273"/>
                <a:gd name="T5" fmla="*/ 52 h 768"/>
                <a:gd name="T6" fmla="*/ 20 w 273"/>
                <a:gd name="T7" fmla="*/ 72 h 768"/>
                <a:gd name="T8" fmla="*/ 25 w 273"/>
                <a:gd name="T9" fmla="*/ 94 h 768"/>
                <a:gd name="T10" fmla="*/ 31 w 273"/>
                <a:gd name="T11" fmla="*/ 115 h 768"/>
                <a:gd name="T12" fmla="*/ 37 w 273"/>
                <a:gd name="T13" fmla="*/ 135 h 768"/>
                <a:gd name="T14" fmla="*/ 44 w 273"/>
                <a:gd name="T15" fmla="*/ 153 h 768"/>
                <a:gd name="T16" fmla="*/ 53 w 273"/>
                <a:gd name="T17" fmla="*/ 169 h 768"/>
                <a:gd name="T18" fmla="*/ 63 w 273"/>
                <a:gd name="T19" fmla="*/ 182 h 768"/>
                <a:gd name="T20" fmla="*/ 81 w 273"/>
                <a:gd name="T21" fmla="*/ 196 h 768"/>
                <a:gd name="T22" fmla="*/ 96 w 273"/>
                <a:gd name="T23" fmla="*/ 203 h 768"/>
                <a:gd name="T24" fmla="*/ 109 w 273"/>
                <a:gd name="T25" fmla="*/ 208 h 768"/>
                <a:gd name="T26" fmla="*/ 121 w 273"/>
                <a:gd name="T27" fmla="*/ 212 h 768"/>
                <a:gd name="T28" fmla="*/ 132 w 273"/>
                <a:gd name="T29" fmla="*/ 216 h 768"/>
                <a:gd name="T30" fmla="*/ 141 w 273"/>
                <a:gd name="T31" fmla="*/ 220 h 768"/>
                <a:gd name="T32" fmla="*/ 149 w 273"/>
                <a:gd name="T33" fmla="*/ 226 h 768"/>
                <a:gd name="T34" fmla="*/ 155 w 273"/>
                <a:gd name="T35" fmla="*/ 234 h 768"/>
                <a:gd name="T36" fmla="*/ 160 w 273"/>
                <a:gd name="T37" fmla="*/ 246 h 768"/>
                <a:gd name="T38" fmla="*/ 163 w 273"/>
                <a:gd name="T39" fmla="*/ 262 h 768"/>
                <a:gd name="T40" fmla="*/ 166 w 273"/>
                <a:gd name="T41" fmla="*/ 284 h 768"/>
                <a:gd name="T42" fmla="*/ 167 w 273"/>
                <a:gd name="T43" fmla="*/ 314 h 768"/>
                <a:gd name="T44" fmla="*/ 167 w 273"/>
                <a:gd name="T45" fmla="*/ 334 h 768"/>
                <a:gd name="T46" fmla="*/ 167 w 273"/>
                <a:gd name="T47" fmla="*/ 351 h 768"/>
                <a:gd name="T48" fmla="*/ 167 w 273"/>
                <a:gd name="T49" fmla="*/ 367 h 768"/>
                <a:gd name="T50" fmla="*/ 168 w 273"/>
                <a:gd name="T51" fmla="*/ 381 h 768"/>
                <a:gd name="T52" fmla="*/ 170 w 273"/>
                <a:gd name="T53" fmla="*/ 395 h 768"/>
                <a:gd name="T54" fmla="*/ 175 w 273"/>
                <a:gd name="T55" fmla="*/ 409 h 768"/>
                <a:gd name="T56" fmla="*/ 182 w 273"/>
                <a:gd name="T57" fmla="*/ 423 h 768"/>
                <a:gd name="T58" fmla="*/ 193 w 273"/>
                <a:gd name="T59" fmla="*/ 438 h 768"/>
                <a:gd name="T60" fmla="*/ 207 w 273"/>
                <a:gd name="T61" fmla="*/ 454 h 768"/>
                <a:gd name="T62" fmla="*/ 224 w 273"/>
                <a:gd name="T63" fmla="*/ 470 h 768"/>
                <a:gd name="T64" fmla="*/ 234 w 273"/>
                <a:gd name="T65" fmla="*/ 476 h 768"/>
                <a:gd name="T66" fmla="*/ 243 w 273"/>
                <a:gd name="T67" fmla="*/ 480 h 768"/>
                <a:gd name="T68" fmla="*/ 251 w 273"/>
                <a:gd name="T69" fmla="*/ 482 h 768"/>
                <a:gd name="T70" fmla="*/ 257 w 273"/>
                <a:gd name="T71" fmla="*/ 483 h 768"/>
                <a:gd name="T72" fmla="*/ 262 w 273"/>
                <a:gd name="T73" fmla="*/ 485 h 768"/>
                <a:gd name="T74" fmla="*/ 267 w 273"/>
                <a:gd name="T75" fmla="*/ 488 h 768"/>
                <a:gd name="T76" fmla="*/ 270 w 273"/>
                <a:gd name="T77" fmla="*/ 494 h 768"/>
                <a:gd name="T78" fmla="*/ 271 w 273"/>
                <a:gd name="T79" fmla="*/ 504 h 768"/>
                <a:gd name="T80" fmla="*/ 272 w 273"/>
                <a:gd name="T81" fmla="*/ 518 h 768"/>
                <a:gd name="T82" fmla="*/ 271 w 273"/>
                <a:gd name="T83" fmla="*/ 546 h 768"/>
                <a:gd name="T84" fmla="*/ 267 w 273"/>
                <a:gd name="T85" fmla="*/ 568 h 768"/>
                <a:gd name="T86" fmla="*/ 262 w 273"/>
                <a:gd name="T87" fmla="*/ 589 h 768"/>
                <a:gd name="T88" fmla="*/ 255 w 273"/>
                <a:gd name="T89" fmla="*/ 610 h 768"/>
                <a:gd name="T90" fmla="*/ 249 w 273"/>
                <a:gd name="T91" fmla="*/ 631 h 768"/>
                <a:gd name="T92" fmla="*/ 242 w 273"/>
                <a:gd name="T93" fmla="*/ 652 h 768"/>
                <a:gd name="T94" fmla="*/ 237 w 273"/>
                <a:gd name="T95" fmla="*/ 673 h 768"/>
                <a:gd name="T96" fmla="*/ 233 w 273"/>
                <a:gd name="T97" fmla="*/ 695 h 768"/>
                <a:gd name="T98" fmla="*/ 231 w 273"/>
                <a:gd name="T99" fmla="*/ 718 h 768"/>
                <a:gd name="T100" fmla="*/ 232 w 273"/>
                <a:gd name="T101" fmla="*/ 742 h 768"/>
                <a:gd name="T102" fmla="*/ 237 w 273"/>
                <a:gd name="T103" fmla="*/ 767 h 7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6" name="Freeform 32">
              <a:extLst>
                <a:ext uri="{FF2B5EF4-FFF2-40B4-BE49-F238E27FC236}">
                  <a16:creationId xmlns:a16="http://schemas.microsoft.com/office/drawing/2014/main" id="{44E5525B-EBDE-79CA-CF84-B2CF30D3DECF}"/>
                </a:ext>
              </a:extLst>
            </p:cNvPr>
            <p:cNvSpPr>
              <a:spLocks/>
            </p:cNvSpPr>
            <p:nvPr/>
          </p:nvSpPr>
          <p:spPr bwMode="auto">
            <a:xfrm>
              <a:off x="970" y="1651"/>
              <a:ext cx="557" cy="424"/>
            </a:xfrm>
            <a:custGeom>
              <a:avLst/>
              <a:gdLst>
                <a:gd name="T0" fmla="*/ 17 w 557"/>
                <a:gd name="T1" fmla="*/ 3 h 424"/>
                <a:gd name="T2" fmla="*/ 35 w 557"/>
                <a:gd name="T3" fmla="*/ 0 h 424"/>
                <a:gd name="T4" fmla="*/ 55 w 557"/>
                <a:gd name="T5" fmla="*/ 1 h 424"/>
                <a:gd name="T6" fmla="*/ 75 w 557"/>
                <a:gd name="T7" fmla="*/ 6 h 424"/>
                <a:gd name="T8" fmla="*/ 96 w 557"/>
                <a:gd name="T9" fmla="*/ 13 h 424"/>
                <a:gd name="T10" fmla="*/ 116 w 557"/>
                <a:gd name="T11" fmla="*/ 23 h 424"/>
                <a:gd name="T12" fmla="*/ 137 w 557"/>
                <a:gd name="T13" fmla="*/ 34 h 424"/>
                <a:gd name="T14" fmla="*/ 157 w 557"/>
                <a:gd name="T15" fmla="*/ 48 h 424"/>
                <a:gd name="T16" fmla="*/ 176 w 557"/>
                <a:gd name="T17" fmla="*/ 62 h 424"/>
                <a:gd name="T18" fmla="*/ 194 w 557"/>
                <a:gd name="T19" fmla="*/ 77 h 424"/>
                <a:gd name="T20" fmla="*/ 210 w 557"/>
                <a:gd name="T21" fmla="*/ 93 h 424"/>
                <a:gd name="T22" fmla="*/ 225 w 557"/>
                <a:gd name="T23" fmla="*/ 109 h 424"/>
                <a:gd name="T24" fmla="*/ 237 w 557"/>
                <a:gd name="T25" fmla="*/ 124 h 424"/>
                <a:gd name="T26" fmla="*/ 248 w 557"/>
                <a:gd name="T27" fmla="*/ 138 h 424"/>
                <a:gd name="T28" fmla="*/ 255 w 557"/>
                <a:gd name="T29" fmla="*/ 151 h 424"/>
                <a:gd name="T30" fmla="*/ 260 w 557"/>
                <a:gd name="T31" fmla="*/ 163 h 424"/>
                <a:gd name="T32" fmla="*/ 273 w 557"/>
                <a:gd name="T33" fmla="*/ 197 h 424"/>
                <a:gd name="T34" fmla="*/ 286 w 557"/>
                <a:gd name="T35" fmla="*/ 215 h 424"/>
                <a:gd name="T36" fmla="*/ 300 w 557"/>
                <a:gd name="T37" fmla="*/ 230 h 424"/>
                <a:gd name="T38" fmla="*/ 315 w 557"/>
                <a:gd name="T39" fmla="*/ 243 h 424"/>
                <a:gd name="T40" fmla="*/ 332 w 557"/>
                <a:gd name="T41" fmla="*/ 255 h 424"/>
                <a:gd name="T42" fmla="*/ 350 w 557"/>
                <a:gd name="T43" fmla="*/ 264 h 424"/>
                <a:gd name="T44" fmla="*/ 370 w 557"/>
                <a:gd name="T45" fmla="*/ 273 h 424"/>
                <a:gd name="T46" fmla="*/ 389 w 557"/>
                <a:gd name="T47" fmla="*/ 281 h 424"/>
                <a:gd name="T48" fmla="*/ 409 w 557"/>
                <a:gd name="T49" fmla="*/ 289 h 424"/>
                <a:gd name="T50" fmla="*/ 428 w 557"/>
                <a:gd name="T51" fmla="*/ 298 h 424"/>
                <a:gd name="T52" fmla="*/ 448 w 557"/>
                <a:gd name="T53" fmla="*/ 308 h 424"/>
                <a:gd name="T54" fmla="*/ 466 w 557"/>
                <a:gd name="T55" fmla="*/ 319 h 424"/>
                <a:gd name="T56" fmla="*/ 483 w 557"/>
                <a:gd name="T57" fmla="*/ 331 h 424"/>
                <a:gd name="T58" fmla="*/ 499 w 557"/>
                <a:gd name="T59" fmla="*/ 347 h 424"/>
                <a:gd name="T60" fmla="*/ 514 w 557"/>
                <a:gd name="T61" fmla="*/ 365 h 424"/>
                <a:gd name="T62" fmla="*/ 522 w 557"/>
                <a:gd name="T63" fmla="*/ 378 h 424"/>
                <a:gd name="T64" fmla="*/ 524 w 557"/>
                <a:gd name="T65" fmla="*/ 381 h 424"/>
                <a:gd name="T66" fmla="*/ 526 w 557"/>
                <a:gd name="T67" fmla="*/ 385 h 424"/>
                <a:gd name="T68" fmla="*/ 528 w 557"/>
                <a:gd name="T69" fmla="*/ 388 h 424"/>
                <a:gd name="T70" fmla="*/ 530 w 557"/>
                <a:gd name="T71" fmla="*/ 391 h 424"/>
                <a:gd name="T72" fmla="*/ 532 w 557"/>
                <a:gd name="T73" fmla="*/ 394 h 424"/>
                <a:gd name="T74" fmla="*/ 534 w 557"/>
                <a:gd name="T75" fmla="*/ 397 h 424"/>
                <a:gd name="T76" fmla="*/ 536 w 557"/>
                <a:gd name="T77" fmla="*/ 400 h 424"/>
                <a:gd name="T78" fmla="*/ 538 w 557"/>
                <a:gd name="T79" fmla="*/ 403 h 424"/>
                <a:gd name="T80" fmla="*/ 541 w 557"/>
                <a:gd name="T81" fmla="*/ 406 h 424"/>
                <a:gd name="T82" fmla="*/ 543 w 557"/>
                <a:gd name="T83" fmla="*/ 409 h 424"/>
                <a:gd name="T84" fmla="*/ 546 w 557"/>
                <a:gd name="T85" fmla="*/ 412 h 424"/>
                <a:gd name="T86" fmla="*/ 548 w 557"/>
                <a:gd name="T87" fmla="*/ 415 h 424"/>
                <a:gd name="T88" fmla="*/ 550 w 557"/>
                <a:gd name="T89" fmla="*/ 417 h 424"/>
                <a:gd name="T90" fmla="*/ 553 w 557"/>
                <a:gd name="T91" fmla="*/ 420 h 424"/>
                <a:gd name="T92" fmla="*/ 556 w 557"/>
                <a:gd name="T93" fmla="*/ 423 h 4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7" name="Freeform 33">
              <a:extLst>
                <a:ext uri="{FF2B5EF4-FFF2-40B4-BE49-F238E27FC236}">
                  <a16:creationId xmlns:a16="http://schemas.microsoft.com/office/drawing/2014/main" id="{32F136F5-6620-057B-1607-3260D476E6DF}"/>
                </a:ext>
              </a:extLst>
            </p:cNvPr>
            <p:cNvSpPr>
              <a:spLocks/>
            </p:cNvSpPr>
            <p:nvPr/>
          </p:nvSpPr>
          <p:spPr bwMode="auto">
            <a:xfrm>
              <a:off x="4165" y="3560"/>
              <a:ext cx="167" cy="237"/>
            </a:xfrm>
            <a:custGeom>
              <a:avLst/>
              <a:gdLst>
                <a:gd name="T0" fmla="*/ 166 w 167"/>
                <a:gd name="T1" fmla="*/ 0 h 237"/>
                <a:gd name="T2" fmla="*/ 145 w 167"/>
                <a:gd name="T3" fmla="*/ 2 h 237"/>
                <a:gd name="T4" fmla="*/ 135 w 167"/>
                <a:gd name="T5" fmla="*/ 4 h 237"/>
                <a:gd name="T6" fmla="*/ 126 w 167"/>
                <a:gd name="T7" fmla="*/ 7 h 237"/>
                <a:gd name="T8" fmla="*/ 118 w 167"/>
                <a:gd name="T9" fmla="*/ 11 h 237"/>
                <a:gd name="T10" fmla="*/ 111 w 167"/>
                <a:gd name="T11" fmla="*/ 15 h 237"/>
                <a:gd name="T12" fmla="*/ 103 w 167"/>
                <a:gd name="T13" fmla="*/ 20 h 237"/>
                <a:gd name="T14" fmla="*/ 97 w 167"/>
                <a:gd name="T15" fmla="*/ 26 h 237"/>
                <a:gd name="T16" fmla="*/ 91 w 167"/>
                <a:gd name="T17" fmla="*/ 33 h 237"/>
                <a:gd name="T18" fmla="*/ 86 w 167"/>
                <a:gd name="T19" fmla="*/ 40 h 237"/>
                <a:gd name="T20" fmla="*/ 81 w 167"/>
                <a:gd name="T21" fmla="*/ 48 h 237"/>
                <a:gd name="T22" fmla="*/ 76 w 167"/>
                <a:gd name="T23" fmla="*/ 56 h 237"/>
                <a:gd name="T24" fmla="*/ 71 w 167"/>
                <a:gd name="T25" fmla="*/ 64 h 237"/>
                <a:gd name="T26" fmla="*/ 67 w 167"/>
                <a:gd name="T27" fmla="*/ 72 h 237"/>
                <a:gd name="T28" fmla="*/ 63 w 167"/>
                <a:gd name="T29" fmla="*/ 82 h 237"/>
                <a:gd name="T30" fmla="*/ 60 w 167"/>
                <a:gd name="T31" fmla="*/ 91 h 237"/>
                <a:gd name="T32" fmla="*/ 56 w 167"/>
                <a:gd name="T33" fmla="*/ 100 h 237"/>
                <a:gd name="T34" fmla="*/ 53 w 167"/>
                <a:gd name="T35" fmla="*/ 110 h 237"/>
                <a:gd name="T36" fmla="*/ 50 w 167"/>
                <a:gd name="T37" fmla="*/ 120 h 237"/>
                <a:gd name="T38" fmla="*/ 47 w 167"/>
                <a:gd name="T39" fmla="*/ 130 h 237"/>
                <a:gd name="T40" fmla="*/ 43 w 167"/>
                <a:gd name="T41" fmla="*/ 139 h 237"/>
                <a:gd name="T42" fmla="*/ 41 w 167"/>
                <a:gd name="T43" fmla="*/ 149 h 237"/>
                <a:gd name="T44" fmla="*/ 37 w 167"/>
                <a:gd name="T45" fmla="*/ 159 h 237"/>
                <a:gd name="T46" fmla="*/ 34 w 167"/>
                <a:gd name="T47" fmla="*/ 169 h 237"/>
                <a:gd name="T48" fmla="*/ 31 w 167"/>
                <a:gd name="T49" fmla="*/ 178 h 237"/>
                <a:gd name="T50" fmla="*/ 27 w 167"/>
                <a:gd name="T51" fmla="*/ 187 h 237"/>
                <a:gd name="T52" fmla="*/ 23 w 167"/>
                <a:gd name="T53" fmla="*/ 196 h 237"/>
                <a:gd name="T54" fmla="*/ 19 w 167"/>
                <a:gd name="T55" fmla="*/ 205 h 237"/>
                <a:gd name="T56" fmla="*/ 15 w 167"/>
                <a:gd name="T57" fmla="*/ 213 h 237"/>
                <a:gd name="T58" fmla="*/ 10 w 167"/>
                <a:gd name="T59" fmla="*/ 221 h 237"/>
                <a:gd name="T60" fmla="*/ 5 w 167"/>
                <a:gd name="T61" fmla="*/ 229 h 237"/>
                <a:gd name="T62" fmla="*/ 0 w 167"/>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8" name="Freeform 34">
              <a:extLst>
                <a:ext uri="{FF2B5EF4-FFF2-40B4-BE49-F238E27FC236}">
                  <a16:creationId xmlns:a16="http://schemas.microsoft.com/office/drawing/2014/main" id="{22F100EE-ADDA-2640-9391-62F5582166B0}"/>
                </a:ext>
              </a:extLst>
            </p:cNvPr>
            <p:cNvSpPr>
              <a:spLocks/>
            </p:cNvSpPr>
            <p:nvPr/>
          </p:nvSpPr>
          <p:spPr bwMode="auto">
            <a:xfrm>
              <a:off x="3372" y="2896"/>
              <a:ext cx="427" cy="87"/>
            </a:xfrm>
            <a:custGeom>
              <a:avLst/>
              <a:gdLst>
                <a:gd name="T0" fmla="*/ 0 w 427"/>
                <a:gd name="T1" fmla="*/ 3 h 87"/>
                <a:gd name="T2" fmla="*/ 26 w 427"/>
                <a:gd name="T3" fmla="*/ 0 h 87"/>
                <a:gd name="T4" fmla="*/ 39 w 427"/>
                <a:gd name="T5" fmla="*/ 0 h 87"/>
                <a:gd name="T6" fmla="*/ 52 w 427"/>
                <a:gd name="T7" fmla="*/ 0 h 87"/>
                <a:gd name="T8" fmla="*/ 65 w 427"/>
                <a:gd name="T9" fmla="*/ 1 h 87"/>
                <a:gd name="T10" fmla="*/ 78 w 427"/>
                <a:gd name="T11" fmla="*/ 2 h 87"/>
                <a:gd name="T12" fmla="*/ 92 w 427"/>
                <a:gd name="T13" fmla="*/ 4 h 87"/>
                <a:gd name="T14" fmla="*/ 105 w 427"/>
                <a:gd name="T15" fmla="*/ 6 h 87"/>
                <a:gd name="T16" fmla="*/ 118 w 427"/>
                <a:gd name="T17" fmla="*/ 9 h 87"/>
                <a:gd name="T18" fmla="*/ 132 w 427"/>
                <a:gd name="T19" fmla="*/ 12 h 87"/>
                <a:gd name="T20" fmla="*/ 145 w 427"/>
                <a:gd name="T21" fmla="*/ 15 h 87"/>
                <a:gd name="T22" fmla="*/ 158 w 427"/>
                <a:gd name="T23" fmla="*/ 19 h 87"/>
                <a:gd name="T24" fmla="*/ 171 w 427"/>
                <a:gd name="T25" fmla="*/ 23 h 87"/>
                <a:gd name="T26" fmla="*/ 185 w 427"/>
                <a:gd name="T27" fmla="*/ 27 h 87"/>
                <a:gd name="T28" fmla="*/ 198 w 427"/>
                <a:gd name="T29" fmla="*/ 31 h 87"/>
                <a:gd name="T30" fmla="*/ 212 w 427"/>
                <a:gd name="T31" fmla="*/ 36 h 87"/>
                <a:gd name="T32" fmla="*/ 225 w 427"/>
                <a:gd name="T33" fmla="*/ 40 h 87"/>
                <a:gd name="T34" fmla="*/ 238 w 427"/>
                <a:gd name="T35" fmla="*/ 45 h 87"/>
                <a:gd name="T36" fmla="*/ 252 w 427"/>
                <a:gd name="T37" fmla="*/ 49 h 87"/>
                <a:gd name="T38" fmla="*/ 265 w 427"/>
                <a:gd name="T39" fmla="*/ 54 h 87"/>
                <a:gd name="T40" fmla="*/ 278 w 427"/>
                <a:gd name="T41" fmla="*/ 58 h 87"/>
                <a:gd name="T42" fmla="*/ 292 w 427"/>
                <a:gd name="T43" fmla="*/ 62 h 87"/>
                <a:gd name="T44" fmla="*/ 305 w 427"/>
                <a:gd name="T45" fmla="*/ 66 h 87"/>
                <a:gd name="T46" fmla="*/ 318 w 427"/>
                <a:gd name="T47" fmla="*/ 70 h 87"/>
                <a:gd name="T48" fmla="*/ 332 w 427"/>
                <a:gd name="T49" fmla="*/ 73 h 87"/>
                <a:gd name="T50" fmla="*/ 345 w 427"/>
                <a:gd name="T51" fmla="*/ 76 h 87"/>
                <a:gd name="T52" fmla="*/ 359 w 427"/>
                <a:gd name="T53" fmla="*/ 79 h 87"/>
                <a:gd name="T54" fmla="*/ 372 w 427"/>
                <a:gd name="T55" fmla="*/ 81 h 87"/>
                <a:gd name="T56" fmla="*/ 386 w 427"/>
                <a:gd name="T57" fmla="*/ 83 h 87"/>
                <a:gd name="T58" fmla="*/ 399 w 427"/>
                <a:gd name="T59" fmla="*/ 85 h 87"/>
                <a:gd name="T60" fmla="*/ 412 w 427"/>
                <a:gd name="T61" fmla="*/ 86 h 87"/>
                <a:gd name="T62" fmla="*/ 426 w 427"/>
                <a:gd name="T63" fmla="*/ 86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29" name="Line 35">
              <a:extLst>
                <a:ext uri="{FF2B5EF4-FFF2-40B4-BE49-F238E27FC236}">
                  <a16:creationId xmlns:a16="http://schemas.microsoft.com/office/drawing/2014/main" id="{3F987480-E551-3C92-E00D-4D9E324E5D33}"/>
                </a:ext>
              </a:extLst>
            </p:cNvPr>
            <p:cNvSpPr>
              <a:spLocks noChangeShapeType="1"/>
            </p:cNvSpPr>
            <p:nvPr/>
          </p:nvSpPr>
          <p:spPr bwMode="auto">
            <a:xfrm flipV="1">
              <a:off x="3467" y="2770"/>
              <a:ext cx="47" cy="11"/>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30" name="Freeform 36">
              <a:extLst>
                <a:ext uri="{FF2B5EF4-FFF2-40B4-BE49-F238E27FC236}">
                  <a16:creationId xmlns:a16="http://schemas.microsoft.com/office/drawing/2014/main" id="{8FA6BDDB-4E82-70E7-0B9E-FB7B7F118D9B}"/>
                </a:ext>
              </a:extLst>
            </p:cNvPr>
            <p:cNvSpPr>
              <a:spLocks/>
            </p:cNvSpPr>
            <p:nvPr/>
          </p:nvSpPr>
          <p:spPr bwMode="auto">
            <a:xfrm>
              <a:off x="1194" y="1047"/>
              <a:ext cx="547" cy="485"/>
            </a:xfrm>
            <a:custGeom>
              <a:avLst/>
              <a:gdLst>
                <a:gd name="T0" fmla="*/ 13 w 547"/>
                <a:gd name="T1" fmla="*/ 473 h 485"/>
                <a:gd name="T2" fmla="*/ 26 w 547"/>
                <a:gd name="T3" fmla="*/ 463 h 485"/>
                <a:gd name="T4" fmla="*/ 40 w 547"/>
                <a:gd name="T5" fmla="*/ 454 h 485"/>
                <a:gd name="T6" fmla="*/ 52 w 547"/>
                <a:gd name="T7" fmla="*/ 445 h 485"/>
                <a:gd name="T8" fmla="*/ 65 w 547"/>
                <a:gd name="T9" fmla="*/ 437 h 485"/>
                <a:gd name="T10" fmla="*/ 77 w 547"/>
                <a:gd name="T11" fmla="*/ 429 h 485"/>
                <a:gd name="T12" fmla="*/ 89 w 547"/>
                <a:gd name="T13" fmla="*/ 420 h 485"/>
                <a:gd name="T14" fmla="*/ 100 w 547"/>
                <a:gd name="T15" fmla="*/ 411 h 485"/>
                <a:gd name="T16" fmla="*/ 111 w 547"/>
                <a:gd name="T17" fmla="*/ 401 h 485"/>
                <a:gd name="T18" fmla="*/ 122 w 547"/>
                <a:gd name="T19" fmla="*/ 391 h 485"/>
                <a:gd name="T20" fmla="*/ 131 w 547"/>
                <a:gd name="T21" fmla="*/ 380 h 485"/>
                <a:gd name="T22" fmla="*/ 140 w 547"/>
                <a:gd name="T23" fmla="*/ 368 h 485"/>
                <a:gd name="T24" fmla="*/ 148 w 547"/>
                <a:gd name="T25" fmla="*/ 355 h 485"/>
                <a:gd name="T26" fmla="*/ 155 w 547"/>
                <a:gd name="T27" fmla="*/ 341 h 485"/>
                <a:gd name="T28" fmla="*/ 161 w 547"/>
                <a:gd name="T29" fmla="*/ 324 h 485"/>
                <a:gd name="T30" fmla="*/ 166 w 547"/>
                <a:gd name="T31" fmla="*/ 307 h 485"/>
                <a:gd name="T32" fmla="*/ 170 w 547"/>
                <a:gd name="T33" fmla="*/ 288 h 485"/>
                <a:gd name="T34" fmla="*/ 173 w 547"/>
                <a:gd name="T35" fmla="*/ 278 h 485"/>
                <a:gd name="T36" fmla="*/ 176 w 547"/>
                <a:gd name="T37" fmla="*/ 268 h 485"/>
                <a:gd name="T38" fmla="*/ 179 w 547"/>
                <a:gd name="T39" fmla="*/ 260 h 485"/>
                <a:gd name="T40" fmla="*/ 182 w 547"/>
                <a:gd name="T41" fmla="*/ 253 h 485"/>
                <a:gd name="T42" fmla="*/ 185 w 547"/>
                <a:gd name="T43" fmla="*/ 246 h 485"/>
                <a:gd name="T44" fmla="*/ 188 w 547"/>
                <a:gd name="T45" fmla="*/ 240 h 485"/>
                <a:gd name="T46" fmla="*/ 192 w 547"/>
                <a:gd name="T47" fmla="*/ 234 h 485"/>
                <a:gd name="T48" fmla="*/ 197 w 547"/>
                <a:gd name="T49" fmla="*/ 229 h 485"/>
                <a:gd name="T50" fmla="*/ 202 w 547"/>
                <a:gd name="T51" fmla="*/ 225 h 485"/>
                <a:gd name="T52" fmla="*/ 209 w 547"/>
                <a:gd name="T53" fmla="*/ 220 h 485"/>
                <a:gd name="T54" fmla="*/ 216 w 547"/>
                <a:gd name="T55" fmla="*/ 216 h 485"/>
                <a:gd name="T56" fmla="*/ 224 w 547"/>
                <a:gd name="T57" fmla="*/ 212 h 485"/>
                <a:gd name="T58" fmla="*/ 233 w 547"/>
                <a:gd name="T59" fmla="*/ 207 h 485"/>
                <a:gd name="T60" fmla="*/ 243 w 547"/>
                <a:gd name="T61" fmla="*/ 203 h 485"/>
                <a:gd name="T62" fmla="*/ 266 w 547"/>
                <a:gd name="T63" fmla="*/ 194 h 485"/>
                <a:gd name="T64" fmla="*/ 284 w 547"/>
                <a:gd name="T65" fmla="*/ 188 h 485"/>
                <a:gd name="T66" fmla="*/ 302 w 547"/>
                <a:gd name="T67" fmla="*/ 182 h 485"/>
                <a:gd name="T68" fmla="*/ 321 w 547"/>
                <a:gd name="T69" fmla="*/ 177 h 485"/>
                <a:gd name="T70" fmla="*/ 340 w 547"/>
                <a:gd name="T71" fmla="*/ 171 h 485"/>
                <a:gd name="T72" fmla="*/ 360 w 547"/>
                <a:gd name="T73" fmla="*/ 166 h 485"/>
                <a:gd name="T74" fmla="*/ 379 w 547"/>
                <a:gd name="T75" fmla="*/ 161 h 485"/>
                <a:gd name="T76" fmla="*/ 399 w 547"/>
                <a:gd name="T77" fmla="*/ 155 h 485"/>
                <a:gd name="T78" fmla="*/ 418 w 547"/>
                <a:gd name="T79" fmla="*/ 149 h 485"/>
                <a:gd name="T80" fmla="*/ 437 w 547"/>
                <a:gd name="T81" fmla="*/ 143 h 485"/>
                <a:gd name="T82" fmla="*/ 455 w 547"/>
                <a:gd name="T83" fmla="*/ 135 h 485"/>
                <a:gd name="T84" fmla="*/ 472 w 547"/>
                <a:gd name="T85" fmla="*/ 127 h 485"/>
                <a:gd name="T86" fmla="*/ 489 w 547"/>
                <a:gd name="T87" fmla="*/ 118 h 485"/>
                <a:gd name="T88" fmla="*/ 505 w 547"/>
                <a:gd name="T89" fmla="*/ 107 h 485"/>
                <a:gd name="T90" fmla="*/ 520 w 547"/>
                <a:gd name="T91" fmla="*/ 96 h 485"/>
                <a:gd name="T92" fmla="*/ 533 w 547"/>
                <a:gd name="T93" fmla="*/ 83 h 485"/>
                <a:gd name="T94" fmla="*/ 539 w 547"/>
                <a:gd name="T95" fmla="*/ 71 h 485"/>
                <a:gd name="T96" fmla="*/ 542 w 547"/>
                <a:gd name="T97" fmla="*/ 64 h 485"/>
                <a:gd name="T98" fmla="*/ 544 w 547"/>
                <a:gd name="T99" fmla="*/ 57 h 485"/>
                <a:gd name="T100" fmla="*/ 546 w 547"/>
                <a:gd name="T101" fmla="*/ 51 h 485"/>
                <a:gd name="T102" fmla="*/ 546 w 547"/>
                <a:gd name="T103" fmla="*/ 45 h 485"/>
                <a:gd name="T104" fmla="*/ 546 w 547"/>
                <a:gd name="T105" fmla="*/ 39 h 485"/>
                <a:gd name="T106" fmla="*/ 544 w 547"/>
                <a:gd name="T107" fmla="*/ 34 h 485"/>
                <a:gd name="T108" fmla="*/ 542 w 547"/>
                <a:gd name="T109" fmla="*/ 29 h 485"/>
                <a:gd name="T110" fmla="*/ 539 w 547"/>
                <a:gd name="T111" fmla="*/ 24 h 485"/>
                <a:gd name="T112" fmla="*/ 535 w 547"/>
                <a:gd name="T113" fmla="*/ 19 h 485"/>
                <a:gd name="T114" fmla="*/ 530 w 547"/>
                <a:gd name="T115" fmla="*/ 15 h 485"/>
                <a:gd name="T116" fmla="*/ 524 w 547"/>
                <a:gd name="T117" fmla="*/ 11 h 485"/>
                <a:gd name="T118" fmla="*/ 518 w 547"/>
                <a:gd name="T119" fmla="*/ 7 h 485"/>
                <a:gd name="T120" fmla="*/ 510 w 547"/>
                <a:gd name="T121" fmla="*/ 4 h 485"/>
                <a:gd name="T122" fmla="*/ 502 w 547"/>
                <a:gd name="T123" fmla="*/ 1 h 4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31" name="Freeform 37">
              <a:extLst>
                <a:ext uri="{FF2B5EF4-FFF2-40B4-BE49-F238E27FC236}">
                  <a16:creationId xmlns:a16="http://schemas.microsoft.com/office/drawing/2014/main" id="{F9CA49D8-9192-C242-1EC4-0FA34E54BFE7}"/>
                </a:ext>
              </a:extLst>
            </p:cNvPr>
            <p:cNvSpPr>
              <a:spLocks/>
            </p:cNvSpPr>
            <p:nvPr/>
          </p:nvSpPr>
          <p:spPr bwMode="auto">
            <a:xfrm>
              <a:off x="1360" y="1429"/>
              <a:ext cx="771" cy="398"/>
            </a:xfrm>
            <a:custGeom>
              <a:avLst/>
              <a:gdLst>
                <a:gd name="T0" fmla="*/ 29 w 771"/>
                <a:gd name="T1" fmla="*/ 205 h 398"/>
                <a:gd name="T2" fmla="*/ 53 w 771"/>
                <a:gd name="T3" fmla="*/ 199 h 398"/>
                <a:gd name="T4" fmla="*/ 74 w 771"/>
                <a:gd name="T5" fmla="*/ 189 h 398"/>
                <a:gd name="T6" fmla="*/ 92 w 771"/>
                <a:gd name="T7" fmla="*/ 176 h 398"/>
                <a:gd name="T8" fmla="*/ 107 w 771"/>
                <a:gd name="T9" fmla="*/ 162 h 398"/>
                <a:gd name="T10" fmla="*/ 121 w 771"/>
                <a:gd name="T11" fmla="*/ 146 h 398"/>
                <a:gd name="T12" fmla="*/ 134 w 771"/>
                <a:gd name="T13" fmla="*/ 130 h 398"/>
                <a:gd name="T14" fmla="*/ 147 w 771"/>
                <a:gd name="T15" fmla="*/ 114 h 398"/>
                <a:gd name="T16" fmla="*/ 162 w 771"/>
                <a:gd name="T17" fmla="*/ 99 h 398"/>
                <a:gd name="T18" fmla="*/ 178 w 771"/>
                <a:gd name="T19" fmla="*/ 86 h 398"/>
                <a:gd name="T20" fmla="*/ 199 w 771"/>
                <a:gd name="T21" fmla="*/ 73 h 398"/>
                <a:gd name="T22" fmla="*/ 222 w 771"/>
                <a:gd name="T23" fmla="*/ 64 h 398"/>
                <a:gd name="T24" fmla="*/ 253 w 771"/>
                <a:gd name="T25" fmla="*/ 53 h 398"/>
                <a:gd name="T26" fmla="*/ 290 w 771"/>
                <a:gd name="T27" fmla="*/ 42 h 398"/>
                <a:gd name="T28" fmla="*/ 330 w 771"/>
                <a:gd name="T29" fmla="*/ 30 h 398"/>
                <a:gd name="T30" fmla="*/ 372 w 771"/>
                <a:gd name="T31" fmla="*/ 19 h 398"/>
                <a:gd name="T32" fmla="*/ 413 w 771"/>
                <a:gd name="T33" fmla="*/ 10 h 398"/>
                <a:gd name="T34" fmla="*/ 450 w 771"/>
                <a:gd name="T35" fmla="*/ 3 h 398"/>
                <a:gd name="T36" fmla="*/ 482 w 771"/>
                <a:gd name="T37" fmla="*/ 0 h 398"/>
                <a:gd name="T38" fmla="*/ 506 w 771"/>
                <a:gd name="T39" fmla="*/ 1 h 398"/>
                <a:gd name="T40" fmla="*/ 521 w 771"/>
                <a:gd name="T41" fmla="*/ 7 h 398"/>
                <a:gd name="T42" fmla="*/ 540 w 771"/>
                <a:gd name="T43" fmla="*/ 32 h 398"/>
                <a:gd name="T44" fmla="*/ 552 w 771"/>
                <a:gd name="T45" fmla="*/ 54 h 398"/>
                <a:gd name="T46" fmla="*/ 564 w 771"/>
                <a:gd name="T47" fmla="*/ 78 h 398"/>
                <a:gd name="T48" fmla="*/ 576 w 771"/>
                <a:gd name="T49" fmla="*/ 104 h 398"/>
                <a:gd name="T50" fmla="*/ 587 w 771"/>
                <a:gd name="T51" fmla="*/ 131 h 398"/>
                <a:gd name="T52" fmla="*/ 598 w 771"/>
                <a:gd name="T53" fmla="*/ 158 h 398"/>
                <a:gd name="T54" fmla="*/ 611 w 771"/>
                <a:gd name="T55" fmla="*/ 185 h 398"/>
                <a:gd name="T56" fmla="*/ 624 w 771"/>
                <a:gd name="T57" fmla="*/ 211 h 398"/>
                <a:gd name="T58" fmla="*/ 640 w 771"/>
                <a:gd name="T59" fmla="*/ 237 h 398"/>
                <a:gd name="T60" fmla="*/ 656 w 771"/>
                <a:gd name="T61" fmla="*/ 260 h 398"/>
                <a:gd name="T62" fmla="*/ 674 w 771"/>
                <a:gd name="T63" fmla="*/ 277 h 398"/>
                <a:gd name="T64" fmla="*/ 684 w 771"/>
                <a:gd name="T65" fmla="*/ 282 h 398"/>
                <a:gd name="T66" fmla="*/ 693 w 771"/>
                <a:gd name="T67" fmla="*/ 283 h 398"/>
                <a:gd name="T68" fmla="*/ 701 w 771"/>
                <a:gd name="T69" fmla="*/ 281 h 398"/>
                <a:gd name="T70" fmla="*/ 709 w 771"/>
                <a:gd name="T71" fmla="*/ 279 h 398"/>
                <a:gd name="T72" fmla="*/ 717 w 771"/>
                <a:gd name="T73" fmla="*/ 276 h 398"/>
                <a:gd name="T74" fmla="*/ 725 w 771"/>
                <a:gd name="T75" fmla="*/ 275 h 398"/>
                <a:gd name="T76" fmla="*/ 733 w 771"/>
                <a:gd name="T77" fmla="*/ 276 h 398"/>
                <a:gd name="T78" fmla="*/ 741 w 771"/>
                <a:gd name="T79" fmla="*/ 281 h 398"/>
                <a:gd name="T80" fmla="*/ 750 w 771"/>
                <a:gd name="T81" fmla="*/ 291 h 398"/>
                <a:gd name="T82" fmla="*/ 760 w 771"/>
                <a:gd name="T83" fmla="*/ 307 h 398"/>
                <a:gd name="T84" fmla="*/ 763 w 771"/>
                <a:gd name="T85" fmla="*/ 315 h 398"/>
                <a:gd name="T86" fmla="*/ 764 w 771"/>
                <a:gd name="T87" fmla="*/ 324 h 398"/>
                <a:gd name="T88" fmla="*/ 765 w 771"/>
                <a:gd name="T89" fmla="*/ 333 h 398"/>
                <a:gd name="T90" fmla="*/ 765 w 771"/>
                <a:gd name="T91" fmla="*/ 342 h 398"/>
                <a:gd name="T92" fmla="*/ 765 w 771"/>
                <a:gd name="T93" fmla="*/ 351 h 398"/>
                <a:gd name="T94" fmla="*/ 765 w 771"/>
                <a:gd name="T95" fmla="*/ 361 h 398"/>
                <a:gd name="T96" fmla="*/ 765 w 771"/>
                <a:gd name="T97" fmla="*/ 370 h 398"/>
                <a:gd name="T98" fmla="*/ 766 w 771"/>
                <a:gd name="T99" fmla="*/ 379 h 398"/>
                <a:gd name="T100" fmla="*/ 767 w 771"/>
                <a:gd name="T101" fmla="*/ 388 h 398"/>
                <a:gd name="T102" fmla="*/ 770 w 771"/>
                <a:gd name="T103" fmla="*/ 397 h 3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32" name="Freeform 38">
              <a:extLst>
                <a:ext uri="{FF2B5EF4-FFF2-40B4-BE49-F238E27FC236}">
                  <a16:creationId xmlns:a16="http://schemas.microsoft.com/office/drawing/2014/main" id="{EE058A74-BFDE-CC2D-D314-1B68098D07DD}"/>
                </a:ext>
              </a:extLst>
            </p:cNvPr>
            <p:cNvSpPr>
              <a:spLocks/>
            </p:cNvSpPr>
            <p:nvPr/>
          </p:nvSpPr>
          <p:spPr bwMode="auto">
            <a:xfrm>
              <a:off x="1159" y="2014"/>
              <a:ext cx="226" cy="332"/>
            </a:xfrm>
            <a:custGeom>
              <a:avLst/>
              <a:gdLst>
                <a:gd name="T0" fmla="*/ 0 w 226"/>
                <a:gd name="T1" fmla="*/ 0 h 332"/>
                <a:gd name="T2" fmla="*/ 12 w 226"/>
                <a:gd name="T3" fmla="*/ 21 h 332"/>
                <a:gd name="T4" fmla="*/ 19 w 226"/>
                <a:gd name="T5" fmla="*/ 31 h 332"/>
                <a:gd name="T6" fmla="*/ 26 w 226"/>
                <a:gd name="T7" fmla="*/ 41 h 332"/>
                <a:gd name="T8" fmla="*/ 34 w 226"/>
                <a:gd name="T9" fmla="*/ 50 h 332"/>
                <a:gd name="T10" fmla="*/ 42 w 226"/>
                <a:gd name="T11" fmla="*/ 59 h 332"/>
                <a:gd name="T12" fmla="*/ 50 w 226"/>
                <a:gd name="T13" fmla="*/ 68 h 332"/>
                <a:gd name="T14" fmla="*/ 59 w 226"/>
                <a:gd name="T15" fmla="*/ 77 h 332"/>
                <a:gd name="T16" fmla="*/ 67 w 226"/>
                <a:gd name="T17" fmla="*/ 85 h 332"/>
                <a:gd name="T18" fmla="*/ 76 w 226"/>
                <a:gd name="T19" fmla="*/ 94 h 332"/>
                <a:gd name="T20" fmla="*/ 85 w 226"/>
                <a:gd name="T21" fmla="*/ 102 h 332"/>
                <a:gd name="T22" fmla="*/ 93 w 226"/>
                <a:gd name="T23" fmla="*/ 110 h 332"/>
                <a:gd name="T24" fmla="*/ 103 w 226"/>
                <a:gd name="T25" fmla="*/ 119 h 332"/>
                <a:gd name="T26" fmla="*/ 111 w 226"/>
                <a:gd name="T27" fmla="*/ 127 h 332"/>
                <a:gd name="T28" fmla="*/ 120 w 226"/>
                <a:gd name="T29" fmla="*/ 136 h 332"/>
                <a:gd name="T30" fmla="*/ 129 w 226"/>
                <a:gd name="T31" fmla="*/ 144 h 332"/>
                <a:gd name="T32" fmla="*/ 138 w 226"/>
                <a:gd name="T33" fmla="*/ 153 h 332"/>
                <a:gd name="T34" fmla="*/ 146 w 226"/>
                <a:gd name="T35" fmla="*/ 162 h 332"/>
                <a:gd name="T36" fmla="*/ 155 w 226"/>
                <a:gd name="T37" fmla="*/ 172 h 332"/>
                <a:gd name="T38" fmla="*/ 163 w 226"/>
                <a:gd name="T39" fmla="*/ 181 h 332"/>
                <a:gd name="T40" fmla="*/ 171 w 226"/>
                <a:gd name="T41" fmla="*/ 191 h 332"/>
                <a:gd name="T42" fmla="*/ 178 w 226"/>
                <a:gd name="T43" fmla="*/ 201 h 332"/>
                <a:gd name="T44" fmla="*/ 185 w 226"/>
                <a:gd name="T45" fmla="*/ 212 h 332"/>
                <a:gd name="T46" fmla="*/ 191 w 226"/>
                <a:gd name="T47" fmla="*/ 223 h 332"/>
                <a:gd name="T48" fmla="*/ 198 w 226"/>
                <a:gd name="T49" fmla="*/ 234 h 332"/>
                <a:gd name="T50" fmla="*/ 203 w 226"/>
                <a:gd name="T51" fmla="*/ 246 h 332"/>
                <a:gd name="T52" fmla="*/ 209 w 226"/>
                <a:gd name="T53" fmla="*/ 258 h 332"/>
                <a:gd name="T54" fmla="*/ 213 w 226"/>
                <a:gd name="T55" fmla="*/ 272 h 332"/>
                <a:gd name="T56" fmla="*/ 217 w 226"/>
                <a:gd name="T57" fmla="*/ 285 h 332"/>
                <a:gd name="T58" fmla="*/ 220 w 226"/>
                <a:gd name="T59" fmla="*/ 300 h 332"/>
                <a:gd name="T60" fmla="*/ 223 w 226"/>
                <a:gd name="T61" fmla="*/ 315 h 332"/>
                <a:gd name="T62" fmla="*/ 225 w 226"/>
                <a:gd name="T63" fmla="*/ 331 h 3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33" name="Freeform 39">
              <a:extLst>
                <a:ext uri="{FF2B5EF4-FFF2-40B4-BE49-F238E27FC236}">
                  <a16:creationId xmlns:a16="http://schemas.microsoft.com/office/drawing/2014/main" id="{1A6B55E3-DE16-A384-0AF4-D07412489AC2}"/>
                </a:ext>
              </a:extLst>
            </p:cNvPr>
            <p:cNvSpPr>
              <a:spLocks/>
            </p:cNvSpPr>
            <p:nvPr/>
          </p:nvSpPr>
          <p:spPr bwMode="auto">
            <a:xfrm>
              <a:off x="1538" y="1767"/>
              <a:ext cx="359" cy="566"/>
            </a:xfrm>
            <a:custGeom>
              <a:avLst/>
              <a:gdLst>
                <a:gd name="T0" fmla="*/ 13 w 359"/>
                <a:gd name="T1" fmla="*/ 472 h 566"/>
                <a:gd name="T2" fmla="*/ 30 w 359"/>
                <a:gd name="T3" fmla="*/ 485 h 566"/>
                <a:gd name="T4" fmla="*/ 50 w 359"/>
                <a:gd name="T5" fmla="*/ 498 h 566"/>
                <a:gd name="T6" fmla="*/ 73 w 359"/>
                <a:gd name="T7" fmla="*/ 511 h 566"/>
                <a:gd name="T8" fmla="*/ 97 w 359"/>
                <a:gd name="T9" fmla="*/ 524 h 566"/>
                <a:gd name="T10" fmla="*/ 122 w 359"/>
                <a:gd name="T11" fmla="*/ 535 h 566"/>
                <a:gd name="T12" fmla="*/ 149 w 359"/>
                <a:gd name="T13" fmla="*/ 546 h 566"/>
                <a:gd name="T14" fmla="*/ 176 w 359"/>
                <a:gd name="T15" fmla="*/ 554 h 566"/>
                <a:gd name="T16" fmla="*/ 202 w 359"/>
                <a:gd name="T17" fmla="*/ 560 h 566"/>
                <a:gd name="T18" fmla="*/ 228 w 359"/>
                <a:gd name="T19" fmla="*/ 564 h 566"/>
                <a:gd name="T20" fmla="*/ 253 w 359"/>
                <a:gd name="T21" fmla="*/ 564 h 566"/>
                <a:gd name="T22" fmla="*/ 277 w 359"/>
                <a:gd name="T23" fmla="*/ 561 h 566"/>
                <a:gd name="T24" fmla="*/ 298 w 359"/>
                <a:gd name="T25" fmla="*/ 555 h 566"/>
                <a:gd name="T26" fmla="*/ 316 w 359"/>
                <a:gd name="T27" fmla="*/ 543 h 566"/>
                <a:gd name="T28" fmla="*/ 331 w 359"/>
                <a:gd name="T29" fmla="*/ 528 h 566"/>
                <a:gd name="T30" fmla="*/ 343 w 359"/>
                <a:gd name="T31" fmla="*/ 507 h 566"/>
                <a:gd name="T32" fmla="*/ 349 w 359"/>
                <a:gd name="T33" fmla="*/ 489 h 566"/>
                <a:gd name="T34" fmla="*/ 352 w 359"/>
                <a:gd name="T35" fmla="*/ 477 h 566"/>
                <a:gd name="T36" fmla="*/ 354 w 359"/>
                <a:gd name="T37" fmla="*/ 465 h 566"/>
                <a:gd name="T38" fmla="*/ 356 w 359"/>
                <a:gd name="T39" fmla="*/ 453 h 566"/>
                <a:gd name="T40" fmla="*/ 357 w 359"/>
                <a:gd name="T41" fmla="*/ 441 h 566"/>
                <a:gd name="T42" fmla="*/ 358 w 359"/>
                <a:gd name="T43" fmla="*/ 429 h 566"/>
                <a:gd name="T44" fmla="*/ 357 w 359"/>
                <a:gd name="T45" fmla="*/ 417 h 566"/>
                <a:gd name="T46" fmla="*/ 356 w 359"/>
                <a:gd name="T47" fmla="*/ 405 h 566"/>
                <a:gd name="T48" fmla="*/ 355 w 359"/>
                <a:gd name="T49" fmla="*/ 392 h 566"/>
                <a:gd name="T50" fmla="*/ 353 w 359"/>
                <a:gd name="T51" fmla="*/ 380 h 566"/>
                <a:gd name="T52" fmla="*/ 350 w 359"/>
                <a:gd name="T53" fmla="*/ 369 h 566"/>
                <a:gd name="T54" fmla="*/ 347 w 359"/>
                <a:gd name="T55" fmla="*/ 357 h 566"/>
                <a:gd name="T56" fmla="*/ 343 w 359"/>
                <a:gd name="T57" fmla="*/ 345 h 566"/>
                <a:gd name="T58" fmla="*/ 339 w 359"/>
                <a:gd name="T59" fmla="*/ 335 h 566"/>
                <a:gd name="T60" fmla="*/ 334 w 359"/>
                <a:gd name="T61" fmla="*/ 324 h 566"/>
                <a:gd name="T62" fmla="*/ 322 w 359"/>
                <a:gd name="T63" fmla="*/ 303 h 566"/>
                <a:gd name="T64" fmla="*/ 310 w 359"/>
                <a:gd name="T65" fmla="*/ 285 h 566"/>
                <a:gd name="T66" fmla="*/ 296 w 359"/>
                <a:gd name="T67" fmla="*/ 264 h 566"/>
                <a:gd name="T68" fmla="*/ 280 w 359"/>
                <a:gd name="T69" fmla="*/ 241 h 566"/>
                <a:gd name="T70" fmla="*/ 261 w 359"/>
                <a:gd name="T71" fmla="*/ 216 h 566"/>
                <a:gd name="T72" fmla="*/ 241 w 359"/>
                <a:gd name="T73" fmla="*/ 191 h 566"/>
                <a:gd name="T74" fmla="*/ 220 w 359"/>
                <a:gd name="T75" fmla="*/ 165 h 566"/>
                <a:gd name="T76" fmla="*/ 198 w 359"/>
                <a:gd name="T77" fmla="*/ 139 h 566"/>
                <a:gd name="T78" fmla="*/ 176 w 359"/>
                <a:gd name="T79" fmla="*/ 113 h 566"/>
                <a:gd name="T80" fmla="*/ 154 w 359"/>
                <a:gd name="T81" fmla="*/ 89 h 566"/>
                <a:gd name="T82" fmla="*/ 133 w 359"/>
                <a:gd name="T83" fmla="*/ 67 h 566"/>
                <a:gd name="T84" fmla="*/ 113 w 359"/>
                <a:gd name="T85" fmla="*/ 47 h 566"/>
                <a:gd name="T86" fmla="*/ 94 w 359"/>
                <a:gd name="T87" fmla="*/ 29 h 566"/>
                <a:gd name="T88" fmla="*/ 76 w 359"/>
                <a:gd name="T89" fmla="*/ 15 h 566"/>
                <a:gd name="T90" fmla="*/ 60 w 359"/>
                <a:gd name="T91" fmla="*/ 5 h 566"/>
                <a:gd name="T92" fmla="*/ 47 w 359"/>
                <a:gd name="T93" fmla="*/ 0 h 5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34" name="Freeform 40">
              <a:extLst>
                <a:ext uri="{FF2B5EF4-FFF2-40B4-BE49-F238E27FC236}">
                  <a16:creationId xmlns:a16="http://schemas.microsoft.com/office/drawing/2014/main" id="{B395024D-74C4-C5EB-4FFA-E7172B09CB26}"/>
                </a:ext>
              </a:extLst>
            </p:cNvPr>
            <p:cNvSpPr>
              <a:spLocks/>
            </p:cNvSpPr>
            <p:nvPr/>
          </p:nvSpPr>
          <p:spPr bwMode="auto">
            <a:xfrm>
              <a:off x="2009" y="1944"/>
              <a:ext cx="156" cy="307"/>
            </a:xfrm>
            <a:custGeom>
              <a:avLst/>
              <a:gdLst>
                <a:gd name="T0" fmla="*/ 2 w 156"/>
                <a:gd name="T1" fmla="*/ 0 h 307"/>
                <a:gd name="T2" fmla="*/ 0 w 156"/>
                <a:gd name="T3" fmla="*/ 11 h 307"/>
                <a:gd name="T4" fmla="*/ 0 w 156"/>
                <a:gd name="T5" fmla="*/ 17 h 307"/>
                <a:gd name="T6" fmla="*/ 1 w 156"/>
                <a:gd name="T7" fmla="*/ 22 h 307"/>
                <a:gd name="T8" fmla="*/ 3 w 156"/>
                <a:gd name="T9" fmla="*/ 28 h 307"/>
                <a:gd name="T10" fmla="*/ 5 w 156"/>
                <a:gd name="T11" fmla="*/ 32 h 307"/>
                <a:gd name="T12" fmla="*/ 9 w 156"/>
                <a:gd name="T13" fmla="*/ 38 h 307"/>
                <a:gd name="T14" fmla="*/ 12 w 156"/>
                <a:gd name="T15" fmla="*/ 42 h 307"/>
                <a:gd name="T16" fmla="*/ 17 w 156"/>
                <a:gd name="T17" fmla="*/ 47 h 307"/>
                <a:gd name="T18" fmla="*/ 21 w 156"/>
                <a:gd name="T19" fmla="*/ 52 h 307"/>
                <a:gd name="T20" fmla="*/ 27 w 156"/>
                <a:gd name="T21" fmla="*/ 57 h 307"/>
                <a:gd name="T22" fmla="*/ 33 w 156"/>
                <a:gd name="T23" fmla="*/ 61 h 307"/>
                <a:gd name="T24" fmla="*/ 39 w 156"/>
                <a:gd name="T25" fmla="*/ 66 h 307"/>
                <a:gd name="T26" fmla="*/ 45 w 156"/>
                <a:gd name="T27" fmla="*/ 70 h 307"/>
                <a:gd name="T28" fmla="*/ 51 w 156"/>
                <a:gd name="T29" fmla="*/ 75 h 307"/>
                <a:gd name="T30" fmla="*/ 58 w 156"/>
                <a:gd name="T31" fmla="*/ 80 h 307"/>
                <a:gd name="T32" fmla="*/ 65 w 156"/>
                <a:gd name="T33" fmla="*/ 84 h 307"/>
                <a:gd name="T34" fmla="*/ 72 w 156"/>
                <a:gd name="T35" fmla="*/ 88 h 307"/>
                <a:gd name="T36" fmla="*/ 79 w 156"/>
                <a:gd name="T37" fmla="*/ 93 h 307"/>
                <a:gd name="T38" fmla="*/ 85 w 156"/>
                <a:gd name="T39" fmla="*/ 98 h 307"/>
                <a:gd name="T40" fmla="*/ 92 w 156"/>
                <a:gd name="T41" fmla="*/ 103 h 307"/>
                <a:gd name="T42" fmla="*/ 99 w 156"/>
                <a:gd name="T43" fmla="*/ 108 h 307"/>
                <a:gd name="T44" fmla="*/ 105 w 156"/>
                <a:gd name="T45" fmla="*/ 112 h 307"/>
                <a:gd name="T46" fmla="*/ 111 w 156"/>
                <a:gd name="T47" fmla="*/ 118 h 307"/>
                <a:gd name="T48" fmla="*/ 117 w 156"/>
                <a:gd name="T49" fmla="*/ 123 h 307"/>
                <a:gd name="T50" fmla="*/ 122 w 156"/>
                <a:gd name="T51" fmla="*/ 128 h 307"/>
                <a:gd name="T52" fmla="*/ 127 w 156"/>
                <a:gd name="T53" fmla="*/ 134 h 307"/>
                <a:gd name="T54" fmla="*/ 132 w 156"/>
                <a:gd name="T55" fmla="*/ 140 h 307"/>
                <a:gd name="T56" fmla="*/ 136 w 156"/>
                <a:gd name="T57" fmla="*/ 146 h 307"/>
                <a:gd name="T58" fmla="*/ 139 w 156"/>
                <a:gd name="T59" fmla="*/ 152 h 307"/>
                <a:gd name="T60" fmla="*/ 142 w 156"/>
                <a:gd name="T61" fmla="*/ 158 h 307"/>
                <a:gd name="T62" fmla="*/ 144 w 156"/>
                <a:gd name="T63" fmla="*/ 165 h 307"/>
                <a:gd name="T64" fmla="*/ 147 w 156"/>
                <a:gd name="T65" fmla="*/ 177 h 307"/>
                <a:gd name="T66" fmla="*/ 149 w 156"/>
                <a:gd name="T67" fmla="*/ 183 h 307"/>
                <a:gd name="T68" fmla="*/ 150 w 156"/>
                <a:gd name="T69" fmla="*/ 188 h 307"/>
                <a:gd name="T70" fmla="*/ 151 w 156"/>
                <a:gd name="T71" fmla="*/ 193 h 307"/>
                <a:gd name="T72" fmla="*/ 152 w 156"/>
                <a:gd name="T73" fmla="*/ 198 h 307"/>
                <a:gd name="T74" fmla="*/ 153 w 156"/>
                <a:gd name="T75" fmla="*/ 203 h 307"/>
                <a:gd name="T76" fmla="*/ 154 w 156"/>
                <a:gd name="T77" fmla="*/ 207 h 307"/>
                <a:gd name="T78" fmla="*/ 154 w 156"/>
                <a:gd name="T79" fmla="*/ 212 h 307"/>
                <a:gd name="T80" fmla="*/ 155 w 156"/>
                <a:gd name="T81" fmla="*/ 216 h 307"/>
                <a:gd name="T82" fmla="*/ 155 w 156"/>
                <a:gd name="T83" fmla="*/ 220 h 307"/>
                <a:gd name="T84" fmla="*/ 155 w 156"/>
                <a:gd name="T85" fmla="*/ 224 h 307"/>
                <a:gd name="T86" fmla="*/ 155 w 156"/>
                <a:gd name="T87" fmla="*/ 228 h 307"/>
                <a:gd name="T88" fmla="*/ 155 w 156"/>
                <a:gd name="T89" fmla="*/ 231 h 307"/>
                <a:gd name="T90" fmla="*/ 154 w 156"/>
                <a:gd name="T91" fmla="*/ 235 h 307"/>
                <a:gd name="T92" fmla="*/ 154 w 156"/>
                <a:gd name="T93" fmla="*/ 238 h 307"/>
                <a:gd name="T94" fmla="*/ 153 w 156"/>
                <a:gd name="T95" fmla="*/ 242 h 307"/>
                <a:gd name="T96" fmla="*/ 152 w 156"/>
                <a:gd name="T97" fmla="*/ 246 h 307"/>
                <a:gd name="T98" fmla="*/ 150 w 156"/>
                <a:gd name="T99" fmla="*/ 249 h 307"/>
                <a:gd name="T100" fmla="*/ 149 w 156"/>
                <a:gd name="T101" fmla="*/ 253 h 307"/>
                <a:gd name="T102" fmla="*/ 147 w 156"/>
                <a:gd name="T103" fmla="*/ 256 h 307"/>
                <a:gd name="T104" fmla="*/ 145 w 156"/>
                <a:gd name="T105" fmla="*/ 260 h 307"/>
                <a:gd name="T106" fmla="*/ 143 w 156"/>
                <a:gd name="T107" fmla="*/ 264 h 307"/>
                <a:gd name="T108" fmla="*/ 140 w 156"/>
                <a:gd name="T109" fmla="*/ 268 h 307"/>
                <a:gd name="T110" fmla="*/ 137 w 156"/>
                <a:gd name="T111" fmla="*/ 272 h 307"/>
                <a:gd name="T112" fmla="*/ 134 w 156"/>
                <a:gd name="T113" fmla="*/ 276 h 307"/>
                <a:gd name="T114" fmla="*/ 130 w 156"/>
                <a:gd name="T115" fmla="*/ 281 h 307"/>
                <a:gd name="T116" fmla="*/ 127 w 156"/>
                <a:gd name="T117" fmla="*/ 285 h 307"/>
                <a:gd name="T118" fmla="*/ 123 w 156"/>
                <a:gd name="T119" fmla="*/ 290 h 307"/>
                <a:gd name="T120" fmla="*/ 118 w 156"/>
                <a:gd name="T121" fmla="*/ 295 h 307"/>
                <a:gd name="T122" fmla="*/ 113 w 156"/>
                <a:gd name="T123" fmla="*/ 300 h 307"/>
                <a:gd name="T124" fmla="*/ 109 w 156"/>
                <a:gd name="T125" fmla="*/ 306 h 3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35" name="Freeform 41">
              <a:extLst>
                <a:ext uri="{FF2B5EF4-FFF2-40B4-BE49-F238E27FC236}">
                  <a16:creationId xmlns:a16="http://schemas.microsoft.com/office/drawing/2014/main" id="{44B38B92-AF75-11B5-BD5F-1D8B698C51B1}"/>
                </a:ext>
              </a:extLst>
            </p:cNvPr>
            <p:cNvSpPr>
              <a:spLocks/>
            </p:cNvSpPr>
            <p:nvPr/>
          </p:nvSpPr>
          <p:spPr bwMode="auto">
            <a:xfrm>
              <a:off x="2153" y="1932"/>
              <a:ext cx="535" cy="213"/>
            </a:xfrm>
            <a:custGeom>
              <a:avLst/>
              <a:gdLst>
                <a:gd name="T0" fmla="*/ 0 w 535"/>
                <a:gd name="T1" fmla="*/ 212 h 213"/>
                <a:gd name="T2" fmla="*/ 9 w 535"/>
                <a:gd name="T3" fmla="*/ 188 h 213"/>
                <a:gd name="T4" fmla="*/ 16 w 535"/>
                <a:gd name="T5" fmla="*/ 176 h 213"/>
                <a:gd name="T6" fmla="*/ 25 w 535"/>
                <a:gd name="T7" fmla="*/ 165 h 213"/>
                <a:gd name="T8" fmla="*/ 35 w 535"/>
                <a:gd name="T9" fmla="*/ 154 h 213"/>
                <a:gd name="T10" fmla="*/ 47 w 535"/>
                <a:gd name="T11" fmla="*/ 144 h 213"/>
                <a:gd name="T12" fmla="*/ 60 w 535"/>
                <a:gd name="T13" fmla="*/ 134 h 213"/>
                <a:gd name="T14" fmla="*/ 75 w 535"/>
                <a:gd name="T15" fmla="*/ 124 h 213"/>
                <a:gd name="T16" fmla="*/ 90 w 535"/>
                <a:gd name="T17" fmla="*/ 114 h 213"/>
                <a:gd name="T18" fmla="*/ 107 w 535"/>
                <a:gd name="T19" fmla="*/ 105 h 213"/>
                <a:gd name="T20" fmla="*/ 124 w 535"/>
                <a:gd name="T21" fmla="*/ 96 h 213"/>
                <a:gd name="T22" fmla="*/ 142 w 535"/>
                <a:gd name="T23" fmla="*/ 88 h 213"/>
                <a:gd name="T24" fmla="*/ 161 w 535"/>
                <a:gd name="T25" fmla="*/ 80 h 213"/>
                <a:gd name="T26" fmla="*/ 181 w 535"/>
                <a:gd name="T27" fmla="*/ 72 h 213"/>
                <a:gd name="T28" fmla="*/ 201 w 535"/>
                <a:gd name="T29" fmla="*/ 65 h 213"/>
                <a:gd name="T30" fmla="*/ 221 w 535"/>
                <a:gd name="T31" fmla="*/ 58 h 213"/>
                <a:gd name="T32" fmla="*/ 242 w 535"/>
                <a:gd name="T33" fmla="*/ 51 h 213"/>
                <a:gd name="T34" fmla="*/ 263 w 535"/>
                <a:gd name="T35" fmla="*/ 45 h 213"/>
                <a:gd name="T36" fmla="*/ 285 w 535"/>
                <a:gd name="T37" fmla="*/ 39 h 213"/>
                <a:gd name="T38" fmla="*/ 306 w 535"/>
                <a:gd name="T39" fmla="*/ 34 h 213"/>
                <a:gd name="T40" fmla="*/ 327 w 535"/>
                <a:gd name="T41" fmla="*/ 28 h 213"/>
                <a:gd name="T42" fmla="*/ 347 w 535"/>
                <a:gd name="T43" fmla="*/ 24 h 213"/>
                <a:gd name="T44" fmla="*/ 368 w 535"/>
                <a:gd name="T45" fmla="*/ 20 h 213"/>
                <a:gd name="T46" fmla="*/ 388 w 535"/>
                <a:gd name="T47" fmla="*/ 16 h 213"/>
                <a:gd name="T48" fmla="*/ 407 w 535"/>
                <a:gd name="T49" fmla="*/ 12 h 213"/>
                <a:gd name="T50" fmla="*/ 426 w 535"/>
                <a:gd name="T51" fmla="*/ 9 h 213"/>
                <a:gd name="T52" fmla="*/ 445 w 535"/>
                <a:gd name="T53" fmla="*/ 7 h 213"/>
                <a:gd name="T54" fmla="*/ 462 w 535"/>
                <a:gd name="T55" fmla="*/ 4 h 213"/>
                <a:gd name="T56" fmla="*/ 478 w 535"/>
                <a:gd name="T57" fmla="*/ 3 h 213"/>
                <a:gd name="T58" fmla="*/ 494 w 535"/>
                <a:gd name="T59" fmla="*/ 1 h 213"/>
                <a:gd name="T60" fmla="*/ 508 w 535"/>
                <a:gd name="T61" fmla="*/ 0 h 213"/>
                <a:gd name="T62" fmla="*/ 521 w 535"/>
                <a:gd name="T63" fmla="*/ 0 h 213"/>
                <a:gd name="T64" fmla="*/ 523 w 535"/>
                <a:gd name="T65" fmla="*/ 6 h 213"/>
                <a:gd name="T66" fmla="*/ 524 w 535"/>
                <a:gd name="T67" fmla="*/ 8 h 213"/>
                <a:gd name="T68" fmla="*/ 525 w 535"/>
                <a:gd name="T69" fmla="*/ 11 h 213"/>
                <a:gd name="T70" fmla="*/ 526 w 535"/>
                <a:gd name="T71" fmla="*/ 14 h 213"/>
                <a:gd name="T72" fmla="*/ 527 w 535"/>
                <a:gd name="T73" fmla="*/ 17 h 213"/>
                <a:gd name="T74" fmla="*/ 527 w 535"/>
                <a:gd name="T75" fmla="*/ 20 h 213"/>
                <a:gd name="T76" fmla="*/ 528 w 535"/>
                <a:gd name="T77" fmla="*/ 23 h 213"/>
                <a:gd name="T78" fmla="*/ 529 w 535"/>
                <a:gd name="T79" fmla="*/ 26 h 213"/>
                <a:gd name="T80" fmla="*/ 529 w 535"/>
                <a:gd name="T81" fmla="*/ 28 h 213"/>
                <a:gd name="T82" fmla="*/ 530 w 535"/>
                <a:gd name="T83" fmla="*/ 32 h 213"/>
                <a:gd name="T84" fmla="*/ 531 w 535"/>
                <a:gd name="T85" fmla="*/ 34 h 213"/>
                <a:gd name="T86" fmla="*/ 531 w 535"/>
                <a:gd name="T87" fmla="*/ 37 h 213"/>
                <a:gd name="T88" fmla="*/ 531 w 535"/>
                <a:gd name="T89" fmla="*/ 40 h 213"/>
                <a:gd name="T90" fmla="*/ 532 w 535"/>
                <a:gd name="T91" fmla="*/ 43 h 213"/>
                <a:gd name="T92" fmla="*/ 533 w 535"/>
                <a:gd name="T93" fmla="*/ 46 h 213"/>
                <a:gd name="T94" fmla="*/ 533 w 535"/>
                <a:gd name="T95" fmla="*/ 49 h 213"/>
                <a:gd name="T96" fmla="*/ 533 w 535"/>
                <a:gd name="T97" fmla="*/ 52 h 213"/>
                <a:gd name="T98" fmla="*/ 533 w 535"/>
                <a:gd name="T99" fmla="*/ 55 h 213"/>
                <a:gd name="T100" fmla="*/ 533 w 535"/>
                <a:gd name="T101" fmla="*/ 58 h 213"/>
                <a:gd name="T102" fmla="*/ 534 w 535"/>
                <a:gd name="T103" fmla="*/ 61 h 213"/>
                <a:gd name="T104" fmla="*/ 534 w 535"/>
                <a:gd name="T105" fmla="*/ 64 h 213"/>
                <a:gd name="T106" fmla="*/ 534 w 535"/>
                <a:gd name="T107" fmla="*/ 67 h 213"/>
                <a:gd name="T108" fmla="*/ 534 w 535"/>
                <a:gd name="T109" fmla="*/ 70 h 213"/>
                <a:gd name="T110" fmla="*/ 534 w 535"/>
                <a:gd name="T111" fmla="*/ 73 h 213"/>
                <a:gd name="T112" fmla="*/ 534 w 535"/>
                <a:gd name="T113" fmla="*/ 76 h 213"/>
                <a:gd name="T114" fmla="*/ 534 w 535"/>
                <a:gd name="T115" fmla="*/ 79 h 213"/>
                <a:gd name="T116" fmla="*/ 533 w 535"/>
                <a:gd name="T117" fmla="*/ 82 h 213"/>
                <a:gd name="T118" fmla="*/ 533 w 535"/>
                <a:gd name="T119" fmla="*/ 85 h 213"/>
                <a:gd name="T120" fmla="*/ 533 w 535"/>
                <a:gd name="T121" fmla="*/ 88 h 213"/>
                <a:gd name="T122" fmla="*/ 533 w 535"/>
                <a:gd name="T123" fmla="*/ 91 h 213"/>
                <a:gd name="T124" fmla="*/ 533 w 535"/>
                <a:gd name="T125" fmla="*/ 94 h 2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36" name="Freeform 42">
              <a:extLst>
                <a:ext uri="{FF2B5EF4-FFF2-40B4-BE49-F238E27FC236}">
                  <a16:creationId xmlns:a16="http://schemas.microsoft.com/office/drawing/2014/main" id="{8E9E4F89-8F07-2639-90AE-1034BE40CEDA}"/>
                </a:ext>
              </a:extLst>
            </p:cNvPr>
            <p:cNvSpPr>
              <a:spLocks/>
            </p:cNvSpPr>
            <p:nvPr/>
          </p:nvSpPr>
          <p:spPr bwMode="auto">
            <a:xfrm>
              <a:off x="2840" y="894"/>
              <a:ext cx="332" cy="973"/>
            </a:xfrm>
            <a:custGeom>
              <a:avLst/>
              <a:gdLst>
                <a:gd name="T0" fmla="*/ 208 w 332"/>
                <a:gd name="T1" fmla="*/ 12 h 973"/>
                <a:gd name="T2" fmla="*/ 190 w 332"/>
                <a:gd name="T3" fmla="*/ 30 h 973"/>
                <a:gd name="T4" fmla="*/ 179 w 332"/>
                <a:gd name="T5" fmla="*/ 52 h 973"/>
                <a:gd name="T6" fmla="*/ 175 w 332"/>
                <a:gd name="T7" fmla="*/ 77 h 973"/>
                <a:gd name="T8" fmla="*/ 175 w 332"/>
                <a:gd name="T9" fmla="*/ 105 h 973"/>
                <a:gd name="T10" fmla="*/ 176 w 332"/>
                <a:gd name="T11" fmla="*/ 134 h 973"/>
                <a:gd name="T12" fmla="*/ 178 w 332"/>
                <a:gd name="T13" fmla="*/ 163 h 973"/>
                <a:gd name="T14" fmla="*/ 178 w 332"/>
                <a:gd name="T15" fmla="*/ 192 h 973"/>
                <a:gd name="T16" fmla="*/ 174 w 332"/>
                <a:gd name="T17" fmla="*/ 219 h 973"/>
                <a:gd name="T18" fmla="*/ 164 w 332"/>
                <a:gd name="T19" fmla="*/ 244 h 973"/>
                <a:gd name="T20" fmla="*/ 148 w 332"/>
                <a:gd name="T21" fmla="*/ 264 h 973"/>
                <a:gd name="T22" fmla="*/ 138 w 332"/>
                <a:gd name="T23" fmla="*/ 272 h 973"/>
                <a:gd name="T24" fmla="*/ 126 w 332"/>
                <a:gd name="T25" fmla="*/ 280 h 973"/>
                <a:gd name="T26" fmla="*/ 114 w 332"/>
                <a:gd name="T27" fmla="*/ 289 h 973"/>
                <a:gd name="T28" fmla="*/ 102 w 332"/>
                <a:gd name="T29" fmla="*/ 298 h 973"/>
                <a:gd name="T30" fmla="*/ 91 w 332"/>
                <a:gd name="T31" fmla="*/ 308 h 973"/>
                <a:gd name="T32" fmla="*/ 82 w 332"/>
                <a:gd name="T33" fmla="*/ 318 h 973"/>
                <a:gd name="T34" fmla="*/ 76 w 332"/>
                <a:gd name="T35" fmla="*/ 331 h 973"/>
                <a:gd name="T36" fmla="*/ 73 w 332"/>
                <a:gd name="T37" fmla="*/ 344 h 973"/>
                <a:gd name="T38" fmla="*/ 75 w 332"/>
                <a:gd name="T39" fmla="*/ 360 h 973"/>
                <a:gd name="T40" fmla="*/ 82 w 332"/>
                <a:gd name="T41" fmla="*/ 377 h 973"/>
                <a:gd name="T42" fmla="*/ 94 w 332"/>
                <a:gd name="T43" fmla="*/ 395 h 973"/>
                <a:gd name="T44" fmla="*/ 104 w 332"/>
                <a:gd name="T45" fmla="*/ 406 h 973"/>
                <a:gd name="T46" fmla="*/ 114 w 332"/>
                <a:gd name="T47" fmla="*/ 415 h 973"/>
                <a:gd name="T48" fmla="*/ 125 w 332"/>
                <a:gd name="T49" fmla="*/ 423 h 973"/>
                <a:gd name="T50" fmla="*/ 134 w 332"/>
                <a:gd name="T51" fmla="*/ 432 h 973"/>
                <a:gd name="T52" fmla="*/ 143 w 332"/>
                <a:gd name="T53" fmla="*/ 441 h 973"/>
                <a:gd name="T54" fmla="*/ 150 w 332"/>
                <a:gd name="T55" fmla="*/ 452 h 973"/>
                <a:gd name="T56" fmla="*/ 154 w 332"/>
                <a:gd name="T57" fmla="*/ 464 h 973"/>
                <a:gd name="T58" fmla="*/ 156 w 332"/>
                <a:gd name="T59" fmla="*/ 480 h 973"/>
                <a:gd name="T60" fmla="*/ 155 w 332"/>
                <a:gd name="T61" fmla="*/ 500 h 973"/>
                <a:gd name="T62" fmla="*/ 151 w 332"/>
                <a:gd name="T63" fmla="*/ 518 h 973"/>
                <a:gd name="T64" fmla="*/ 148 w 332"/>
                <a:gd name="T65" fmla="*/ 537 h 973"/>
                <a:gd name="T66" fmla="*/ 144 w 332"/>
                <a:gd name="T67" fmla="*/ 562 h 973"/>
                <a:gd name="T68" fmla="*/ 138 w 332"/>
                <a:gd name="T69" fmla="*/ 590 h 973"/>
                <a:gd name="T70" fmla="*/ 133 w 332"/>
                <a:gd name="T71" fmla="*/ 621 h 973"/>
                <a:gd name="T72" fmla="*/ 127 w 332"/>
                <a:gd name="T73" fmla="*/ 652 h 973"/>
                <a:gd name="T74" fmla="*/ 121 w 332"/>
                <a:gd name="T75" fmla="*/ 680 h 973"/>
                <a:gd name="T76" fmla="*/ 116 w 332"/>
                <a:gd name="T77" fmla="*/ 706 h 973"/>
                <a:gd name="T78" fmla="*/ 112 w 332"/>
                <a:gd name="T79" fmla="*/ 726 h 973"/>
                <a:gd name="T80" fmla="*/ 108 w 332"/>
                <a:gd name="T81" fmla="*/ 739 h 973"/>
                <a:gd name="T82" fmla="*/ 96 w 332"/>
                <a:gd name="T83" fmla="*/ 750 h 973"/>
                <a:gd name="T84" fmla="*/ 83 w 332"/>
                <a:gd name="T85" fmla="*/ 757 h 973"/>
                <a:gd name="T86" fmla="*/ 70 w 332"/>
                <a:gd name="T87" fmla="*/ 760 h 973"/>
                <a:gd name="T88" fmla="*/ 57 w 332"/>
                <a:gd name="T89" fmla="*/ 761 h 973"/>
                <a:gd name="T90" fmla="*/ 46 w 332"/>
                <a:gd name="T91" fmla="*/ 761 h 973"/>
                <a:gd name="T92" fmla="*/ 35 w 332"/>
                <a:gd name="T93" fmla="*/ 761 h 973"/>
                <a:gd name="T94" fmla="*/ 25 w 332"/>
                <a:gd name="T95" fmla="*/ 763 h 973"/>
                <a:gd name="T96" fmla="*/ 17 w 332"/>
                <a:gd name="T97" fmla="*/ 768 h 973"/>
                <a:gd name="T98" fmla="*/ 10 w 332"/>
                <a:gd name="T99" fmla="*/ 777 h 973"/>
                <a:gd name="T100" fmla="*/ 4 w 332"/>
                <a:gd name="T101" fmla="*/ 792 h 973"/>
                <a:gd name="T102" fmla="*/ 0 w 332"/>
                <a:gd name="T103" fmla="*/ 814 h 973"/>
                <a:gd name="T104" fmla="*/ 6 w 332"/>
                <a:gd name="T105" fmla="*/ 851 h 973"/>
                <a:gd name="T106" fmla="*/ 24 w 332"/>
                <a:gd name="T107" fmla="*/ 877 h 973"/>
                <a:gd name="T108" fmla="*/ 52 w 332"/>
                <a:gd name="T109" fmla="*/ 900 h 973"/>
                <a:gd name="T110" fmla="*/ 87 w 332"/>
                <a:gd name="T111" fmla="*/ 921 h 973"/>
                <a:gd name="T112" fmla="*/ 127 w 332"/>
                <a:gd name="T113" fmla="*/ 939 h 973"/>
                <a:gd name="T114" fmla="*/ 169 w 332"/>
                <a:gd name="T115" fmla="*/ 953 h 973"/>
                <a:gd name="T116" fmla="*/ 212 w 332"/>
                <a:gd name="T117" fmla="*/ 964 h 973"/>
                <a:gd name="T118" fmla="*/ 253 w 332"/>
                <a:gd name="T119" fmla="*/ 970 h 973"/>
                <a:gd name="T120" fmla="*/ 291 w 332"/>
                <a:gd name="T121" fmla="*/ 972 h 973"/>
                <a:gd name="T122" fmla="*/ 322 w 332"/>
                <a:gd name="T123" fmla="*/ 969 h 9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37" name="Freeform 43">
              <a:extLst>
                <a:ext uri="{FF2B5EF4-FFF2-40B4-BE49-F238E27FC236}">
                  <a16:creationId xmlns:a16="http://schemas.microsoft.com/office/drawing/2014/main" id="{78CD619B-CA6F-E343-0F3A-CFCC26CD0475}"/>
                </a:ext>
              </a:extLst>
            </p:cNvPr>
            <p:cNvSpPr>
              <a:spLocks/>
            </p:cNvSpPr>
            <p:nvPr/>
          </p:nvSpPr>
          <p:spPr bwMode="auto">
            <a:xfrm>
              <a:off x="2669" y="940"/>
              <a:ext cx="148" cy="214"/>
            </a:xfrm>
            <a:custGeom>
              <a:avLst/>
              <a:gdLst>
                <a:gd name="T0" fmla="*/ 76 w 148"/>
                <a:gd name="T1" fmla="*/ 213 h 214"/>
                <a:gd name="T2" fmla="*/ 80 w 148"/>
                <a:gd name="T3" fmla="*/ 198 h 214"/>
                <a:gd name="T4" fmla="*/ 81 w 148"/>
                <a:gd name="T5" fmla="*/ 192 h 214"/>
                <a:gd name="T6" fmla="*/ 81 w 148"/>
                <a:gd name="T7" fmla="*/ 185 h 214"/>
                <a:gd name="T8" fmla="*/ 80 w 148"/>
                <a:gd name="T9" fmla="*/ 178 h 214"/>
                <a:gd name="T10" fmla="*/ 78 w 148"/>
                <a:gd name="T11" fmla="*/ 172 h 214"/>
                <a:gd name="T12" fmla="*/ 76 w 148"/>
                <a:gd name="T13" fmla="*/ 166 h 214"/>
                <a:gd name="T14" fmla="*/ 73 w 148"/>
                <a:gd name="T15" fmla="*/ 161 h 214"/>
                <a:gd name="T16" fmla="*/ 70 w 148"/>
                <a:gd name="T17" fmla="*/ 155 h 214"/>
                <a:gd name="T18" fmla="*/ 67 w 148"/>
                <a:gd name="T19" fmla="*/ 150 h 214"/>
                <a:gd name="T20" fmla="*/ 63 w 148"/>
                <a:gd name="T21" fmla="*/ 144 h 214"/>
                <a:gd name="T22" fmla="*/ 59 w 148"/>
                <a:gd name="T23" fmla="*/ 139 h 214"/>
                <a:gd name="T24" fmla="*/ 54 w 148"/>
                <a:gd name="T25" fmla="*/ 134 h 214"/>
                <a:gd name="T26" fmla="*/ 50 w 148"/>
                <a:gd name="T27" fmla="*/ 129 h 214"/>
                <a:gd name="T28" fmla="*/ 45 w 148"/>
                <a:gd name="T29" fmla="*/ 124 h 214"/>
                <a:gd name="T30" fmla="*/ 40 w 148"/>
                <a:gd name="T31" fmla="*/ 119 h 214"/>
                <a:gd name="T32" fmla="*/ 35 w 148"/>
                <a:gd name="T33" fmla="*/ 114 h 214"/>
                <a:gd name="T34" fmla="*/ 31 w 148"/>
                <a:gd name="T35" fmla="*/ 108 h 214"/>
                <a:gd name="T36" fmla="*/ 26 w 148"/>
                <a:gd name="T37" fmla="*/ 103 h 214"/>
                <a:gd name="T38" fmla="*/ 22 w 148"/>
                <a:gd name="T39" fmla="*/ 98 h 214"/>
                <a:gd name="T40" fmla="*/ 17 w 148"/>
                <a:gd name="T41" fmla="*/ 93 h 214"/>
                <a:gd name="T42" fmla="*/ 14 w 148"/>
                <a:gd name="T43" fmla="*/ 88 h 214"/>
                <a:gd name="T44" fmla="*/ 10 w 148"/>
                <a:gd name="T45" fmla="*/ 82 h 214"/>
                <a:gd name="T46" fmla="*/ 7 w 148"/>
                <a:gd name="T47" fmla="*/ 76 h 214"/>
                <a:gd name="T48" fmla="*/ 5 w 148"/>
                <a:gd name="T49" fmla="*/ 71 h 214"/>
                <a:gd name="T50" fmla="*/ 3 w 148"/>
                <a:gd name="T51" fmla="*/ 65 h 214"/>
                <a:gd name="T52" fmla="*/ 1 w 148"/>
                <a:gd name="T53" fmla="*/ 59 h 214"/>
                <a:gd name="T54" fmla="*/ 0 w 148"/>
                <a:gd name="T55" fmla="*/ 52 h 214"/>
                <a:gd name="T56" fmla="*/ 0 w 148"/>
                <a:gd name="T57" fmla="*/ 46 h 214"/>
                <a:gd name="T58" fmla="*/ 1 w 148"/>
                <a:gd name="T59" fmla="*/ 39 h 214"/>
                <a:gd name="T60" fmla="*/ 2 w 148"/>
                <a:gd name="T61" fmla="*/ 32 h 214"/>
                <a:gd name="T62" fmla="*/ 5 w 148"/>
                <a:gd name="T63" fmla="*/ 24 h 214"/>
                <a:gd name="T64" fmla="*/ 13 w 148"/>
                <a:gd name="T65" fmla="*/ 22 h 214"/>
                <a:gd name="T66" fmla="*/ 18 w 148"/>
                <a:gd name="T67" fmla="*/ 21 h 214"/>
                <a:gd name="T68" fmla="*/ 22 w 148"/>
                <a:gd name="T69" fmla="*/ 20 h 214"/>
                <a:gd name="T70" fmla="*/ 27 w 148"/>
                <a:gd name="T71" fmla="*/ 18 h 214"/>
                <a:gd name="T72" fmla="*/ 31 w 148"/>
                <a:gd name="T73" fmla="*/ 17 h 214"/>
                <a:gd name="T74" fmla="*/ 35 w 148"/>
                <a:gd name="T75" fmla="*/ 16 h 214"/>
                <a:gd name="T76" fmla="*/ 40 w 148"/>
                <a:gd name="T77" fmla="*/ 15 h 214"/>
                <a:gd name="T78" fmla="*/ 44 w 148"/>
                <a:gd name="T79" fmla="*/ 14 h 214"/>
                <a:gd name="T80" fmla="*/ 49 w 148"/>
                <a:gd name="T81" fmla="*/ 12 h 214"/>
                <a:gd name="T82" fmla="*/ 53 w 148"/>
                <a:gd name="T83" fmla="*/ 11 h 214"/>
                <a:gd name="T84" fmla="*/ 57 w 148"/>
                <a:gd name="T85" fmla="*/ 10 h 214"/>
                <a:gd name="T86" fmla="*/ 62 w 148"/>
                <a:gd name="T87" fmla="*/ 9 h 214"/>
                <a:gd name="T88" fmla="*/ 66 w 148"/>
                <a:gd name="T89" fmla="*/ 8 h 214"/>
                <a:gd name="T90" fmla="*/ 71 w 148"/>
                <a:gd name="T91" fmla="*/ 7 h 214"/>
                <a:gd name="T92" fmla="*/ 75 w 148"/>
                <a:gd name="T93" fmla="*/ 6 h 214"/>
                <a:gd name="T94" fmla="*/ 79 w 148"/>
                <a:gd name="T95" fmla="*/ 5 h 214"/>
                <a:gd name="T96" fmla="*/ 84 w 148"/>
                <a:gd name="T97" fmla="*/ 4 h 214"/>
                <a:gd name="T98" fmla="*/ 88 w 148"/>
                <a:gd name="T99" fmla="*/ 3 h 214"/>
                <a:gd name="T100" fmla="*/ 93 w 148"/>
                <a:gd name="T101" fmla="*/ 2 h 214"/>
                <a:gd name="T102" fmla="*/ 97 w 148"/>
                <a:gd name="T103" fmla="*/ 2 h 214"/>
                <a:gd name="T104" fmla="*/ 101 w 148"/>
                <a:gd name="T105" fmla="*/ 1 h 214"/>
                <a:gd name="T106" fmla="*/ 106 w 148"/>
                <a:gd name="T107" fmla="*/ 1 h 214"/>
                <a:gd name="T108" fmla="*/ 111 w 148"/>
                <a:gd name="T109" fmla="*/ 0 h 214"/>
                <a:gd name="T110" fmla="*/ 115 w 148"/>
                <a:gd name="T111" fmla="*/ 0 h 214"/>
                <a:gd name="T112" fmla="*/ 119 w 148"/>
                <a:gd name="T113" fmla="*/ 0 h 214"/>
                <a:gd name="T114" fmla="*/ 124 w 148"/>
                <a:gd name="T115" fmla="*/ 0 h 214"/>
                <a:gd name="T116" fmla="*/ 129 w 148"/>
                <a:gd name="T117" fmla="*/ 0 h 214"/>
                <a:gd name="T118" fmla="*/ 133 w 148"/>
                <a:gd name="T119" fmla="*/ 0 h 214"/>
                <a:gd name="T120" fmla="*/ 138 w 148"/>
                <a:gd name="T121" fmla="*/ 0 h 214"/>
                <a:gd name="T122" fmla="*/ 142 w 148"/>
                <a:gd name="T123" fmla="*/ 0 h 214"/>
                <a:gd name="T124" fmla="*/ 147 w 148"/>
                <a:gd name="T125" fmla="*/ 1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38" name="Freeform 44">
              <a:extLst>
                <a:ext uri="{FF2B5EF4-FFF2-40B4-BE49-F238E27FC236}">
                  <a16:creationId xmlns:a16="http://schemas.microsoft.com/office/drawing/2014/main" id="{1C3F8FB2-7641-9C3D-A016-B8A27399F19E}"/>
                </a:ext>
              </a:extLst>
            </p:cNvPr>
            <p:cNvSpPr>
              <a:spLocks/>
            </p:cNvSpPr>
            <p:nvPr/>
          </p:nvSpPr>
          <p:spPr bwMode="auto">
            <a:xfrm>
              <a:off x="2295" y="2737"/>
              <a:ext cx="709" cy="270"/>
            </a:xfrm>
            <a:custGeom>
              <a:avLst/>
              <a:gdLst>
                <a:gd name="T0" fmla="*/ 699 w 709"/>
                <a:gd name="T1" fmla="*/ 269 h 270"/>
                <a:gd name="T2" fmla="*/ 707 w 709"/>
                <a:gd name="T3" fmla="*/ 231 h 270"/>
                <a:gd name="T4" fmla="*/ 708 w 709"/>
                <a:gd name="T5" fmla="*/ 215 h 270"/>
                <a:gd name="T6" fmla="*/ 707 w 709"/>
                <a:gd name="T7" fmla="*/ 200 h 270"/>
                <a:gd name="T8" fmla="*/ 705 w 709"/>
                <a:gd name="T9" fmla="*/ 187 h 270"/>
                <a:gd name="T10" fmla="*/ 700 w 709"/>
                <a:gd name="T11" fmla="*/ 175 h 270"/>
                <a:gd name="T12" fmla="*/ 693 w 709"/>
                <a:gd name="T13" fmla="*/ 165 h 270"/>
                <a:gd name="T14" fmla="*/ 685 w 709"/>
                <a:gd name="T15" fmla="*/ 155 h 270"/>
                <a:gd name="T16" fmla="*/ 676 w 709"/>
                <a:gd name="T17" fmla="*/ 147 h 270"/>
                <a:gd name="T18" fmla="*/ 665 w 709"/>
                <a:gd name="T19" fmla="*/ 140 h 270"/>
                <a:gd name="T20" fmla="*/ 653 w 709"/>
                <a:gd name="T21" fmla="*/ 134 h 270"/>
                <a:gd name="T22" fmla="*/ 639 w 709"/>
                <a:gd name="T23" fmla="*/ 129 h 270"/>
                <a:gd name="T24" fmla="*/ 625 w 709"/>
                <a:gd name="T25" fmla="*/ 125 h 270"/>
                <a:gd name="T26" fmla="*/ 610 w 709"/>
                <a:gd name="T27" fmla="*/ 121 h 270"/>
                <a:gd name="T28" fmla="*/ 594 w 709"/>
                <a:gd name="T29" fmla="*/ 118 h 270"/>
                <a:gd name="T30" fmla="*/ 578 w 709"/>
                <a:gd name="T31" fmla="*/ 116 h 270"/>
                <a:gd name="T32" fmla="*/ 561 w 709"/>
                <a:gd name="T33" fmla="*/ 114 h 270"/>
                <a:gd name="T34" fmla="*/ 544 w 709"/>
                <a:gd name="T35" fmla="*/ 113 h 270"/>
                <a:gd name="T36" fmla="*/ 526 w 709"/>
                <a:gd name="T37" fmla="*/ 112 h 270"/>
                <a:gd name="T38" fmla="*/ 509 w 709"/>
                <a:gd name="T39" fmla="*/ 111 h 270"/>
                <a:gd name="T40" fmla="*/ 491 w 709"/>
                <a:gd name="T41" fmla="*/ 110 h 270"/>
                <a:gd name="T42" fmla="*/ 473 w 709"/>
                <a:gd name="T43" fmla="*/ 110 h 270"/>
                <a:gd name="T44" fmla="*/ 456 w 709"/>
                <a:gd name="T45" fmla="*/ 109 h 270"/>
                <a:gd name="T46" fmla="*/ 439 w 709"/>
                <a:gd name="T47" fmla="*/ 109 h 270"/>
                <a:gd name="T48" fmla="*/ 423 w 709"/>
                <a:gd name="T49" fmla="*/ 108 h 270"/>
                <a:gd name="T50" fmla="*/ 407 w 709"/>
                <a:gd name="T51" fmla="*/ 107 h 270"/>
                <a:gd name="T52" fmla="*/ 392 w 709"/>
                <a:gd name="T53" fmla="*/ 105 h 270"/>
                <a:gd name="T54" fmla="*/ 377 w 709"/>
                <a:gd name="T55" fmla="*/ 104 h 270"/>
                <a:gd name="T56" fmla="*/ 364 w 709"/>
                <a:gd name="T57" fmla="*/ 101 h 270"/>
                <a:gd name="T58" fmla="*/ 352 w 709"/>
                <a:gd name="T59" fmla="*/ 99 h 270"/>
                <a:gd name="T60" fmla="*/ 341 w 709"/>
                <a:gd name="T61" fmla="*/ 95 h 270"/>
                <a:gd name="T62" fmla="*/ 331 w 709"/>
                <a:gd name="T63" fmla="*/ 91 h 270"/>
                <a:gd name="T64" fmla="*/ 315 w 709"/>
                <a:gd name="T65" fmla="*/ 83 h 270"/>
                <a:gd name="T66" fmla="*/ 307 w 709"/>
                <a:gd name="T67" fmla="*/ 79 h 270"/>
                <a:gd name="T68" fmla="*/ 298 w 709"/>
                <a:gd name="T69" fmla="*/ 75 h 270"/>
                <a:gd name="T70" fmla="*/ 289 w 709"/>
                <a:gd name="T71" fmla="*/ 70 h 270"/>
                <a:gd name="T72" fmla="*/ 279 w 709"/>
                <a:gd name="T73" fmla="*/ 65 h 270"/>
                <a:gd name="T74" fmla="*/ 269 w 709"/>
                <a:gd name="T75" fmla="*/ 61 h 270"/>
                <a:gd name="T76" fmla="*/ 259 w 709"/>
                <a:gd name="T77" fmla="*/ 56 h 270"/>
                <a:gd name="T78" fmla="*/ 249 w 709"/>
                <a:gd name="T79" fmla="*/ 52 h 270"/>
                <a:gd name="T80" fmla="*/ 238 w 709"/>
                <a:gd name="T81" fmla="*/ 47 h 270"/>
                <a:gd name="T82" fmla="*/ 227 w 709"/>
                <a:gd name="T83" fmla="*/ 43 h 270"/>
                <a:gd name="T84" fmla="*/ 216 w 709"/>
                <a:gd name="T85" fmla="*/ 38 h 270"/>
                <a:gd name="T86" fmla="*/ 205 w 709"/>
                <a:gd name="T87" fmla="*/ 34 h 270"/>
                <a:gd name="T88" fmla="*/ 194 w 709"/>
                <a:gd name="T89" fmla="*/ 30 h 270"/>
                <a:gd name="T90" fmla="*/ 183 w 709"/>
                <a:gd name="T91" fmla="*/ 26 h 270"/>
                <a:gd name="T92" fmla="*/ 171 w 709"/>
                <a:gd name="T93" fmla="*/ 22 h 270"/>
                <a:gd name="T94" fmla="*/ 160 w 709"/>
                <a:gd name="T95" fmla="*/ 19 h 270"/>
                <a:gd name="T96" fmla="*/ 149 w 709"/>
                <a:gd name="T97" fmla="*/ 15 h 270"/>
                <a:gd name="T98" fmla="*/ 137 w 709"/>
                <a:gd name="T99" fmla="*/ 12 h 270"/>
                <a:gd name="T100" fmla="*/ 126 w 709"/>
                <a:gd name="T101" fmla="*/ 9 h 270"/>
                <a:gd name="T102" fmla="*/ 114 w 709"/>
                <a:gd name="T103" fmla="*/ 7 h 270"/>
                <a:gd name="T104" fmla="*/ 103 w 709"/>
                <a:gd name="T105" fmla="*/ 5 h 270"/>
                <a:gd name="T106" fmla="*/ 92 w 709"/>
                <a:gd name="T107" fmla="*/ 3 h 270"/>
                <a:gd name="T108" fmla="*/ 81 w 709"/>
                <a:gd name="T109" fmla="*/ 1 h 270"/>
                <a:gd name="T110" fmla="*/ 70 w 709"/>
                <a:gd name="T111" fmla="*/ 1 h 270"/>
                <a:gd name="T112" fmla="*/ 59 w 709"/>
                <a:gd name="T113" fmla="*/ 0 h 270"/>
                <a:gd name="T114" fmla="*/ 49 w 709"/>
                <a:gd name="T115" fmla="*/ 0 h 270"/>
                <a:gd name="T116" fmla="*/ 39 w 709"/>
                <a:gd name="T117" fmla="*/ 1 h 270"/>
                <a:gd name="T118" fmla="*/ 28 w 709"/>
                <a:gd name="T119" fmla="*/ 2 h 270"/>
                <a:gd name="T120" fmla="*/ 19 w 709"/>
                <a:gd name="T121" fmla="*/ 3 h 270"/>
                <a:gd name="T122" fmla="*/ 9 w 709"/>
                <a:gd name="T123" fmla="*/ 5 h 270"/>
                <a:gd name="T124" fmla="*/ 0 w 709"/>
                <a:gd name="T125" fmla="*/ 9 h 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39" name="Freeform 45">
              <a:extLst>
                <a:ext uri="{FF2B5EF4-FFF2-40B4-BE49-F238E27FC236}">
                  <a16:creationId xmlns:a16="http://schemas.microsoft.com/office/drawing/2014/main" id="{19861421-C284-985F-8770-593D90A7495D}"/>
                </a:ext>
              </a:extLst>
            </p:cNvPr>
            <p:cNvSpPr>
              <a:spLocks/>
            </p:cNvSpPr>
            <p:nvPr/>
          </p:nvSpPr>
          <p:spPr bwMode="auto">
            <a:xfrm>
              <a:off x="2816" y="2580"/>
              <a:ext cx="806" cy="192"/>
            </a:xfrm>
            <a:custGeom>
              <a:avLst/>
              <a:gdLst>
                <a:gd name="T0" fmla="*/ 12 w 806"/>
                <a:gd name="T1" fmla="*/ 25 h 192"/>
                <a:gd name="T2" fmla="*/ 29 w 806"/>
                <a:gd name="T3" fmla="*/ 39 h 192"/>
                <a:gd name="T4" fmla="*/ 48 w 806"/>
                <a:gd name="T5" fmla="*/ 54 h 192"/>
                <a:gd name="T6" fmla="*/ 71 w 806"/>
                <a:gd name="T7" fmla="*/ 69 h 192"/>
                <a:gd name="T8" fmla="*/ 95 w 806"/>
                <a:gd name="T9" fmla="*/ 85 h 192"/>
                <a:gd name="T10" fmla="*/ 121 w 806"/>
                <a:gd name="T11" fmla="*/ 101 h 192"/>
                <a:gd name="T12" fmla="*/ 149 w 806"/>
                <a:gd name="T13" fmla="*/ 116 h 192"/>
                <a:gd name="T14" fmla="*/ 177 w 806"/>
                <a:gd name="T15" fmla="*/ 132 h 192"/>
                <a:gd name="T16" fmla="*/ 206 w 806"/>
                <a:gd name="T17" fmla="*/ 146 h 192"/>
                <a:gd name="T18" fmla="*/ 234 w 806"/>
                <a:gd name="T19" fmla="*/ 158 h 192"/>
                <a:gd name="T20" fmla="*/ 262 w 806"/>
                <a:gd name="T21" fmla="*/ 170 h 192"/>
                <a:gd name="T22" fmla="*/ 289 w 806"/>
                <a:gd name="T23" fmla="*/ 179 h 192"/>
                <a:gd name="T24" fmla="*/ 315 w 806"/>
                <a:gd name="T25" fmla="*/ 186 h 192"/>
                <a:gd name="T26" fmla="*/ 338 w 806"/>
                <a:gd name="T27" fmla="*/ 190 h 192"/>
                <a:gd name="T28" fmla="*/ 360 w 806"/>
                <a:gd name="T29" fmla="*/ 191 h 192"/>
                <a:gd name="T30" fmla="*/ 378 w 806"/>
                <a:gd name="T31" fmla="*/ 190 h 192"/>
                <a:gd name="T32" fmla="*/ 404 w 806"/>
                <a:gd name="T33" fmla="*/ 180 h 192"/>
                <a:gd name="T34" fmla="*/ 418 w 806"/>
                <a:gd name="T35" fmla="*/ 172 h 192"/>
                <a:gd name="T36" fmla="*/ 429 w 806"/>
                <a:gd name="T37" fmla="*/ 162 h 192"/>
                <a:gd name="T38" fmla="*/ 439 w 806"/>
                <a:gd name="T39" fmla="*/ 150 h 192"/>
                <a:gd name="T40" fmla="*/ 448 w 806"/>
                <a:gd name="T41" fmla="*/ 138 h 192"/>
                <a:gd name="T42" fmla="*/ 456 w 806"/>
                <a:gd name="T43" fmla="*/ 124 h 192"/>
                <a:gd name="T44" fmla="*/ 463 w 806"/>
                <a:gd name="T45" fmla="*/ 111 h 192"/>
                <a:gd name="T46" fmla="*/ 470 w 806"/>
                <a:gd name="T47" fmla="*/ 97 h 192"/>
                <a:gd name="T48" fmla="*/ 478 w 806"/>
                <a:gd name="T49" fmla="*/ 84 h 192"/>
                <a:gd name="T50" fmla="*/ 486 w 806"/>
                <a:gd name="T51" fmla="*/ 71 h 192"/>
                <a:gd name="T52" fmla="*/ 496 w 806"/>
                <a:gd name="T53" fmla="*/ 59 h 192"/>
                <a:gd name="T54" fmla="*/ 508 w 806"/>
                <a:gd name="T55" fmla="*/ 48 h 192"/>
                <a:gd name="T56" fmla="*/ 522 w 806"/>
                <a:gd name="T57" fmla="*/ 38 h 192"/>
                <a:gd name="T58" fmla="*/ 538 w 806"/>
                <a:gd name="T59" fmla="*/ 31 h 192"/>
                <a:gd name="T60" fmla="*/ 557 w 806"/>
                <a:gd name="T61" fmla="*/ 26 h 192"/>
                <a:gd name="T62" fmla="*/ 582 w 806"/>
                <a:gd name="T63" fmla="*/ 22 h 192"/>
                <a:gd name="T64" fmla="*/ 597 w 806"/>
                <a:gd name="T65" fmla="*/ 20 h 192"/>
                <a:gd name="T66" fmla="*/ 612 w 806"/>
                <a:gd name="T67" fmla="*/ 18 h 192"/>
                <a:gd name="T68" fmla="*/ 626 w 806"/>
                <a:gd name="T69" fmla="*/ 16 h 192"/>
                <a:gd name="T70" fmla="*/ 641 w 806"/>
                <a:gd name="T71" fmla="*/ 14 h 192"/>
                <a:gd name="T72" fmla="*/ 656 w 806"/>
                <a:gd name="T73" fmla="*/ 12 h 192"/>
                <a:gd name="T74" fmla="*/ 671 w 806"/>
                <a:gd name="T75" fmla="*/ 10 h 192"/>
                <a:gd name="T76" fmla="*/ 686 w 806"/>
                <a:gd name="T77" fmla="*/ 8 h 192"/>
                <a:gd name="T78" fmla="*/ 701 w 806"/>
                <a:gd name="T79" fmla="*/ 6 h 192"/>
                <a:gd name="T80" fmla="*/ 716 w 806"/>
                <a:gd name="T81" fmla="*/ 5 h 192"/>
                <a:gd name="T82" fmla="*/ 731 w 806"/>
                <a:gd name="T83" fmla="*/ 4 h 192"/>
                <a:gd name="T84" fmla="*/ 746 w 806"/>
                <a:gd name="T85" fmla="*/ 2 h 192"/>
                <a:gd name="T86" fmla="*/ 760 w 806"/>
                <a:gd name="T87" fmla="*/ 1 h 192"/>
                <a:gd name="T88" fmla="*/ 775 w 806"/>
                <a:gd name="T89" fmla="*/ 1 h 192"/>
                <a:gd name="T90" fmla="*/ 790 w 806"/>
                <a:gd name="T91" fmla="*/ 0 h 192"/>
                <a:gd name="T92" fmla="*/ 805 w 806"/>
                <a:gd name="T93" fmla="*/ 0 h 1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40" name="Freeform 46">
              <a:extLst>
                <a:ext uri="{FF2B5EF4-FFF2-40B4-BE49-F238E27FC236}">
                  <a16:creationId xmlns:a16="http://schemas.microsoft.com/office/drawing/2014/main" id="{5301B7DB-E8A2-D38C-E357-0D3A878340EF}"/>
                </a:ext>
              </a:extLst>
            </p:cNvPr>
            <p:cNvSpPr>
              <a:spLocks/>
            </p:cNvSpPr>
            <p:nvPr/>
          </p:nvSpPr>
          <p:spPr bwMode="auto">
            <a:xfrm>
              <a:off x="3159" y="2154"/>
              <a:ext cx="676" cy="392"/>
            </a:xfrm>
            <a:custGeom>
              <a:avLst/>
              <a:gdLst>
                <a:gd name="T0" fmla="*/ 0 w 676"/>
                <a:gd name="T1" fmla="*/ 368 h 392"/>
                <a:gd name="T2" fmla="*/ 9 w 676"/>
                <a:gd name="T3" fmla="*/ 346 h 392"/>
                <a:gd name="T4" fmla="*/ 25 w 676"/>
                <a:gd name="T5" fmla="*/ 326 h 392"/>
                <a:gd name="T6" fmla="*/ 48 w 676"/>
                <a:gd name="T7" fmla="*/ 307 h 392"/>
                <a:gd name="T8" fmla="*/ 77 w 676"/>
                <a:gd name="T9" fmla="*/ 290 h 392"/>
                <a:gd name="T10" fmla="*/ 110 w 676"/>
                <a:gd name="T11" fmla="*/ 274 h 392"/>
                <a:gd name="T12" fmla="*/ 147 w 676"/>
                <a:gd name="T13" fmla="*/ 259 h 392"/>
                <a:gd name="T14" fmla="*/ 186 w 676"/>
                <a:gd name="T15" fmla="*/ 245 h 392"/>
                <a:gd name="T16" fmla="*/ 226 w 676"/>
                <a:gd name="T17" fmla="*/ 231 h 392"/>
                <a:gd name="T18" fmla="*/ 267 w 676"/>
                <a:gd name="T19" fmla="*/ 218 h 392"/>
                <a:gd name="T20" fmla="*/ 307 w 676"/>
                <a:gd name="T21" fmla="*/ 206 h 392"/>
                <a:gd name="T22" fmla="*/ 346 w 676"/>
                <a:gd name="T23" fmla="*/ 194 h 392"/>
                <a:gd name="T24" fmla="*/ 381 w 676"/>
                <a:gd name="T25" fmla="*/ 181 h 392"/>
                <a:gd name="T26" fmla="*/ 413 w 676"/>
                <a:gd name="T27" fmla="*/ 169 h 392"/>
                <a:gd name="T28" fmla="*/ 441 w 676"/>
                <a:gd name="T29" fmla="*/ 156 h 392"/>
                <a:gd name="T30" fmla="*/ 462 w 676"/>
                <a:gd name="T31" fmla="*/ 144 h 392"/>
                <a:gd name="T32" fmla="*/ 478 w 676"/>
                <a:gd name="T33" fmla="*/ 130 h 392"/>
                <a:gd name="T34" fmla="*/ 488 w 676"/>
                <a:gd name="T35" fmla="*/ 120 h 392"/>
                <a:gd name="T36" fmla="*/ 497 w 676"/>
                <a:gd name="T37" fmla="*/ 109 h 392"/>
                <a:gd name="T38" fmla="*/ 505 w 676"/>
                <a:gd name="T39" fmla="*/ 99 h 392"/>
                <a:gd name="T40" fmla="*/ 514 w 676"/>
                <a:gd name="T41" fmla="*/ 88 h 392"/>
                <a:gd name="T42" fmla="*/ 522 w 676"/>
                <a:gd name="T43" fmla="*/ 77 h 392"/>
                <a:gd name="T44" fmla="*/ 530 w 676"/>
                <a:gd name="T45" fmla="*/ 67 h 392"/>
                <a:gd name="T46" fmla="*/ 538 w 676"/>
                <a:gd name="T47" fmla="*/ 57 h 392"/>
                <a:gd name="T48" fmla="*/ 547 w 676"/>
                <a:gd name="T49" fmla="*/ 47 h 392"/>
                <a:gd name="T50" fmla="*/ 556 w 676"/>
                <a:gd name="T51" fmla="*/ 38 h 392"/>
                <a:gd name="T52" fmla="*/ 566 w 676"/>
                <a:gd name="T53" fmla="*/ 29 h 392"/>
                <a:gd name="T54" fmla="*/ 577 w 676"/>
                <a:gd name="T55" fmla="*/ 21 h 392"/>
                <a:gd name="T56" fmla="*/ 590 w 676"/>
                <a:gd name="T57" fmla="*/ 14 h 392"/>
                <a:gd name="T58" fmla="*/ 603 w 676"/>
                <a:gd name="T59" fmla="*/ 8 h 392"/>
                <a:gd name="T60" fmla="*/ 619 w 676"/>
                <a:gd name="T61" fmla="*/ 4 h 392"/>
                <a:gd name="T62" fmla="*/ 630 w 676"/>
                <a:gd name="T63" fmla="*/ 1 h 392"/>
                <a:gd name="T64" fmla="*/ 633 w 676"/>
                <a:gd name="T65" fmla="*/ 1 h 392"/>
                <a:gd name="T66" fmla="*/ 636 w 676"/>
                <a:gd name="T67" fmla="*/ 0 h 392"/>
                <a:gd name="T68" fmla="*/ 639 w 676"/>
                <a:gd name="T69" fmla="*/ 0 h 392"/>
                <a:gd name="T70" fmla="*/ 642 w 676"/>
                <a:gd name="T71" fmla="*/ 0 h 392"/>
                <a:gd name="T72" fmla="*/ 645 w 676"/>
                <a:gd name="T73" fmla="*/ 0 h 392"/>
                <a:gd name="T74" fmla="*/ 648 w 676"/>
                <a:gd name="T75" fmla="*/ 0 h 392"/>
                <a:gd name="T76" fmla="*/ 651 w 676"/>
                <a:gd name="T77" fmla="*/ 0 h 392"/>
                <a:gd name="T78" fmla="*/ 654 w 676"/>
                <a:gd name="T79" fmla="*/ 0 h 392"/>
                <a:gd name="T80" fmla="*/ 657 w 676"/>
                <a:gd name="T81" fmla="*/ 0 h 392"/>
                <a:gd name="T82" fmla="*/ 660 w 676"/>
                <a:gd name="T83" fmla="*/ 0 h 392"/>
                <a:gd name="T84" fmla="*/ 663 w 676"/>
                <a:gd name="T85" fmla="*/ 0 h 392"/>
                <a:gd name="T86" fmla="*/ 666 w 676"/>
                <a:gd name="T87" fmla="*/ 0 h 392"/>
                <a:gd name="T88" fmla="*/ 669 w 676"/>
                <a:gd name="T89" fmla="*/ 1 h 392"/>
                <a:gd name="T90" fmla="*/ 671 w 676"/>
                <a:gd name="T91" fmla="*/ 1 h 392"/>
                <a:gd name="T92" fmla="*/ 675 w 676"/>
                <a:gd name="T93" fmla="*/ 2 h 3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41" name="Freeform 47">
              <a:extLst>
                <a:ext uri="{FF2B5EF4-FFF2-40B4-BE49-F238E27FC236}">
                  <a16:creationId xmlns:a16="http://schemas.microsoft.com/office/drawing/2014/main" id="{9F5E02EB-A998-6665-5745-2EBD20724BE3}"/>
                </a:ext>
              </a:extLst>
            </p:cNvPr>
            <p:cNvSpPr>
              <a:spLocks/>
            </p:cNvSpPr>
            <p:nvPr/>
          </p:nvSpPr>
          <p:spPr bwMode="auto">
            <a:xfrm>
              <a:off x="3786" y="2291"/>
              <a:ext cx="214" cy="137"/>
            </a:xfrm>
            <a:custGeom>
              <a:avLst/>
              <a:gdLst>
                <a:gd name="T0" fmla="*/ 213 w 214"/>
                <a:gd name="T1" fmla="*/ 7 h 137"/>
                <a:gd name="T2" fmla="*/ 194 w 214"/>
                <a:gd name="T3" fmla="*/ 2 h 137"/>
                <a:gd name="T4" fmla="*/ 184 w 214"/>
                <a:gd name="T5" fmla="*/ 1 h 137"/>
                <a:gd name="T6" fmla="*/ 175 w 214"/>
                <a:gd name="T7" fmla="*/ 1 h 137"/>
                <a:gd name="T8" fmla="*/ 166 w 214"/>
                <a:gd name="T9" fmla="*/ 0 h 137"/>
                <a:gd name="T10" fmla="*/ 156 w 214"/>
                <a:gd name="T11" fmla="*/ 1 h 137"/>
                <a:gd name="T12" fmla="*/ 147 w 214"/>
                <a:gd name="T13" fmla="*/ 1 h 137"/>
                <a:gd name="T14" fmla="*/ 138 w 214"/>
                <a:gd name="T15" fmla="*/ 3 h 137"/>
                <a:gd name="T16" fmla="*/ 130 w 214"/>
                <a:gd name="T17" fmla="*/ 4 h 137"/>
                <a:gd name="T18" fmla="*/ 121 w 214"/>
                <a:gd name="T19" fmla="*/ 7 h 137"/>
                <a:gd name="T20" fmla="*/ 112 w 214"/>
                <a:gd name="T21" fmla="*/ 9 h 137"/>
                <a:gd name="T22" fmla="*/ 104 w 214"/>
                <a:gd name="T23" fmla="*/ 12 h 137"/>
                <a:gd name="T24" fmla="*/ 95 w 214"/>
                <a:gd name="T25" fmla="*/ 15 h 137"/>
                <a:gd name="T26" fmla="*/ 87 w 214"/>
                <a:gd name="T27" fmla="*/ 19 h 137"/>
                <a:gd name="T28" fmla="*/ 80 w 214"/>
                <a:gd name="T29" fmla="*/ 23 h 137"/>
                <a:gd name="T30" fmla="*/ 72 w 214"/>
                <a:gd name="T31" fmla="*/ 27 h 137"/>
                <a:gd name="T32" fmla="*/ 65 w 214"/>
                <a:gd name="T33" fmla="*/ 32 h 137"/>
                <a:gd name="T34" fmla="*/ 58 w 214"/>
                <a:gd name="T35" fmla="*/ 37 h 137"/>
                <a:gd name="T36" fmla="*/ 51 w 214"/>
                <a:gd name="T37" fmla="*/ 43 h 137"/>
                <a:gd name="T38" fmla="*/ 45 w 214"/>
                <a:gd name="T39" fmla="*/ 49 h 137"/>
                <a:gd name="T40" fmla="*/ 39 w 214"/>
                <a:gd name="T41" fmla="*/ 55 h 137"/>
                <a:gd name="T42" fmla="*/ 33 w 214"/>
                <a:gd name="T43" fmla="*/ 61 h 137"/>
                <a:gd name="T44" fmla="*/ 28 w 214"/>
                <a:gd name="T45" fmla="*/ 67 h 137"/>
                <a:gd name="T46" fmla="*/ 23 w 214"/>
                <a:gd name="T47" fmla="*/ 74 h 137"/>
                <a:gd name="T48" fmla="*/ 19 w 214"/>
                <a:gd name="T49" fmla="*/ 81 h 137"/>
                <a:gd name="T50" fmla="*/ 14 w 214"/>
                <a:gd name="T51" fmla="*/ 89 h 137"/>
                <a:gd name="T52" fmla="*/ 11 w 214"/>
                <a:gd name="T53" fmla="*/ 96 h 137"/>
                <a:gd name="T54" fmla="*/ 8 w 214"/>
                <a:gd name="T55" fmla="*/ 104 h 137"/>
                <a:gd name="T56" fmla="*/ 5 w 214"/>
                <a:gd name="T57" fmla="*/ 111 h 137"/>
                <a:gd name="T58" fmla="*/ 3 w 214"/>
                <a:gd name="T59" fmla="*/ 119 h 137"/>
                <a:gd name="T60" fmla="*/ 1 w 214"/>
                <a:gd name="T61" fmla="*/ 128 h 137"/>
                <a:gd name="T62" fmla="*/ 0 w 214"/>
                <a:gd name="T63" fmla="*/ 136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42" name="Freeform 48">
              <a:extLst>
                <a:ext uri="{FF2B5EF4-FFF2-40B4-BE49-F238E27FC236}">
                  <a16:creationId xmlns:a16="http://schemas.microsoft.com/office/drawing/2014/main" id="{868DFADA-2DD4-99B0-AD0E-96E286E5A4F4}"/>
                </a:ext>
              </a:extLst>
            </p:cNvPr>
            <p:cNvSpPr>
              <a:spLocks/>
            </p:cNvSpPr>
            <p:nvPr/>
          </p:nvSpPr>
          <p:spPr bwMode="auto">
            <a:xfrm>
              <a:off x="3573" y="1484"/>
              <a:ext cx="422" cy="551"/>
            </a:xfrm>
            <a:custGeom>
              <a:avLst/>
              <a:gdLst>
                <a:gd name="T0" fmla="*/ 411 w 422"/>
                <a:gd name="T1" fmla="*/ 27 h 551"/>
                <a:gd name="T2" fmla="*/ 417 w 422"/>
                <a:gd name="T3" fmla="*/ 51 h 551"/>
                <a:gd name="T4" fmla="*/ 421 w 422"/>
                <a:gd name="T5" fmla="*/ 72 h 551"/>
                <a:gd name="T6" fmla="*/ 421 w 422"/>
                <a:gd name="T7" fmla="*/ 90 h 551"/>
                <a:gd name="T8" fmla="*/ 419 w 422"/>
                <a:gd name="T9" fmla="*/ 105 h 551"/>
                <a:gd name="T10" fmla="*/ 415 w 422"/>
                <a:gd name="T11" fmla="*/ 118 h 551"/>
                <a:gd name="T12" fmla="*/ 409 w 422"/>
                <a:gd name="T13" fmla="*/ 130 h 551"/>
                <a:gd name="T14" fmla="*/ 401 w 422"/>
                <a:gd name="T15" fmla="*/ 141 h 551"/>
                <a:gd name="T16" fmla="*/ 393 w 422"/>
                <a:gd name="T17" fmla="*/ 151 h 551"/>
                <a:gd name="T18" fmla="*/ 384 w 422"/>
                <a:gd name="T19" fmla="*/ 161 h 551"/>
                <a:gd name="T20" fmla="*/ 375 w 422"/>
                <a:gd name="T21" fmla="*/ 172 h 551"/>
                <a:gd name="T22" fmla="*/ 365 w 422"/>
                <a:gd name="T23" fmla="*/ 183 h 551"/>
                <a:gd name="T24" fmla="*/ 355 w 422"/>
                <a:gd name="T25" fmla="*/ 196 h 551"/>
                <a:gd name="T26" fmla="*/ 347 w 422"/>
                <a:gd name="T27" fmla="*/ 210 h 551"/>
                <a:gd name="T28" fmla="*/ 339 w 422"/>
                <a:gd name="T29" fmla="*/ 227 h 551"/>
                <a:gd name="T30" fmla="*/ 332 w 422"/>
                <a:gd name="T31" fmla="*/ 247 h 551"/>
                <a:gd name="T32" fmla="*/ 326 w 422"/>
                <a:gd name="T33" fmla="*/ 268 h 551"/>
                <a:gd name="T34" fmla="*/ 324 w 422"/>
                <a:gd name="T35" fmla="*/ 279 h 551"/>
                <a:gd name="T36" fmla="*/ 322 w 422"/>
                <a:gd name="T37" fmla="*/ 288 h 551"/>
                <a:gd name="T38" fmla="*/ 322 w 422"/>
                <a:gd name="T39" fmla="*/ 296 h 551"/>
                <a:gd name="T40" fmla="*/ 321 w 422"/>
                <a:gd name="T41" fmla="*/ 302 h 551"/>
                <a:gd name="T42" fmla="*/ 321 w 422"/>
                <a:gd name="T43" fmla="*/ 307 h 551"/>
                <a:gd name="T44" fmla="*/ 321 w 422"/>
                <a:gd name="T45" fmla="*/ 311 h 551"/>
                <a:gd name="T46" fmla="*/ 321 w 422"/>
                <a:gd name="T47" fmla="*/ 315 h 551"/>
                <a:gd name="T48" fmla="*/ 319 w 422"/>
                <a:gd name="T49" fmla="*/ 319 h 551"/>
                <a:gd name="T50" fmla="*/ 318 w 422"/>
                <a:gd name="T51" fmla="*/ 324 h 551"/>
                <a:gd name="T52" fmla="*/ 315 w 422"/>
                <a:gd name="T53" fmla="*/ 328 h 551"/>
                <a:gd name="T54" fmla="*/ 311 w 422"/>
                <a:gd name="T55" fmla="*/ 334 h 551"/>
                <a:gd name="T56" fmla="*/ 305 w 422"/>
                <a:gd name="T57" fmla="*/ 341 h 551"/>
                <a:gd name="T58" fmla="*/ 299 w 422"/>
                <a:gd name="T59" fmla="*/ 349 h 551"/>
                <a:gd name="T60" fmla="*/ 289 w 422"/>
                <a:gd name="T61" fmla="*/ 360 h 551"/>
                <a:gd name="T62" fmla="*/ 269 w 422"/>
                <a:gd name="T63" fmla="*/ 383 h 551"/>
                <a:gd name="T64" fmla="*/ 254 w 422"/>
                <a:gd name="T65" fmla="*/ 402 h 551"/>
                <a:gd name="T66" fmla="*/ 240 w 422"/>
                <a:gd name="T67" fmla="*/ 421 h 551"/>
                <a:gd name="T68" fmla="*/ 227 w 422"/>
                <a:gd name="T69" fmla="*/ 440 h 551"/>
                <a:gd name="T70" fmla="*/ 213 w 422"/>
                <a:gd name="T71" fmla="*/ 459 h 551"/>
                <a:gd name="T72" fmla="*/ 200 w 422"/>
                <a:gd name="T73" fmla="*/ 478 h 551"/>
                <a:gd name="T74" fmla="*/ 186 w 422"/>
                <a:gd name="T75" fmla="*/ 494 h 551"/>
                <a:gd name="T76" fmla="*/ 171 w 422"/>
                <a:gd name="T77" fmla="*/ 510 h 551"/>
                <a:gd name="T78" fmla="*/ 155 w 422"/>
                <a:gd name="T79" fmla="*/ 523 h 551"/>
                <a:gd name="T80" fmla="*/ 139 w 422"/>
                <a:gd name="T81" fmla="*/ 534 h 551"/>
                <a:gd name="T82" fmla="*/ 121 w 422"/>
                <a:gd name="T83" fmla="*/ 543 h 551"/>
                <a:gd name="T84" fmla="*/ 101 w 422"/>
                <a:gd name="T85" fmla="*/ 548 h 551"/>
                <a:gd name="T86" fmla="*/ 79 w 422"/>
                <a:gd name="T87" fmla="*/ 550 h 551"/>
                <a:gd name="T88" fmla="*/ 55 w 422"/>
                <a:gd name="T89" fmla="*/ 548 h 551"/>
                <a:gd name="T90" fmla="*/ 29 w 422"/>
                <a:gd name="T91" fmla="*/ 541 h 551"/>
                <a:gd name="T92" fmla="*/ 0 w 422"/>
                <a:gd name="T93" fmla="*/ 530 h 5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43" name="Freeform 49">
              <a:extLst>
                <a:ext uri="{FF2B5EF4-FFF2-40B4-BE49-F238E27FC236}">
                  <a16:creationId xmlns:a16="http://schemas.microsoft.com/office/drawing/2014/main" id="{B69796CA-BC9A-BB32-F161-46290900E85A}"/>
                </a:ext>
              </a:extLst>
            </p:cNvPr>
            <p:cNvSpPr>
              <a:spLocks/>
            </p:cNvSpPr>
            <p:nvPr/>
          </p:nvSpPr>
          <p:spPr bwMode="auto">
            <a:xfrm>
              <a:off x="2334" y="858"/>
              <a:ext cx="305" cy="851"/>
            </a:xfrm>
            <a:custGeom>
              <a:avLst/>
              <a:gdLst>
                <a:gd name="T0" fmla="*/ 2 w 305"/>
                <a:gd name="T1" fmla="*/ 24 h 851"/>
                <a:gd name="T2" fmla="*/ 0 w 305"/>
                <a:gd name="T3" fmla="*/ 46 h 851"/>
                <a:gd name="T4" fmla="*/ 2 w 305"/>
                <a:gd name="T5" fmla="*/ 67 h 851"/>
                <a:gd name="T6" fmla="*/ 7 w 305"/>
                <a:gd name="T7" fmla="*/ 88 h 851"/>
                <a:gd name="T8" fmla="*/ 14 w 305"/>
                <a:gd name="T9" fmla="*/ 107 h 851"/>
                <a:gd name="T10" fmla="*/ 24 w 305"/>
                <a:gd name="T11" fmla="*/ 126 h 851"/>
                <a:gd name="T12" fmla="*/ 35 w 305"/>
                <a:gd name="T13" fmla="*/ 145 h 851"/>
                <a:gd name="T14" fmla="*/ 47 w 305"/>
                <a:gd name="T15" fmla="*/ 164 h 851"/>
                <a:gd name="T16" fmla="*/ 60 w 305"/>
                <a:gd name="T17" fmla="*/ 182 h 851"/>
                <a:gd name="T18" fmla="*/ 73 w 305"/>
                <a:gd name="T19" fmla="*/ 201 h 851"/>
                <a:gd name="T20" fmla="*/ 86 w 305"/>
                <a:gd name="T21" fmla="*/ 219 h 851"/>
                <a:gd name="T22" fmla="*/ 98 w 305"/>
                <a:gd name="T23" fmla="*/ 238 h 851"/>
                <a:gd name="T24" fmla="*/ 108 w 305"/>
                <a:gd name="T25" fmla="*/ 257 h 851"/>
                <a:gd name="T26" fmla="*/ 117 w 305"/>
                <a:gd name="T27" fmla="*/ 277 h 851"/>
                <a:gd name="T28" fmla="*/ 123 w 305"/>
                <a:gd name="T29" fmla="*/ 297 h 851"/>
                <a:gd name="T30" fmla="*/ 127 w 305"/>
                <a:gd name="T31" fmla="*/ 319 h 851"/>
                <a:gd name="T32" fmla="*/ 132 w 305"/>
                <a:gd name="T33" fmla="*/ 349 h 851"/>
                <a:gd name="T34" fmla="*/ 137 w 305"/>
                <a:gd name="T35" fmla="*/ 367 h 851"/>
                <a:gd name="T36" fmla="*/ 144 w 305"/>
                <a:gd name="T37" fmla="*/ 384 h 851"/>
                <a:gd name="T38" fmla="*/ 151 w 305"/>
                <a:gd name="T39" fmla="*/ 400 h 851"/>
                <a:gd name="T40" fmla="*/ 160 w 305"/>
                <a:gd name="T41" fmla="*/ 414 h 851"/>
                <a:gd name="T42" fmla="*/ 168 w 305"/>
                <a:gd name="T43" fmla="*/ 428 h 851"/>
                <a:gd name="T44" fmla="*/ 178 w 305"/>
                <a:gd name="T45" fmla="*/ 442 h 851"/>
                <a:gd name="T46" fmla="*/ 187 w 305"/>
                <a:gd name="T47" fmla="*/ 456 h 851"/>
                <a:gd name="T48" fmla="*/ 195 w 305"/>
                <a:gd name="T49" fmla="*/ 469 h 851"/>
                <a:gd name="T50" fmla="*/ 203 w 305"/>
                <a:gd name="T51" fmla="*/ 483 h 851"/>
                <a:gd name="T52" fmla="*/ 210 w 305"/>
                <a:gd name="T53" fmla="*/ 498 h 851"/>
                <a:gd name="T54" fmla="*/ 216 w 305"/>
                <a:gd name="T55" fmla="*/ 513 h 851"/>
                <a:gd name="T56" fmla="*/ 220 w 305"/>
                <a:gd name="T57" fmla="*/ 530 h 851"/>
                <a:gd name="T58" fmla="*/ 222 w 305"/>
                <a:gd name="T59" fmla="*/ 548 h 851"/>
                <a:gd name="T60" fmla="*/ 222 w 305"/>
                <a:gd name="T61" fmla="*/ 568 h 851"/>
                <a:gd name="T62" fmla="*/ 220 w 305"/>
                <a:gd name="T63" fmla="*/ 591 h 851"/>
                <a:gd name="T64" fmla="*/ 218 w 305"/>
                <a:gd name="T65" fmla="*/ 603 h 851"/>
                <a:gd name="T66" fmla="*/ 216 w 305"/>
                <a:gd name="T67" fmla="*/ 616 h 851"/>
                <a:gd name="T68" fmla="*/ 214 w 305"/>
                <a:gd name="T69" fmla="*/ 628 h 851"/>
                <a:gd name="T70" fmla="*/ 212 w 305"/>
                <a:gd name="T71" fmla="*/ 640 h 851"/>
                <a:gd name="T72" fmla="*/ 210 w 305"/>
                <a:gd name="T73" fmla="*/ 652 h 851"/>
                <a:gd name="T74" fmla="*/ 208 w 305"/>
                <a:gd name="T75" fmla="*/ 663 h 851"/>
                <a:gd name="T76" fmla="*/ 206 w 305"/>
                <a:gd name="T77" fmla="*/ 675 h 851"/>
                <a:gd name="T78" fmla="*/ 206 w 305"/>
                <a:gd name="T79" fmla="*/ 686 h 851"/>
                <a:gd name="T80" fmla="*/ 205 w 305"/>
                <a:gd name="T81" fmla="*/ 698 h 851"/>
                <a:gd name="T82" fmla="*/ 206 w 305"/>
                <a:gd name="T83" fmla="*/ 710 h 851"/>
                <a:gd name="T84" fmla="*/ 206 w 305"/>
                <a:gd name="T85" fmla="*/ 721 h 851"/>
                <a:gd name="T86" fmla="*/ 208 w 305"/>
                <a:gd name="T87" fmla="*/ 732 h 851"/>
                <a:gd name="T88" fmla="*/ 212 w 305"/>
                <a:gd name="T89" fmla="*/ 744 h 851"/>
                <a:gd name="T90" fmla="*/ 216 w 305"/>
                <a:gd name="T91" fmla="*/ 756 h 851"/>
                <a:gd name="T92" fmla="*/ 222 w 305"/>
                <a:gd name="T93" fmla="*/ 767 h 851"/>
                <a:gd name="T94" fmla="*/ 227 w 305"/>
                <a:gd name="T95" fmla="*/ 776 h 851"/>
                <a:gd name="T96" fmla="*/ 232 w 305"/>
                <a:gd name="T97" fmla="*/ 782 h 851"/>
                <a:gd name="T98" fmla="*/ 237 w 305"/>
                <a:gd name="T99" fmla="*/ 787 h 851"/>
                <a:gd name="T100" fmla="*/ 242 w 305"/>
                <a:gd name="T101" fmla="*/ 792 h 851"/>
                <a:gd name="T102" fmla="*/ 248 w 305"/>
                <a:gd name="T103" fmla="*/ 797 h 851"/>
                <a:gd name="T104" fmla="*/ 254 w 305"/>
                <a:gd name="T105" fmla="*/ 802 h 851"/>
                <a:gd name="T106" fmla="*/ 260 w 305"/>
                <a:gd name="T107" fmla="*/ 806 h 851"/>
                <a:gd name="T108" fmla="*/ 266 w 305"/>
                <a:gd name="T109" fmla="*/ 811 h 851"/>
                <a:gd name="T110" fmla="*/ 272 w 305"/>
                <a:gd name="T111" fmla="*/ 815 h 851"/>
                <a:gd name="T112" fmla="*/ 278 w 305"/>
                <a:gd name="T113" fmla="*/ 820 h 851"/>
                <a:gd name="T114" fmla="*/ 283 w 305"/>
                <a:gd name="T115" fmla="*/ 825 h 851"/>
                <a:gd name="T116" fmla="*/ 288 w 305"/>
                <a:gd name="T117" fmla="*/ 830 h 851"/>
                <a:gd name="T118" fmla="*/ 294 w 305"/>
                <a:gd name="T119" fmla="*/ 835 h 851"/>
                <a:gd name="T120" fmla="*/ 298 w 305"/>
                <a:gd name="T121" fmla="*/ 840 h 851"/>
                <a:gd name="T122" fmla="*/ 302 w 305"/>
                <a:gd name="T123" fmla="*/ 846 h 8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44" name="Freeform 50">
              <a:extLst>
                <a:ext uri="{FF2B5EF4-FFF2-40B4-BE49-F238E27FC236}">
                  <a16:creationId xmlns:a16="http://schemas.microsoft.com/office/drawing/2014/main" id="{568A22FF-76C8-BAB8-7E0C-A1C552C9FB36}"/>
                </a:ext>
              </a:extLst>
            </p:cNvPr>
            <p:cNvSpPr>
              <a:spLocks/>
            </p:cNvSpPr>
            <p:nvPr/>
          </p:nvSpPr>
          <p:spPr bwMode="auto">
            <a:xfrm>
              <a:off x="2130" y="1979"/>
              <a:ext cx="1065" cy="496"/>
            </a:xfrm>
            <a:custGeom>
              <a:avLst/>
              <a:gdLst>
                <a:gd name="T0" fmla="*/ 1048 w 1065"/>
                <a:gd name="T1" fmla="*/ 22 h 496"/>
                <a:gd name="T2" fmla="*/ 1025 w 1065"/>
                <a:gd name="T3" fmla="*/ 43 h 496"/>
                <a:gd name="T4" fmla="*/ 998 w 1065"/>
                <a:gd name="T5" fmla="*/ 63 h 496"/>
                <a:gd name="T6" fmla="*/ 966 w 1065"/>
                <a:gd name="T7" fmla="*/ 82 h 496"/>
                <a:gd name="T8" fmla="*/ 931 w 1065"/>
                <a:gd name="T9" fmla="*/ 100 h 496"/>
                <a:gd name="T10" fmla="*/ 893 w 1065"/>
                <a:gd name="T11" fmla="*/ 118 h 496"/>
                <a:gd name="T12" fmla="*/ 853 w 1065"/>
                <a:gd name="T13" fmla="*/ 134 h 496"/>
                <a:gd name="T14" fmla="*/ 812 w 1065"/>
                <a:gd name="T15" fmla="*/ 150 h 496"/>
                <a:gd name="T16" fmla="*/ 769 w 1065"/>
                <a:gd name="T17" fmla="*/ 165 h 496"/>
                <a:gd name="T18" fmla="*/ 726 w 1065"/>
                <a:gd name="T19" fmla="*/ 179 h 496"/>
                <a:gd name="T20" fmla="*/ 684 w 1065"/>
                <a:gd name="T21" fmla="*/ 193 h 496"/>
                <a:gd name="T22" fmla="*/ 644 w 1065"/>
                <a:gd name="T23" fmla="*/ 205 h 496"/>
                <a:gd name="T24" fmla="*/ 605 w 1065"/>
                <a:gd name="T25" fmla="*/ 217 h 496"/>
                <a:gd name="T26" fmla="*/ 569 w 1065"/>
                <a:gd name="T27" fmla="*/ 228 h 496"/>
                <a:gd name="T28" fmla="*/ 536 w 1065"/>
                <a:gd name="T29" fmla="*/ 238 h 496"/>
                <a:gd name="T30" fmla="*/ 508 w 1065"/>
                <a:gd name="T31" fmla="*/ 248 h 496"/>
                <a:gd name="T32" fmla="*/ 470 w 1065"/>
                <a:gd name="T33" fmla="*/ 260 h 496"/>
                <a:gd name="T34" fmla="*/ 445 w 1065"/>
                <a:gd name="T35" fmla="*/ 267 h 496"/>
                <a:gd name="T36" fmla="*/ 420 w 1065"/>
                <a:gd name="T37" fmla="*/ 273 h 496"/>
                <a:gd name="T38" fmla="*/ 396 w 1065"/>
                <a:gd name="T39" fmla="*/ 279 h 496"/>
                <a:gd name="T40" fmla="*/ 372 w 1065"/>
                <a:gd name="T41" fmla="*/ 285 h 496"/>
                <a:gd name="T42" fmla="*/ 349 w 1065"/>
                <a:gd name="T43" fmla="*/ 290 h 496"/>
                <a:gd name="T44" fmla="*/ 326 w 1065"/>
                <a:gd name="T45" fmla="*/ 295 h 496"/>
                <a:gd name="T46" fmla="*/ 303 w 1065"/>
                <a:gd name="T47" fmla="*/ 301 h 496"/>
                <a:gd name="T48" fmla="*/ 280 w 1065"/>
                <a:gd name="T49" fmla="*/ 308 h 496"/>
                <a:gd name="T50" fmla="*/ 257 w 1065"/>
                <a:gd name="T51" fmla="*/ 315 h 496"/>
                <a:gd name="T52" fmla="*/ 234 w 1065"/>
                <a:gd name="T53" fmla="*/ 323 h 496"/>
                <a:gd name="T54" fmla="*/ 211 w 1065"/>
                <a:gd name="T55" fmla="*/ 332 h 496"/>
                <a:gd name="T56" fmla="*/ 188 w 1065"/>
                <a:gd name="T57" fmla="*/ 343 h 496"/>
                <a:gd name="T58" fmla="*/ 165 w 1065"/>
                <a:gd name="T59" fmla="*/ 355 h 496"/>
                <a:gd name="T60" fmla="*/ 141 w 1065"/>
                <a:gd name="T61" fmla="*/ 369 h 496"/>
                <a:gd name="T62" fmla="*/ 120 w 1065"/>
                <a:gd name="T63" fmla="*/ 383 h 496"/>
                <a:gd name="T64" fmla="*/ 111 w 1065"/>
                <a:gd name="T65" fmla="*/ 389 h 496"/>
                <a:gd name="T66" fmla="*/ 102 w 1065"/>
                <a:gd name="T67" fmla="*/ 396 h 496"/>
                <a:gd name="T68" fmla="*/ 93 w 1065"/>
                <a:gd name="T69" fmla="*/ 402 h 496"/>
                <a:gd name="T70" fmla="*/ 84 w 1065"/>
                <a:gd name="T71" fmla="*/ 409 h 496"/>
                <a:gd name="T72" fmla="*/ 75 w 1065"/>
                <a:gd name="T73" fmla="*/ 415 h 496"/>
                <a:gd name="T74" fmla="*/ 66 w 1065"/>
                <a:gd name="T75" fmla="*/ 422 h 496"/>
                <a:gd name="T76" fmla="*/ 57 w 1065"/>
                <a:gd name="T77" fmla="*/ 429 h 496"/>
                <a:gd name="T78" fmla="*/ 49 w 1065"/>
                <a:gd name="T79" fmla="*/ 436 h 496"/>
                <a:gd name="T80" fmla="*/ 41 w 1065"/>
                <a:gd name="T81" fmla="*/ 444 h 496"/>
                <a:gd name="T82" fmla="*/ 33 w 1065"/>
                <a:gd name="T83" fmla="*/ 451 h 496"/>
                <a:gd name="T84" fmla="*/ 25 w 1065"/>
                <a:gd name="T85" fmla="*/ 460 h 496"/>
                <a:gd name="T86" fmla="*/ 18 w 1065"/>
                <a:gd name="T87" fmla="*/ 468 h 496"/>
                <a:gd name="T88" fmla="*/ 11 w 1065"/>
                <a:gd name="T89" fmla="*/ 477 h 496"/>
                <a:gd name="T90" fmla="*/ 5 w 1065"/>
                <a:gd name="T91" fmla="*/ 486 h 496"/>
                <a:gd name="T92" fmla="*/ 0 w 1065"/>
                <a:gd name="T93" fmla="*/ 495 h 4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45" name="Line 51">
              <a:extLst>
                <a:ext uri="{FF2B5EF4-FFF2-40B4-BE49-F238E27FC236}">
                  <a16:creationId xmlns:a16="http://schemas.microsoft.com/office/drawing/2014/main" id="{E005F2FD-075F-07D0-A16A-32A1C37ACCD1}"/>
                </a:ext>
              </a:extLst>
            </p:cNvPr>
            <p:cNvSpPr>
              <a:spLocks noChangeShapeType="1"/>
            </p:cNvSpPr>
            <p:nvPr/>
          </p:nvSpPr>
          <p:spPr bwMode="auto">
            <a:xfrm flipV="1">
              <a:off x="1360" y="2427"/>
              <a:ext cx="48" cy="24"/>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46" name="Line 52">
              <a:extLst>
                <a:ext uri="{FF2B5EF4-FFF2-40B4-BE49-F238E27FC236}">
                  <a16:creationId xmlns:a16="http://schemas.microsoft.com/office/drawing/2014/main" id="{C756A9B9-62B4-5DFD-148A-1B467D7D7FDC}"/>
                </a:ext>
              </a:extLst>
            </p:cNvPr>
            <p:cNvSpPr>
              <a:spLocks noChangeShapeType="1"/>
            </p:cNvSpPr>
            <p:nvPr/>
          </p:nvSpPr>
          <p:spPr bwMode="auto">
            <a:xfrm>
              <a:off x="3301" y="1212"/>
              <a:ext cx="0" cy="4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47" name="Freeform 53">
              <a:extLst>
                <a:ext uri="{FF2B5EF4-FFF2-40B4-BE49-F238E27FC236}">
                  <a16:creationId xmlns:a16="http://schemas.microsoft.com/office/drawing/2014/main" id="{E6F7C706-87FE-FF3B-0C2D-D968FB249580}"/>
                </a:ext>
              </a:extLst>
            </p:cNvPr>
            <p:cNvSpPr>
              <a:spLocks/>
            </p:cNvSpPr>
            <p:nvPr/>
          </p:nvSpPr>
          <p:spPr bwMode="auto">
            <a:xfrm>
              <a:off x="3183" y="1895"/>
              <a:ext cx="368" cy="144"/>
            </a:xfrm>
            <a:custGeom>
              <a:avLst/>
              <a:gdLst>
                <a:gd name="T0" fmla="*/ 0 w 368"/>
                <a:gd name="T1" fmla="*/ 96 h 144"/>
                <a:gd name="T2" fmla="*/ 29 w 368"/>
                <a:gd name="T3" fmla="*/ 85 h 144"/>
                <a:gd name="T4" fmla="*/ 44 w 368"/>
                <a:gd name="T5" fmla="*/ 79 h 144"/>
                <a:gd name="T6" fmla="*/ 59 w 368"/>
                <a:gd name="T7" fmla="*/ 73 h 144"/>
                <a:gd name="T8" fmla="*/ 74 w 368"/>
                <a:gd name="T9" fmla="*/ 66 h 144"/>
                <a:gd name="T10" fmla="*/ 89 w 368"/>
                <a:gd name="T11" fmla="*/ 59 h 144"/>
                <a:gd name="T12" fmla="*/ 103 w 368"/>
                <a:gd name="T13" fmla="*/ 52 h 144"/>
                <a:gd name="T14" fmla="*/ 118 w 368"/>
                <a:gd name="T15" fmla="*/ 45 h 144"/>
                <a:gd name="T16" fmla="*/ 133 w 368"/>
                <a:gd name="T17" fmla="*/ 39 h 144"/>
                <a:gd name="T18" fmla="*/ 147 w 368"/>
                <a:gd name="T19" fmla="*/ 32 h 144"/>
                <a:gd name="T20" fmla="*/ 161 w 368"/>
                <a:gd name="T21" fmla="*/ 26 h 144"/>
                <a:gd name="T22" fmla="*/ 175 w 368"/>
                <a:gd name="T23" fmla="*/ 20 h 144"/>
                <a:gd name="T24" fmla="*/ 189 w 368"/>
                <a:gd name="T25" fmla="*/ 15 h 144"/>
                <a:gd name="T26" fmla="*/ 203 w 368"/>
                <a:gd name="T27" fmla="*/ 11 h 144"/>
                <a:gd name="T28" fmla="*/ 216 w 368"/>
                <a:gd name="T29" fmla="*/ 7 h 144"/>
                <a:gd name="T30" fmla="*/ 229 w 368"/>
                <a:gd name="T31" fmla="*/ 3 h 144"/>
                <a:gd name="T32" fmla="*/ 242 w 368"/>
                <a:gd name="T33" fmla="*/ 1 h 144"/>
                <a:gd name="T34" fmla="*/ 254 w 368"/>
                <a:gd name="T35" fmla="*/ 0 h 144"/>
                <a:gd name="T36" fmla="*/ 265 w 368"/>
                <a:gd name="T37" fmla="*/ 0 h 144"/>
                <a:gd name="T38" fmla="*/ 277 w 368"/>
                <a:gd name="T39" fmla="*/ 1 h 144"/>
                <a:gd name="T40" fmla="*/ 288 w 368"/>
                <a:gd name="T41" fmla="*/ 3 h 144"/>
                <a:gd name="T42" fmla="*/ 298 w 368"/>
                <a:gd name="T43" fmla="*/ 7 h 144"/>
                <a:gd name="T44" fmla="*/ 308 w 368"/>
                <a:gd name="T45" fmla="*/ 13 h 144"/>
                <a:gd name="T46" fmla="*/ 317 w 368"/>
                <a:gd name="T47" fmla="*/ 19 h 144"/>
                <a:gd name="T48" fmla="*/ 325 w 368"/>
                <a:gd name="T49" fmla="*/ 28 h 144"/>
                <a:gd name="T50" fmla="*/ 333 w 368"/>
                <a:gd name="T51" fmla="*/ 38 h 144"/>
                <a:gd name="T52" fmla="*/ 341 w 368"/>
                <a:gd name="T53" fmla="*/ 51 h 144"/>
                <a:gd name="T54" fmla="*/ 347 w 368"/>
                <a:gd name="T55" fmla="*/ 65 h 144"/>
                <a:gd name="T56" fmla="*/ 353 w 368"/>
                <a:gd name="T57" fmla="*/ 81 h 144"/>
                <a:gd name="T58" fmla="*/ 359 w 368"/>
                <a:gd name="T59" fmla="*/ 99 h 144"/>
                <a:gd name="T60" fmla="*/ 363 w 368"/>
                <a:gd name="T61" fmla="*/ 120 h 144"/>
                <a:gd name="T62" fmla="*/ 367 w 368"/>
                <a:gd name="T63" fmla="*/ 143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48" name="Freeform 54">
              <a:extLst>
                <a:ext uri="{FF2B5EF4-FFF2-40B4-BE49-F238E27FC236}">
                  <a16:creationId xmlns:a16="http://schemas.microsoft.com/office/drawing/2014/main" id="{6E0A6D35-BED6-7F3B-7E9D-54F921EBE9C1}"/>
                </a:ext>
              </a:extLst>
            </p:cNvPr>
            <p:cNvSpPr>
              <a:spLocks/>
            </p:cNvSpPr>
            <p:nvPr/>
          </p:nvSpPr>
          <p:spPr bwMode="auto">
            <a:xfrm>
              <a:off x="3216" y="1259"/>
              <a:ext cx="429" cy="488"/>
            </a:xfrm>
            <a:custGeom>
              <a:avLst/>
              <a:gdLst>
                <a:gd name="T0" fmla="*/ 102 w 429"/>
                <a:gd name="T1" fmla="*/ 31 h 488"/>
                <a:gd name="T2" fmla="*/ 108 w 429"/>
                <a:gd name="T3" fmla="*/ 59 h 488"/>
                <a:gd name="T4" fmla="*/ 106 w 429"/>
                <a:gd name="T5" fmla="*/ 84 h 488"/>
                <a:gd name="T6" fmla="*/ 97 w 429"/>
                <a:gd name="T7" fmla="*/ 107 h 488"/>
                <a:gd name="T8" fmla="*/ 83 w 429"/>
                <a:gd name="T9" fmla="*/ 128 h 488"/>
                <a:gd name="T10" fmla="*/ 66 w 429"/>
                <a:gd name="T11" fmla="*/ 149 h 488"/>
                <a:gd name="T12" fmla="*/ 48 w 429"/>
                <a:gd name="T13" fmla="*/ 169 h 488"/>
                <a:gd name="T14" fmla="*/ 31 w 429"/>
                <a:gd name="T15" fmla="*/ 191 h 488"/>
                <a:gd name="T16" fmla="*/ 16 w 429"/>
                <a:gd name="T17" fmla="*/ 215 h 488"/>
                <a:gd name="T18" fmla="*/ 5 w 429"/>
                <a:gd name="T19" fmla="*/ 241 h 488"/>
                <a:gd name="T20" fmla="*/ 1 w 429"/>
                <a:gd name="T21" fmla="*/ 268 h 488"/>
                <a:gd name="T22" fmla="*/ 0 w 429"/>
                <a:gd name="T23" fmla="*/ 281 h 488"/>
                <a:gd name="T24" fmla="*/ 0 w 429"/>
                <a:gd name="T25" fmla="*/ 295 h 488"/>
                <a:gd name="T26" fmla="*/ 0 w 429"/>
                <a:gd name="T27" fmla="*/ 308 h 488"/>
                <a:gd name="T28" fmla="*/ 0 w 429"/>
                <a:gd name="T29" fmla="*/ 321 h 488"/>
                <a:gd name="T30" fmla="*/ 0 w 429"/>
                <a:gd name="T31" fmla="*/ 335 h 488"/>
                <a:gd name="T32" fmla="*/ 1 w 429"/>
                <a:gd name="T33" fmla="*/ 348 h 488"/>
                <a:gd name="T34" fmla="*/ 1 w 429"/>
                <a:gd name="T35" fmla="*/ 362 h 488"/>
                <a:gd name="T36" fmla="*/ 2 w 429"/>
                <a:gd name="T37" fmla="*/ 375 h 488"/>
                <a:gd name="T38" fmla="*/ 2 w 429"/>
                <a:gd name="T39" fmla="*/ 388 h 488"/>
                <a:gd name="T40" fmla="*/ 2 w 429"/>
                <a:gd name="T41" fmla="*/ 401 h 488"/>
                <a:gd name="T42" fmla="*/ 40 w 429"/>
                <a:gd name="T43" fmla="*/ 417 h 488"/>
                <a:gd name="T44" fmla="*/ 68 w 429"/>
                <a:gd name="T45" fmla="*/ 418 h 488"/>
                <a:gd name="T46" fmla="*/ 95 w 429"/>
                <a:gd name="T47" fmla="*/ 411 h 488"/>
                <a:gd name="T48" fmla="*/ 122 w 429"/>
                <a:gd name="T49" fmla="*/ 399 h 488"/>
                <a:gd name="T50" fmla="*/ 149 w 429"/>
                <a:gd name="T51" fmla="*/ 385 h 488"/>
                <a:gd name="T52" fmla="*/ 175 w 429"/>
                <a:gd name="T53" fmla="*/ 371 h 488"/>
                <a:gd name="T54" fmla="*/ 201 w 429"/>
                <a:gd name="T55" fmla="*/ 359 h 488"/>
                <a:gd name="T56" fmla="*/ 226 w 429"/>
                <a:gd name="T57" fmla="*/ 352 h 488"/>
                <a:gd name="T58" fmla="*/ 252 w 429"/>
                <a:gd name="T59" fmla="*/ 351 h 488"/>
                <a:gd name="T60" fmla="*/ 278 w 429"/>
                <a:gd name="T61" fmla="*/ 361 h 488"/>
                <a:gd name="T62" fmla="*/ 300 w 429"/>
                <a:gd name="T63" fmla="*/ 378 h 488"/>
                <a:gd name="T64" fmla="*/ 310 w 429"/>
                <a:gd name="T65" fmla="*/ 391 h 488"/>
                <a:gd name="T66" fmla="*/ 316 w 429"/>
                <a:gd name="T67" fmla="*/ 404 h 488"/>
                <a:gd name="T68" fmla="*/ 321 w 429"/>
                <a:gd name="T69" fmla="*/ 417 h 488"/>
                <a:gd name="T70" fmla="*/ 325 w 429"/>
                <a:gd name="T71" fmla="*/ 429 h 488"/>
                <a:gd name="T72" fmla="*/ 329 w 429"/>
                <a:gd name="T73" fmla="*/ 442 h 488"/>
                <a:gd name="T74" fmla="*/ 334 w 429"/>
                <a:gd name="T75" fmla="*/ 453 h 488"/>
                <a:gd name="T76" fmla="*/ 341 w 429"/>
                <a:gd name="T77" fmla="*/ 463 h 488"/>
                <a:gd name="T78" fmla="*/ 352 w 429"/>
                <a:gd name="T79" fmla="*/ 473 h 488"/>
                <a:gd name="T80" fmla="*/ 367 w 429"/>
                <a:gd name="T81" fmla="*/ 480 h 488"/>
                <a:gd name="T82" fmla="*/ 384 w 429"/>
                <a:gd name="T83" fmla="*/ 485 h 488"/>
                <a:gd name="T84" fmla="*/ 388 w 429"/>
                <a:gd name="T85" fmla="*/ 485 h 488"/>
                <a:gd name="T86" fmla="*/ 392 w 429"/>
                <a:gd name="T87" fmla="*/ 486 h 488"/>
                <a:gd name="T88" fmla="*/ 397 w 429"/>
                <a:gd name="T89" fmla="*/ 486 h 488"/>
                <a:gd name="T90" fmla="*/ 401 w 429"/>
                <a:gd name="T91" fmla="*/ 486 h 488"/>
                <a:gd name="T92" fmla="*/ 406 w 429"/>
                <a:gd name="T93" fmla="*/ 486 h 488"/>
                <a:gd name="T94" fmla="*/ 410 w 429"/>
                <a:gd name="T95" fmla="*/ 486 h 488"/>
                <a:gd name="T96" fmla="*/ 415 w 429"/>
                <a:gd name="T97" fmla="*/ 486 h 488"/>
                <a:gd name="T98" fmla="*/ 420 w 429"/>
                <a:gd name="T99" fmla="*/ 485 h 488"/>
                <a:gd name="T100" fmla="*/ 424 w 429"/>
                <a:gd name="T101" fmla="*/ 485 h 488"/>
                <a:gd name="T102" fmla="*/ 428 w 429"/>
                <a:gd name="T103" fmla="*/ 484 h 4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49" name="Freeform 55">
              <a:extLst>
                <a:ext uri="{FF2B5EF4-FFF2-40B4-BE49-F238E27FC236}">
                  <a16:creationId xmlns:a16="http://schemas.microsoft.com/office/drawing/2014/main" id="{37A439D7-7477-9246-48F3-D665513F30F8}"/>
                </a:ext>
              </a:extLst>
            </p:cNvPr>
            <p:cNvSpPr>
              <a:spLocks/>
            </p:cNvSpPr>
            <p:nvPr/>
          </p:nvSpPr>
          <p:spPr bwMode="auto">
            <a:xfrm>
              <a:off x="3431" y="1177"/>
              <a:ext cx="451" cy="222"/>
            </a:xfrm>
            <a:custGeom>
              <a:avLst/>
              <a:gdLst>
                <a:gd name="T0" fmla="*/ 0 w 451"/>
                <a:gd name="T1" fmla="*/ 0 h 222"/>
                <a:gd name="T2" fmla="*/ 11 w 451"/>
                <a:gd name="T3" fmla="*/ 19 h 222"/>
                <a:gd name="T4" fmla="*/ 17 w 451"/>
                <a:gd name="T5" fmla="*/ 27 h 222"/>
                <a:gd name="T6" fmla="*/ 24 w 451"/>
                <a:gd name="T7" fmla="*/ 34 h 222"/>
                <a:gd name="T8" fmla="*/ 31 w 451"/>
                <a:gd name="T9" fmla="*/ 41 h 222"/>
                <a:gd name="T10" fmla="*/ 39 w 451"/>
                <a:gd name="T11" fmla="*/ 47 h 222"/>
                <a:gd name="T12" fmla="*/ 47 w 451"/>
                <a:gd name="T13" fmla="*/ 53 h 222"/>
                <a:gd name="T14" fmla="*/ 55 w 451"/>
                <a:gd name="T15" fmla="*/ 58 h 222"/>
                <a:gd name="T16" fmla="*/ 64 w 451"/>
                <a:gd name="T17" fmla="*/ 63 h 222"/>
                <a:gd name="T18" fmla="*/ 73 w 451"/>
                <a:gd name="T19" fmla="*/ 67 h 222"/>
                <a:gd name="T20" fmla="*/ 82 w 451"/>
                <a:gd name="T21" fmla="*/ 71 h 222"/>
                <a:gd name="T22" fmla="*/ 92 w 451"/>
                <a:gd name="T23" fmla="*/ 75 h 222"/>
                <a:gd name="T24" fmla="*/ 101 w 451"/>
                <a:gd name="T25" fmla="*/ 78 h 222"/>
                <a:gd name="T26" fmla="*/ 111 w 451"/>
                <a:gd name="T27" fmla="*/ 81 h 222"/>
                <a:gd name="T28" fmla="*/ 121 w 451"/>
                <a:gd name="T29" fmla="*/ 83 h 222"/>
                <a:gd name="T30" fmla="*/ 131 w 451"/>
                <a:gd name="T31" fmla="*/ 86 h 222"/>
                <a:gd name="T32" fmla="*/ 141 w 451"/>
                <a:gd name="T33" fmla="*/ 89 h 222"/>
                <a:gd name="T34" fmla="*/ 151 w 451"/>
                <a:gd name="T35" fmla="*/ 91 h 222"/>
                <a:gd name="T36" fmla="*/ 161 w 451"/>
                <a:gd name="T37" fmla="*/ 94 h 222"/>
                <a:gd name="T38" fmla="*/ 171 w 451"/>
                <a:gd name="T39" fmla="*/ 97 h 222"/>
                <a:gd name="T40" fmla="*/ 180 w 451"/>
                <a:gd name="T41" fmla="*/ 99 h 222"/>
                <a:gd name="T42" fmla="*/ 190 w 451"/>
                <a:gd name="T43" fmla="*/ 103 h 222"/>
                <a:gd name="T44" fmla="*/ 199 w 451"/>
                <a:gd name="T45" fmla="*/ 106 h 222"/>
                <a:gd name="T46" fmla="*/ 209 w 451"/>
                <a:gd name="T47" fmla="*/ 109 h 222"/>
                <a:gd name="T48" fmla="*/ 218 w 451"/>
                <a:gd name="T49" fmla="*/ 113 h 222"/>
                <a:gd name="T50" fmla="*/ 227 w 451"/>
                <a:gd name="T51" fmla="*/ 117 h 222"/>
                <a:gd name="T52" fmla="*/ 235 w 451"/>
                <a:gd name="T53" fmla="*/ 122 h 222"/>
                <a:gd name="T54" fmla="*/ 243 w 451"/>
                <a:gd name="T55" fmla="*/ 127 h 222"/>
                <a:gd name="T56" fmla="*/ 251 w 451"/>
                <a:gd name="T57" fmla="*/ 133 h 222"/>
                <a:gd name="T58" fmla="*/ 259 w 451"/>
                <a:gd name="T59" fmla="*/ 139 h 222"/>
                <a:gd name="T60" fmla="*/ 266 w 451"/>
                <a:gd name="T61" fmla="*/ 145 h 222"/>
                <a:gd name="T62" fmla="*/ 273 w 451"/>
                <a:gd name="T63" fmla="*/ 153 h 222"/>
                <a:gd name="T64" fmla="*/ 280 w 451"/>
                <a:gd name="T65" fmla="*/ 162 h 222"/>
                <a:gd name="T66" fmla="*/ 284 w 451"/>
                <a:gd name="T67" fmla="*/ 166 h 222"/>
                <a:gd name="T68" fmla="*/ 289 w 451"/>
                <a:gd name="T69" fmla="*/ 171 h 222"/>
                <a:gd name="T70" fmla="*/ 293 w 451"/>
                <a:gd name="T71" fmla="*/ 175 h 222"/>
                <a:gd name="T72" fmla="*/ 297 w 451"/>
                <a:gd name="T73" fmla="*/ 179 h 222"/>
                <a:gd name="T74" fmla="*/ 302 w 451"/>
                <a:gd name="T75" fmla="*/ 183 h 222"/>
                <a:gd name="T76" fmla="*/ 307 w 451"/>
                <a:gd name="T77" fmla="*/ 187 h 222"/>
                <a:gd name="T78" fmla="*/ 312 w 451"/>
                <a:gd name="T79" fmla="*/ 190 h 222"/>
                <a:gd name="T80" fmla="*/ 317 w 451"/>
                <a:gd name="T81" fmla="*/ 194 h 222"/>
                <a:gd name="T82" fmla="*/ 322 w 451"/>
                <a:gd name="T83" fmla="*/ 197 h 222"/>
                <a:gd name="T84" fmla="*/ 327 w 451"/>
                <a:gd name="T85" fmla="*/ 200 h 222"/>
                <a:gd name="T86" fmla="*/ 333 w 451"/>
                <a:gd name="T87" fmla="*/ 203 h 222"/>
                <a:gd name="T88" fmla="*/ 339 w 451"/>
                <a:gd name="T89" fmla="*/ 206 h 222"/>
                <a:gd name="T90" fmla="*/ 344 w 451"/>
                <a:gd name="T91" fmla="*/ 209 h 222"/>
                <a:gd name="T92" fmla="*/ 350 w 451"/>
                <a:gd name="T93" fmla="*/ 211 h 222"/>
                <a:gd name="T94" fmla="*/ 356 w 451"/>
                <a:gd name="T95" fmla="*/ 213 h 222"/>
                <a:gd name="T96" fmla="*/ 361 w 451"/>
                <a:gd name="T97" fmla="*/ 215 h 222"/>
                <a:gd name="T98" fmla="*/ 367 w 451"/>
                <a:gd name="T99" fmla="*/ 217 h 222"/>
                <a:gd name="T100" fmla="*/ 373 w 451"/>
                <a:gd name="T101" fmla="*/ 218 h 222"/>
                <a:gd name="T102" fmla="*/ 380 w 451"/>
                <a:gd name="T103" fmla="*/ 219 h 222"/>
                <a:gd name="T104" fmla="*/ 386 w 451"/>
                <a:gd name="T105" fmla="*/ 220 h 222"/>
                <a:gd name="T106" fmla="*/ 392 w 451"/>
                <a:gd name="T107" fmla="*/ 221 h 222"/>
                <a:gd name="T108" fmla="*/ 399 w 451"/>
                <a:gd name="T109" fmla="*/ 221 h 222"/>
                <a:gd name="T110" fmla="*/ 405 w 451"/>
                <a:gd name="T111" fmla="*/ 221 h 222"/>
                <a:gd name="T112" fmla="*/ 411 w 451"/>
                <a:gd name="T113" fmla="*/ 221 h 222"/>
                <a:gd name="T114" fmla="*/ 417 w 451"/>
                <a:gd name="T115" fmla="*/ 220 h 222"/>
                <a:gd name="T116" fmla="*/ 424 w 451"/>
                <a:gd name="T117" fmla="*/ 219 h 222"/>
                <a:gd name="T118" fmla="*/ 431 w 451"/>
                <a:gd name="T119" fmla="*/ 218 h 222"/>
                <a:gd name="T120" fmla="*/ 437 w 451"/>
                <a:gd name="T121" fmla="*/ 216 h 222"/>
                <a:gd name="T122" fmla="*/ 443 w 451"/>
                <a:gd name="T123" fmla="*/ 214 h 222"/>
                <a:gd name="T124" fmla="*/ 450 w 451"/>
                <a:gd name="T125" fmla="*/ 212 h 2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0" name="Freeform 56">
              <a:extLst>
                <a:ext uri="{FF2B5EF4-FFF2-40B4-BE49-F238E27FC236}">
                  <a16:creationId xmlns:a16="http://schemas.microsoft.com/office/drawing/2014/main" id="{68604231-C4EE-C482-83EC-4DF84E0BE65E}"/>
                </a:ext>
              </a:extLst>
            </p:cNvPr>
            <p:cNvSpPr>
              <a:spLocks/>
            </p:cNvSpPr>
            <p:nvPr/>
          </p:nvSpPr>
          <p:spPr bwMode="auto">
            <a:xfrm>
              <a:off x="3502" y="1389"/>
              <a:ext cx="285" cy="110"/>
            </a:xfrm>
            <a:custGeom>
              <a:avLst/>
              <a:gdLst>
                <a:gd name="T0" fmla="*/ 272 w 285"/>
                <a:gd name="T1" fmla="*/ 0 h 110"/>
                <a:gd name="T2" fmla="*/ 282 w 285"/>
                <a:gd name="T3" fmla="*/ 36 h 110"/>
                <a:gd name="T4" fmla="*/ 284 w 285"/>
                <a:gd name="T5" fmla="*/ 51 h 110"/>
                <a:gd name="T6" fmla="*/ 284 w 285"/>
                <a:gd name="T7" fmla="*/ 63 h 110"/>
                <a:gd name="T8" fmla="*/ 282 w 285"/>
                <a:gd name="T9" fmla="*/ 74 h 110"/>
                <a:gd name="T10" fmla="*/ 278 w 285"/>
                <a:gd name="T11" fmla="*/ 84 h 110"/>
                <a:gd name="T12" fmla="*/ 273 w 285"/>
                <a:gd name="T13" fmla="*/ 91 h 110"/>
                <a:gd name="T14" fmla="*/ 267 w 285"/>
                <a:gd name="T15" fmla="*/ 97 h 110"/>
                <a:gd name="T16" fmla="*/ 259 w 285"/>
                <a:gd name="T17" fmla="*/ 102 h 110"/>
                <a:gd name="T18" fmla="*/ 250 w 285"/>
                <a:gd name="T19" fmla="*/ 105 h 110"/>
                <a:gd name="T20" fmla="*/ 241 w 285"/>
                <a:gd name="T21" fmla="*/ 107 h 110"/>
                <a:gd name="T22" fmla="*/ 230 w 285"/>
                <a:gd name="T23" fmla="*/ 109 h 110"/>
                <a:gd name="T24" fmla="*/ 218 w 285"/>
                <a:gd name="T25" fmla="*/ 109 h 110"/>
                <a:gd name="T26" fmla="*/ 206 w 285"/>
                <a:gd name="T27" fmla="*/ 108 h 110"/>
                <a:gd name="T28" fmla="*/ 193 w 285"/>
                <a:gd name="T29" fmla="*/ 106 h 110"/>
                <a:gd name="T30" fmla="*/ 180 w 285"/>
                <a:gd name="T31" fmla="*/ 104 h 110"/>
                <a:gd name="T32" fmla="*/ 166 w 285"/>
                <a:gd name="T33" fmla="*/ 101 h 110"/>
                <a:gd name="T34" fmla="*/ 152 w 285"/>
                <a:gd name="T35" fmla="*/ 97 h 110"/>
                <a:gd name="T36" fmla="*/ 138 w 285"/>
                <a:gd name="T37" fmla="*/ 93 h 110"/>
                <a:gd name="T38" fmla="*/ 124 w 285"/>
                <a:gd name="T39" fmla="*/ 89 h 110"/>
                <a:gd name="T40" fmla="*/ 110 w 285"/>
                <a:gd name="T41" fmla="*/ 85 h 110"/>
                <a:gd name="T42" fmla="*/ 97 w 285"/>
                <a:gd name="T43" fmla="*/ 81 h 110"/>
                <a:gd name="T44" fmla="*/ 84 w 285"/>
                <a:gd name="T45" fmla="*/ 77 h 110"/>
                <a:gd name="T46" fmla="*/ 71 w 285"/>
                <a:gd name="T47" fmla="*/ 73 h 110"/>
                <a:gd name="T48" fmla="*/ 59 w 285"/>
                <a:gd name="T49" fmla="*/ 69 h 110"/>
                <a:gd name="T50" fmla="*/ 47 w 285"/>
                <a:gd name="T51" fmla="*/ 66 h 110"/>
                <a:gd name="T52" fmla="*/ 37 w 285"/>
                <a:gd name="T53" fmla="*/ 63 h 110"/>
                <a:gd name="T54" fmla="*/ 27 w 285"/>
                <a:gd name="T55" fmla="*/ 60 h 110"/>
                <a:gd name="T56" fmla="*/ 18 w 285"/>
                <a:gd name="T57" fmla="*/ 59 h 110"/>
                <a:gd name="T58" fmla="*/ 11 w 285"/>
                <a:gd name="T59" fmla="*/ 58 h 110"/>
                <a:gd name="T60" fmla="*/ 5 w 285"/>
                <a:gd name="T61" fmla="*/ 58 h 110"/>
                <a:gd name="T62" fmla="*/ 0 w 285"/>
                <a:gd name="T63" fmla="*/ 5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1" name="Freeform 57">
              <a:extLst>
                <a:ext uri="{FF2B5EF4-FFF2-40B4-BE49-F238E27FC236}">
                  <a16:creationId xmlns:a16="http://schemas.microsoft.com/office/drawing/2014/main" id="{33629D7C-7620-BD51-AD80-0C67C9D97E2E}"/>
                </a:ext>
              </a:extLst>
            </p:cNvPr>
            <p:cNvSpPr>
              <a:spLocks/>
            </p:cNvSpPr>
            <p:nvPr/>
          </p:nvSpPr>
          <p:spPr bwMode="auto">
            <a:xfrm>
              <a:off x="4070" y="1423"/>
              <a:ext cx="333" cy="262"/>
            </a:xfrm>
            <a:custGeom>
              <a:avLst/>
              <a:gdLst>
                <a:gd name="T0" fmla="*/ 332 w 333"/>
                <a:gd name="T1" fmla="*/ 261 h 262"/>
                <a:gd name="T2" fmla="*/ 319 w 333"/>
                <a:gd name="T3" fmla="*/ 257 h 262"/>
                <a:gd name="T4" fmla="*/ 313 w 333"/>
                <a:gd name="T5" fmla="*/ 255 h 262"/>
                <a:gd name="T6" fmla="*/ 308 w 333"/>
                <a:gd name="T7" fmla="*/ 251 h 262"/>
                <a:gd name="T8" fmla="*/ 302 w 333"/>
                <a:gd name="T9" fmla="*/ 247 h 262"/>
                <a:gd name="T10" fmla="*/ 298 w 333"/>
                <a:gd name="T11" fmla="*/ 243 h 262"/>
                <a:gd name="T12" fmla="*/ 293 w 333"/>
                <a:gd name="T13" fmla="*/ 238 h 262"/>
                <a:gd name="T14" fmla="*/ 289 w 333"/>
                <a:gd name="T15" fmla="*/ 233 h 262"/>
                <a:gd name="T16" fmla="*/ 285 w 333"/>
                <a:gd name="T17" fmla="*/ 227 h 262"/>
                <a:gd name="T18" fmla="*/ 281 w 333"/>
                <a:gd name="T19" fmla="*/ 221 h 262"/>
                <a:gd name="T20" fmla="*/ 278 w 333"/>
                <a:gd name="T21" fmla="*/ 215 h 262"/>
                <a:gd name="T22" fmla="*/ 274 w 333"/>
                <a:gd name="T23" fmla="*/ 208 h 262"/>
                <a:gd name="T24" fmla="*/ 271 w 333"/>
                <a:gd name="T25" fmla="*/ 201 h 262"/>
                <a:gd name="T26" fmla="*/ 268 w 333"/>
                <a:gd name="T27" fmla="*/ 194 h 262"/>
                <a:gd name="T28" fmla="*/ 264 w 333"/>
                <a:gd name="T29" fmla="*/ 187 h 262"/>
                <a:gd name="T30" fmla="*/ 261 w 333"/>
                <a:gd name="T31" fmla="*/ 179 h 262"/>
                <a:gd name="T32" fmla="*/ 258 w 333"/>
                <a:gd name="T33" fmla="*/ 172 h 262"/>
                <a:gd name="T34" fmla="*/ 254 w 333"/>
                <a:gd name="T35" fmla="*/ 164 h 262"/>
                <a:gd name="T36" fmla="*/ 251 w 333"/>
                <a:gd name="T37" fmla="*/ 156 h 262"/>
                <a:gd name="T38" fmla="*/ 248 w 333"/>
                <a:gd name="T39" fmla="*/ 149 h 262"/>
                <a:gd name="T40" fmla="*/ 244 w 333"/>
                <a:gd name="T41" fmla="*/ 141 h 262"/>
                <a:gd name="T42" fmla="*/ 240 w 333"/>
                <a:gd name="T43" fmla="*/ 134 h 262"/>
                <a:gd name="T44" fmla="*/ 236 w 333"/>
                <a:gd name="T45" fmla="*/ 127 h 262"/>
                <a:gd name="T46" fmla="*/ 232 w 333"/>
                <a:gd name="T47" fmla="*/ 119 h 262"/>
                <a:gd name="T48" fmla="*/ 228 w 333"/>
                <a:gd name="T49" fmla="*/ 112 h 262"/>
                <a:gd name="T50" fmla="*/ 224 w 333"/>
                <a:gd name="T51" fmla="*/ 105 h 262"/>
                <a:gd name="T52" fmla="*/ 219 w 333"/>
                <a:gd name="T53" fmla="*/ 99 h 262"/>
                <a:gd name="T54" fmla="*/ 214 w 333"/>
                <a:gd name="T55" fmla="*/ 93 h 262"/>
                <a:gd name="T56" fmla="*/ 208 w 333"/>
                <a:gd name="T57" fmla="*/ 87 h 262"/>
                <a:gd name="T58" fmla="*/ 202 w 333"/>
                <a:gd name="T59" fmla="*/ 81 h 262"/>
                <a:gd name="T60" fmla="*/ 196 w 333"/>
                <a:gd name="T61" fmla="*/ 77 h 262"/>
                <a:gd name="T62" fmla="*/ 190 w 333"/>
                <a:gd name="T63" fmla="*/ 72 h 262"/>
                <a:gd name="T64" fmla="*/ 178 w 333"/>
                <a:gd name="T65" fmla="*/ 65 h 262"/>
                <a:gd name="T66" fmla="*/ 172 w 333"/>
                <a:gd name="T67" fmla="*/ 61 h 262"/>
                <a:gd name="T68" fmla="*/ 167 w 333"/>
                <a:gd name="T69" fmla="*/ 57 h 262"/>
                <a:gd name="T70" fmla="*/ 162 w 333"/>
                <a:gd name="T71" fmla="*/ 54 h 262"/>
                <a:gd name="T72" fmla="*/ 156 w 333"/>
                <a:gd name="T73" fmla="*/ 50 h 262"/>
                <a:gd name="T74" fmla="*/ 150 w 333"/>
                <a:gd name="T75" fmla="*/ 47 h 262"/>
                <a:gd name="T76" fmla="*/ 145 w 333"/>
                <a:gd name="T77" fmla="*/ 43 h 262"/>
                <a:gd name="T78" fmla="*/ 140 w 333"/>
                <a:gd name="T79" fmla="*/ 40 h 262"/>
                <a:gd name="T80" fmla="*/ 134 w 333"/>
                <a:gd name="T81" fmla="*/ 37 h 262"/>
                <a:gd name="T82" fmla="*/ 129 w 333"/>
                <a:gd name="T83" fmla="*/ 33 h 262"/>
                <a:gd name="T84" fmla="*/ 124 w 333"/>
                <a:gd name="T85" fmla="*/ 30 h 262"/>
                <a:gd name="T86" fmla="*/ 118 w 333"/>
                <a:gd name="T87" fmla="*/ 27 h 262"/>
                <a:gd name="T88" fmla="*/ 112 w 333"/>
                <a:gd name="T89" fmla="*/ 24 h 262"/>
                <a:gd name="T90" fmla="*/ 107 w 333"/>
                <a:gd name="T91" fmla="*/ 21 h 262"/>
                <a:gd name="T92" fmla="*/ 102 w 333"/>
                <a:gd name="T93" fmla="*/ 18 h 262"/>
                <a:gd name="T94" fmla="*/ 96 w 333"/>
                <a:gd name="T95" fmla="*/ 16 h 262"/>
                <a:gd name="T96" fmla="*/ 90 w 333"/>
                <a:gd name="T97" fmla="*/ 13 h 262"/>
                <a:gd name="T98" fmla="*/ 84 w 333"/>
                <a:gd name="T99" fmla="*/ 11 h 262"/>
                <a:gd name="T100" fmla="*/ 78 w 333"/>
                <a:gd name="T101" fmla="*/ 9 h 262"/>
                <a:gd name="T102" fmla="*/ 73 w 333"/>
                <a:gd name="T103" fmla="*/ 7 h 262"/>
                <a:gd name="T104" fmla="*/ 67 w 333"/>
                <a:gd name="T105" fmla="*/ 5 h 262"/>
                <a:gd name="T106" fmla="*/ 60 w 333"/>
                <a:gd name="T107" fmla="*/ 4 h 262"/>
                <a:gd name="T108" fmla="*/ 54 w 333"/>
                <a:gd name="T109" fmla="*/ 3 h 262"/>
                <a:gd name="T110" fmla="*/ 48 w 333"/>
                <a:gd name="T111" fmla="*/ 1 h 262"/>
                <a:gd name="T112" fmla="*/ 42 w 333"/>
                <a:gd name="T113" fmla="*/ 1 h 262"/>
                <a:gd name="T114" fmla="*/ 35 w 333"/>
                <a:gd name="T115" fmla="*/ 0 h 262"/>
                <a:gd name="T116" fmla="*/ 28 w 333"/>
                <a:gd name="T117" fmla="*/ 0 h 262"/>
                <a:gd name="T118" fmla="*/ 22 w 333"/>
                <a:gd name="T119" fmla="*/ 0 h 262"/>
                <a:gd name="T120" fmla="*/ 15 w 333"/>
                <a:gd name="T121" fmla="*/ 0 h 262"/>
                <a:gd name="T122" fmla="*/ 8 w 333"/>
                <a:gd name="T123" fmla="*/ 1 h 262"/>
                <a:gd name="T124" fmla="*/ 0 w 333"/>
                <a:gd name="T125" fmla="*/ 2 h 2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2" name="Freeform 58">
              <a:extLst>
                <a:ext uri="{FF2B5EF4-FFF2-40B4-BE49-F238E27FC236}">
                  <a16:creationId xmlns:a16="http://schemas.microsoft.com/office/drawing/2014/main" id="{21DA3ED7-8B28-FBBC-3951-4B816E67B6A4}"/>
                </a:ext>
              </a:extLst>
            </p:cNvPr>
            <p:cNvSpPr>
              <a:spLocks/>
            </p:cNvSpPr>
            <p:nvPr/>
          </p:nvSpPr>
          <p:spPr bwMode="auto">
            <a:xfrm>
              <a:off x="1467" y="819"/>
              <a:ext cx="391" cy="182"/>
            </a:xfrm>
            <a:custGeom>
              <a:avLst/>
              <a:gdLst>
                <a:gd name="T0" fmla="*/ 390 w 391"/>
                <a:gd name="T1" fmla="*/ 87 h 182"/>
                <a:gd name="T2" fmla="*/ 381 w 391"/>
                <a:gd name="T3" fmla="*/ 61 h 182"/>
                <a:gd name="T4" fmla="*/ 374 w 391"/>
                <a:gd name="T5" fmla="*/ 50 h 182"/>
                <a:gd name="T6" fmla="*/ 365 w 391"/>
                <a:gd name="T7" fmla="*/ 40 h 182"/>
                <a:gd name="T8" fmla="*/ 355 w 391"/>
                <a:gd name="T9" fmla="*/ 31 h 182"/>
                <a:gd name="T10" fmla="*/ 344 w 391"/>
                <a:gd name="T11" fmla="*/ 23 h 182"/>
                <a:gd name="T12" fmla="*/ 331 w 391"/>
                <a:gd name="T13" fmla="*/ 17 h 182"/>
                <a:gd name="T14" fmla="*/ 318 w 391"/>
                <a:gd name="T15" fmla="*/ 11 h 182"/>
                <a:gd name="T16" fmla="*/ 303 w 391"/>
                <a:gd name="T17" fmla="*/ 7 h 182"/>
                <a:gd name="T18" fmla="*/ 287 w 391"/>
                <a:gd name="T19" fmla="*/ 4 h 182"/>
                <a:gd name="T20" fmla="*/ 271 w 391"/>
                <a:gd name="T21" fmla="*/ 1 h 182"/>
                <a:gd name="T22" fmla="*/ 255 w 391"/>
                <a:gd name="T23" fmla="*/ 0 h 182"/>
                <a:gd name="T24" fmla="*/ 237 w 391"/>
                <a:gd name="T25" fmla="*/ 0 h 182"/>
                <a:gd name="T26" fmla="*/ 220 w 391"/>
                <a:gd name="T27" fmla="*/ 1 h 182"/>
                <a:gd name="T28" fmla="*/ 203 w 391"/>
                <a:gd name="T29" fmla="*/ 3 h 182"/>
                <a:gd name="T30" fmla="*/ 185 w 391"/>
                <a:gd name="T31" fmla="*/ 5 h 182"/>
                <a:gd name="T32" fmla="*/ 167 w 391"/>
                <a:gd name="T33" fmla="*/ 9 h 182"/>
                <a:gd name="T34" fmla="*/ 150 w 391"/>
                <a:gd name="T35" fmla="*/ 14 h 182"/>
                <a:gd name="T36" fmla="*/ 133 w 391"/>
                <a:gd name="T37" fmla="*/ 20 h 182"/>
                <a:gd name="T38" fmla="*/ 116 w 391"/>
                <a:gd name="T39" fmla="*/ 27 h 182"/>
                <a:gd name="T40" fmla="*/ 100 w 391"/>
                <a:gd name="T41" fmla="*/ 34 h 182"/>
                <a:gd name="T42" fmla="*/ 85 w 391"/>
                <a:gd name="T43" fmla="*/ 43 h 182"/>
                <a:gd name="T44" fmla="*/ 70 w 391"/>
                <a:gd name="T45" fmla="*/ 53 h 182"/>
                <a:gd name="T46" fmla="*/ 57 w 391"/>
                <a:gd name="T47" fmla="*/ 63 h 182"/>
                <a:gd name="T48" fmla="*/ 45 w 391"/>
                <a:gd name="T49" fmla="*/ 75 h 182"/>
                <a:gd name="T50" fmla="*/ 33 w 391"/>
                <a:gd name="T51" fmla="*/ 87 h 182"/>
                <a:gd name="T52" fmla="*/ 23 w 391"/>
                <a:gd name="T53" fmla="*/ 101 h 182"/>
                <a:gd name="T54" fmla="*/ 15 w 391"/>
                <a:gd name="T55" fmla="*/ 115 h 182"/>
                <a:gd name="T56" fmla="*/ 9 w 391"/>
                <a:gd name="T57" fmla="*/ 130 h 182"/>
                <a:gd name="T58" fmla="*/ 4 w 391"/>
                <a:gd name="T59" fmla="*/ 146 h 182"/>
                <a:gd name="T60" fmla="*/ 1 w 391"/>
                <a:gd name="T61" fmla="*/ 163 h 182"/>
                <a:gd name="T62" fmla="*/ 0 w 391"/>
                <a:gd name="T63" fmla="*/ 181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3" name="Freeform 59">
              <a:extLst>
                <a:ext uri="{FF2B5EF4-FFF2-40B4-BE49-F238E27FC236}">
                  <a16:creationId xmlns:a16="http://schemas.microsoft.com/office/drawing/2014/main" id="{9CC2DB08-2926-E4D7-FAF8-4FB95D1E5CD9}"/>
                </a:ext>
              </a:extLst>
            </p:cNvPr>
            <p:cNvSpPr>
              <a:spLocks/>
            </p:cNvSpPr>
            <p:nvPr/>
          </p:nvSpPr>
          <p:spPr bwMode="auto">
            <a:xfrm>
              <a:off x="986" y="1106"/>
              <a:ext cx="198" cy="190"/>
            </a:xfrm>
            <a:custGeom>
              <a:avLst/>
              <a:gdLst>
                <a:gd name="T0" fmla="*/ 8 w 198"/>
                <a:gd name="T1" fmla="*/ 189 h 190"/>
                <a:gd name="T2" fmla="*/ 2 w 198"/>
                <a:gd name="T3" fmla="*/ 167 h 190"/>
                <a:gd name="T4" fmla="*/ 0 w 198"/>
                <a:gd name="T5" fmla="*/ 156 h 190"/>
                <a:gd name="T6" fmla="*/ 0 w 198"/>
                <a:gd name="T7" fmla="*/ 147 h 190"/>
                <a:gd name="T8" fmla="*/ 0 w 198"/>
                <a:gd name="T9" fmla="*/ 137 h 190"/>
                <a:gd name="T10" fmla="*/ 2 w 198"/>
                <a:gd name="T11" fmla="*/ 128 h 190"/>
                <a:gd name="T12" fmla="*/ 4 w 198"/>
                <a:gd name="T13" fmla="*/ 120 h 190"/>
                <a:gd name="T14" fmla="*/ 7 w 198"/>
                <a:gd name="T15" fmla="*/ 112 h 190"/>
                <a:gd name="T16" fmla="*/ 10 w 198"/>
                <a:gd name="T17" fmla="*/ 104 h 190"/>
                <a:gd name="T18" fmla="*/ 15 w 198"/>
                <a:gd name="T19" fmla="*/ 96 h 190"/>
                <a:gd name="T20" fmla="*/ 20 w 198"/>
                <a:gd name="T21" fmla="*/ 89 h 190"/>
                <a:gd name="T22" fmla="*/ 26 w 198"/>
                <a:gd name="T23" fmla="*/ 82 h 190"/>
                <a:gd name="T24" fmla="*/ 32 w 198"/>
                <a:gd name="T25" fmla="*/ 76 h 190"/>
                <a:gd name="T26" fmla="*/ 38 w 198"/>
                <a:gd name="T27" fmla="*/ 70 h 190"/>
                <a:gd name="T28" fmla="*/ 46 w 198"/>
                <a:gd name="T29" fmla="*/ 64 h 190"/>
                <a:gd name="T30" fmla="*/ 53 w 198"/>
                <a:gd name="T31" fmla="*/ 59 h 190"/>
                <a:gd name="T32" fmla="*/ 61 w 198"/>
                <a:gd name="T33" fmla="*/ 54 h 190"/>
                <a:gd name="T34" fmla="*/ 69 w 198"/>
                <a:gd name="T35" fmla="*/ 48 h 190"/>
                <a:gd name="T36" fmla="*/ 78 w 198"/>
                <a:gd name="T37" fmla="*/ 44 h 190"/>
                <a:gd name="T38" fmla="*/ 87 w 198"/>
                <a:gd name="T39" fmla="*/ 40 h 190"/>
                <a:gd name="T40" fmla="*/ 96 w 198"/>
                <a:gd name="T41" fmla="*/ 35 h 190"/>
                <a:gd name="T42" fmla="*/ 105 w 198"/>
                <a:gd name="T43" fmla="*/ 31 h 190"/>
                <a:gd name="T44" fmla="*/ 114 w 198"/>
                <a:gd name="T45" fmla="*/ 27 h 190"/>
                <a:gd name="T46" fmla="*/ 124 w 198"/>
                <a:gd name="T47" fmla="*/ 24 h 190"/>
                <a:gd name="T48" fmla="*/ 133 w 198"/>
                <a:gd name="T49" fmla="*/ 20 h 190"/>
                <a:gd name="T50" fmla="*/ 143 w 198"/>
                <a:gd name="T51" fmla="*/ 17 h 190"/>
                <a:gd name="T52" fmla="*/ 152 w 198"/>
                <a:gd name="T53" fmla="*/ 14 h 190"/>
                <a:gd name="T54" fmla="*/ 162 w 198"/>
                <a:gd name="T55" fmla="*/ 11 h 190"/>
                <a:gd name="T56" fmla="*/ 170 w 198"/>
                <a:gd name="T57" fmla="*/ 8 h 190"/>
                <a:gd name="T58" fmla="*/ 180 w 198"/>
                <a:gd name="T59" fmla="*/ 5 h 190"/>
                <a:gd name="T60" fmla="*/ 188 w 198"/>
                <a:gd name="T61" fmla="*/ 2 h 190"/>
                <a:gd name="T62" fmla="*/ 197 w 198"/>
                <a:gd name="T63" fmla="*/ 0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4" name="Freeform 60">
              <a:extLst>
                <a:ext uri="{FF2B5EF4-FFF2-40B4-BE49-F238E27FC236}">
                  <a16:creationId xmlns:a16="http://schemas.microsoft.com/office/drawing/2014/main" id="{3A0806A4-53B6-D638-B49A-520AE5E45C9C}"/>
                </a:ext>
              </a:extLst>
            </p:cNvPr>
            <p:cNvSpPr>
              <a:spLocks/>
            </p:cNvSpPr>
            <p:nvPr/>
          </p:nvSpPr>
          <p:spPr bwMode="auto">
            <a:xfrm>
              <a:off x="1076" y="2298"/>
              <a:ext cx="203" cy="177"/>
            </a:xfrm>
            <a:custGeom>
              <a:avLst/>
              <a:gdLst>
                <a:gd name="T0" fmla="*/ 0 w 203"/>
                <a:gd name="T1" fmla="*/ 0 h 177"/>
                <a:gd name="T2" fmla="*/ 9 w 203"/>
                <a:gd name="T3" fmla="*/ 14 h 177"/>
                <a:gd name="T4" fmla="*/ 14 w 203"/>
                <a:gd name="T5" fmla="*/ 21 h 177"/>
                <a:gd name="T6" fmla="*/ 18 w 203"/>
                <a:gd name="T7" fmla="*/ 28 h 177"/>
                <a:gd name="T8" fmla="*/ 23 w 203"/>
                <a:gd name="T9" fmla="*/ 36 h 177"/>
                <a:gd name="T10" fmla="*/ 28 w 203"/>
                <a:gd name="T11" fmla="*/ 43 h 177"/>
                <a:gd name="T12" fmla="*/ 33 w 203"/>
                <a:gd name="T13" fmla="*/ 50 h 177"/>
                <a:gd name="T14" fmla="*/ 38 w 203"/>
                <a:gd name="T15" fmla="*/ 58 h 177"/>
                <a:gd name="T16" fmla="*/ 42 w 203"/>
                <a:gd name="T17" fmla="*/ 65 h 177"/>
                <a:gd name="T18" fmla="*/ 48 w 203"/>
                <a:gd name="T19" fmla="*/ 72 h 177"/>
                <a:gd name="T20" fmla="*/ 52 w 203"/>
                <a:gd name="T21" fmla="*/ 80 h 177"/>
                <a:gd name="T22" fmla="*/ 58 w 203"/>
                <a:gd name="T23" fmla="*/ 87 h 177"/>
                <a:gd name="T24" fmla="*/ 63 w 203"/>
                <a:gd name="T25" fmla="*/ 94 h 177"/>
                <a:gd name="T26" fmla="*/ 68 w 203"/>
                <a:gd name="T27" fmla="*/ 101 h 177"/>
                <a:gd name="T28" fmla="*/ 74 w 203"/>
                <a:gd name="T29" fmla="*/ 108 h 177"/>
                <a:gd name="T30" fmla="*/ 80 w 203"/>
                <a:gd name="T31" fmla="*/ 114 h 177"/>
                <a:gd name="T32" fmla="*/ 86 w 203"/>
                <a:gd name="T33" fmla="*/ 120 h 177"/>
                <a:gd name="T34" fmla="*/ 92 w 203"/>
                <a:gd name="T35" fmla="*/ 127 h 177"/>
                <a:gd name="T36" fmla="*/ 98 w 203"/>
                <a:gd name="T37" fmla="*/ 132 h 177"/>
                <a:gd name="T38" fmla="*/ 105 w 203"/>
                <a:gd name="T39" fmla="*/ 138 h 177"/>
                <a:gd name="T40" fmla="*/ 111 w 203"/>
                <a:gd name="T41" fmla="*/ 144 h 177"/>
                <a:gd name="T42" fmla="*/ 118 w 203"/>
                <a:gd name="T43" fmla="*/ 148 h 177"/>
                <a:gd name="T44" fmla="*/ 125 w 203"/>
                <a:gd name="T45" fmla="*/ 153 h 177"/>
                <a:gd name="T46" fmla="*/ 133 w 203"/>
                <a:gd name="T47" fmla="*/ 158 h 177"/>
                <a:gd name="T48" fmla="*/ 140 w 203"/>
                <a:gd name="T49" fmla="*/ 161 h 177"/>
                <a:gd name="T50" fmla="*/ 148 w 203"/>
                <a:gd name="T51" fmla="*/ 165 h 177"/>
                <a:gd name="T52" fmla="*/ 156 w 203"/>
                <a:gd name="T53" fmla="*/ 168 h 177"/>
                <a:gd name="T54" fmla="*/ 165 w 203"/>
                <a:gd name="T55" fmla="*/ 170 h 177"/>
                <a:gd name="T56" fmla="*/ 174 w 203"/>
                <a:gd name="T57" fmla="*/ 173 h 177"/>
                <a:gd name="T58" fmla="*/ 182 w 203"/>
                <a:gd name="T59" fmla="*/ 174 h 177"/>
                <a:gd name="T60" fmla="*/ 192 w 203"/>
                <a:gd name="T61" fmla="*/ 176 h 177"/>
                <a:gd name="T62" fmla="*/ 202 w 203"/>
                <a:gd name="T63" fmla="*/ 176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5" name="Freeform 61">
              <a:extLst>
                <a:ext uri="{FF2B5EF4-FFF2-40B4-BE49-F238E27FC236}">
                  <a16:creationId xmlns:a16="http://schemas.microsoft.com/office/drawing/2014/main" id="{BE9D209C-4B13-363B-0829-C746802CEA37}"/>
                </a:ext>
              </a:extLst>
            </p:cNvPr>
            <p:cNvSpPr>
              <a:spLocks/>
            </p:cNvSpPr>
            <p:nvPr/>
          </p:nvSpPr>
          <p:spPr bwMode="auto">
            <a:xfrm>
              <a:off x="1419" y="2416"/>
              <a:ext cx="782" cy="163"/>
            </a:xfrm>
            <a:custGeom>
              <a:avLst/>
              <a:gdLst>
                <a:gd name="T0" fmla="*/ 0 w 782"/>
                <a:gd name="T1" fmla="*/ 35 h 163"/>
                <a:gd name="T2" fmla="*/ 22 w 782"/>
                <a:gd name="T3" fmla="*/ 74 h 163"/>
                <a:gd name="T4" fmla="*/ 37 w 782"/>
                <a:gd name="T5" fmla="*/ 90 h 163"/>
                <a:gd name="T6" fmla="*/ 54 w 782"/>
                <a:gd name="T7" fmla="*/ 105 h 163"/>
                <a:gd name="T8" fmla="*/ 73 w 782"/>
                <a:gd name="T9" fmla="*/ 118 h 163"/>
                <a:gd name="T10" fmla="*/ 95 w 782"/>
                <a:gd name="T11" fmla="*/ 129 h 163"/>
                <a:gd name="T12" fmla="*/ 118 w 782"/>
                <a:gd name="T13" fmla="*/ 139 h 163"/>
                <a:gd name="T14" fmla="*/ 142 w 782"/>
                <a:gd name="T15" fmla="*/ 146 h 163"/>
                <a:gd name="T16" fmla="*/ 169 w 782"/>
                <a:gd name="T17" fmla="*/ 152 h 163"/>
                <a:gd name="T18" fmla="*/ 196 w 782"/>
                <a:gd name="T19" fmla="*/ 157 h 163"/>
                <a:gd name="T20" fmla="*/ 224 w 782"/>
                <a:gd name="T21" fmla="*/ 160 h 163"/>
                <a:gd name="T22" fmla="*/ 254 w 782"/>
                <a:gd name="T23" fmla="*/ 162 h 163"/>
                <a:gd name="T24" fmla="*/ 284 w 782"/>
                <a:gd name="T25" fmla="*/ 162 h 163"/>
                <a:gd name="T26" fmla="*/ 315 w 782"/>
                <a:gd name="T27" fmla="*/ 161 h 163"/>
                <a:gd name="T28" fmla="*/ 346 w 782"/>
                <a:gd name="T29" fmla="*/ 159 h 163"/>
                <a:gd name="T30" fmla="*/ 377 w 782"/>
                <a:gd name="T31" fmla="*/ 156 h 163"/>
                <a:gd name="T32" fmla="*/ 409 w 782"/>
                <a:gd name="T33" fmla="*/ 151 h 163"/>
                <a:gd name="T34" fmla="*/ 441 w 782"/>
                <a:gd name="T35" fmla="*/ 146 h 163"/>
                <a:gd name="T36" fmla="*/ 472 w 782"/>
                <a:gd name="T37" fmla="*/ 140 h 163"/>
                <a:gd name="T38" fmla="*/ 503 w 782"/>
                <a:gd name="T39" fmla="*/ 132 h 163"/>
                <a:gd name="T40" fmla="*/ 533 w 782"/>
                <a:gd name="T41" fmla="*/ 124 h 163"/>
                <a:gd name="T42" fmla="*/ 563 w 782"/>
                <a:gd name="T43" fmla="*/ 116 h 163"/>
                <a:gd name="T44" fmla="*/ 592 w 782"/>
                <a:gd name="T45" fmla="*/ 106 h 163"/>
                <a:gd name="T46" fmla="*/ 619 w 782"/>
                <a:gd name="T47" fmla="*/ 96 h 163"/>
                <a:gd name="T48" fmla="*/ 645 w 782"/>
                <a:gd name="T49" fmla="*/ 85 h 163"/>
                <a:gd name="T50" fmla="*/ 671 w 782"/>
                <a:gd name="T51" fmla="*/ 74 h 163"/>
                <a:gd name="T52" fmla="*/ 694 w 782"/>
                <a:gd name="T53" fmla="*/ 62 h 163"/>
                <a:gd name="T54" fmla="*/ 715 w 782"/>
                <a:gd name="T55" fmla="*/ 50 h 163"/>
                <a:gd name="T56" fmla="*/ 735 w 782"/>
                <a:gd name="T57" fmla="*/ 38 h 163"/>
                <a:gd name="T58" fmla="*/ 753 w 782"/>
                <a:gd name="T59" fmla="*/ 25 h 163"/>
                <a:gd name="T60" fmla="*/ 768 w 782"/>
                <a:gd name="T61" fmla="*/ 12 h 163"/>
                <a:gd name="T62" fmla="*/ 781 w 782"/>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6" name="Freeform 62">
              <a:extLst>
                <a:ext uri="{FF2B5EF4-FFF2-40B4-BE49-F238E27FC236}">
                  <a16:creationId xmlns:a16="http://schemas.microsoft.com/office/drawing/2014/main" id="{786D3751-8410-8FA2-04F5-96861B73920C}"/>
                </a:ext>
              </a:extLst>
            </p:cNvPr>
            <p:cNvSpPr>
              <a:spLocks/>
            </p:cNvSpPr>
            <p:nvPr/>
          </p:nvSpPr>
          <p:spPr bwMode="auto">
            <a:xfrm>
              <a:off x="1049" y="2262"/>
              <a:ext cx="88" cy="131"/>
            </a:xfrm>
            <a:custGeom>
              <a:avLst/>
              <a:gdLst>
                <a:gd name="T0" fmla="*/ 3 w 88"/>
                <a:gd name="T1" fmla="*/ 0 h 131"/>
                <a:gd name="T2" fmla="*/ 1 w 88"/>
                <a:gd name="T3" fmla="*/ 11 h 131"/>
                <a:gd name="T4" fmla="*/ 0 w 88"/>
                <a:gd name="T5" fmla="*/ 17 h 131"/>
                <a:gd name="T6" fmla="*/ 0 w 88"/>
                <a:gd name="T7" fmla="*/ 22 h 131"/>
                <a:gd name="T8" fmla="*/ 1 w 88"/>
                <a:gd name="T9" fmla="*/ 27 h 131"/>
                <a:gd name="T10" fmla="*/ 1 w 88"/>
                <a:gd name="T11" fmla="*/ 32 h 131"/>
                <a:gd name="T12" fmla="*/ 3 w 88"/>
                <a:gd name="T13" fmla="*/ 36 h 131"/>
                <a:gd name="T14" fmla="*/ 4 w 88"/>
                <a:gd name="T15" fmla="*/ 40 h 131"/>
                <a:gd name="T16" fmla="*/ 6 w 88"/>
                <a:gd name="T17" fmla="*/ 45 h 131"/>
                <a:gd name="T18" fmla="*/ 8 w 88"/>
                <a:gd name="T19" fmla="*/ 49 h 131"/>
                <a:gd name="T20" fmla="*/ 11 w 88"/>
                <a:gd name="T21" fmla="*/ 52 h 131"/>
                <a:gd name="T22" fmla="*/ 14 w 88"/>
                <a:gd name="T23" fmla="*/ 56 h 131"/>
                <a:gd name="T24" fmla="*/ 17 w 88"/>
                <a:gd name="T25" fmla="*/ 60 h 131"/>
                <a:gd name="T26" fmla="*/ 20 w 88"/>
                <a:gd name="T27" fmla="*/ 64 h 131"/>
                <a:gd name="T28" fmla="*/ 23 w 88"/>
                <a:gd name="T29" fmla="*/ 67 h 131"/>
                <a:gd name="T30" fmla="*/ 27 w 88"/>
                <a:gd name="T31" fmla="*/ 70 h 131"/>
                <a:gd name="T32" fmla="*/ 31 w 88"/>
                <a:gd name="T33" fmla="*/ 74 h 131"/>
                <a:gd name="T34" fmla="*/ 35 w 88"/>
                <a:gd name="T35" fmla="*/ 77 h 131"/>
                <a:gd name="T36" fmla="*/ 39 w 88"/>
                <a:gd name="T37" fmla="*/ 80 h 131"/>
                <a:gd name="T38" fmla="*/ 43 w 88"/>
                <a:gd name="T39" fmla="*/ 84 h 131"/>
                <a:gd name="T40" fmla="*/ 47 w 88"/>
                <a:gd name="T41" fmla="*/ 87 h 131"/>
                <a:gd name="T42" fmla="*/ 51 w 88"/>
                <a:gd name="T43" fmla="*/ 91 h 131"/>
                <a:gd name="T44" fmla="*/ 55 w 88"/>
                <a:gd name="T45" fmla="*/ 94 h 131"/>
                <a:gd name="T46" fmla="*/ 59 w 88"/>
                <a:gd name="T47" fmla="*/ 98 h 131"/>
                <a:gd name="T48" fmla="*/ 63 w 88"/>
                <a:gd name="T49" fmla="*/ 101 h 131"/>
                <a:gd name="T50" fmla="*/ 67 w 88"/>
                <a:gd name="T51" fmla="*/ 105 h 131"/>
                <a:gd name="T52" fmla="*/ 70 w 88"/>
                <a:gd name="T53" fmla="*/ 109 h 131"/>
                <a:gd name="T54" fmla="*/ 74 w 88"/>
                <a:gd name="T55" fmla="*/ 113 h 131"/>
                <a:gd name="T56" fmla="*/ 77 w 88"/>
                <a:gd name="T57" fmla="*/ 117 h 131"/>
                <a:gd name="T58" fmla="*/ 81 w 88"/>
                <a:gd name="T59" fmla="*/ 121 h 131"/>
                <a:gd name="T60" fmla="*/ 84 w 88"/>
                <a:gd name="T61" fmla="*/ 125 h 131"/>
                <a:gd name="T62" fmla="*/ 87 w 88"/>
                <a:gd name="T63" fmla="*/ 130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7" name="Freeform 63">
              <a:extLst>
                <a:ext uri="{FF2B5EF4-FFF2-40B4-BE49-F238E27FC236}">
                  <a16:creationId xmlns:a16="http://schemas.microsoft.com/office/drawing/2014/main" id="{0E989FCC-DE14-C033-2229-260927062C67}"/>
                </a:ext>
              </a:extLst>
            </p:cNvPr>
            <p:cNvSpPr>
              <a:spLocks/>
            </p:cNvSpPr>
            <p:nvPr/>
          </p:nvSpPr>
          <p:spPr bwMode="auto">
            <a:xfrm>
              <a:off x="3467" y="2899"/>
              <a:ext cx="664" cy="276"/>
            </a:xfrm>
            <a:custGeom>
              <a:avLst/>
              <a:gdLst>
                <a:gd name="T0" fmla="*/ 15 w 664"/>
                <a:gd name="T1" fmla="*/ 5 h 276"/>
                <a:gd name="T2" fmla="*/ 32 w 664"/>
                <a:gd name="T3" fmla="*/ 9 h 276"/>
                <a:gd name="T4" fmla="*/ 50 w 664"/>
                <a:gd name="T5" fmla="*/ 11 h 276"/>
                <a:gd name="T6" fmla="*/ 68 w 664"/>
                <a:gd name="T7" fmla="*/ 14 h 276"/>
                <a:gd name="T8" fmla="*/ 87 w 664"/>
                <a:gd name="T9" fmla="*/ 17 h 276"/>
                <a:gd name="T10" fmla="*/ 107 w 664"/>
                <a:gd name="T11" fmla="*/ 19 h 276"/>
                <a:gd name="T12" fmla="*/ 126 w 664"/>
                <a:gd name="T13" fmla="*/ 21 h 276"/>
                <a:gd name="T14" fmla="*/ 146 w 664"/>
                <a:gd name="T15" fmla="*/ 24 h 276"/>
                <a:gd name="T16" fmla="*/ 165 w 664"/>
                <a:gd name="T17" fmla="*/ 27 h 276"/>
                <a:gd name="T18" fmla="*/ 184 w 664"/>
                <a:gd name="T19" fmla="*/ 31 h 276"/>
                <a:gd name="T20" fmla="*/ 203 w 664"/>
                <a:gd name="T21" fmla="*/ 35 h 276"/>
                <a:gd name="T22" fmla="*/ 221 w 664"/>
                <a:gd name="T23" fmla="*/ 39 h 276"/>
                <a:gd name="T24" fmla="*/ 238 w 664"/>
                <a:gd name="T25" fmla="*/ 45 h 276"/>
                <a:gd name="T26" fmla="*/ 255 w 664"/>
                <a:gd name="T27" fmla="*/ 53 h 276"/>
                <a:gd name="T28" fmla="*/ 270 w 664"/>
                <a:gd name="T29" fmla="*/ 61 h 276"/>
                <a:gd name="T30" fmla="*/ 284 w 664"/>
                <a:gd name="T31" fmla="*/ 71 h 276"/>
                <a:gd name="T32" fmla="*/ 309 w 664"/>
                <a:gd name="T33" fmla="*/ 92 h 276"/>
                <a:gd name="T34" fmla="*/ 324 w 664"/>
                <a:gd name="T35" fmla="*/ 107 h 276"/>
                <a:gd name="T36" fmla="*/ 339 w 664"/>
                <a:gd name="T37" fmla="*/ 121 h 276"/>
                <a:gd name="T38" fmla="*/ 354 w 664"/>
                <a:gd name="T39" fmla="*/ 136 h 276"/>
                <a:gd name="T40" fmla="*/ 368 w 664"/>
                <a:gd name="T41" fmla="*/ 151 h 276"/>
                <a:gd name="T42" fmla="*/ 382 w 664"/>
                <a:gd name="T43" fmla="*/ 165 h 276"/>
                <a:gd name="T44" fmla="*/ 396 w 664"/>
                <a:gd name="T45" fmla="*/ 178 h 276"/>
                <a:gd name="T46" fmla="*/ 411 w 664"/>
                <a:gd name="T47" fmla="*/ 191 h 276"/>
                <a:gd name="T48" fmla="*/ 426 w 664"/>
                <a:gd name="T49" fmla="*/ 204 h 276"/>
                <a:gd name="T50" fmla="*/ 441 w 664"/>
                <a:gd name="T51" fmla="*/ 215 h 276"/>
                <a:gd name="T52" fmla="*/ 457 w 664"/>
                <a:gd name="T53" fmla="*/ 226 h 276"/>
                <a:gd name="T54" fmla="*/ 475 w 664"/>
                <a:gd name="T55" fmla="*/ 236 h 276"/>
                <a:gd name="T56" fmla="*/ 493 w 664"/>
                <a:gd name="T57" fmla="*/ 244 h 276"/>
                <a:gd name="T58" fmla="*/ 512 w 664"/>
                <a:gd name="T59" fmla="*/ 251 h 276"/>
                <a:gd name="T60" fmla="*/ 533 w 664"/>
                <a:gd name="T61" fmla="*/ 257 h 276"/>
                <a:gd name="T62" fmla="*/ 553 w 664"/>
                <a:gd name="T63" fmla="*/ 261 h 276"/>
                <a:gd name="T64" fmla="*/ 562 w 664"/>
                <a:gd name="T65" fmla="*/ 264 h 276"/>
                <a:gd name="T66" fmla="*/ 572 w 664"/>
                <a:gd name="T67" fmla="*/ 266 h 276"/>
                <a:gd name="T68" fmla="*/ 581 w 664"/>
                <a:gd name="T69" fmla="*/ 269 h 276"/>
                <a:gd name="T70" fmla="*/ 591 w 664"/>
                <a:gd name="T71" fmla="*/ 271 h 276"/>
                <a:gd name="T72" fmla="*/ 600 w 664"/>
                <a:gd name="T73" fmla="*/ 273 h 276"/>
                <a:gd name="T74" fmla="*/ 609 w 664"/>
                <a:gd name="T75" fmla="*/ 274 h 276"/>
                <a:gd name="T76" fmla="*/ 618 w 664"/>
                <a:gd name="T77" fmla="*/ 275 h 276"/>
                <a:gd name="T78" fmla="*/ 626 w 664"/>
                <a:gd name="T79" fmla="*/ 274 h 276"/>
                <a:gd name="T80" fmla="*/ 634 w 664"/>
                <a:gd name="T81" fmla="*/ 272 h 276"/>
                <a:gd name="T82" fmla="*/ 641 w 664"/>
                <a:gd name="T83" fmla="*/ 269 h 276"/>
                <a:gd name="T84" fmla="*/ 647 w 664"/>
                <a:gd name="T85" fmla="*/ 264 h 276"/>
                <a:gd name="T86" fmla="*/ 652 w 664"/>
                <a:gd name="T87" fmla="*/ 257 h 276"/>
                <a:gd name="T88" fmla="*/ 657 w 664"/>
                <a:gd name="T89" fmla="*/ 248 h 276"/>
                <a:gd name="T90" fmla="*/ 660 w 664"/>
                <a:gd name="T91" fmla="*/ 237 h 276"/>
                <a:gd name="T92" fmla="*/ 663 w 664"/>
                <a:gd name="T93" fmla="*/ 224 h 2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8" name="Freeform 64">
              <a:extLst>
                <a:ext uri="{FF2B5EF4-FFF2-40B4-BE49-F238E27FC236}">
                  <a16:creationId xmlns:a16="http://schemas.microsoft.com/office/drawing/2014/main" id="{758AA809-96AD-7D8F-E933-9702D578ED11}"/>
                </a:ext>
              </a:extLst>
            </p:cNvPr>
            <p:cNvSpPr>
              <a:spLocks/>
            </p:cNvSpPr>
            <p:nvPr/>
          </p:nvSpPr>
          <p:spPr bwMode="auto">
            <a:xfrm>
              <a:off x="4118" y="3029"/>
              <a:ext cx="226" cy="86"/>
            </a:xfrm>
            <a:custGeom>
              <a:avLst/>
              <a:gdLst>
                <a:gd name="T0" fmla="*/ 0 w 226"/>
                <a:gd name="T1" fmla="*/ 83 h 86"/>
                <a:gd name="T2" fmla="*/ 15 w 226"/>
                <a:gd name="T3" fmla="*/ 83 h 86"/>
                <a:gd name="T4" fmla="*/ 24 w 226"/>
                <a:gd name="T5" fmla="*/ 84 h 86"/>
                <a:gd name="T6" fmla="*/ 32 w 226"/>
                <a:gd name="T7" fmla="*/ 84 h 86"/>
                <a:gd name="T8" fmla="*/ 40 w 226"/>
                <a:gd name="T9" fmla="*/ 85 h 86"/>
                <a:gd name="T10" fmla="*/ 48 w 226"/>
                <a:gd name="T11" fmla="*/ 85 h 86"/>
                <a:gd name="T12" fmla="*/ 56 w 226"/>
                <a:gd name="T13" fmla="*/ 85 h 86"/>
                <a:gd name="T14" fmla="*/ 65 w 226"/>
                <a:gd name="T15" fmla="*/ 85 h 86"/>
                <a:gd name="T16" fmla="*/ 73 w 226"/>
                <a:gd name="T17" fmla="*/ 85 h 86"/>
                <a:gd name="T18" fmla="*/ 81 w 226"/>
                <a:gd name="T19" fmla="*/ 85 h 86"/>
                <a:gd name="T20" fmla="*/ 90 w 226"/>
                <a:gd name="T21" fmla="*/ 85 h 86"/>
                <a:gd name="T22" fmla="*/ 98 w 226"/>
                <a:gd name="T23" fmla="*/ 84 h 86"/>
                <a:gd name="T24" fmla="*/ 106 w 226"/>
                <a:gd name="T25" fmla="*/ 83 h 86"/>
                <a:gd name="T26" fmla="*/ 114 w 226"/>
                <a:gd name="T27" fmla="*/ 82 h 86"/>
                <a:gd name="T28" fmla="*/ 122 w 226"/>
                <a:gd name="T29" fmla="*/ 81 h 86"/>
                <a:gd name="T30" fmla="*/ 130 w 226"/>
                <a:gd name="T31" fmla="*/ 79 h 86"/>
                <a:gd name="T32" fmla="*/ 137 w 226"/>
                <a:gd name="T33" fmla="*/ 77 h 86"/>
                <a:gd name="T34" fmla="*/ 145 w 226"/>
                <a:gd name="T35" fmla="*/ 75 h 86"/>
                <a:gd name="T36" fmla="*/ 152 w 226"/>
                <a:gd name="T37" fmla="*/ 73 h 86"/>
                <a:gd name="T38" fmla="*/ 159 w 226"/>
                <a:gd name="T39" fmla="*/ 70 h 86"/>
                <a:gd name="T40" fmla="*/ 166 w 226"/>
                <a:gd name="T41" fmla="*/ 67 h 86"/>
                <a:gd name="T42" fmla="*/ 173 w 226"/>
                <a:gd name="T43" fmla="*/ 63 h 86"/>
                <a:gd name="T44" fmla="*/ 179 w 226"/>
                <a:gd name="T45" fmla="*/ 59 h 86"/>
                <a:gd name="T46" fmla="*/ 186 w 226"/>
                <a:gd name="T47" fmla="*/ 55 h 86"/>
                <a:gd name="T48" fmla="*/ 192 w 226"/>
                <a:gd name="T49" fmla="*/ 49 h 86"/>
                <a:gd name="T50" fmla="*/ 197 w 226"/>
                <a:gd name="T51" fmla="*/ 44 h 86"/>
                <a:gd name="T52" fmla="*/ 202 w 226"/>
                <a:gd name="T53" fmla="*/ 38 h 86"/>
                <a:gd name="T54" fmla="*/ 208 w 226"/>
                <a:gd name="T55" fmla="*/ 31 h 86"/>
                <a:gd name="T56" fmla="*/ 212 w 226"/>
                <a:gd name="T57" fmla="*/ 24 h 86"/>
                <a:gd name="T58" fmla="*/ 217 w 226"/>
                <a:gd name="T59" fmla="*/ 17 h 86"/>
                <a:gd name="T60" fmla="*/ 221 w 226"/>
                <a:gd name="T61" fmla="*/ 9 h 86"/>
                <a:gd name="T62" fmla="*/ 225 w 226"/>
                <a:gd name="T63" fmla="*/ 0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59" name="Freeform 65">
              <a:extLst>
                <a:ext uri="{FF2B5EF4-FFF2-40B4-BE49-F238E27FC236}">
                  <a16:creationId xmlns:a16="http://schemas.microsoft.com/office/drawing/2014/main" id="{1F62D2C9-E7EA-B91F-CB8D-63275230D5F6}"/>
                </a:ext>
              </a:extLst>
            </p:cNvPr>
            <p:cNvSpPr>
              <a:spLocks/>
            </p:cNvSpPr>
            <p:nvPr/>
          </p:nvSpPr>
          <p:spPr bwMode="auto">
            <a:xfrm>
              <a:off x="4343" y="2958"/>
              <a:ext cx="95" cy="74"/>
            </a:xfrm>
            <a:custGeom>
              <a:avLst/>
              <a:gdLst>
                <a:gd name="T0" fmla="*/ 83 w 95"/>
                <a:gd name="T1" fmla="*/ 0 h 74"/>
                <a:gd name="T2" fmla="*/ 89 w 95"/>
                <a:gd name="T3" fmla="*/ 12 h 74"/>
                <a:gd name="T4" fmla="*/ 91 w 95"/>
                <a:gd name="T5" fmla="*/ 17 h 74"/>
                <a:gd name="T6" fmla="*/ 93 w 95"/>
                <a:gd name="T7" fmla="*/ 22 h 74"/>
                <a:gd name="T8" fmla="*/ 94 w 95"/>
                <a:gd name="T9" fmla="*/ 27 h 74"/>
                <a:gd name="T10" fmla="*/ 94 w 95"/>
                <a:gd name="T11" fmla="*/ 32 h 74"/>
                <a:gd name="T12" fmla="*/ 94 w 95"/>
                <a:gd name="T13" fmla="*/ 36 h 74"/>
                <a:gd name="T14" fmla="*/ 93 w 95"/>
                <a:gd name="T15" fmla="*/ 40 h 74"/>
                <a:gd name="T16" fmla="*/ 93 w 95"/>
                <a:gd name="T17" fmla="*/ 44 h 74"/>
                <a:gd name="T18" fmla="*/ 91 w 95"/>
                <a:gd name="T19" fmla="*/ 47 h 74"/>
                <a:gd name="T20" fmla="*/ 89 w 95"/>
                <a:gd name="T21" fmla="*/ 50 h 74"/>
                <a:gd name="T22" fmla="*/ 87 w 95"/>
                <a:gd name="T23" fmla="*/ 54 h 74"/>
                <a:gd name="T24" fmla="*/ 84 w 95"/>
                <a:gd name="T25" fmla="*/ 56 h 74"/>
                <a:gd name="T26" fmla="*/ 81 w 95"/>
                <a:gd name="T27" fmla="*/ 59 h 74"/>
                <a:gd name="T28" fmla="*/ 77 w 95"/>
                <a:gd name="T29" fmla="*/ 61 h 74"/>
                <a:gd name="T30" fmla="*/ 74 w 95"/>
                <a:gd name="T31" fmla="*/ 64 h 74"/>
                <a:gd name="T32" fmla="*/ 70 w 95"/>
                <a:gd name="T33" fmla="*/ 65 h 74"/>
                <a:gd name="T34" fmla="*/ 66 w 95"/>
                <a:gd name="T35" fmla="*/ 67 h 74"/>
                <a:gd name="T36" fmla="*/ 61 w 95"/>
                <a:gd name="T37" fmla="*/ 68 h 74"/>
                <a:gd name="T38" fmla="*/ 57 w 95"/>
                <a:gd name="T39" fmla="*/ 70 h 74"/>
                <a:gd name="T40" fmla="*/ 52 w 95"/>
                <a:gd name="T41" fmla="*/ 71 h 74"/>
                <a:gd name="T42" fmla="*/ 47 w 95"/>
                <a:gd name="T43" fmla="*/ 72 h 74"/>
                <a:gd name="T44" fmla="*/ 43 w 95"/>
                <a:gd name="T45" fmla="*/ 72 h 74"/>
                <a:gd name="T46" fmla="*/ 38 w 95"/>
                <a:gd name="T47" fmla="*/ 73 h 74"/>
                <a:gd name="T48" fmla="*/ 33 w 95"/>
                <a:gd name="T49" fmla="*/ 73 h 74"/>
                <a:gd name="T50" fmla="*/ 28 w 95"/>
                <a:gd name="T51" fmla="*/ 73 h 74"/>
                <a:gd name="T52" fmla="*/ 23 w 95"/>
                <a:gd name="T53" fmla="*/ 73 h 74"/>
                <a:gd name="T54" fmla="*/ 18 w 95"/>
                <a:gd name="T55" fmla="*/ 73 h 74"/>
                <a:gd name="T56" fmla="*/ 13 w 95"/>
                <a:gd name="T57" fmla="*/ 73 h 74"/>
                <a:gd name="T58" fmla="*/ 9 w 95"/>
                <a:gd name="T59" fmla="*/ 72 h 74"/>
                <a:gd name="T60" fmla="*/ 4 w 95"/>
                <a:gd name="T61" fmla="*/ 72 h 74"/>
                <a:gd name="T62" fmla="*/ 0 w 95"/>
                <a:gd name="T63" fmla="*/ 71 h 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60" name="Freeform 66">
              <a:extLst>
                <a:ext uri="{FF2B5EF4-FFF2-40B4-BE49-F238E27FC236}">
                  <a16:creationId xmlns:a16="http://schemas.microsoft.com/office/drawing/2014/main" id="{9D9FB05E-7E53-8E7D-F52D-39BD7F319D6E}"/>
                </a:ext>
              </a:extLst>
            </p:cNvPr>
            <p:cNvSpPr>
              <a:spLocks/>
            </p:cNvSpPr>
            <p:nvPr/>
          </p:nvSpPr>
          <p:spPr bwMode="auto">
            <a:xfrm>
              <a:off x="4556" y="2758"/>
              <a:ext cx="39" cy="95"/>
            </a:xfrm>
            <a:custGeom>
              <a:avLst/>
              <a:gdLst>
                <a:gd name="T0" fmla="*/ 35 w 39"/>
                <a:gd name="T1" fmla="*/ 0 h 95"/>
                <a:gd name="T2" fmla="*/ 36 w 39"/>
                <a:gd name="T3" fmla="*/ 6 h 95"/>
                <a:gd name="T4" fmla="*/ 37 w 39"/>
                <a:gd name="T5" fmla="*/ 10 h 95"/>
                <a:gd name="T6" fmla="*/ 38 w 39"/>
                <a:gd name="T7" fmla="*/ 14 h 95"/>
                <a:gd name="T8" fmla="*/ 38 w 39"/>
                <a:gd name="T9" fmla="*/ 17 h 95"/>
                <a:gd name="T10" fmla="*/ 38 w 39"/>
                <a:gd name="T11" fmla="*/ 20 h 95"/>
                <a:gd name="T12" fmla="*/ 38 w 39"/>
                <a:gd name="T13" fmla="*/ 24 h 95"/>
                <a:gd name="T14" fmla="*/ 38 w 39"/>
                <a:gd name="T15" fmla="*/ 27 h 95"/>
                <a:gd name="T16" fmla="*/ 38 w 39"/>
                <a:gd name="T17" fmla="*/ 30 h 95"/>
                <a:gd name="T18" fmla="*/ 38 w 39"/>
                <a:gd name="T19" fmla="*/ 34 h 95"/>
                <a:gd name="T20" fmla="*/ 37 w 39"/>
                <a:gd name="T21" fmla="*/ 37 h 95"/>
                <a:gd name="T22" fmla="*/ 36 w 39"/>
                <a:gd name="T23" fmla="*/ 40 h 95"/>
                <a:gd name="T24" fmla="*/ 36 w 39"/>
                <a:gd name="T25" fmla="*/ 43 h 95"/>
                <a:gd name="T26" fmla="*/ 35 w 39"/>
                <a:gd name="T27" fmla="*/ 46 h 95"/>
                <a:gd name="T28" fmla="*/ 34 w 39"/>
                <a:gd name="T29" fmla="*/ 49 h 95"/>
                <a:gd name="T30" fmla="*/ 33 w 39"/>
                <a:gd name="T31" fmla="*/ 52 h 95"/>
                <a:gd name="T32" fmla="*/ 32 w 39"/>
                <a:gd name="T33" fmla="*/ 55 h 95"/>
                <a:gd name="T34" fmla="*/ 31 w 39"/>
                <a:gd name="T35" fmla="*/ 58 h 95"/>
                <a:gd name="T36" fmla="*/ 29 w 39"/>
                <a:gd name="T37" fmla="*/ 61 h 95"/>
                <a:gd name="T38" fmla="*/ 28 w 39"/>
                <a:gd name="T39" fmla="*/ 64 h 95"/>
                <a:gd name="T40" fmla="*/ 26 w 39"/>
                <a:gd name="T41" fmla="*/ 66 h 95"/>
                <a:gd name="T42" fmla="*/ 24 w 39"/>
                <a:gd name="T43" fmla="*/ 69 h 95"/>
                <a:gd name="T44" fmla="*/ 22 w 39"/>
                <a:gd name="T45" fmla="*/ 72 h 95"/>
                <a:gd name="T46" fmla="*/ 20 w 39"/>
                <a:gd name="T47" fmla="*/ 74 h 95"/>
                <a:gd name="T48" fmla="*/ 18 w 39"/>
                <a:gd name="T49" fmla="*/ 77 h 95"/>
                <a:gd name="T50" fmla="*/ 16 w 39"/>
                <a:gd name="T51" fmla="*/ 80 h 95"/>
                <a:gd name="T52" fmla="*/ 13 w 39"/>
                <a:gd name="T53" fmla="*/ 82 h 95"/>
                <a:gd name="T54" fmla="*/ 11 w 39"/>
                <a:gd name="T55" fmla="*/ 84 h 95"/>
                <a:gd name="T56" fmla="*/ 8 w 39"/>
                <a:gd name="T57" fmla="*/ 87 h 95"/>
                <a:gd name="T58" fmla="*/ 5 w 39"/>
                <a:gd name="T59" fmla="*/ 89 h 95"/>
                <a:gd name="T60" fmla="*/ 2 w 39"/>
                <a:gd name="T61" fmla="*/ 92 h 95"/>
                <a:gd name="T62" fmla="*/ 0 w 3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61" name="Freeform 67">
              <a:extLst>
                <a:ext uri="{FF2B5EF4-FFF2-40B4-BE49-F238E27FC236}">
                  <a16:creationId xmlns:a16="http://schemas.microsoft.com/office/drawing/2014/main" id="{ABDF8753-C813-36A1-5A25-4B5896F4D4CF}"/>
                </a:ext>
              </a:extLst>
            </p:cNvPr>
            <p:cNvSpPr>
              <a:spLocks/>
            </p:cNvSpPr>
            <p:nvPr/>
          </p:nvSpPr>
          <p:spPr bwMode="auto">
            <a:xfrm>
              <a:off x="4567" y="2640"/>
              <a:ext cx="85" cy="108"/>
            </a:xfrm>
            <a:custGeom>
              <a:avLst/>
              <a:gdLst>
                <a:gd name="T0" fmla="*/ 21 w 85"/>
                <a:gd name="T1" fmla="*/ 0 h 108"/>
                <a:gd name="T2" fmla="*/ 37 w 85"/>
                <a:gd name="T3" fmla="*/ 8 h 108"/>
                <a:gd name="T4" fmla="*/ 44 w 85"/>
                <a:gd name="T5" fmla="*/ 12 h 108"/>
                <a:gd name="T6" fmla="*/ 50 w 85"/>
                <a:gd name="T7" fmla="*/ 16 h 108"/>
                <a:gd name="T8" fmla="*/ 56 w 85"/>
                <a:gd name="T9" fmla="*/ 20 h 108"/>
                <a:gd name="T10" fmla="*/ 61 w 85"/>
                <a:gd name="T11" fmla="*/ 24 h 108"/>
                <a:gd name="T12" fmla="*/ 66 w 85"/>
                <a:gd name="T13" fmla="*/ 28 h 108"/>
                <a:gd name="T14" fmla="*/ 70 w 85"/>
                <a:gd name="T15" fmla="*/ 32 h 108"/>
                <a:gd name="T16" fmla="*/ 74 w 85"/>
                <a:gd name="T17" fmla="*/ 36 h 108"/>
                <a:gd name="T18" fmla="*/ 77 w 85"/>
                <a:gd name="T19" fmla="*/ 40 h 108"/>
                <a:gd name="T20" fmla="*/ 79 w 85"/>
                <a:gd name="T21" fmla="*/ 43 h 108"/>
                <a:gd name="T22" fmla="*/ 81 w 85"/>
                <a:gd name="T23" fmla="*/ 47 h 108"/>
                <a:gd name="T24" fmla="*/ 83 w 85"/>
                <a:gd name="T25" fmla="*/ 50 h 108"/>
                <a:gd name="T26" fmla="*/ 83 w 85"/>
                <a:gd name="T27" fmla="*/ 54 h 108"/>
                <a:gd name="T28" fmla="*/ 84 w 85"/>
                <a:gd name="T29" fmla="*/ 57 h 108"/>
                <a:gd name="T30" fmla="*/ 83 w 85"/>
                <a:gd name="T31" fmla="*/ 61 h 108"/>
                <a:gd name="T32" fmla="*/ 83 w 85"/>
                <a:gd name="T33" fmla="*/ 64 h 108"/>
                <a:gd name="T34" fmla="*/ 81 w 85"/>
                <a:gd name="T35" fmla="*/ 67 h 108"/>
                <a:gd name="T36" fmla="*/ 79 w 85"/>
                <a:gd name="T37" fmla="*/ 70 h 108"/>
                <a:gd name="T38" fmla="*/ 76 w 85"/>
                <a:gd name="T39" fmla="*/ 74 h 108"/>
                <a:gd name="T40" fmla="*/ 73 w 85"/>
                <a:gd name="T41" fmla="*/ 77 h 108"/>
                <a:gd name="T42" fmla="*/ 69 w 85"/>
                <a:gd name="T43" fmla="*/ 80 h 108"/>
                <a:gd name="T44" fmla="*/ 65 w 85"/>
                <a:gd name="T45" fmla="*/ 83 h 108"/>
                <a:gd name="T46" fmla="*/ 60 w 85"/>
                <a:gd name="T47" fmla="*/ 86 h 108"/>
                <a:gd name="T48" fmla="*/ 55 w 85"/>
                <a:gd name="T49" fmla="*/ 88 h 108"/>
                <a:gd name="T50" fmla="*/ 49 w 85"/>
                <a:gd name="T51" fmla="*/ 91 h 108"/>
                <a:gd name="T52" fmla="*/ 42 w 85"/>
                <a:gd name="T53" fmla="*/ 94 h 108"/>
                <a:gd name="T54" fmla="*/ 35 w 85"/>
                <a:gd name="T55" fmla="*/ 97 h 108"/>
                <a:gd name="T56" fmla="*/ 27 w 85"/>
                <a:gd name="T57" fmla="*/ 99 h 108"/>
                <a:gd name="T58" fmla="*/ 19 w 85"/>
                <a:gd name="T59" fmla="*/ 102 h 108"/>
                <a:gd name="T60" fmla="*/ 9 w 85"/>
                <a:gd name="T61" fmla="*/ 104 h 108"/>
                <a:gd name="T62" fmla="*/ 0 w 85"/>
                <a:gd name="T63" fmla="*/ 10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62" name="Freeform 68">
              <a:extLst>
                <a:ext uri="{FF2B5EF4-FFF2-40B4-BE49-F238E27FC236}">
                  <a16:creationId xmlns:a16="http://schemas.microsoft.com/office/drawing/2014/main" id="{B575ADC4-1F71-D22D-877E-5AE71712A1C5}"/>
                </a:ext>
              </a:extLst>
            </p:cNvPr>
            <p:cNvSpPr>
              <a:spLocks/>
            </p:cNvSpPr>
            <p:nvPr/>
          </p:nvSpPr>
          <p:spPr bwMode="auto">
            <a:xfrm>
              <a:off x="4626" y="2508"/>
              <a:ext cx="57" cy="133"/>
            </a:xfrm>
            <a:custGeom>
              <a:avLst/>
              <a:gdLst>
                <a:gd name="T0" fmla="*/ 0 w 57"/>
                <a:gd name="T1" fmla="*/ 2 h 133"/>
                <a:gd name="T2" fmla="*/ 14 w 57"/>
                <a:gd name="T3" fmla="*/ 0 h 133"/>
                <a:gd name="T4" fmla="*/ 20 w 57"/>
                <a:gd name="T5" fmla="*/ 0 h 133"/>
                <a:gd name="T6" fmla="*/ 25 w 57"/>
                <a:gd name="T7" fmla="*/ 1 h 133"/>
                <a:gd name="T8" fmla="*/ 30 w 57"/>
                <a:gd name="T9" fmla="*/ 4 h 133"/>
                <a:gd name="T10" fmla="*/ 35 w 57"/>
                <a:gd name="T11" fmla="*/ 6 h 133"/>
                <a:gd name="T12" fmla="*/ 39 w 57"/>
                <a:gd name="T13" fmla="*/ 10 h 133"/>
                <a:gd name="T14" fmla="*/ 43 w 57"/>
                <a:gd name="T15" fmla="*/ 14 h 133"/>
                <a:gd name="T16" fmla="*/ 46 w 57"/>
                <a:gd name="T17" fmla="*/ 19 h 133"/>
                <a:gd name="T18" fmla="*/ 48 w 57"/>
                <a:gd name="T19" fmla="*/ 24 h 133"/>
                <a:gd name="T20" fmla="*/ 51 w 57"/>
                <a:gd name="T21" fmla="*/ 30 h 133"/>
                <a:gd name="T22" fmla="*/ 52 w 57"/>
                <a:gd name="T23" fmla="*/ 36 h 133"/>
                <a:gd name="T24" fmla="*/ 54 w 57"/>
                <a:gd name="T25" fmla="*/ 42 h 133"/>
                <a:gd name="T26" fmla="*/ 55 w 57"/>
                <a:gd name="T27" fmla="*/ 48 h 133"/>
                <a:gd name="T28" fmla="*/ 55 w 57"/>
                <a:gd name="T29" fmla="*/ 55 h 133"/>
                <a:gd name="T30" fmla="*/ 56 w 57"/>
                <a:gd name="T31" fmla="*/ 62 h 133"/>
                <a:gd name="T32" fmla="*/ 55 w 57"/>
                <a:gd name="T33" fmla="*/ 69 h 133"/>
                <a:gd name="T34" fmla="*/ 54 w 57"/>
                <a:gd name="T35" fmla="*/ 76 h 133"/>
                <a:gd name="T36" fmla="*/ 53 w 57"/>
                <a:gd name="T37" fmla="*/ 82 h 133"/>
                <a:gd name="T38" fmla="*/ 51 w 57"/>
                <a:gd name="T39" fmla="*/ 89 h 133"/>
                <a:gd name="T40" fmla="*/ 49 w 57"/>
                <a:gd name="T41" fmla="*/ 95 h 133"/>
                <a:gd name="T42" fmla="*/ 47 w 57"/>
                <a:gd name="T43" fmla="*/ 101 h 133"/>
                <a:gd name="T44" fmla="*/ 44 w 57"/>
                <a:gd name="T45" fmla="*/ 107 h 133"/>
                <a:gd name="T46" fmla="*/ 40 w 57"/>
                <a:gd name="T47" fmla="*/ 112 h 133"/>
                <a:gd name="T48" fmla="*/ 37 w 57"/>
                <a:gd name="T49" fmla="*/ 117 h 133"/>
                <a:gd name="T50" fmla="*/ 33 w 57"/>
                <a:gd name="T51" fmla="*/ 121 h 133"/>
                <a:gd name="T52" fmla="*/ 28 w 57"/>
                <a:gd name="T53" fmla="*/ 125 h 133"/>
                <a:gd name="T54" fmla="*/ 24 w 57"/>
                <a:gd name="T55" fmla="*/ 128 h 133"/>
                <a:gd name="T56" fmla="*/ 18 w 57"/>
                <a:gd name="T57" fmla="*/ 130 h 133"/>
                <a:gd name="T58" fmla="*/ 12 w 57"/>
                <a:gd name="T59" fmla="*/ 131 h 133"/>
                <a:gd name="T60" fmla="*/ 6 w 57"/>
                <a:gd name="T61" fmla="*/ 132 h 133"/>
                <a:gd name="T62" fmla="*/ 0 w 57"/>
                <a:gd name="T63" fmla="*/ 132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63" name="Freeform 69">
              <a:extLst>
                <a:ext uri="{FF2B5EF4-FFF2-40B4-BE49-F238E27FC236}">
                  <a16:creationId xmlns:a16="http://schemas.microsoft.com/office/drawing/2014/main" id="{7E3ADBA3-BF32-6FD3-EF0B-AFFA6A2C81FE}"/>
                </a:ext>
              </a:extLst>
            </p:cNvPr>
            <p:cNvSpPr>
              <a:spLocks/>
            </p:cNvSpPr>
            <p:nvPr/>
          </p:nvSpPr>
          <p:spPr bwMode="auto">
            <a:xfrm>
              <a:off x="4544" y="2411"/>
              <a:ext cx="83" cy="53"/>
            </a:xfrm>
            <a:custGeom>
              <a:avLst/>
              <a:gdLst>
                <a:gd name="T0" fmla="*/ 0 w 83"/>
                <a:gd name="T1" fmla="*/ 5 h 53"/>
                <a:gd name="T2" fmla="*/ 7 w 83"/>
                <a:gd name="T3" fmla="*/ 2 h 53"/>
                <a:gd name="T4" fmla="*/ 11 w 83"/>
                <a:gd name="T5" fmla="*/ 1 h 53"/>
                <a:gd name="T6" fmla="*/ 14 w 83"/>
                <a:gd name="T7" fmla="*/ 1 h 53"/>
                <a:gd name="T8" fmla="*/ 18 w 83"/>
                <a:gd name="T9" fmla="*/ 1 h 53"/>
                <a:gd name="T10" fmla="*/ 22 w 83"/>
                <a:gd name="T11" fmla="*/ 0 h 53"/>
                <a:gd name="T12" fmla="*/ 25 w 83"/>
                <a:gd name="T13" fmla="*/ 0 h 53"/>
                <a:gd name="T14" fmla="*/ 28 w 83"/>
                <a:gd name="T15" fmla="*/ 0 h 53"/>
                <a:gd name="T16" fmla="*/ 32 w 83"/>
                <a:gd name="T17" fmla="*/ 1 h 53"/>
                <a:gd name="T18" fmla="*/ 34 w 83"/>
                <a:gd name="T19" fmla="*/ 1 h 53"/>
                <a:gd name="T20" fmla="*/ 38 w 83"/>
                <a:gd name="T21" fmla="*/ 1 h 53"/>
                <a:gd name="T22" fmla="*/ 40 w 83"/>
                <a:gd name="T23" fmla="*/ 2 h 53"/>
                <a:gd name="T24" fmla="*/ 44 w 83"/>
                <a:gd name="T25" fmla="*/ 3 h 53"/>
                <a:gd name="T26" fmla="*/ 46 w 83"/>
                <a:gd name="T27" fmla="*/ 4 h 53"/>
                <a:gd name="T28" fmla="*/ 49 w 83"/>
                <a:gd name="T29" fmla="*/ 5 h 53"/>
                <a:gd name="T30" fmla="*/ 52 w 83"/>
                <a:gd name="T31" fmla="*/ 7 h 53"/>
                <a:gd name="T32" fmla="*/ 54 w 83"/>
                <a:gd name="T33" fmla="*/ 8 h 53"/>
                <a:gd name="T34" fmla="*/ 56 w 83"/>
                <a:gd name="T35" fmla="*/ 10 h 53"/>
                <a:gd name="T36" fmla="*/ 59 w 83"/>
                <a:gd name="T37" fmla="*/ 12 h 53"/>
                <a:gd name="T38" fmla="*/ 61 w 83"/>
                <a:gd name="T39" fmla="*/ 14 h 53"/>
                <a:gd name="T40" fmla="*/ 64 w 83"/>
                <a:gd name="T41" fmla="*/ 16 h 53"/>
                <a:gd name="T42" fmla="*/ 66 w 83"/>
                <a:gd name="T43" fmla="*/ 19 h 53"/>
                <a:gd name="T44" fmla="*/ 68 w 83"/>
                <a:gd name="T45" fmla="*/ 21 h 53"/>
                <a:gd name="T46" fmla="*/ 70 w 83"/>
                <a:gd name="T47" fmla="*/ 24 h 53"/>
                <a:gd name="T48" fmla="*/ 72 w 83"/>
                <a:gd name="T49" fmla="*/ 27 h 53"/>
                <a:gd name="T50" fmla="*/ 73 w 83"/>
                <a:gd name="T51" fmla="*/ 30 h 53"/>
                <a:gd name="T52" fmla="*/ 75 w 83"/>
                <a:gd name="T53" fmla="*/ 33 h 53"/>
                <a:gd name="T54" fmla="*/ 76 w 83"/>
                <a:gd name="T55" fmla="*/ 37 h 53"/>
                <a:gd name="T56" fmla="*/ 78 w 83"/>
                <a:gd name="T57" fmla="*/ 40 h 53"/>
                <a:gd name="T58" fmla="*/ 80 w 83"/>
                <a:gd name="T59" fmla="*/ 44 h 53"/>
                <a:gd name="T60" fmla="*/ 81 w 83"/>
                <a:gd name="T61" fmla="*/ 47 h 53"/>
                <a:gd name="T62" fmla="*/ 82 w 83"/>
                <a:gd name="T63" fmla="*/ 52 h 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64" name="Freeform 70">
              <a:extLst>
                <a:ext uri="{FF2B5EF4-FFF2-40B4-BE49-F238E27FC236}">
                  <a16:creationId xmlns:a16="http://schemas.microsoft.com/office/drawing/2014/main" id="{12658756-0859-0E49-E062-5BC160CCFFC0}"/>
                </a:ext>
              </a:extLst>
            </p:cNvPr>
            <p:cNvSpPr>
              <a:spLocks/>
            </p:cNvSpPr>
            <p:nvPr/>
          </p:nvSpPr>
          <p:spPr bwMode="auto">
            <a:xfrm>
              <a:off x="4568" y="2410"/>
              <a:ext cx="60" cy="54"/>
            </a:xfrm>
            <a:custGeom>
              <a:avLst/>
              <a:gdLst>
                <a:gd name="T0" fmla="*/ 0 w 60"/>
                <a:gd name="T1" fmla="*/ 6 h 54"/>
                <a:gd name="T2" fmla="*/ 7 w 60"/>
                <a:gd name="T3" fmla="*/ 3 h 54"/>
                <a:gd name="T4" fmla="*/ 11 w 60"/>
                <a:gd name="T5" fmla="*/ 2 h 54"/>
                <a:gd name="T6" fmla="*/ 15 w 60"/>
                <a:gd name="T7" fmla="*/ 1 h 54"/>
                <a:gd name="T8" fmla="*/ 18 w 60"/>
                <a:gd name="T9" fmla="*/ 0 h 54"/>
                <a:gd name="T10" fmla="*/ 22 w 60"/>
                <a:gd name="T11" fmla="*/ 0 h 54"/>
                <a:gd name="T12" fmla="*/ 25 w 60"/>
                <a:gd name="T13" fmla="*/ 0 h 54"/>
                <a:gd name="T14" fmla="*/ 28 w 60"/>
                <a:gd name="T15" fmla="*/ 0 h 54"/>
                <a:gd name="T16" fmla="*/ 31 w 60"/>
                <a:gd name="T17" fmla="*/ 0 h 54"/>
                <a:gd name="T18" fmla="*/ 34 w 60"/>
                <a:gd name="T19" fmla="*/ 0 h 54"/>
                <a:gd name="T20" fmla="*/ 36 w 60"/>
                <a:gd name="T21" fmla="*/ 1 h 54"/>
                <a:gd name="T22" fmla="*/ 38 w 60"/>
                <a:gd name="T23" fmla="*/ 1 h 54"/>
                <a:gd name="T24" fmla="*/ 41 w 60"/>
                <a:gd name="T25" fmla="*/ 2 h 54"/>
                <a:gd name="T26" fmla="*/ 43 w 60"/>
                <a:gd name="T27" fmla="*/ 3 h 54"/>
                <a:gd name="T28" fmla="*/ 45 w 60"/>
                <a:gd name="T29" fmla="*/ 4 h 54"/>
                <a:gd name="T30" fmla="*/ 47 w 60"/>
                <a:gd name="T31" fmla="*/ 6 h 54"/>
                <a:gd name="T32" fmla="*/ 49 w 60"/>
                <a:gd name="T33" fmla="*/ 7 h 54"/>
                <a:gd name="T34" fmla="*/ 50 w 60"/>
                <a:gd name="T35" fmla="*/ 9 h 54"/>
                <a:gd name="T36" fmla="*/ 52 w 60"/>
                <a:gd name="T37" fmla="*/ 11 h 54"/>
                <a:gd name="T38" fmla="*/ 53 w 60"/>
                <a:gd name="T39" fmla="*/ 13 h 54"/>
                <a:gd name="T40" fmla="*/ 54 w 60"/>
                <a:gd name="T41" fmla="*/ 15 h 54"/>
                <a:gd name="T42" fmla="*/ 56 w 60"/>
                <a:gd name="T43" fmla="*/ 18 h 54"/>
                <a:gd name="T44" fmla="*/ 56 w 60"/>
                <a:gd name="T45" fmla="*/ 20 h 54"/>
                <a:gd name="T46" fmla="*/ 57 w 60"/>
                <a:gd name="T47" fmla="*/ 23 h 54"/>
                <a:gd name="T48" fmla="*/ 58 w 60"/>
                <a:gd name="T49" fmla="*/ 26 h 54"/>
                <a:gd name="T50" fmla="*/ 58 w 60"/>
                <a:gd name="T51" fmla="*/ 30 h 54"/>
                <a:gd name="T52" fmla="*/ 59 w 60"/>
                <a:gd name="T53" fmla="*/ 33 h 54"/>
                <a:gd name="T54" fmla="*/ 59 w 60"/>
                <a:gd name="T55" fmla="*/ 36 h 54"/>
                <a:gd name="T56" fmla="*/ 59 w 60"/>
                <a:gd name="T57" fmla="*/ 40 h 54"/>
                <a:gd name="T58" fmla="*/ 59 w 60"/>
                <a:gd name="T59" fmla="*/ 44 h 54"/>
                <a:gd name="T60" fmla="*/ 58 w 60"/>
                <a:gd name="T61" fmla="*/ 48 h 54"/>
                <a:gd name="T62" fmla="*/ 58 w 60"/>
                <a:gd name="T63" fmla="*/ 53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65" name="Freeform 71">
              <a:extLst>
                <a:ext uri="{FF2B5EF4-FFF2-40B4-BE49-F238E27FC236}">
                  <a16:creationId xmlns:a16="http://schemas.microsoft.com/office/drawing/2014/main" id="{B1E476AE-2209-D356-3FA8-634AB7AE09B7}"/>
                </a:ext>
              </a:extLst>
            </p:cNvPr>
            <p:cNvSpPr>
              <a:spLocks/>
            </p:cNvSpPr>
            <p:nvPr/>
          </p:nvSpPr>
          <p:spPr bwMode="auto">
            <a:xfrm>
              <a:off x="4626" y="2510"/>
              <a:ext cx="49" cy="95"/>
            </a:xfrm>
            <a:custGeom>
              <a:avLst/>
              <a:gdLst>
                <a:gd name="T0" fmla="*/ 0 w 49"/>
                <a:gd name="T1" fmla="*/ 0 h 95"/>
                <a:gd name="T2" fmla="*/ 6 w 49"/>
                <a:gd name="T3" fmla="*/ 4 h 95"/>
                <a:gd name="T4" fmla="*/ 8 w 49"/>
                <a:gd name="T5" fmla="*/ 7 h 95"/>
                <a:gd name="T6" fmla="*/ 10 w 49"/>
                <a:gd name="T7" fmla="*/ 10 h 95"/>
                <a:gd name="T8" fmla="*/ 13 w 49"/>
                <a:gd name="T9" fmla="*/ 12 h 95"/>
                <a:gd name="T10" fmla="*/ 15 w 49"/>
                <a:gd name="T11" fmla="*/ 15 h 95"/>
                <a:gd name="T12" fmla="*/ 17 w 49"/>
                <a:gd name="T13" fmla="*/ 17 h 95"/>
                <a:gd name="T14" fmla="*/ 19 w 49"/>
                <a:gd name="T15" fmla="*/ 20 h 95"/>
                <a:gd name="T16" fmla="*/ 22 w 49"/>
                <a:gd name="T17" fmla="*/ 22 h 95"/>
                <a:gd name="T18" fmla="*/ 24 w 49"/>
                <a:gd name="T19" fmla="*/ 25 h 95"/>
                <a:gd name="T20" fmla="*/ 25 w 49"/>
                <a:gd name="T21" fmla="*/ 28 h 95"/>
                <a:gd name="T22" fmla="*/ 27 w 49"/>
                <a:gd name="T23" fmla="*/ 31 h 95"/>
                <a:gd name="T24" fmla="*/ 29 w 49"/>
                <a:gd name="T25" fmla="*/ 34 h 95"/>
                <a:gd name="T26" fmla="*/ 31 w 49"/>
                <a:gd name="T27" fmla="*/ 36 h 95"/>
                <a:gd name="T28" fmla="*/ 32 w 49"/>
                <a:gd name="T29" fmla="*/ 40 h 95"/>
                <a:gd name="T30" fmla="*/ 34 w 49"/>
                <a:gd name="T31" fmla="*/ 42 h 95"/>
                <a:gd name="T32" fmla="*/ 35 w 49"/>
                <a:gd name="T33" fmla="*/ 45 h 95"/>
                <a:gd name="T34" fmla="*/ 36 w 49"/>
                <a:gd name="T35" fmla="*/ 48 h 95"/>
                <a:gd name="T36" fmla="*/ 38 w 49"/>
                <a:gd name="T37" fmla="*/ 51 h 95"/>
                <a:gd name="T38" fmla="*/ 39 w 49"/>
                <a:gd name="T39" fmla="*/ 54 h 95"/>
                <a:gd name="T40" fmla="*/ 40 w 49"/>
                <a:gd name="T41" fmla="*/ 58 h 95"/>
                <a:gd name="T42" fmla="*/ 41 w 49"/>
                <a:gd name="T43" fmla="*/ 61 h 95"/>
                <a:gd name="T44" fmla="*/ 42 w 49"/>
                <a:gd name="T45" fmla="*/ 64 h 95"/>
                <a:gd name="T46" fmla="*/ 43 w 49"/>
                <a:gd name="T47" fmla="*/ 67 h 95"/>
                <a:gd name="T48" fmla="*/ 44 w 49"/>
                <a:gd name="T49" fmla="*/ 70 h 95"/>
                <a:gd name="T50" fmla="*/ 45 w 49"/>
                <a:gd name="T51" fmla="*/ 74 h 95"/>
                <a:gd name="T52" fmla="*/ 46 w 49"/>
                <a:gd name="T53" fmla="*/ 77 h 95"/>
                <a:gd name="T54" fmla="*/ 46 w 49"/>
                <a:gd name="T55" fmla="*/ 80 h 95"/>
                <a:gd name="T56" fmla="*/ 47 w 49"/>
                <a:gd name="T57" fmla="*/ 84 h 95"/>
                <a:gd name="T58" fmla="*/ 47 w 49"/>
                <a:gd name="T59" fmla="*/ 87 h 95"/>
                <a:gd name="T60" fmla="*/ 48 w 49"/>
                <a:gd name="T61" fmla="*/ 91 h 95"/>
                <a:gd name="T62" fmla="*/ 48 w 4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66" name="Freeform 72">
              <a:extLst>
                <a:ext uri="{FF2B5EF4-FFF2-40B4-BE49-F238E27FC236}">
                  <a16:creationId xmlns:a16="http://schemas.microsoft.com/office/drawing/2014/main" id="{B78F5062-07B5-8F05-F553-019C895E1986}"/>
                </a:ext>
              </a:extLst>
            </p:cNvPr>
            <p:cNvSpPr>
              <a:spLocks/>
            </p:cNvSpPr>
            <p:nvPr/>
          </p:nvSpPr>
          <p:spPr bwMode="auto">
            <a:xfrm>
              <a:off x="3112" y="3135"/>
              <a:ext cx="569" cy="237"/>
            </a:xfrm>
            <a:custGeom>
              <a:avLst/>
              <a:gdLst>
                <a:gd name="T0" fmla="*/ 0 w 569"/>
                <a:gd name="T1" fmla="*/ 0 h 237"/>
                <a:gd name="T2" fmla="*/ 11 w 569"/>
                <a:gd name="T3" fmla="*/ 37 h 237"/>
                <a:gd name="T4" fmla="*/ 20 w 569"/>
                <a:gd name="T5" fmla="*/ 53 h 237"/>
                <a:gd name="T6" fmla="*/ 30 w 569"/>
                <a:gd name="T7" fmla="*/ 67 h 237"/>
                <a:gd name="T8" fmla="*/ 42 w 569"/>
                <a:gd name="T9" fmla="*/ 80 h 237"/>
                <a:gd name="T10" fmla="*/ 56 w 569"/>
                <a:gd name="T11" fmla="*/ 92 h 237"/>
                <a:gd name="T12" fmla="*/ 71 w 569"/>
                <a:gd name="T13" fmla="*/ 102 h 237"/>
                <a:gd name="T14" fmla="*/ 87 w 569"/>
                <a:gd name="T15" fmla="*/ 111 h 237"/>
                <a:gd name="T16" fmla="*/ 105 w 569"/>
                <a:gd name="T17" fmla="*/ 119 h 237"/>
                <a:gd name="T18" fmla="*/ 124 w 569"/>
                <a:gd name="T19" fmla="*/ 127 h 237"/>
                <a:gd name="T20" fmla="*/ 143 w 569"/>
                <a:gd name="T21" fmla="*/ 133 h 237"/>
                <a:gd name="T22" fmla="*/ 164 w 569"/>
                <a:gd name="T23" fmla="*/ 139 h 237"/>
                <a:gd name="T24" fmla="*/ 185 w 569"/>
                <a:gd name="T25" fmla="*/ 143 h 237"/>
                <a:gd name="T26" fmla="*/ 206 w 569"/>
                <a:gd name="T27" fmla="*/ 148 h 237"/>
                <a:gd name="T28" fmla="*/ 229 w 569"/>
                <a:gd name="T29" fmla="*/ 151 h 237"/>
                <a:gd name="T30" fmla="*/ 252 w 569"/>
                <a:gd name="T31" fmla="*/ 155 h 237"/>
                <a:gd name="T32" fmla="*/ 274 w 569"/>
                <a:gd name="T33" fmla="*/ 158 h 237"/>
                <a:gd name="T34" fmla="*/ 297 w 569"/>
                <a:gd name="T35" fmla="*/ 161 h 237"/>
                <a:gd name="T36" fmla="*/ 320 w 569"/>
                <a:gd name="T37" fmla="*/ 164 h 237"/>
                <a:gd name="T38" fmla="*/ 343 w 569"/>
                <a:gd name="T39" fmla="*/ 167 h 237"/>
                <a:gd name="T40" fmla="*/ 366 w 569"/>
                <a:gd name="T41" fmla="*/ 170 h 237"/>
                <a:gd name="T42" fmla="*/ 388 w 569"/>
                <a:gd name="T43" fmla="*/ 173 h 237"/>
                <a:gd name="T44" fmla="*/ 410 w 569"/>
                <a:gd name="T45" fmla="*/ 176 h 237"/>
                <a:gd name="T46" fmla="*/ 432 w 569"/>
                <a:gd name="T47" fmla="*/ 180 h 237"/>
                <a:gd name="T48" fmla="*/ 452 w 569"/>
                <a:gd name="T49" fmla="*/ 184 h 237"/>
                <a:gd name="T50" fmla="*/ 472 w 569"/>
                <a:gd name="T51" fmla="*/ 189 h 237"/>
                <a:gd name="T52" fmla="*/ 491 w 569"/>
                <a:gd name="T53" fmla="*/ 195 h 237"/>
                <a:gd name="T54" fmla="*/ 509 w 569"/>
                <a:gd name="T55" fmla="*/ 201 h 237"/>
                <a:gd name="T56" fmla="*/ 526 w 569"/>
                <a:gd name="T57" fmla="*/ 208 h 237"/>
                <a:gd name="T58" fmla="*/ 541 w 569"/>
                <a:gd name="T59" fmla="*/ 217 h 237"/>
                <a:gd name="T60" fmla="*/ 555 w 569"/>
                <a:gd name="T61" fmla="*/ 226 h 237"/>
                <a:gd name="T62" fmla="*/ 568 w 569"/>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67" name="Freeform 73">
              <a:extLst>
                <a:ext uri="{FF2B5EF4-FFF2-40B4-BE49-F238E27FC236}">
                  <a16:creationId xmlns:a16="http://schemas.microsoft.com/office/drawing/2014/main" id="{06CDACBA-7005-1EB9-2CC0-1DD9F45C1F6D}"/>
                </a:ext>
              </a:extLst>
            </p:cNvPr>
            <p:cNvSpPr>
              <a:spLocks/>
            </p:cNvSpPr>
            <p:nvPr/>
          </p:nvSpPr>
          <p:spPr bwMode="auto">
            <a:xfrm>
              <a:off x="3668" y="3359"/>
              <a:ext cx="486" cy="450"/>
            </a:xfrm>
            <a:custGeom>
              <a:avLst/>
              <a:gdLst>
                <a:gd name="T0" fmla="*/ 0 w 486"/>
                <a:gd name="T1" fmla="*/ 0 h 450"/>
                <a:gd name="T2" fmla="*/ 27 w 486"/>
                <a:gd name="T3" fmla="*/ 27 h 450"/>
                <a:gd name="T4" fmla="*/ 42 w 486"/>
                <a:gd name="T5" fmla="*/ 40 h 450"/>
                <a:gd name="T6" fmla="*/ 56 w 486"/>
                <a:gd name="T7" fmla="*/ 53 h 450"/>
                <a:gd name="T8" fmla="*/ 72 w 486"/>
                <a:gd name="T9" fmla="*/ 66 h 450"/>
                <a:gd name="T10" fmla="*/ 88 w 486"/>
                <a:gd name="T11" fmla="*/ 79 h 450"/>
                <a:gd name="T12" fmla="*/ 104 w 486"/>
                <a:gd name="T13" fmla="*/ 91 h 450"/>
                <a:gd name="T14" fmla="*/ 120 w 486"/>
                <a:gd name="T15" fmla="*/ 104 h 450"/>
                <a:gd name="T16" fmla="*/ 137 w 486"/>
                <a:gd name="T17" fmla="*/ 116 h 450"/>
                <a:gd name="T18" fmla="*/ 154 w 486"/>
                <a:gd name="T19" fmla="*/ 129 h 450"/>
                <a:gd name="T20" fmla="*/ 171 w 486"/>
                <a:gd name="T21" fmla="*/ 141 h 450"/>
                <a:gd name="T22" fmla="*/ 188 w 486"/>
                <a:gd name="T23" fmla="*/ 154 h 450"/>
                <a:gd name="T24" fmla="*/ 206 w 486"/>
                <a:gd name="T25" fmla="*/ 166 h 450"/>
                <a:gd name="T26" fmla="*/ 223 w 486"/>
                <a:gd name="T27" fmla="*/ 179 h 450"/>
                <a:gd name="T28" fmla="*/ 240 w 486"/>
                <a:gd name="T29" fmla="*/ 192 h 450"/>
                <a:gd name="T30" fmla="*/ 258 w 486"/>
                <a:gd name="T31" fmla="*/ 205 h 450"/>
                <a:gd name="T32" fmla="*/ 275 w 486"/>
                <a:gd name="T33" fmla="*/ 218 h 450"/>
                <a:gd name="T34" fmla="*/ 292 w 486"/>
                <a:gd name="T35" fmla="*/ 231 h 450"/>
                <a:gd name="T36" fmla="*/ 308 w 486"/>
                <a:gd name="T37" fmla="*/ 244 h 450"/>
                <a:gd name="T38" fmla="*/ 325 w 486"/>
                <a:gd name="T39" fmla="*/ 258 h 450"/>
                <a:gd name="T40" fmla="*/ 341 w 486"/>
                <a:gd name="T41" fmla="*/ 272 h 450"/>
                <a:gd name="T42" fmla="*/ 357 w 486"/>
                <a:gd name="T43" fmla="*/ 286 h 450"/>
                <a:gd name="T44" fmla="*/ 372 w 486"/>
                <a:gd name="T45" fmla="*/ 301 h 450"/>
                <a:gd name="T46" fmla="*/ 387 w 486"/>
                <a:gd name="T47" fmla="*/ 315 h 450"/>
                <a:gd name="T48" fmla="*/ 402 w 486"/>
                <a:gd name="T49" fmla="*/ 331 h 450"/>
                <a:gd name="T50" fmla="*/ 416 w 486"/>
                <a:gd name="T51" fmla="*/ 346 h 450"/>
                <a:gd name="T52" fmla="*/ 429 w 486"/>
                <a:gd name="T53" fmla="*/ 362 h 450"/>
                <a:gd name="T54" fmla="*/ 442 w 486"/>
                <a:gd name="T55" fmla="*/ 378 h 450"/>
                <a:gd name="T56" fmla="*/ 454 w 486"/>
                <a:gd name="T57" fmla="*/ 395 h 450"/>
                <a:gd name="T58" fmla="*/ 465 w 486"/>
                <a:gd name="T59" fmla="*/ 412 h 450"/>
                <a:gd name="T60" fmla="*/ 475 w 486"/>
                <a:gd name="T61" fmla="*/ 430 h 450"/>
                <a:gd name="T62" fmla="*/ 485 w 486"/>
                <a:gd name="T63" fmla="*/ 449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68" name="Line 74">
              <a:extLst>
                <a:ext uri="{FF2B5EF4-FFF2-40B4-BE49-F238E27FC236}">
                  <a16:creationId xmlns:a16="http://schemas.microsoft.com/office/drawing/2014/main" id="{D9FB8F1C-48F4-5C02-AD88-782CE799D2B3}"/>
                </a:ext>
              </a:extLst>
            </p:cNvPr>
            <p:cNvSpPr>
              <a:spLocks noChangeShapeType="1"/>
            </p:cNvSpPr>
            <p:nvPr/>
          </p:nvSpPr>
          <p:spPr bwMode="auto">
            <a:xfrm>
              <a:off x="4011" y="3194"/>
              <a:ext cx="0" cy="4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69" name="Freeform 75">
              <a:extLst>
                <a:ext uri="{FF2B5EF4-FFF2-40B4-BE49-F238E27FC236}">
                  <a16:creationId xmlns:a16="http://schemas.microsoft.com/office/drawing/2014/main" id="{083E6A74-5E20-DBE0-3043-EAFCF5931286}"/>
                </a:ext>
              </a:extLst>
            </p:cNvPr>
            <p:cNvSpPr>
              <a:spLocks/>
            </p:cNvSpPr>
            <p:nvPr/>
          </p:nvSpPr>
          <p:spPr bwMode="auto">
            <a:xfrm>
              <a:off x="1203" y="936"/>
              <a:ext cx="260" cy="205"/>
            </a:xfrm>
            <a:custGeom>
              <a:avLst/>
              <a:gdLst>
                <a:gd name="T0" fmla="*/ 257 w 260"/>
                <a:gd name="T1" fmla="*/ 50 h 205"/>
                <a:gd name="T2" fmla="*/ 252 w 260"/>
                <a:gd name="T3" fmla="*/ 49 h 205"/>
                <a:gd name="T4" fmla="*/ 245 w 260"/>
                <a:gd name="T5" fmla="*/ 47 h 205"/>
                <a:gd name="T6" fmla="*/ 235 w 260"/>
                <a:gd name="T7" fmla="*/ 44 h 205"/>
                <a:gd name="T8" fmla="*/ 223 w 260"/>
                <a:gd name="T9" fmla="*/ 40 h 205"/>
                <a:gd name="T10" fmla="*/ 209 w 260"/>
                <a:gd name="T11" fmla="*/ 36 h 205"/>
                <a:gd name="T12" fmla="*/ 195 w 260"/>
                <a:gd name="T13" fmla="*/ 30 h 205"/>
                <a:gd name="T14" fmla="*/ 181 w 260"/>
                <a:gd name="T15" fmla="*/ 25 h 205"/>
                <a:gd name="T16" fmla="*/ 170 w 260"/>
                <a:gd name="T17" fmla="*/ 20 h 205"/>
                <a:gd name="T18" fmla="*/ 164 w 260"/>
                <a:gd name="T19" fmla="*/ 15 h 205"/>
                <a:gd name="T20" fmla="*/ 158 w 260"/>
                <a:gd name="T21" fmla="*/ 10 h 205"/>
                <a:gd name="T22" fmla="*/ 153 w 260"/>
                <a:gd name="T23" fmla="*/ 6 h 205"/>
                <a:gd name="T24" fmla="*/ 148 w 260"/>
                <a:gd name="T25" fmla="*/ 3 h 205"/>
                <a:gd name="T26" fmla="*/ 142 w 260"/>
                <a:gd name="T27" fmla="*/ 0 h 205"/>
                <a:gd name="T28" fmla="*/ 135 w 260"/>
                <a:gd name="T29" fmla="*/ 0 h 205"/>
                <a:gd name="T30" fmla="*/ 119 w 260"/>
                <a:gd name="T31" fmla="*/ 1 h 205"/>
                <a:gd name="T32" fmla="*/ 101 w 260"/>
                <a:gd name="T33" fmla="*/ 4 h 205"/>
                <a:gd name="T34" fmla="*/ 86 w 260"/>
                <a:gd name="T35" fmla="*/ 9 h 205"/>
                <a:gd name="T36" fmla="*/ 73 w 260"/>
                <a:gd name="T37" fmla="*/ 16 h 205"/>
                <a:gd name="T38" fmla="*/ 61 w 260"/>
                <a:gd name="T39" fmla="*/ 25 h 205"/>
                <a:gd name="T40" fmla="*/ 50 w 260"/>
                <a:gd name="T41" fmla="*/ 37 h 205"/>
                <a:gd name="T42" fmla="*/ 40 w 260"/>
                <a:gd name="T43" fmla="*/ 50 h 205"/>
                <a:gd name="T44" fmla="*/ 30 w 260"/>
                <a:gd name="T45" fmla="*/ 67 h 205"/>
                <a:gd name="T46" fmla="*/ 23 w 260"/>
                <a:gd name="T47" fmla="*/ 82 h 205"/>
                <a:gd name="T48" fmla="*/ 21 w 260"/>
                <a:gd name="T49" fmla="*/ 88 h 205"/>
                <a:gd name="T50" fmla="*/ 21 w 260"/>
                <a:gd name="T51" fmla="*/ 93 h 205"/>
                <a:gd name="T52" fmla="*/ 21 w 260"/>
                <a:gd name="T53" fmla="*/ 98 h 205"/>
                <a:gd name="T54" fmla="*/ 23 w 260"/>
                <a:gd name="T55" fmla="*/ 104 h 205"/>
                <a:gd name="T56" fmla="*/ 24 w 260"/>
                <a:gd name="T57" fmla="*/ 110 h 205"/>
                <a:gd name="T58" fmla="*/ 25 w 260"/>
                <a:gd name="T59" fmla="*/ 117 h 205"/>
                <a:gd name="T60" fmla="*/ 25 w 260"/>
                <a:gd name="T61" fmla="*/ 125 h 205"/>
                <a:gd name="T62" fmla="*/ 26 w 260"/>
                <a:gd name="T63" fmla="*/ 132 h 205"/>
                <a:gd name="T64" fmla="*/ 26 w 260"/>
                <a:gd name="T65" fmla="*/ 135 h 205"/>
                <a:gd name="T66" fmla="*/ 27 w 260"/>
                <a:gd name="T67" fmla="*/ 138 h 205"/>
                <a:gd name="T68" fmla="*/ 27 w 260"/>
                <a:gd name="T69" fmla="*/ 141 h 205"/>
                <a:gd name="T70" fmla="*/ 27 w 260"/>
                <a:gd name="T71" fmla="*/ 143 h 205"/>
                <a:gd name="T72" fmla="*/ 27 w 260"/>
                <a:gd name="T73" fmla="*/ 146 h 205"/>
                <a:gd name="T74" fmla="*/ 27 w 260"/>
                <a:gd name="T75" fmla="*/ 149 h 205"/>
                <a:gd name="T76" fmla="*/ 26 w 260"/>
                <a:gd name="T77" fmla="*/ 153 h 205"/>
                <a:gd name="T78" fmla="*/ 22 w 260"/>
                <a:gd name="T79" fmla="*/ 159 h 205"/>
                <a:gd name="T80" fmla="*/ 19 w 260"/>
                <a:gd name="T81" fmla="*/ 163 h 205"/>
                <a:gd name="T82" fmla="*/ 15 w 260"/>
                <a:gd name="T83" fmla="*/ 167 h 205"/>
                <a:gd name="T84" fmla="*/ 11 w 260"/>
                <a:gd name="T85" fmla="*/ 170 h 205"/>
                <a:gd name="T86" fmla="*/ 8 w 260"/>
                <a:gd name="T87" fmla="*/ 172 h 205"/>
                <a:gd name="T88" fmla="*/ 5 w 260"/>
                <a:gd name="T89" fmla="*/ 174 h 205"/>
                <a:gd name="T90" fmla="*/ 1 w 260"/>
                <a:gd name="T91" fmla="*/ 176 h 205"/>
                <a:gd name="T92" fmla="*/ 0 w 260"/>
                <a:gd name="T93" fmla="*/ 178 h 205"/>
                <a:gd name="T94" fmla="*/ 0 w 260"/>
                <a:gd name="T95" fmla="*/ 178 h 205"/>
                <a:gd name="T96" fmla="*/ 0 w 260"/>
                <a:gd name="T97" fmla="*/ 178 h 205"/>
                <a:gd name="T98" fmla="*/ 0 w 260"/>
                <a:gd name="T99" fmla="*/ 178 h 205"/>
                <a:gd name="T100" fmla="*/ 0 w 260"/>
                <a:gd name="T101" fmla="*/ 178 h 205"/>
                <a:gd name="T102" fmla="*/ 0 w 260"/>
                <a:gd name="T103" fmla="*/ 178 h 205"/>
                <a:gd name="T104" fmla="*/ 0 w 260"/>
                <a:gd name="T105" fmla="*/ 178 h 205"/>
                <a:gd name="T106" fmla="*/ 0 w 260"/>
                <a:gd name="T107" fmla="*/ 178 h 205"/>
                <a:gd name="T108" fmla="*/ 0 w 260"/>
                <a:gd name="T109" fmla="*/ 180 h 205"/>
                <a:gd name="T110" fmla="*/ 0 w 260"/>
                <a:gd name="T111" fmla="*/ 184 h 205"/>
                <a:gd name="T112" fmla="*/ 0 w 260"/>
                <a:gd name="T113" fmla="*/ 188 h 205"/>
                <a:gd name="T114" fmla="*/ 0 w 260"/>
                <a:gd name="T115" fmla="*/ 192 h 205"/>
                <a:gd name="T116" fmla="*/ 0 w 260"/>
                <a:gd name="T117" fmla="*/ 197 h 205"/>
                <a:gd name="T118" fmla="*/ 0 w 260"/>
                <a:gd name="T119" fmla="*/ 200 h 205"/>
                <a:gd name="T120" fmla="*/ 0 w 260"/>
                <a:gd name="T121" fmla="*/ 203 h 205"/>
                <a:gd name="T122" fmla="*/ 0 w 260"/>
                <a:gd name="T123" fmla="*/ 204 h 2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70" name="Freeform 76">
              <a:extLst>
                <a:ext uri="{FF2B5EF4-FFF2-40B4-BE49-F238E27FC236}">
                  <a16:creationId xmlns:a16="http://schemas.microsoft.com/office/drawing/2014/main" id="{BFDA31B9-B09D-F5FC-6792-6AA03EC4A1A5}"/>
                </a:ext>
              </a:extLst>
            </p:cNvPr>
            <p:cNvSpPr>
              <a:spLocks/>
            </p:cNvSpPr>
            <p:nvPr/>
          </p:nvSpPr>
          <p:spPr bwMode="auto">
            <a:xfrm>
              <a:off x="914" y="1294"/>
              <a:ext cx="82" cy="335"/>
            </a:xfrm>
            <a:custGeom>
              <a:avLst/>
              <a:gdLst>
                <a:gd name="T0" fmla="*/ 80 w 82"/>
                <a:gd name="T1" fmla="*/ 2 h 335"/>
                <a:gd name="T2" fmla="*/ 76 w 82"/>
                <a:gd name="T3" fmla="*/ 9 h 335"/>
                <a:gd name="T4" fmla="*/ 71 w 82"/>
                <a:gd name="T5" fmla="*/ 19 h 335"/>
                <a:gd name="T6" fmla="*/ 64 w 82"/>
                <a:gd name="T7" fmla="*/ 32 h 335"/>
                <a:gd name="T8" fmla="*/ 57 w 82"/>
                <a:gd name="T9" fmla="*/ 46 h 335"/>
                <a:gd name="T10" fmla="*/ 50 w 82"/>
                <a:gd name="T11" fmla="*/ 60 h 335"/>
                <a:gd name="T12" fmla="*/ 45 w 82"/>
                <a:gd name="T13" fmla="*/ 70 h 335"/>
                <a:gd name="T14" fmla="*/ 41 w 82"/>
                <a:gd name="T15" fmla="*/ 77 h 335"/>
                <a:gd name="T16" fmla="*/ 37 w 82"/>
                <a:gd name="T17" fmla="*/ 84 h 335"/>
                <a:gd name="T18" fmla="*/ 32 w 82"/>
                <a:gd name="T19" fmla="*/ 95 h 335"/>
                <a:gd name="T20" fmla="*/ 24 w 82"/>
                <a:gd name="T21" fmla="*/ 110 h 335"/>
                <a:gd name="T22" fmla="*/ 18 w 82"/>
                <a:gd name="T23" fmla="*/ 119 h 335"/>
                <a:gd name="T24" fmla="*/ 14 w 82"/>
                <a:gd name="T25" fmla="*/ 126 h 335"/>
                <a:gd name="T26" fmla="*/ 9 w 82"/>
                <a:gd name="T27" fmla="*/ 134 h 335"/>
                <a:gd name="T28" fmla="*/ 6 w 82"/>
                <a:gd name="T29" fmla="*/ 144 h 335"/>
                <a:gd name="T30" fmla="*/ 2 w 82"/>
                <a:gd name="T31" fmla="*/ 159 h 335"/>
                <a:gd name="T32" fmla="*/ 0 w 82"/>
                <a:gd name="T33" fmla="*/ 168 h 335"/>
                <a:gd name="T34" fmla="*/ 1 w 82"/>
                <a:gd name="T35" fmla="*/ 176 h 335"/>
                <a:gd name="T36" fmla="*/ 2 w 82"/>
                <a:gd name="T37" fmla="*/ 184 h 335"/>
                <a:gd name="T38" fmla="*/ 2 w 82"/>
                <a:gd name="T39" fmla="*/ 193 h 335"/>
                <a:gd name="T40" fmla="*/ 3 w 82"/>
                <a:gd name="T41" fmla="*/ 206 h 335"/>
                <a:gd name="T42" fmla="*/ 3 w 82"/>
                <a:gd name="T43" fmla="*/ 211 h 335"/>
                <a:gd name="T44" fmla="*/ 3 w 82"/>
                <a:gd name="T45" fmla="*/ 215 h 335"/>
                <a:gd name="T46" fmla="*/ 3 w 82"/>
                <a:gd name="T47" fmla="*/ 219 h 335"/>
                <a:gd name="T48" fmla="*/ 3 w 82"/>
                <a:gd name="T49" fmla="*/ 223 h 335"/>
                <a:gd name="T50" fmla="*/ 3 w 82"/>
                <a:gd name="T51" fmla="*/ 230 h 335"/>
                <a:gd name="T52" fmla="*/ 3 w 82"/>
                <a:gd name="T53" fmla="*/ 237 h 335"/>
                <a:gd name="T54" fmla="*/ 3 w 82"/>
                <a:gd name="T55" fmla="*/ 242 h 335"/>
                <a:gd name="T56" fmla="*/ 3 w 82"/>
                <a:gd name="T57" fmla="*/ 247 h 335"/>
                <a:gd name="T58" fmla="*/ 3 w 82"/>
                <a:gd name="T59" fmla="*/ 251 h 335"/>
                <a:gd name="T60" fmla="*/ 3 w 82"/>
                <a:gd name="T61" fmla="*/ 254 h 335"/>
                <a:gd name="T62" fmla="*/ 3 w 82"/>
                <a:gd name="T63" fmla="*/ 255 h 335"/>
                <a:gd name="T64" fmla="*/ 3 w 82"/>
                <a:gd name="T65" fmla="*/ 255 h 335"/>
                <a:gd name="T66" fmla="*/ 3 w 82"/>
                <a:gd name="T67" fmla="*/ 255 h 335"/>
                <a:gd name="T68" fmla="*/ 3 w 82"/>
                <a:gd name="T69" fmla="*/ 255 h 335"/>
                <a:gd name="T70" fmla="*/ 3 w 82"/>
                <a:gd name="T71" fmla="*/ 255 h 335"/>
                <a:gd name="T72" fmla="*/ 3 w 82"/>
                <a:gd name="T73" fmla="*/ 258 h 335"/>
                <a:gd name="T74" fmla="*/ 2 w 82"/>
                <a:gd name="T75" fmla="*/ 262 h 335"/>
                <a:gd name="T76" fmla="*/ 2 w 82"/>
                <a:gd name="T77" fmla="*/ 266 h 335"/>
                <a:gd name="T78" fmla="*/ 2 w 82"/>
                <a:gd name="T79" fmla="*/ 271 h 335"/>
                <a:gd name="T80" fmla="*/ 2 w 82"/>
                <a:gd name="T81" fmla="*/ 277 h 335"/>
                <a:gd name="T82" fmla="*/ 5 w 82"/>
                <a:gd name="T83" fmla="*/ 290 h 335"/>
                <a:gd name="T84" fmla="*/ 8 w 82"/>
                <a:gd name="T85" fmla="*/ 302 h 335"/>
                <a:gd name="T86" fmla="*/ 10 w 82"/>
                <a:gd name="T87" fmla="*/ 311 h 335"/>
                <a:gd name="T88" fmla="*/ 15 w 82"/>
                <a:gd name="T89" fmla="*/ 320 h 335"/>
                <a:gd name="T90" fmla="*/ 22 w 82"/>
                <a:gd name="T91" fmla="*/ 327 h 335"/>
                <a:gd name="T92" fmla="*/ 32 w 82"/>
                <a:gd name="T93" fmla="*/ 333 h 335"/>
                <a:gd name="T94" fmla="*/ 37 w 82"/>
                <a:gd name="T95" fmla="*/ 334 h 335"/>
                <a:gd name="T96" fmla="*/ 42 w 82"/>
                <a:gd name="T97" fmla="*/ 334 h 335"/>
                <a:gd name="T98" fmla="*/ 47 w 82"/>
                <a:gd name="T99" fmla="*/ 333 h 335"/>
                <a:gd name="T100" fmla="*/ 52 w 82"/>
                <a:gd name="T101" fmla="*/ 332 h 335"/>
                <a:gd name="T102" fmla="*/ 55 w 82"/>
                <a:gd name="T103" fmla="*/ 332 h 335"/>
                <a:gd name="T104" fmla="*/ 55 w 82"/>
                <a:gd name="T105" fmla="*/ 332 h 335"/>
                <a:gd name="T106" fmla="*/ 55 w 82"/>
                <a:gd name="T107" fmla="*/ 332 h 335"/>
                <a:gd name="T108" fmla="*/ 55 w 82"/>
                <a:gd name="T109" fmla="*/ 332 h 335"/>
                <a:gd name="T110" fmla="*/ 55 w 82"/>
                <a:gd name="T111" fmla="*/ 332 h 335"/>
                <a:gd name="T112" fmla="*/ 55 w 82"/>
                <a:gd name="T113" fmla="*/ 332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71" name="Freeform 77">
              <a:extLst>
                <a:ext uri="{FF2B5EF4-FFF2-40B4-BE49-F238E27FC236}">
                  <a16:creationId xmlns:a16="http://schemas.microsoft.com/office/drawing/2014/main" id="{8003BEB0-27D0-5D09-A70F-0053CBB4E3E5}"/>
                </a:ext>
              </a:extLst>
            </p:cNvPr>
            <p:cNvSpPr>
              <a:spLocks/>
            </p:cNvSpPr>
            <p:nvPr/>
          </p:nvSpPr>
          <p:spPr bwMode="auto">
            <a:xfrm>
              <a:off x="883" y="1649"/>
              <a:ext cx="191" cy="616"/>
            </a:xfrm>
            <a:custGeom>
              <a:avLst/>
              <a:gdLst>
                <a:gd name="T0" fmla="*/ 83 w 191"/>
                <a:gd name="T1" fmla="*/ 1 h 616"/>
                <a:gd name="T2" fmla="*/ 75 w 191"/>
                <a:gd name="T3" fmla="*/ 0 h 616"/>
                <a:gd name="T4" fmla="*/ 65 w 191"/>
                <a:gd name="T5" fmla="*/ 0 h 616"/>
                <a:gd name="T6" fmla="*/ 53 w 191"/>
                <a:gd name="T7" fmla="*/ 5 h 616"/>
                <a:gd name="T8" fmla="*/ 45 w 191"/>
                <a:gd name="T9" fmla="*/ 10 h 616"/>
                <a:gd name="T10" fmla="*/ 39 w 191"/>
                <a:gd name="T11" fmla="*/ 17 h 616"/>
                <a:gd name="T12" fmla="*/ 34 w 191"/>
                <a:gd name="T13" fmla="*/ 28 h 616"/>
                <a:gd name="T14" fmla="*/ 30 w 191"/>
                <a:gd name="T15" fmla="*/ 44 h 616"/>
                <a:gd name="T16" fmla="*/ 31 w 191"/>
                <a:gd name="T17" fmla="*/ 55 h 616"/>
                <a:gd name="T18" fmla="*/ 34 w 191"/>
                <a:gd name="T19" fmla="*/ 70 h 616"/>
                <a:gd name="T20" fmla="*/ 34 w 191"/>
                <a:gd name="T21" fmla="*/ 85 h 616"/>
                <a:gd name="T22" fmla="*/ 34 w 191"/>
                <a:gd name="T23" fmla="*/ 91 h 616"/>
                <a:gd name="T24" fmla="*/ 34 w 191"/>
                <a:gd name="T25" fmla="*/ 97 h 616"/>
                <a:gd name="T26" fmla="*/ 34 w 191"/>
                <a:gd name="T27" fmla="*/ 107 h 616"/>
                <a:gd name="T28" fmla="*/ 35 w 191"/>
                <a:gd name="T29" fmla="*/ 114 h 616"/>
                <a:gd name="T30" fmla="*/ 35 w 191"/>
                <a:gd name="T31" fmla="*/ 120 h 616"/>
                <a:gd name="T32" fmla="*/ 35 w 191"/>
                <a:gd name="T33" fmla="*/ 127 h 616"/>
                <a:gd name="T34" fmla="*/ 29 w 191"/>
                <a:gd name="T35" fmla="*/ 144 h 616"/>
                <a:gd name="T36" fmla="*/ 21 w 191"/>
                <a:gd name="T37" fmla="*/ 155 h 616"/>
                <a:gd name="T38" fmla="*/ 13 w 191"/>
                <a:gd name="T39" fmla="*/ 167 h 616"/>
                <a:gd name="T40" fmla="*/ 6 w 191"/>
                <a:gd name="T41" fmla="*/ 191 h 616"/>
                <a:gd name="T42" fmla="*/ 4 w 191"/>
                <a:gd name="T43" fmla="*/ 211 h 616"/>
                <a:gd name="T44" fmla="*/ 6 w 191"/>
                <a:gd name="T45" fmla="*/ 228 h 616"/>
                <a:gd name="T46" fmla="*/ 8 w 191"/>
                <a:gd name="T47" fmla="*/ 251 h 616"/>
                <a:gd name="T48" fmla="*/ 9 w 191"/>
                <a:gd name="T49" fmla="*/ 265 h 616"/>
                <a:gd name="T50" fmla="*/ 9 w 191"/>
                <a:gd name="T51" fmla="*/ 271 h 616"/>
                <a:gd name="T52" fmla="*/ 9 w 191"/>
                <a:gd name="T53" fmla="*/ 277 h 616"/>
                <a:gd name="T54" fmla="*/ 9 w 191"/>
                <a:gd name="T55" fmla="*/ 287 h 616"/>
                <a:gd name="T56" fmla="*/ 9 w 191"/>
                <a:gd name="T57" fmla="*/ 294 h 616"/>
                <a:gd name="T58" fmla="*/ 9 w 191"/>
                <a:gd name="T59" fmla="*/ 299 h 616"/>
                <a:gd name="T60" fmla="*/ 9 w 191"/>
                <a:gd name="T61" fmla="*/ 307 h 616"/>
                <a:gd name="T62" fmla="*/ 5 w 191"/>
                <a:gd name="T63" fmla="*/ 336 h 616"/>
                <a:gd name="T64" fmla="*/ 1 w 191"/>
                <a:gd name="T65" fmla="*/ 357 h 616"/>
                <a:gd name="T66" fmla="*/ 2 w 191"/>
                <a:gd name="T67" fmla="*/ 375 h 616"/>
                <a:gd name="T68" fmla="*/ 22 w 191"/>
                <a:gd name="T69" fmla="*/ 396 h 616"/>
                <a:gd name="T70" fmla="*/ 53 w 191"/>
                <a:gd name="T71" fmla="*/ 399 h 616"/>
                <a:gd name="T72" fmla="*/ 85 w 191"/>
                <a:gd name="T73" fmla="*/ 397 h 616"/>
                <a:gd name="T74" fmla="*/ 112 w 191"/>
                <a:gd name="T75" fmla="*/ 411 h 616"/>
                <a:gd name="T76" fmla="*/ 114 w 191"/>
                <a:gd name="T77" fmla="*/ 418 h 616"/>
                <a:gd name="T78" fmla="*/ 113 w 191"/>
                <a:gd name="T79" fmla="*/ 424 h 616"/>
                <a:gd name="T80" fmla="*/ 111 w 191"/>
                <a:gd name="T81" fmla="*/ 432 h 616"/>
                <a:gd name="T82" fmla="*/ 116 w 191"/>
                <a:gd name="T83" fmla="*/ 449 h 616"/>
                <a:gd name="T84" fmla="*/ 124 w 191"/>
                <a:gd name="T85" fmla="*/ 461 h 616"/>
                <a:gd name="T86" fmla="*/ 132 w 191"/>
                <a:gd name="T87" fmla="*/ 472 h 616"/>
                <a:gd name="T88" fmla="*/ 139 w 191"/>
                <a:gd name="T89" fmla="*/ 492 h 616"/>
                <a:gd name="T90" fmla="*/ 141 w 191"/>
                <a:gd name="T91" fmla="*/ 506 h 616"/>
                <a:gd name="T92" fmla="*/ 139 w 191"/>
                <a:gd name="T93" fmla="*/ 517 h 616"/>
                <a:gd name="T94" fmla="*/ 138 w 191"/>
                <a:gd name="T95" fmla="*/ 532 h 616"/>
                <a:gd name="T96" fmla="*/ 137 w 191"/>
                <a:gd name="T97" fmla="*/ 545 h 616"/>
                <a:gd name="T98" fmla="*/ 136 w 191"/>
                <a:gd name="T99" fmla="*/ 552 h 616"/>
                <a:gd name="T100" fmla="*/ 136 w 191"/>
                <a:gd name="T101" fmla="*/ 558 h 616"/>
                <a:gd name="T102" fmla="*/ 140 w 191"/>
                <a:gd name="T103" fmla="*/ 568 h 616"/>
                <a:gd name="T104" fmla="*/ 145 w 191"/>
                <a:gd name="T105" fmla="*/ 575 h 616"/>
                <a:gd name="T106" fmla="*/ 152 w 191"/>
                <a:gd name="T107" fmla="*/ 581 h 616"/>
                <a:gd name="T108" fmla="*/ 161 w 191"/>
                <a:gd name="T109" fmla="*/ 587 h 616"/>
                <a:gd name="T110" fmla="*/ 173 w 191"/>
                <a:gd name="T111" fmla="*/ 599 h 616"/>
                <a:gd name="T112" fmla="*/ 182 w 191"/>
                <a:gd name="T113" fmla="*/ 608 h 616"/>
                <a:gd name="T114" fmla="*/ 188 w 191"/>
                <a:gd name="T115" fmla="*/ 614 h 6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72" name="Freeform 78">
              <a:extLst>
                <a:ext uri="{FF2B5EF4-FFF2-40B4-BE49-F238E27FC236}">
                  <a16:creationId xmlns:a16="http://schemas.microsoft.com/office/drawing/2014/main" id="{A77375FB-A004-B771-B8CC-5E2A10FA2A29}"/>
                </a:ext>
              </a:extLst>
            </p:cNvPr>
            <p:cNvSpPr>
              <a:spLocks/>
            </p:cNvSpPr>
            <p:nvPr/>
          </p:nvSpPr>
          <p:spPr bwMode="auto">
            <a:xfrm>
              <a:off x="1306" y="2443"/>
              <a:ext cx="2" cy="1"/>
            </a:xfrm>
            <a:custGeom>
              <a:avLst/>
              <a:gdLst>
                <a:gd name="T0" fmla="*/ 0 w 2"/>
                <a:gd name="T1" fmla="*/ 0 h 1"/>
                <a:gd name="T2" fmla="*/ 0 w 2"/>
                <a:gd name="T3" fmla="*/ 0 h 1"/>
                <a:gd name="T4" fmla="*/ 0 w 2"/>
                <a:gd name="T5" fmla="*/ 0 h 1"/>
                <a:gd name="T6" fmla="*/ 0 w 2"/>
                <a:gd name="T7" fmla="*/ 0 h 1"/>
                <a:gd name="T8" fmla="*/ 0 w 2"/>
                <a:gd name="T9" fmla="*/ 0 h 1"/>
                <a:gd name="T10" fmla="*/ 0 w 2"/>
                <a:gd name="T11" fmla="*/ 0 h 1"/>
                <a:gd name="T12" fmla="*/ 0 w 2"/>
                <a:gd name="T13" fmla="*/ 0 h 1"/>
                <a:gd name="T14" fmla="*/ 1 w 2"/>
                <a:gd name="T15" fmla="*/ 0 h 1"/>
                <a:gd name="T16" fmla="*/ 1 w 2"/>
                <a:gd name="T17" fmla="*/ 0 h 1"/>
                <a:gd name="T18" fmla="*/ 1 w 2"/>
                <a:gd name="T19" fmla="*/ 0 h 1"/>
                <a:gd name="T20" fmla="*/ 1 w 2"/>
                <a:gd name="T21" fmla="*/ 0 h 1"/>
                <a:gd name="T22" fmla="*/ 1 w 2"/>
                <a:gd name="T23" fmla="*/ 0 h 1"/>
                <a:gd name="T24" fmla="*/ 1 w 2"/>
                <a:gd name="T25" fmla="*/ 0 h 1"/>
                <a:gd name="T26" fmla="*/ 1 w 2"/>
                <a:gd name="T27" fmla="*/ 0 h 1"/>
                <a:gd name="T28" fmla="*/ 1 w 2"/>
                <a:gd name="T29" fmla="*/ 0 h 1"/>
                <a:gd name="T30" fmla="*/ 1 w 2"/>
                <a:gd name="T31" fmla="*/ 0 h 1"/>
                <a:gd name="T32" fmla="*/ 1 w 2"/>
                <a:gd name="T33" fmla="*/ 0 h 1"/>
                <a:gd name="T34" fmla="*/ 1 w 2"/>
                <a:gd name="T35" fmla="*/ 0 h 1"/>
                <a:gd name="T36" fmla="*/ 1 w 2"/>
                <a:gd name="T37" fmla="*/ 0 h 1"/>
                <a:gd name="T38" fmla="*/ 1 w 2"/>
                <a:gd name="T39" fmla="*/ 0 h 1"/>
                <a:gd name="T40" fmla="*/ 1 w 2"/>
                <a:gd name="T41" fmla="*/ 0 h 1"/>
                <a:gd name="T42" fmla="*/ 1 w 2"/>
                <a:gd name="T43" fmla="*/ 0 h 1"/>
                <a:gd name="T44" fmla="*/ 1 w 2"/>
                <a:gd name="T45" fmla="*/ 0 h 1"/>
                <a:gd name="T46" fmla="*/ 1 w 2"/>
                <a:gd name="T47" fmla="*/ 0 h 1"/>
                <a:gd name="T48" fmla="*/ 1 w 2"/>
                <a:gd name="T49" fmla="*/ 0 h 1"/>
                <a:gd name="T50" fmla="*/ 1 w 2"/>
                <a:gd name="T51" fmla="*/ 0 h 1"/>
                <a:gd name="T52" fmla="*/ 1 w 2"/>
                <a:gd name="T53" fmla="*/ 0 h 1"/>
                <a:gd name="T54" fmla="*/ 1 w 2"/>
                <a:gd name="T55" fmla="*/ 0 h 1"/>
                <a:gd name="T56" fmla="*/ 1 w 2"/>
                <a:gd name="T57" fmla="*/ 0 h 1"/>
                <a:gd name="T58" fmla="*/ 1 w 2"/>
                <a:gd name="T59" fmla="*/ 0 h 1"/>
                <a:gd name="T60" fmla="*/ 1 w 2"/>
                <a:gd name="T61" fmla="*/ 0 h 1"/>
                <a:gd name="T62" fmla="*/ 1 w 2"/>
                <a:gd name="T63" fmla="*/ 0 h 1"/>
                <a:gd name="T64" fmla="*/ 1 w 2"/>
                <a:gd name="T65" fmla="*/ 0 h 1"/>
                <a:gd name="T66" fmla="*/ 1 w 2"/>
                <a:gd name="T67" fmla="*/ 0 h 1"/>
                <a:gd name="T68" fmla="*/ 1 w 2"/>
                <a:gd name="T69" fmla="*/ 0 h 1"/>
                <a:gd name="T70" fmla="*/ 1 w 2"/>
                <a:gd name="T71" fmla="*/ 0 h 1"/>
                <a:gd name="T72" fmla="*/ 1 w 2"/>
                <a:gd name="T73" fmla="*/ 0 h 1"/>
                <a:gd name="T74" fmla="*/ 1 w 2"/>
                <a:gd name="T75" fmla="*/ 0 h 1"/>
                <a:gd name="T76" fmla="*/ 1 w 2"/>
                <a:gd name="T77" fmla="*/ 0 h 1"/>
                <a:gd name="T78" fmla="*/ 1 w 2"/>
                <a:gd name="T79" fmla="*/ 0 h 1"/>
                <a:gd name="T80" fmla="*/ 1 w 2"/>
                <a:gd name="T81" fmla="*/ 0 h 1"/>
                <a:gd name="T82" fmla="*/ 1 w 2"/>
                <a:gd name="T83" fmla="*/ 0 h 1"/>
                <a:gd name="T84" fmla="*/ 1 w 2"/>
                <a:gd name="T85" fmla="*/ 0 h 1"/>
                <a:gd name="T86" fmla="*/ 1 w 2"/>
                <a:gd name="T87" fmla="*/ 0 h 1"/>
                <a:gd name="T88" fmla="*/ 1 w 2"/>
                <a:gd name="T89" fmla="*/ 0 h 1"/>
                <a:gd name="T90" fmla="*/ 1 w 2"/>
                <a:gd name="T91" fmla="*/ 0 h 1"/>
                <a:gd name="T92" fmla="*/ 1 w 2"/>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 h="1">
                  <a:moveTo>
                    <a:pt x="0" y="0"/>
                  </a:moveTo>
                  <a:lnTo>
                    <a:pt x="0" y="0"/>
                  </a:lnTo>
                  <a:lnTo>
                    <a:pt x="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73" name="Freeform 79">
              <a:extLst>
                <a:ext uri="{FF2B5EF4-FFF2-40B4-BE49-F238E27FC236}">
                  <a16:creationId xmlns:a16="http://schemas.microsoft.com/office/drawing/2014/main" id="{15267F12-DCE1-C72C-8AE1-F8FFBE2C943A}"/>
                </a:ext>
              </a:extLst>
            </p:cNvPr>
            <p:cNvSpPr>
              <a:spLocks/>
            </p:cNvSpPr>
            <p:nvPr/>
          </p:nvSpPr>
          <p:spPr bwMode="auto">
            <a:xfrm>
              <a:off x="1272" y="2411"/>
              <a:ext cx="85" cy="85"/>
            </a:xfrm>
            <a:custGeom>
              <a:avLst/>
              <a:gdLst>
                <a:gd name="T0" fmla="*/ 84 w 85"/>
                <a:gd name="T1" fmla="*/ 0 h 85"/>
                <a:gd name="T2" fmla="*/ 83 w 85"/>
                <a:gd name="T3" fmla="*/ 1 h 85"/>
                <a:gd name="T4" fmla="*/ 83 w 85"/>
                <a:gd name="T5" fmla="*/ 1 h 85"/>
                <a:gd name="T6" fmla="*/ 82 w 85"/>
                <a:gd name="T7" fmla="*/ 3 h 85"/>
                <a:gd name="T8" fmla="*/ 82 w 85"/>
                <a:gd name="T9" fmla="*/ 4 h 85"/>
                <a:gd name="T10" fmla="*/ 82 w 85"/>
                <a:gd name="T11" fmla="*/ 6 h 85"/>
                <a:gd name="T12" fmla="*/ 81 w 85"/>
                <a:gd name="T13" fmla="*/ 8 h 85"/>
                <a:gd name="T14" fmla="*/ 80 w 85"/>
                <a:gd name="T15" fmla="*/ 10 h 85"/>
                <a:gd name="T16" fmla="*/ 79 w 85"/>
                <a:gd name="T17" fmla="*/ 12 h 85"/>
                <a:gd name="T18" fmla="*/ 78 w 85"/>
                <a:gd name="T19" fmla="*/ 15 h 85"/>
                <a:gd name="T20" fmla="*/ 77 w 85"/>
                <a:gd name="T21" fmla="*/ 17 h 85"/>
                <a:gd name="T22" fmla="*/ 76 w 85"/>
                <a:gd name="T23" fmla="*/ 21 h 85"/>
                <a:gd name="T24" fmla="*/ 75 w 85"/>
                <a:gd name="T25" fmla="*/ 23 h 85"/>
                <a:gd name="T26" fmla="*/ 73 w 85"/>
                <a:gd name="T27" fmla="*/ 27 h 85"/>
                <a:gd name="T28" fmla="*/ 72 w 85"/>
                <a:gd name="T29" fmla="*/ 30 h 85"/>
                <a:gd name="T30" fmla="*/ 70 w 85"/>
                <a:gd name="T31" fmla="*/ 33 h 85"/>
                <a:gd name="T32" fmla="*/ 68 w 85"/>
                <a:gd name="T33" fmla="*/ 37 h 85"/>
                <a:gd name="T34" fmla="*/ 66 w 85"/>
                <a:gd name="T35" fmla="*/ 40 h 85"/>
                <a:gd name="T36" fmla="*/ 64 w 85"/>
                <a:gd name="T37" fmla="*/ 43 h 85"/>
                <a:gd name="T38" fmla="*/ 62 w 85"/>
                <a:gd name="T39" fmla="*/ 47 h 85"/>
                <a:gd name="T40" fmla="*/ 60 w 85"/>
                <a:gd name="T41" fmla="*/ 50 h 85"/>
                <a:gd name="T42" fmla="*/ 58 w 85"/>
                <a:gd name="T43" fmla="*/ 53 h 85"/>
                <a:gd name="T44" fmla="*/ 56 w 85"/>
                <a:gd name="T45" fmla="*/ 57 h 85"/>
                <a:gd name="T46" fmla="*/ 53 w 85"/>
                <a:gd name="T47" fmla="*/ 60 h 85"/>
                <a:gd name="T48" fmla="*/ 50 w 85"/>
                <a:gd name="T49" fmla="*/ 63 h 85"/>
                <a:gd name="T50" fmla="*/ 47 w 85"/>
                <a:gd name="T51" fmla="*/ 66 h 85"/>
                <a:gd name="T52" fmla="*/ 44 w 85"/>
                <a:gd name="T53" fmla="*/ 69 h 85"/>
                <a:gd name="T54" fmla="*/ 41 w 85"/>
                <a:gd name="T55" fmla="*/ 72 h 85"/>
                <a:gd name="T56" fmla="*/ 38 w 85"/>
                <a:gd name="T57" fmla="*/ 75 h 85"/>
                <a:gd name="T58" fmla="*/ 35 w 85"/>
                <a:gd name="T59" fmla="*/ 77 h 85"/>
                <a:gd name="T60" fmla="*/ 31 w 85"/>
                <a:gd name="T61" fmla="*/ 79 h 85"/>
                <a:gd name="T62" fmla="*/ 28 w 85"/>
                <a:gd name="T63" fmla="*/ 81 h 85"/>
                <a:gd name="T64" fmla="*/ 26 w 85"/>
                <a:gd name="T65" fmla="*/ 82 h 85"/>
                <a:gd name="T66" fmla="*/ 24 w 85"/>
                <a:gd name="T67" fmla="*/ 83 h 85"/>
                <a:gd name="T68" fmla="*/ 24 w 85"/>
                <a:gd name="T69" fmla="*/ 83 h 85"/>
                <a:gd name="T70" fmla="*/ 22 w 85"/>
                <a:gd name="T71" fmla="*/ 83 h 85"/>
                <a:gd name="T72" fmla="*/ 21 w 85"/>
                <a:gd name="T73" fmla="*/ 83 h 85"/>
                <a:gd name="T74" fmla="*/ 20 w 85"/>
                <a:gd name="T75" fmla="*/ 83 h 85"/>
                <a:gd name="T76" fmla="*/ 19 w 85"/>
                <a:gd name="T77" fmla="*/ 83 h 85"/>
                <a:gd name="T78" fmla="*/ 18 w 85"/>
                <a:gd name="T79" fmla="*/ 83 h 85"/>
                <a:gd name="T80" fmla="*/ 17 w 85"/>
                <a:gd name="T81" fmla="*/ 84 h 85"/>
                <a:gd name="T82" fmla="*/ 16 w 85"/>
                <a:gd name="T83" fmla="*/ 84 h 85"/>
                <a:gd name="T84" fmla="*/ 14 w 85"/>
                <a:gd name="T85" fmla="*/ 84 h 85"/>
                <a:gd name="T86" fmla="*/ 13 w 85"/>
                <a:gd name="T87" fmla="*/ 83 h 85"/>
                <a:gd name="T88" fmla="*/ 12 w 85"/>
                <a:gd name="T89" fmla="*/ 83 h 85"/>
                <a:gd name="T90" fmla="*/ 11 w 85"/>
                <a:gd name="T91" fmla="*/ 83 h 85"/>
                <a:gd name="T92" fmla="*/ 10 w 85"/>
                <a:gd name="T93" fmla="*/ 83 h 85"/>
                <a:gd name="T94" fmla="*/ 9 w 85"/>
                <a:gd name="T95" fmla="*/ 83 h 85"/>
                <a:gd name="T96" fmla="*/ 8 w 85"/>
                <a:gd name="T97" fmla="*/ 83 h 85"/>
                <a:gd name="T98" fmla="*/ 7 w 85"/>
                <a:gd name="T99" fmla="*/ 83 h 85"/>
                <a:gd name="T100" fmla="*/ 6 w 85"/>
                <a:gd name="T101" fmla="*/ 83 h 85"/>
                <a:gd name="T102" fmla="*/ 5 w 85"/>
                <a:gd name="T103" fmla="*/ 83 h 85"/>
                <a:gd name="T104" fmla="*/ 4 w 85"/>
                <a:gd name="T105" fmla="*/ 82 h 85"/>
                <a:gd name="T106" fmla="*/ 4 w 85"/>
                <a:gd name="T107" fmla="*/ 82 h 85"/>
                <a:gd name="T108" fmla="*/ 3 w 85"/>
                <a:gd name="T109" fmla="*/ 82 h 85"/>
                <a:gd name="T110" fmla="*/ 2 w 85"/>
                <a:gd name="T111" fmla="*/ 82 h 85"/>
                <a:gd name="T112" fmla="*/ 2 w 85"/>
                <a:gd name="T113" fmla="*/ 82 h 85"/>
                <a:gd name="T114" fmla="*/ 1 w 85"/>
                <a:gd name="T115" fmla="*/ 81 h 85"/>
                <a:gd name="T116" fmla="*/ 1 w 85"/>
                <a:gd name="T117" fmla="*/ 81 h 85"/>
                <a:gd name="T118" fmla="*/ 0 w 85"/>
                <a:gd name="T119" fmla="*/ 81 h 85"/>
                <a:gd name="T120" fmla="*/ 0 w 85"/>
                <a:gd name="T121" fmla="*/ 81 h 85"/>
                <a:gd name="T122" fmla="*/ 0 w 85"/>
                <a:gd name="T123" fmla="*/ 81 h 85"/>
                <a:gd name="T124" fmla="*/ 0 w 85"/>
                <a:gd name="T125" fmla="*/ 81 h 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74" name="Freeform 80">
              <a:extLst>
                <a:ext uri="{FF2B5EF4-FFF2-40B4-BE49-F238E27FC236}">
                  <a16:creationId xmlns:a16="http://schemas.microsoft.com/office/drawing/2014/main" id="{ECC02817-721B-1ABE-2A24-7CE29C53DB1B}"/>
                </a:ext>
              </a:extLst>
            </p:cNvPr>
            <p:cNvSpPr>
              <a:spLocks/>
            </p:cNvSpPr>
            <p:nvPr/>
          </p:nvSpPr>
          <p:spPr bwMode="auto">
            <a:xfrm>
              <a:off x="4044" y="3279"/>
              <a:ext cx="56" cy="55"/>
            </a:xfrm>
            <a:custGeom>
              <a:avLst/>
              <a:gdLst>
                <a:gd name="T0" fmla="*/ 0 w 56"/>
                <a:gd name="T1" fmla="*/ 0 h 55"/>
                <a:gd name="T2" fmla="*/ 0 w 56"/>
                <a:gd name="T3" fmla="*/ 0 h 55"/>
                <a:gd name="T4" fmla="*/ 0 w 56"/>
                <a:gd name="T5" fmla="*/ 1 h 55"/>
                <a:gd name="T6" fmla="*/ 1 w 56"/>
                <a:gd name="T7" fmla="*/ 1 h 55"/>
                <a:gd name="T8" fmla="*/ 2 w 56"/>
                <a:gd name="T9" fmla="*/ 2 h 55"/>
                <a:gd name="T10" fmla="*/ 3 w 56"/>
                <a:gd name="T11" fmla="*/ 3 h 55"/>
                <a:gd name="T12" fmla="*/ 5 w 56"/>
                <a:gd name="T13" fmla="*/ 5 h 55"/>
                <a:gd name="T14" fmla="*/ 6 w 56"/>
                <a:gd name="T15" fmla="*/ 6 h 55"/>
                <a:gd name="T16" fmla="*/ 8 w 56"/>
                <a:gd name="T17" fmla="*/ 8 h 55"/>
                <a:gd name="T18" fmla="*/ 10 w 56"/>
                <a:gd name="T19" fmla="*/ 9 h 55"/>
                <a:gd name="T20" fmla="*/ 11 w 56"/>
                <a:gd name="T21" fmla="*/ 11 h 55"/>
                <a:gd name="T22" fmla="*/ 13 w 56"/>
                <a:gd name="T23" fmla="*/ 13 h 55"/>
                <a:gd name="T24" fmla="*/ 15 w 56"/>
                <a:gd name="T25" fmla="*/ 15 h 55"/>
                <a:gd name="T26" fmla="*/ 18 w 56"/>
                <a:gd name="T27" fmla="*/ 17 h 55"/>
                <a:gd name="T28" fmla="*/ 20 w 56"/>
                <a:gd name="T29" fmla="*/ 19 h 55"/>
                <a:gd name="T30" fmla="*/ 22 w 56"/>
                <a:gd name="T31" fmla="*/ 22 h 55"/>
                <a:gd name="T32" fmla="*/ 24 w 56"/>
                <a:gd name="T33" fmla="*/ 24 h 55"/>
                <a:gd name="T34" fmla="*/ 26 w 56"/>
                <a:gd name="T35" fmla="*/ 26 h 55"/>
                <a:gd name="T36" fmla="*/ 29 w 56"/>
                <a:gd name="T37" fmla="*/ 29 h 55"/>
                <a:gd name="T38" fmla="*/ 31 w 56"/>
                <a:gd name="T39" fmla="*/ 31 h 55"/>
                <a:gd name="T40" fmla="*/ 34 w 56"/>
                <a:gd name="T41" fmla="*/ 33 h 55"/>
                <a:gd name="T42" fmla="*/ 36 w 56"/>
                <a:gd name="T43" fmla="*/ 35 h 55"/>
                <a:gd name="T44" fmla="*/ 38 w 56"/>
                <a:gd name="T45" fmla="*/ 37 h 55"/>
                <a:gd name="T46" fmla="*/ 40 w 56"/>
                <a:gd name="T47" fmla="*/ 40 h 55"/>
                <a:gd name="T48" fmla="*/ 42 w 56"/>
                <a:gd name="T49" fmla="*/ 42 h 55"/>
                <a:gd name="T50" fmla="*/ 45 w 56"/>
                <a:gd name="T51" fmla="*/ 44 h 55"/>
                <a:gd name="T52" fmla="*/ 47 w 56"/>
                <a:gd name="T53" fmla="*/ 46 h 55"/>
                <a:gd name="T54" fmla="*/ 48 w 56"/>
                <a:gd name="T55" fmla="*/ 48 h 55"/>
                <a:gd name="T56" fmla="*/ 50 w 56"/>
                <a:gd name="T57" fmla="*/ 49 h 55"/>
                <a:gd name="T58" fmla="*/ 52 w 56"/>
                <a:gd name="T59" fmla="*/ 51 h 55"/>
                <a:gd name="T60" fmla="*/ 54 w 56"/>
                <a:gd name="T61" fmla="*/ 53 h 55"/>
                <a:gd name="T62" fmla="*/ 55 w 56"/>
                <a:gd name="T63" fmla="*/ 54 h 55"/>
                <a:gd name="T64" fmla="*/ 55 w 56"/>
                <a:gd name="T65" fmla="*/ 54 h 55"/>
                <a:gd name="T66" fmla="*/ 55 w 56"/>
                <a:gd name="T67" fmla="*/ 54 h 55"/>
                <a:gd name="T68" fmla="*/ 55 w 56"/>
                <a:gd name="T69" fmla="*/ 54 h 55"/>
                <a:gd name="T70" fmla="*/ 55 w 56"/>
                <a:gd name="T71" fmla="*/ 54 h 55"/>
                <a:gd name="T72" fmla="*/ 55 w 56"/>
                <a:gd name="T73" fmla="*/ 54 h 55"/>
                <a:gd name="T74" fmla="*/ 55 w 56"/>
                <a:gd name="T75" fmla="*/ 54 h 55"/>
                <a:gd name="T76" fmla="*/ 55 w 56"/>
                <a:gd name="T77" fmla="*/ 54 h 55"/>
                <a:gd name="T78" fmla="*/ 55 w 56"/>
                <a:gd name="T79" fmla="*/ 54 h 55"/>
                <a:gd name="T80" fmla="*/ 55 w 56"/>
                <a:gd name="T81" fmla="*/ 54 h 55"/>
                <a:gd name="T82" fmla="*/ 55 w 56"/>
                <a:gd name="T83" fmla="*/ 54 h 55"/>
                <a:gd name="T84" fmla="*/ 55 w 56"/>
                <a:gd name="T85" fmla="*/ 54 h 55"/>
                <a:gd name="T86" fmla="*/ 55 w 56"/>
                <a:gd name="T87" fmla="*/ 54 h 55"/>
                <a:gd name="T88" fmla="*/ 55 w 56"/>
                <a:gd name="T89" fmla="*/ 54 h 55"/>
                <a:gd name="T90" fmla="*/ 55 w 56"/>
                <a:gd name="T91" fmla="*/ 54 h 55"/>
                <a:gd name="T92" fmla="*/ 55 w 56"/>
                <a:gd name="T93" fmla="*/ 54 h 55"/>
                <a:gd name="T94" fmla="*/ 55 w 56"/>
                <a:gd name="T95" fmla="*/ 54 h 55"/>
                <a:gd name="T96" fmla="*/ 55 w 56"/>
                <a:gd name="T97" fmla="*/ 54 h 55"/>
                <a:gd name="T98" fmla="*/ 55 w 56"/>
                <a:gd name="T99" fmla="*/ 54 h 55"/>
                <a:gd name="T100" fmla="*/ 55 w 56"/>
                <a:gd name="T101" fmla="*/ 54 h 55"/>
                <a:gd name="T102" fmla="*/ 55 w 56"/>
                <a:gd name="T103" fmla="*/ 54 h 55"/>
                <a:gd name="T104" fmla="*/ 55 w 56"/>
                <a:gd name="T105" fmla="*/ 54 h 55"/>
                <a:gd name="T106" fmla="*/ 55 w 56"/>
                <a:gd name="T107" fmla="*/ 54 h 55"/>
                <a:gd name="T108" fmla="*/ 55 w 56"/>
                <a:gd name="T109" fmla="*/ 54 h 55"/>
                <a:gd name="T110" fmla="*/ 55 w 56"/>
                <a:gd name="T111" fmla="*/ 54 h 55"/>
                <a:gd name="T112" fmla="*/ 55 w 56"/>
                <a:gd name="T113" fmla="*/ 54 h 55"/>
                <a:gd name="T114" fmla="*/ 55 w 56"/>
                <a:gd name="T115" fmla="*/ 54 h 55"/>
                <a:gd name="T116" fmla="*/ 55 w 56"/>
                <a:gd name="T117" fmla="*/ 54 h 55"/>
                <a:gd name="T118" fmla="*/ 55 w 56"/>
                <a:gd name="T119" fmla="*/ 54 h 55"/>
                <a:gd name="T120" fmla="*/ 55 w 56"/>
                <a:gd name="T121" fmla="*/ 54 h 55"/>
                <a:gd name="T122" fmla="*/ 55 w 56"/>
                <a:gd name="T123" fmla="*/ 54 h 55"/>
                <a:gd name="T124" fmla="*/ 55 w 56"/>
                <a:gd name="T125" fmla="*/ 54 h 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75" name="Freeform 81">
              <a:extLst>
                <a:ext uri="{FF2B5EF4-FFF2-40B4-BE49-F238E27FC236}">
                  <a16:creationId xmlns:a16="http://schemas.microsoft.com/office/drawing/2014/main" id="{1DA4E131-B253-D4F3-0B2A-E1C588E02E5B}"/>
                </a:ext>
              </a:extLst>
            </p:cNvPr>
            <p:cNvSpPr>
              <a:spLocks/>
            </p:cNvSpPr>
            <p:nvPr/>
          </p:nvSpPr>
          <p:spPr bwMode="auto">
            <a:xfrm>
              <a:off x="4016" y="3252"/>
              <a:ext cx="112" cy="109"/>
            </a:xfrm>
            <a:custGeom>
              <a:avLst/>
              <a:gdLst>
                <a:gd name="T0" fmla="*/ 0 w 112"/>
                <a:gd name="T1" fmla="*/ 0 h 109"/>
                <a:gd name="T2" fmla="*/ 1 w 112"/>
                <a:gd name="T3" fmla="*/ 0 h 109"/>
                <a:gd name="T4" fmla="*/ 2 w 112"/>
                <a:gd name="T5" fmla="*/ 1 h 109"/>
                <a:gd name="T6" fmla="*/ 4 w 112"/>
                <a:gd name="T7" fmla="*/ 3 h 109"/>
                <a:gd name="T8" fmla="*/ 5 w 112"/>
                <a:gd name="T9" fmla="*/ 5 h 109"/>
                <a:gd name="T10" fmla="*/ 8 w 112"/>
                <a:gd name="T11" fmla="*/ 7 h 109"/>
                <a:gd name="T12" fmla="*/ 10 w 112"/>
                <a:gd name="T13" fmla="*/ 10 h 109"/>
                <a:gd name="T14" fmla="*/ 13 w 112"/>
                <a:gd name="T15" fmla="*/ 12 h 109"/>
                <a:gd name="T16" fmla="*/ 16 w 112"/>
                <a:gd name="T17" fmla="*/ 16 h 109"/>
                <a:gd name="T18" fmla="*/ 20 w 112"/>
                <a:gd name="T19" fmla="*/ 19 h 109"/>
                <a:gd name="T20" fmla="*/ 24 w 112"/>
                <a:gd name="T21" fmla="*/ 23 h 109"/>
                <a:gd name="T22" fmla="*/ 28 w 112"/>
                <a:gd name="T23" fmla="*/ 26 h 109"/>
                <a:gd name="T24" fmla="*/ 32 w 112"/>
                <a:gd name="T25" fmla="*/ 30 h 109"/>
                <a:gd name="T26" fmla="*/ 36 w 112"/>
                <a:gd name="T27" fmla="*/ 35 h 109"/>
                <a:gd name="T28" fmla="*/ 40 w 112"/>
                <a:gd name="T29" fmla="*/ 39 h 109"/>
                <a:gd name="T30" fmla="*/ 45 w 112"/>
                <a:gd name="T31" fmla="*/ 44 h 109"/>
                <a:gd name="T32" fmla="*/ 49 w 112"/>
                <a:gd name="T33" fmla="*/ 48 h 109"/>
                <a:gd name="T34" fmla="*/ 54 w 112"/>
                <a:gd name="T35" fmla="*/ 52 h 109"/>
                <a:gd name="T36" fmla="*/ 58 w 112"/>
                <a:gd name="T37" fmla="*/ 57 h 109"/>
                <a:gd name="T38" fmla="*/ 63 w 112"/>
                <a:gd name="T39" fmla="*/ 62 h 109"/>
                <a:gd name="T40" fmla="*/ 68 w 112"/>
                <a:gd name="T41" fmla="*/ 66 h 109"/>
                <a:gd name="T42" fmla="*/ 72 w 112"/>
                <a:gd name="T43" fmla="*/ 71 h 109"/>
                <a:gd name="T44" fmla="*/ 77 w 112"/>
                <a:gd name="T45" fmla="*/ 75 h 109"/>
                <a:gd name="T46" fmla="*/ 82 w 112"/>
                <a:gd name="T47" fmla="*/ 80 h 109"/>
                <a:gd name="T48" fmla="*/ 86 w 112"/>
                <a:gd name="T49" fmla="*/ 84 h 109"/>
                <a:gd name="T50" fmla="*/ 90 w 112"/>
                <a:gd name="T51" fmla="*/ 88 h 109"/>
                <a:gd name="T52" fmla="*/ 94 w 112"/>
                <a:gd name="T53" fmla="*/ 92 h 109"/>
                <a:gd name="T54" fmla="*/ 98 w 112"/>
                <a:gd name="T55" fmla="*/ 96 h 109"/>
                <a:gd name="T56" fmla="*/ 101 w 112"/>
                <a:gd name="T57" fmla="*/ 99 h 109"/>
                <a:gd name="T58" fmla="*/ 105 w 112"/>
                <a:gd name="T59" fmla="*/ 102 h 109"/>
                <a:gd name="T60" fmla="*/ 108 w 112"/>
                <a:gd name="T61" fmla="*/ 106 h 109"/>
                <a:gd name="T62" fmla="*/ 111 w 112"/>
                <a:gd name="T63" fmla="*/ 108 h 109"/>
                <a:gd name="T64" fmla="*/ 111 w 112"/>
                <a:gd name="T65" fmla="*/ 108 h 109"/>
                <a:gd name="T66" fmla="*/ 111 w 112"/>
                <a:gd name="T67" fmla="*/ 108 h 109"/>
                <a:gd name="T68" fmla="*/ 111 w 112"/>
                <a:gd name="T69" fmla="*/ 108 h 109"/>
                <a:gd name="T70" fmla="*/ 111 w 112"/>
                <a:gd name="T71" fmla="*/ 108 h 109"/>
                <a:gd name="T72" fmla="*/ 111 w 112"/>
                <a:gd name="T73" fmla="*/ 108 h 109"/>
                <a:gd name="T74" fmla="*/ 111 w 112"/>
                <a:gd name="T75" fmla="*/ 108 h 109"/>
                <a:gd name="T76" fmla="*/ 111 w 112"/>
                <a:gd name="T77" fmla="*/ 108 h 109"/>
                <a:gd name="T78" fmla="*/ 111 w 112"/>
                <a:gd name="T79" fmla="*/ 108 h 109"/>
                <a:gd name="T80" fmla="*/ 111 w 112"/>
                <a:gd name="T81" fmla="*/ 108 h 109"/>
                <a:gd name="T82" fmla="*/ 111 w 112"/>
                <a:gd name="T83" fmla="*/ 108 h 109"/>
                <a:gd name="T84" fmla="*/ 111 w 112"/>
                <a:gd name="T85" fmla="*/ 108 h 109"/>
                <a:gd name="T86" fmla="*/ 111 w 112"/>
                <a:gd name="T87" fmla="*/ 108 h 109"/>
                <a:gd name="T88" fmla="*/ 111 w 112"/>
                <a:gd name="T89" fmla="*/ 108 h 109"/>
                <a:gd name="T90" fmla="*/ 111 w 112"/>
                <a:gd name="T91" fmla="*/ 108 h 109"/>
                <a:gd name="T92" fmla="*/ 111 w 112"/>
                <a:gd name="T93" fmla="*/ 108 h 109"/>
                <a:gd name="T94" fmla="*/ 111 w 112"/>
                <a:gd name="T95" fmla="*/ 108 h 109"/>
                <a:gd name="T96" fmla="*/ 111 w 112"/>
                <a:gd name="T97" fmla="*/ 108 h 109"/>
                <a:gd name="T98" fmla="*/ 111 w 112"/>
                <a:gd name="T99" fmla="*/ 108 h 109"/>
                <a:gd name="T100" fmla="*/ 111 w 112"/>
                <a:gd name="T101" fmla="*/ 108 h 109"/>
                <a:gd name="T102" fmla="*/ 111 w 112"/>
                <a:gd name="T103" fmla="*/ 108 h 109"/>
                <a:gd name="T104" fmla="*/ 111 w 112"/>
                <a:gd name="T105" fmla="*/ 108 h 109"/>
                <a:gd name="T106" fmla="*/ 111 w 112"/>
                <a:gd name="T107" fmla="*/ 108 h 109"/>
                <a:gd name="T108" fmla="*/ 111 w 112"/>
                <a:gd name="T109" fmla="*/ 108 h 109"/>
                <a:gd name="T110" fmla="*/ 111 w 112"/>
                <a:gd name="T111" fmla="*/ 108 h 109"/>
                <a:gd name="T112" fmla="*/ 111 w 112"/>
                <a:gd name="T113" fmla="*/ 108 h 109"/>
                <a:gd name="T114" fmla="*/ 111 w 112"/>
                <a:gd name="T115" fmla="*/ 108 h 109"/>
                <a:gd name="T116" fmla="*/ 111 w 112"/>
                <a:gd name="T117" fmla="*/ 108 h 109"/>
                <a:gd name="T118" fmla="*/ 111 w 112"/>
                <a:gd name="T119" fmla="*/ 108 h 109"/>
                <a:gd name="T120" fmla="*/ 111 w 112"/>
                <a:gd name="T121" fmla="*/ 108 h 109"/>
                <a:gd name="T122" fmla="*/ 111 w 112"/>
                <a:gd name="T123" fmla="*/ 108 h 109"/>
                <a:gd name="T124" fmla="*/ 111 w 112"/>
                <a:gd name="T125" fmla="*/ 108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76" name="Line 82">
              <a:extLst>
                <a:ext uri="{FF2B5EF4-FFF2-40B4-BE49-F238E27FC236}">
                  <a16:creationId xmlns:a16="http://schemas.microsoft.com/office/drawing/2014/main" id="{B693EE95-8D73-518E-72B4-5807ACABE55E}"/>
                </a:ext>
              </a:extLst>
            </p:cNvPr>
            <p:cNvSpPr>
              <a:spLocks noChangeShapeType="1"/>
            </p:cNvSpPr>
            <p:nvPr/>
          </p:nvSpPr>
          <p:spPr bwMode="auto">
            <a:xfrm>
              <a:off x="4016" y="3225"/>
              <a:ext cx="55" cy="10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77" name="Freeform 83">
              <a:extLst>
                <a:ext uri="{FF2B5EF4-FFF2-40B4-BE49-F238E27FC236}">
                  <a16:creationId xmlns:a16="http://schemas.microsoft.com/office/drawing/2014/main" id="{E5919FE6-2F21-3E4E-A2BB-66C1544C5946}"/>
                </a:ext>
              </a:extLst>
            </p:cNvPr>
            <p:cNvSpPr>
              <a:spLocks/>
            </p:cNvSpPr>
            <p:nvPr/>
          </p:nvSpPr>
          <p:spPr bwMode="auto">
            <a:xfrm>
              <a:off x="4465" y="2842"/>
              <a:ext cx="94" cy="96"/>
            </a:xfrm>
            <a:custGeom>
              <a:avLst/>
              <a:gdLst>
                <a:gd name="T0" fmla="*/ 90 w 94"/>
                <a:gd name="T1" fmla="*/ 0 h 96"/>
                <a:gd name="T2" fmla="*/ 92 w 94"/>
                <a:gd name="T3" fmla="*/ 10 h 96"/>
                <a:gd name="T4" fmla="*/ 93 w 94"/>
                <a:gd name="T5" fmla="*/ 16 h 96"/>
                <a:gd name="T6" fmla="*/ 93 w 94"/>
                <a:gd name="T7" fmla="*/ 20 h 96"/>
                <a:gd name="T8" fmla="*/ 93 w 94"/>
                <a:gd name="T9" fmla="*/ 25 h 96"/>
                <a:gd name="T10" fmla="*/ 92 w 94"/>
                <a:gd name="T11" fmla="*/ 29 h 96"/>
                <a:gd name="T12" fmla="*/ 91 w 94"/>
                <a:gd name="T13" fmla="*/ 33 h 96"/>
                <a:gd name="T14" fmla="*/ 89 w 94"/>
                <a:gd name="T15" fmla="*/ 37 h 96"/>
                <a:gd name="T16" fmla="*/ 87 w 94"/>
                <a:gd name="T17" fmla="*/ 41 h 96"/>
                <a:gd name="T18" fmla="*/ 85 w 94"/>
                <a:gd name="T19" fmla="*/ 44 h 96"/>
                <a:gd name="T20" fmla="*/ 83 w 94"/>
                <a:gd name="T21" fmla="*/ 48 h 96"/>
                <a:gd name="T22" fmla="*/ 80 w 94"/>
                <a:gd name="T23" fmla="*/ 51 h 96"/>
                <a:gd name="T24" fmla="*/ 77 w 94"/>
                <a:gd name="T25" fmla="*/ 54 h 96"/>
                <a:gd name="T26" fmla="*/ 74 w 94"/>
                <a:gd name="T27" fmla="*/ 57 h 96"/>
                <a:gd name="T28" fmla="*/ 70 w 94"/>
                <a:gd name="T29" fmla="*/ 59 h 96"/>
                <a:gd name="T30" fmla="*/ 67 w 94"/>
                <a:gd name="T31" fmla="*/ 62 h 96"/>
                <a:gd name="T32" fmla="*/ 63 w 94"/>
                <a:gd name="T33" fmla="*/ 64 h 96"/>
                <a:gd name="T34" fmla="*/ 59 w 94"/>
                <a:gd name="T35" fmla="*/ 66 h 96"/>
                <a:gd name="T36" fmla="*/ 55 w 94"/>
                <a:gd name="T37" fmla="*/ 69 h 96"/>
                <a:gd name="T38" fmla="*/ 51 w 94"/>
                <a:gd name="T39" fmla="*/ 71 h 96"/>
                <a:gd name="T40" fmla="*/ 46 w 94"/>
                <a:gd name="T41" fmla="*/ 73 h 96"/>
                <a:gd name="T42" fmla="*/ 42 w 94"/>
                <a:gd name="T43" fmla="*/ 75 h 96"/>
                <a:gd name="T44" fmla="*/ 37 w 94"/>
                <a:gd name="T45" fmla="*/ 77 h 96"/>
                <a:gd name="T46" fmla="*/ 33 w 94"/>
                <a:gd name="T47" fmla="*/ 79 h 96"/>
                <a:gd name="T48" fmla="*/ 29 w 94"/>
                <a:gd name="T49" fmla="*/ 81 h 96"/>
                <a:gd name="T50" fmla="*/ 24 w 94"/>
                <a:gd name="T51" fmla="*/ 83 h 96"/>
                <a:gd name="T52" fmla="*/ 20 w 94"/>
                <a:gd name="T53" fmla="*/ 85 h 96"/>
                <a:gd name="T54" fmla="*/ 16 w 94"/>
                <a:gd name="T55" fmla="*/ 87 h 96"/>
                <a:gd name="T56" fmla="*/ 11 w 94"/>
                <a:gd name="T57" fmla="*/ 88 h 96"/>
                <a:gd name="T58" fmla="*/ 7 w 94"/>
                <a:gd name="T59" fmla="*/ 90 h 96"/>
                <a:gd name="T60" fmla="*/ 3 w 94"/>
                <a:gd name="T61" fmla="*/ 92 h 96"/>
                <a:gd name="T62" fmla="*/ 0 w 94"/>
                <a:gd name="T63" fmla="*/ 95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78" name="Line 84">
              <a:extLst>
                <a:ext uri="{FF2B5EF4-FFF2-40B4-BE49-F238E27FC236}">
                  <a16:creationId xmlns:a16="http://schemas.microsoft.com/office/drawing/2014/main" id="{696E67FD-2F4D-1D72-AA57-C1F10A87602B}"/>
                </a:ext>
              </a:extLst>
            </p:cNvPr>
            <p:cNvSpPr>
              <a:spLocks noChangeShapeType="1"/>
            </p:cNvSpPr>
            <p:nvPr/>
          </p:nvSpPr>
          <p:spPr bwMode="auto">
            <a:xfrm flipH="1">
              <a:off x="4458" y="2937"/>
              <a:ext cx="28" cy="0"/>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79" name="Freeform 85">
              <a:extLst>
                <a:ext uri="{FF2B5EF4-FFF2-40B4-BE49-F238E27FC236}">
                  <a16:creationId xmlns:a16="http://schemas.microsoft.com/office/drawing/2014/main" id="{456434A0-A632-5C65-084C-C4E9B6EC7C1C}"/>
                </a:ext>
              </a:extLst>
            </p:cNvPr>
            <p:cNvSpPr>
              <a:spLocks/>
            </p:cNvSpPr>
            <p:nvPr/>
          </p:nvSpPr>
          <p:spPr bwMode="auto">
            <a:xfrm>
              <a:off x="4631" y="2435"/>
              <a:ext cx="16" cy="56"/>
            </a:xfrm>
            <a:custGeom>
              <a:avLst/>
              <a:gdLst>
                <a:gd name="T0" fmla="*/ 0 w 16"/>
                <a:gd name="T1" fmla="*/ 0 h 56"/>
                <a:gd name="T2" fmla="*/ 2 w 16"/>
                <a:gd name="T3" fmla="*/ 3 h 56"/>
                <a:gd name="T4" fmla="*/ 3 w 16"/>
                <a:gd name="T5" fmla="*/ 5 h 56"/>
                <a:gd name="T6" fmla="*/ 4 w 16"/>
                <a:gd name="T7" fmla="*/ 6 h 56"/>
                <a:gd name="T8" fmla="*/ 5 w 16"/>
                <a:gd name="T9" fmla="*/ 8 h 56"/>
                <a:gd name="T10" fmla="*/ 6 w 16"/>
                <a:gd name="T11" fmla="*/ 9 h 56"/>
                <a:gd name="T12" fmla="*/ 7 w 16"/>
                <a:gd name="T13" fmla="*/ 11 h 56"/>
                <a:gd name="T14" fmla="*/ 8 w 16"/>
                <a:gd name="T15" fmla="*/ 13 h 56"/>
                <a:gd name="T16" fmla="*/ 9 w 16"/>
                <a:gd name="T17" fmla="*/ 14 h 56"/>
                <a:gd name="T18" fmla="*/ 10 w 16"/>
                <a:gd name="T19" fmla="*/ 16 h 56"/>
                <a:gd name="T20" fmla="*/ 11 w 16"/>
                <a:gd name="T21" fmla="*/ 17 h 56"/>
                <a:gd name="T22" fmla="*/ 11 w 16"/>
                <a:gd name="T23" fmla="*/ 19 h 56"/>
                <a:gd name="T24" fmla="*/ 12 w 16"/>
                <a:gd name="T25" fmla="*/ 21 h 56"/>
                <a:gd name="T26" fmla="*/ 12 w 16"/>
                <a:gd name="T27" fmla="*/ 22 h 56"/>
                <a:gd name="T28" fmla="*/ 13 w 16"/>
                <a:gd name="T29" fmla="*/ 24 h 56"/>
                <a:gd name="T30" fmla="*/ 13 w 16"/>
                <a:gd name="T31" fmla="*/ 26 h 56"/>
                <a:gd name="T32" fmla="*/ 14 w 16"/>
                <a:gd name="T33" fmla="*/ 27 h 56"/>
                <a:gd name="T34" fmla="*/ 14 w 16"/>
                <a:gd name="T35" fmla="*/ 29 h 56"/>
                <a:gd name="T36" fmla="*/ 15 w 16"/>
                <a:gd name="T37" fmla="*/ 31 h 56"/>
                <a:gd name="T38" fmla="*/ 15 w 16"/>
                <a:gd name="T39" fmla="*/ 33 h 56"/>
                <a:gd name="T40" fmla="*/ 15 w 16"/>
                <a:gd name="T41" fmla="*/ 34 h 56"/>
                <a:gd name="T42" fmla="*/ 15 w 16"/>
                <a:gd name="T43" fmla="*/ 36 h 56"/>
                <a:gd name="T44" fmla="*/ 15 w 16"/>
                <a:gd name="T45" fmla="*/ 38 h 56"/>
                <a:gd name="T46" fmla="*/ 15 w 16"/>
                <a:gd name="T47" fmla="*/ 40 h 56"/>
                <a:gd name="T48" fmla="*/ 15 w 16"/>
                <a:gd name="T49" fmla="*/ 41 h 56"/>
                <a:gd name="T50" fmla="*/ 15 w 16"/>
                <a:gd name="T51" fmla="*/ 43 h 56"/>
                <a:gd name="T52" fmla="*/ 15 w 16"/>
                <a:gd name="T53" fmla="*/ 45 h 56"/>
                <a:gd name="T54" fmla="*/ 15 w 16"/>
                <a:gd name="T55" fmla="*/ 47 h 56"/>
                <a:gd name="T56" fmla="*/ 15 w 16"/>
                <a:gd name="T57" fmla="*/ 49 h 56"/>
                <a:gd name="T58" fmla="*/ 14 w 16"/>
                <a:gd name="T59" fmla="*/ 51 h 56"/>
                <a:gd name="T60" fmla="*/ 14 w 16"/>
                <a:gd name="T61" fmla="*/ 53 h 56"/>
                <a:gd name="T62" fmla="*/ 14 w 16"/>
                <a:gd name="T63" fmla="*/ 55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80" name="Line 86">
              <a:extLst>
                <a:ext uri="{FF2B5EF4-FFF2-40B4-BE49-F238E27FC236}">
                  <a16:creationId xmlns:a16="http://schemas.microsoft.com/office/drawing/2014/main" id="{5C860CBE-D930-17BD-76FA-A91DC6B74CAC}"/>
                </a:ext>
              </a:extLst>
            </p:cNvPr>
            <p:cNvSpPr>
              <a:spLocks noChangeShapeType="1"/>
            </p:cNvSpPr>
            <p:nvPr/>
          </p:nvSpPr>
          <p:spPr bwMode="auto">
            <a:xfrm flipH="1">
              <a:off x="4624" y="2455"/>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81" name="Freeform 87">
              <a:extLst>
                <a:ext uri="{FF2B5EF4-FFF2-40B4-BE49-F238E27FC236}">
                  <a16:creationId xmlns:a16="http://schemas.microsoft.com/office/drawing/2014/main" id="{03B7A9D6-F12C-BA84-0D64-22AA12969F5D}"/>
                </a:ext>
              </a:extLst>
            </p:cNvPr>
            <p:cNvSpPr>
              <a:spLocks/>
            </p:cNvSpPr>
            <p:nvPr/>
          </p:nvSpPr>
          <p:spPr bwMode="auto">
            <a:xfrm>
              <a:off x="4423" y="2324"/>
              <a:ext cx="87" cy="31"/>
            </a:xfrm>
            <a:custGeom>
              <a:avLst/>
              <a:gdLst>
                <a:gd name="T0" fmla="*/ 0 w 87"/>
                <a:gd name="T1" fmla="*/ 3 h 31"/>
                <a:gd name="T2" fmla="*/ 5 w 87"/>
                <a:gd name="T3" fmla="*/ 4 h 31"/>
                <a:gd name="T4" fmla="*/ 8 w 87"/>
                <a:gd name="T5" fmla="*/ 5 h 31"/>
                <a:gd name="T6" fmla="*/ 11 w 87"/>
                <a:gd name="T7" fmla="*/ 5 h 31"/>
                <a:gd name="T8" fmla="*/ 14 w 87"/>
                <a:gd name="T9" fmla="*/ 5 h 31"/>
                <a:gd name="T10" fmla="*/ 18 w 87"/>
                <a:gd name="T11" fmla="*/ 5 h 31"/>
                <a:gd name="T12" fmla="*/ 22 w 87"/>
                <a:gd name="T13" fmla="*/ 4 h 31"/>
                <a:gd name="T14" fmla="*/ 26 w 87"/>
                <a:gd name="T15" fmla="*/ 4 h 31"/>
                <a:gd name="T16" fmla="*/ 29 w 87"/>
                <a:gd name="T17" fmla="*/ 4 h 31"/>
                <a:gd name="T18" fmla="*/ 33 w 87"/>
                <a:gd name="T19" fmla="*/ 3 h 31"/>
                <a:gd name="T20" fmla="*/ 38 w 87"/>
                <a:gd name="T21" fmla="*/ 2 h 31"/>
                <a:gd name="T22" fmla="*/ 42 w 87"/>
                <a:gd name="T23" fmla="*/ 2 h 31"/>
                <a:gd name="T24" fmla="*/ 46 w 87"/>
                <a:gd name="T25" fmla="*/ 2 h 31"/>
                <a:gd name="T26" fmla="*/ 50 w 87"/>
                <a:gd name="T27" fmla="*/ 1 h 31"/>
                <a:gd name="T28" fmla="*/ 54 w 87"/>
                <a:gd name="T29" fmla="*/ 0 h 31"/>
                <a:gd name="T30" fmla="*/ 58 w 87"/>
                <a:gd name="T31" fmla="*/ 0 h 31"/>
                <a:gd name="T32" fmla="*/ 61 w 87"/>
                <a:gd name="T33" fmla="*/ 0 h 31"/>
                <a:gd name="T34" fmla="*/ 65 w 87"/>
                <a:gd name="T35" fmla="*/ 0 h 31"/>
                <a:gd name="T36" fmla="*/ 68 w 87"/>
                <a:gd name="T37" fmla="*/ 0 h 31"/>
                <a:gd name="T38" fmla="*/ 71 w 87"/>
                <a:gd name="T39" fmla="*/ 0 h 31"/>
                <a:gd name="T40" fmla="*/ 74 w 87"/>
                <a:gd name="T41" fmla="*/ 1 h 31"/>
                <a:gd name="T42" fmla="*/ 77 w 87"/>
                <a:gd name="T43" fmla="*/ 2 h 31"/>
                <a:gd name="T44" fmla="*/ 79 w 87"/>
                <a:gd name="T45" fmla="*/ 3 h 31"/>
                <a:gd name="T46" fmla="*/ 81 w 87"/>
                <a:gd name="T47" fmla="*/ 4 h 31"/>
                <a:gd name="T48" fmla="*/ 83 w 87"/>
                <a:gd name="T49" fmla="*/ 6 h 31"/>
                <a:gd name="T50" fmla="*/ 85 w 87"/>
                <a:gd name="T51" fmla="*/ 8 h 31"/>
                <a:gd name="T52" fmla="*/ 85 w 87"/>
                <a:gd name="T53" fmla="*/ 10 h 31"/>
                <a:gd name="T54" fmla="*/ 86 w 87"/>
                <a:gd name="T55" fmla="*/ 13 h 31"/>
                <a:gd name="T56" fmla="*/ 86 w 87"/>
                <a:gd name="T57" fmla="*/ 17 h 31"/>
                <a:gd name="T58" fmla="*/ 86 w 87"/>
                <a:gd name="T59" fmla="*/ 20 h 31"/>
                <a:gd name="T60" fmla="*/ 85 w 87"/>
                <a:gd name="T61" fmla="*/ 25 h 31"/>
                <a:gd name="T62" fmla="*/ 83 w 87"/>
                <a:gd name="T63" fmla="*/ 30 h 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82" name="Freeform 88">
              <a:extLst>
                <a:ext uri="{FF2B5EF4-FFF2-40B4-BE49-F238E27FC236}">
                  <a16:creationId xmlns:a16="http://schemas.microsoft.com/office/drawing/2014/main" id="{8365947D-C062-17D7-B15D-5CFCB5EDED48}"/>
                </a:ext>
              </a:extLst>
            </p:cNvPr>
            <p:cNvSpPr>
              <a:spLocks/>
            </p:cNvSpPr>
            <p:nvPr/>
          </p:nvSpPr>
          <p:spPr bwMode="auto">
            <a:xfrm>
              <a:off x="4513" y="2349"/>
              <a:ext cx="84" cy="73"/>
            </a:xfrm>
            <a:custGeom>
              <a:avLst/>
              <a:gdLst>
                <a:gd name="T0" fmla="*/ 0 w 84"/>
                <a:gd name="T1" fmla="*/ 5 h 73"/>
                <a:gd name="T2" fmla="*/ 8 w 84"/>
                <a:gd name="T3" fmla="*/ 3 h 73"/>
                <a:gd name="T4" fmla="*/ 11 w 84"/>
                <a:gd name="T5" fmla="*/ 2 h 73"/>
                <a:gd name="T6" fmla="*/ 15 w 84"/>
                <a:gd name="T7" fmla="*/ 1 h 73"/>
                <a:gd name="T8" fmla="*/ 19 w 84"/>
                <a:gd name="T9" fmla="*/ 1 h 73"/>
                <a:gd name="T10" fmla="*/ 23 w 84"/>
                <a:gd name="T11" fmla="*/ 1 h 73"/>
                <a:gd name="T12" fmla="*/ 27 w 84"/>
                <a:gd name="T13" fmla="*/ 0 h 73"/>
                <a:gd name="T14" fmla="*/ 30 w 84"/>
                <a:gd name="T15" fmla="*/ 0 h 73"/>
                <a:gd name="T16" fmla="*/ 34 w 84"/>
                <a:gd name="T17" fmla="*/ 0 h 73"/>
                <a:gd name="T18" fmla="*/ 37 w 84"/>
                <a:gd name="T19" fmla="*/ 0 h 73"/>
                <a:gd name="T20" fmla="*/ 41 w 84"/>
                <a:gd name="T21" fmla="*/ 1 h 73"/>
                <a:gd name="T22" fmla="*/ 44 w 84"/>
                <a:gd name="T23" fmla="*/ 1 h 73"/>
                <a:gd name="T24" fmla="*/ 48 w 84"/>
                <a:gd name="T25" fmla="*/ 1 h 73"/>
                <a:gd name="T26" fmla="*/ 51 w 84"/>
                <a:gd name="T27" fmla="*/ 2 h 73"/>
                <a:gd name="T28" fmla="*/ 54 w 84"/>
                <a:gd name="T29" fmla="*/ 3 h 73"/>
                <a:gd name="T30" fmla="*/ 57 w 84"/>
                <a:gd name="T31" fmla="*/ 5 h 73"/>
                <a:gd name="T32" fmla="*/ 60 w 84"/>
                <a:gd name="T33" fmla="*/ 6 h 73"/>
                <a:gd name="T34" fmla="*/ 63 w 84"/>
                <a:gd name="T35" fmla="*/ 7 h 73"/>
                <a:gd name="T36" fmla="*/ 65 w 84"/>
                <a:gd name="T37" fmla="*/ 9 h 73"/>
                <a:gd name="T38" fmla="*/ 68 w 84"/>
                <a:gd name="T39" fmla="*/ 11 h 73"/>
                <a:gd name="T40" fmla="*/ 70 w 84"/>
                <a:gd name="T41" fmla="*/ 13 h 73"/>
                <a:gd name="T42" fmla="*/ 72 w 84"/>
                <a:gd name="T43" fmla="*/ 15 h 73"/>
                <a:gd name="T44" fmla="*/ 74 w 84"/>
                <a:gd name="T45" fmla="*/ 18 h 73"/>
                <a:gd name="T46" fmla="*/ 76 w 84"/>
                <a:gd name="T47" fmla="*/ 21 h 73"/>
                <a:gd name="T48" fmla="*/ 77 w 84"/>
                <a:gd name="T49" fmla="*/ 24 h 73"/>
                <a:gd name="T50" fmla="*/ 79 w 84"/>
                <a:gd name="T51" fmla="*/ 27 h 73"/>
                <a:gd name="T52" fmla="*/ 80 w 84"/>
                <a:gd name="T53" fmla="*/ 31 h 73"/>
                <a:gd name="T54" fmla="*/ 81 w 84"/>
                <a:gd name="T55" fmla="*/ 34 h 73"/>
                <a:gd name="T56" fmla="*/ 82 w 84"/>
                <a:gd name="T57" fmla="*/ 38 h 73"/>
                <a:gd name="T58" fmla="*/ 83 w 84"/>
                <a:gd name="T59" fmla="*/ 43 h 73"/>
                <a:gd name="T60" fmla="*/ 83 w 84"/>
                <a:gd name="T61" fmla="*/ 47 h 73"/>
                <a:gd name="T62" fmla="*/ 83 w 84"/>
                <a:gd name="T63" fmla="*/ 52 h 73"/>
                <a:gd name="T64" fmla="*/ 81 w 84"/>
                <a:gd name="T65" fmla="*/ 53 h 73"/>
                <a:gd name="T66" fmla="*/ 81 w 84"/>
                <a:gd name="T67" fmla="*/ 54 h 73"/>
                <a:gd name="T68" fmla="*/ 80 w 84"/>
                <a:gd name="T69" fmla="*/ 55 h 73"/>
                <a:gd name="T70" fmla="*/ 79 w 84"/>
                <a:gd name="T71" fmla="*/ 55 h 73"/>
                <a:gd name="T72" fmla="*/ 78 w 84"/>
                <a:gd name="T73" fmla="*/ 56 h 73"/>
                <a:gd name="T74" fmla="*/ 77 w 84"/>
                <a:gd name="T75" fmla="*/ 57 h 73"/>
                <a:gd name="T76" fmla="*/ 77 w 84"/>
                <a:gd name="T77" fmla="*/ 57 h 73"/>
                <a:gd name="T78" fmla="*/ 76 w 84"/>
                <a:gd name="T79" fmla="*/ 58 h 73"/>
                <a:gd name="T80" fmla="*/ 75 w 84"/>
                <a:gd name="T81" fmla="*/ 59 h 73"/>
                <a:gd name="T82" fmla="*/ 74 w 84"/>
                <a:gd name="T83" fmla="*/ 60 h 73"/>
                <a:gd name="T84" fmla="*/ 73 w 84"/>
                <a:gd name="T85" fmla="*/ 61 h 73"/>
                <a:gd name="T86" fmla="*/ 73 w 84"/>
                <a:gd name="T87" fmla="*/ 61 h 73"/>
                <a:gd name="T88" fmla="*/ 72 w 84"/>
                <a:gd name="T89" fmla="*/ 62 h 73"/>
                <a:gd name="T90" fmla="*/ 71 w 84"/>
                <a:gd name="T91" fmla="*/ 63 h 73"/>
                <a:gd name="T92" fmla="*/ 70 w 84"/>
                <a:gd name="T93" fmla="*/ 63 h 73"/>
                <a:gd name="T94" fmla="*/ 69 w 84"/>
                <a:gd name="T95" fmla="*/ 64 h 73"/>
                <a:gd name="T96" fmla="*/ 69 w 84"/>
                <a:gd name="T97" fmla="*/ 65 h 73"/>
                <a:gd name="T98" fmla="*/ 67 w 84"/>
                <a:gd name="T99" fmla="*/ 65 h 73"/>
                <a:gd name="T100" fmla="*/ 67 w 84"/>
                <a:gd name="T101" fmla="*/ 66 h 73"/>
                <a:gd name="T102" fmla="*/ 66 w 84"/>
                <a:gd name="T103" fmla="*/ 67 h 73"/>
                <a:gd name="T104" fmla="*/ 65 w 84"/>
                <a:gd name="T105" fmla="*/ 67 h 73"/>
                <a:gd name="T106" fmla="*/ 64 w 84"/>
                <a:gd name="T107" fmla="*/ 68 h 73"/>
                <a:gd name="T108" fmla="*/ 63 w 84"/>
                <a:gd name="T109" fmla="*/ 69 h 73"/>
                <a:gd name="T110" fmla="*/ 62 w 84"/>
                <a:gd name="T111" fmla="*/ 69 h 73"/>
                <a:gd name="T112" fmla="*/ 61 w 84"/>
                <a:gd name="T113" fmla="*/ 70 h 73"/>
                <a:gd name="T114" fmla="*/ 61 w 84"/>
                <a:gd name="T115" fmla="*/ 70 h 73"/>
                <a:gd name="T116" fmla="*/ 59 w 84"/>
                <a:gd name="T117" fmla="*/ 71 h 73"/>
                <a:gd name="T118" fmla="*/ 59 w 84"/>
                <a:gd name="T119" fmla="*/ 71 h 73"/>
                <a:gd name="T120" fmla="*/ 57 w 84"/>
                <a:gd name="T121" fmla="*/ 71 h 73"/>
                <a:gd name="T122" fmla="*/ 57 w 84"/>
                <a:gd name="T123" fmla="*/ 72 h 73"/>
                <a:gd name="T124" fmla="*/ 56 w 84"/>
                <a:gd name="T125" fmla="*/ 72 h 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83" name="Freeform 89">
              <a:extLst>
                <a:ext uri="{FF2B5EF4-FFF2-40B4-BE49-F238E27FC236}">
                  <a16:creationId xmlns:a16="http://schemas.microsoft.com/office/drawing/2014/main" id="{B6D7FE80-B2C6-7A89-A3E5-8C22A02478C3}"/>
                </a:ext>
              </a:extLst>
            </p:cNvPr>
            <p:cNvSpPr>
              <a:spLocks/>
            </p:cNvSpPr>
            <p:nvPr/>
          </p:nvSpPr>
          <p:spPr bwMode="auto">
            <a:xfrm>
              <a:off x="3076" y="3058"/>
              <a:ext cx="37" cy="83"/>
            </a:xfrm>
            <a:custGeom>
              <a:avLst/>
              <a:gdLst>
                <a:gd name="T0" fmla="*/ 2 w 37"/>
                <a:gd name="T1" fmla="*/ 0 h 83"/>
                <a:gd name="T2" fmla="*/ 0 w 37"/>
                <a:gd name="T3" fmla="*/ 6 h 83"/>
                <a:gd name="T4" fmla="*/ 0 w 37"/>
                <a:gd name="T5" fmla="*/ 10 h 83"/>
                <a:gd name="T6" fmla="*/ 0 w 37"/>
                <a:gd name="T7" fmla="*/ 12 h 83"/>
                <a:gd name="T8" fmla="*/ 0 w 37"/>
                <a:gd name="T9" fmla="*/ 15 h 83"/>
                <a:gd name="T10" fmla="*/ 0 w 37"/>
                <a:gd name="T11" fmla="*/ 18 h 83"/>
                <a:gd name="T12" fmla="*/ 1 w 37"/>
                <a:gd name="T13" fmla="*/ 21 h 83"/>
                <a:gd name="T14" fmla="*/ 2 w 37"/>
                <a:gd name="T15" fmla="*/ 23 h 83"/>
                <a:gd name="T16" fmla="*/ 2 w 37"/>
                <a:gd name="T17" fmla="*/ 26 h 83"/>
                <a:gd name="T18" fmla="*/ 3 w 37"/>
                <a:gd name="T19" fmla="*/ 28 h 83"/>
                <a:gd name="T20" fmla="*/ 4 w 37"/>
                <a:gd name="T21" fmla="*/ 31 h 83"/>
                <a:gd name="T22" fmla="*/ 6 w 37"/>
                <a:gd name="T23" fmla="*/ 34 h 83"/>
                <a:gd name="T24" fmla="*/ 7 w 37"/>
                <a:gd name="T25" fmla="*/ 36 h 83"/>
                <a:gd name="T26" fmla="*/ 8 w 37"/>
                <a:gd name="T27" fmla="*/ 38 h 83"/>
                <a:gd name="T28" fmla="*/ 10 w 37"/>
                <a:gd name="T29" fmla="*/ 40 h 83"/>
                <a:gd name="T30" fmla="*/ 11 w 37"/>
                <a:gd name="T31" fmla="*/ 43 h 83"/>
                <a:gd name="T32" fmla="*/ 13 w 37"/>
                <a:gd name="T33" fmla="*/ 45 h 83"/>
                <a:gd name="T34" fmla="*/ 14 w 37"/>
                <a:gd name="T35" fmla="*/ 48 h 83"/>
                <a:gd name="T36" fmla="*/ 16 w 37"/>
                <a:gd name="T37" fmla="*/ 50 h 83"/>
                <a:gd name="T38" fmla="*/ 18 w 37"/>
                <a:gd name="T39" fmla="*/ 52 h 83"/>
                <a:gd name="T40" fmla="*/ 19 w 37"/>
                <a:gd name="T41" fmla="*/ 54 h 83"/>
                <a:gd name="T42" fmla="*/ 21 w 37"/>
                <a:gd name="T43" fmla="*/ 57 h 83"/>
                <a:gd name="T44" fmla="*/ 23 w 37"/>
                <a:gd name="T45" fmla="*/ 59 h 83"/>
                <a:gd name="T46" fmla="*/ 24 w 37"/>
                <a:gd name="T47" fmla="*/ 62 h 83"/>
                <a:gd name="T48" fmla="*/ 26 w 37"/>
                <a:gd name="T49" fmla="*/ 64 h 83"/>
                <a:gd name="T50" fmla="*/ 28 w 37"/>
                <a:gd name="T51" fmla="*/ 66 h 83"/>
                <a:gd name="T52" fmla="*/ 29 w 37"/>
                <a:gd name="T53" fmla="*/ 69 h 83"/>
                <a:gd name="T54" fmla="*/ 31 w 37"/>
                <a:gd name="T55" fmla="*/ 71 h 83"/>
                <a:gd name="T56" fmla="*/ 32 w 37"/>
                <a:gd name="T57" fmla="*/ 74 h 83"/>
                <a:gd name="T58" fmla="*/ 34 w 37"/>
                <a:gd name="T59" fmla="*/ 76 h 83"/>
                <a:gd name="T60" fmla="*/ 35 w 37"/>
                <a:gd name="T61" fmla="*/ 79 h 83"/>
                <a:gd name="T62" fmla="*/ 36 w 37"/>
                <a:gd name="T63" fmla="*/ 82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84" name="Freeform 90">
              <a:extLst>
                <a:ext uri="{FF2B5EF4-FFF2-40B4-BE49-F238E27FC236}">
                  <a16:creationId xmlns:a16="http://schemas.microsoft.com/office/drawing/2014/main" id="{CD84FC38-1971-F0FE-07CB-BCE36402BD39}"/>
                </a:ext>
              </a:extLst>
            </p:cNvPr>
            <p:cNvSpPr>
              <a:spLocks/>
            </p:cNvSpPr>
            <p:nvPr/>
          </p:nvSpPr>
          <p:spPr bwMode="auto">
            <a:xfrm>
              <a:off x="3313" y="2896"/>
              <a:ext cx="84" cy="28"/>
            </a:xfrm>
            <a:custGeom>
              <a:avLst/>
              <a:gdLst>
                <a:gd name="T0" fmla="*/ 83 w 84"/>
                <a:gd name="T1" fmla="*/ 0 h 28"/>
                <a:gd name="T2" fmla="*/ 78 w 84"/>
                <a:gd name="T3" fmla="*/ 1 h 28"/>
                <a:gd name="T4" fmla="*/ 75 w 84"/>
                <a:gd name="T5" fmla="*/ 2 h 28"/>
                <a:gd name="T6" fmla="*/ 73 w 84"/>
                <a:gd name="T7" fmla="*/ 2 h 28"/>
                <a:gd name="T8" fmla="*/ 70 w 84"/>
                <a:gd name="T9" fmla="*/ 3 h 28"/>
                <a:gd name="T10" fmla="*/ 67 w 84"/>
                <a:gd name="T11" fmla="*/ 3 h 28"/>
                <a:gd name="T12" fmla="*/ 64 w 84"/>
                <a:gd name="T13" fmla="*/ 4 h 28"/>
                <a:gd name="T14" fmla="*/ 62 w 84"/>
                <a:gd name="T15" fmla="*/ 4 h 28"/>
                <a:gd name="T16" fmla="*/ 59 w 84"/>
                <a:gd name="T17" fmla="*/ 5 h 28"/>
                <a:gd name="T18" fmla="*/ 56 w 84"/>
                <a:gd name="T19" fmla="*/ 6 h 28"/>
                <a:gd name="T20" fmla="*/ 54 w 84"/>
                <a:gd name="T21" fmla="*/ 6 h 28"/>
                <a:gd name="T22" fmla="*/ 51 w 84"/>
                <a:gd name="T23" fmla="*/ 7 h 28"/>
                <a:gd name="T24" fmla="*/ 48 w 84"/>
                <a:gd name="T25" fmla="*/ 8 h 28"/>
                <a:gd name="T26" fmla="*/ 46 w 84"/>
                <a:gd name="T27" fmla="*/ 8 h 28"/>
                <a:gd name="T28" fmla="*/ 43 w 84"/>
                <a:gd name="T29" fmla="*/ 9 h 28"/>
                <a:gd name="T30" fmla="*/ 41 w 84"/>
                <a:gd name="T31" fmla="*/ 10 h 28"/>
                <a:gd name="T32" fmla="*/ 38 w 84"/>
                <a:gd name="T33" fmla="*/ 11 h 28"/>
                <a:gd name="T34" fmla="*/ 35 w 84"/>
                <a:gd name="T35" fmla="*/ 12 h 28"/>
                <a:gd name="T36" fmla="*/ 33 w 84"/>
                <a:gd name="T37" fmla="*/ 12 h 28"/>
                <a:gd name="T38" fmla="*/ 30 w 84"/>
                <a:gd name="T39" fmla="*/ 13 h 28"/>
                <a:gd name="T40" fmla="*/ 27 w 84"/>
                <a:gd name="T41" fmla="*/ 14 h 28"/>
                <a:gd name="T42" fmla="*/ 25 w 84"/>
                <a:gd name="T43" fmla="*/ 15 h 28"/>
                <a:gd name="T44" fmla="*/ 22 w 84"/>
                <a:gd name="T45" fmla="*/ 16 h 28"/>
                <a:gd name="T46" fmla="*/ 20 w 84"/>
                <a:gd name="T47" fmla="*/ 17 h 28"/>
                <a:gd name="T48" fmla="*/ 17 w 84"/>
                <a:gd name="T49" fmla="*/ 18 h 28"/>
                <a:gd name="T50" fmla="*/ 15 w 84"/>
                <a:gd name="T51" fmla="*/ 19 h 28"/>
                <a:gd name="T52" fmla="*/ 12 w 84"/>
                <a:gd name="T53" fmla="*/ 20 h 28"/>
                <a:gd name="T54" fmla="*/ 10 w 84"/>
                <a:gd name="T55" fmla="*/ 21 h 28"/>
                <a:gd name="T56" fmla="*/ 7 w 84"/>
                <a:gd name="T57" fmla="*/ 22 h 28"/>
                <a:gd name="T58" fmla="*/ 5 w 84"/>
                <a:gd name="T59" fmla="*/ 24 h 28"/>
                <a:gd name="T60" fmla="*/ 2 w 84"/>
                <a:gd name="T61" fmla="*/ 25 h 28"/>
                <a:gd name="T62" fmla="*/ 0 w 84"/>
                <a:gd name="T63" fmla="*/ 27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85" name="Freeform 91">
              <a:extLst>
                <a:ext uri="{FF2B5EF4-FFF2-40B4-BE49-F238E27FC236}">
                  <a16:creationId xmlns:a16="http://schemas.microsoft.com/office/drawing/2014/main" id="{0B00864F-4765-DD61-CA36-B8EE334EBDFB}"/>
                </a:ext>
              </a:extLst>
            </p:cNvPr>
            <p:cNvSpPr>
              <a:spLocks/>
            </p:cNvSpPr>
            <p:nvPr/>
          </p:nvSpPr>
          <p:spPr bwMode="auto">
            <a:xfrm>
              <a:off x="4014" y="2598"/>
              <a:ext cx="44" cy="136"/>
            </a:xfrm>
            <a:custGeom>
              <a:avLst/>
              <a:gdLst>
                <a:gd name="T0" fmla="*/ 0 w 44"/>
                <a:gd name="T1" fmla="*/ 0 h 136"/>
                <a:gd name="T2" fmla="*/ 1 w 44"/>
                <a:gd name="T3" fmla="*/ 8 h 136"/>
                <a:gd name="T4" fmla="*/ 2 w 44"/>
                <a:gd name="T5" fmla="*/ 12 h 136"/>
                <a:gd name="T6" fmla="*/ 4 w 44"/>
                <a:gd name="T7" fmla="*/ 17 h 136"/>
                <a:gd name="T8" fmla="*/ 6 w 44"/>
                <a:gd name="T9" fmla="*/ 21 h 136"/>
                <a:gd name="T10" fmla="*/ 8 w 44"/>
                <a:gd name="T11" fmla="*/ 26 h 136"/>
                <a:gd name="T12" fmla="*/ 10 w 44"/>
                <a:gd name="T13" fmla="*/ 30 h 136"/>
                <a:gd name="T14" fmla="*/ 13 w 44"/>
                <a:gd name="T15" fmla="*/ 34 h 136"/>
                <a:gd name="T16" fmla="*/ 16 w 44"/>
                <a:gd name="T17" fmla="*/ 38 h 136"/>
                <a:gd name="T18" fmla="*/ 18 w 44"/>
                <a:gd name="T19" fmla="*/ 43 h 136"/>
                <a:gd name="T20" fmla="*/ 21 w 44"/>
                <a:gd name="T21" fmla="*/ 47 h 136"/>
                <a:gd name="T22" fmla="*/ 24 w 44"/>
                <a:gd name="T23" fmla="*/ 51 h 136"/>
                <a:gd name="T24" fmla="*/ 26 w 44"/>
                <a:gd name="T25" fmla="*/ 56 h 136"/>
                <a:gd name="T26" fmla="*/ 29 w 44"/>
                <a:gd name="T27" fmla="*/ 60 h 136"/>
                <a:gd name="T28" fmla="*/ 32 w 44"/>
                <a:gd name="T29" fmla="*/ 64 h 136"/>
                <a:gd name="T30" fmla="*/ 34 w 44"/>
                <a:gd name="T31" fmla="*/ 68 h 136"/>
                <a:gd name="T32" fmla="*/ 36 w 44"/>
                <a:gd name="T33" fmla="*/ 73 h 136"/>
                <a:gd name="T34" fmla="*/ 38 w 44"/>
                <a:gd name="T35" fmla="*/ 77 h 136"/>
                <a:gd name="T36" fmla="*/ 40 w 44"/>
                <a:gd name="T37" fmla="*/ 81 h 136"/>
                <a:gd name="T38" fmla="*/ 41 w 44"/>
                <a:gd name="T39" fmla="*/ 85 h 136"/>
                <a:gd name="T40" fmla="*/ 42 w 44"/>
                <a:gd name="T41" fmla="*/ 90 h 136"/>
                <a:gd name="T42" fmla="*/ 43 w 44"/>
                <a:gd name="T43" fmla="*/ 94 h 136"/>
                <a:gd name="T44" fmla="*/ 43 w 44"/>
                <a:gd name="T45" fmla="*/ 98 h 136"/>
                <a:gd name="T46" fmla="*/ 43 w 44"/>
                <a:gd name="T47" fmla="*/ 102 h 136"/>
                <a:gd name="T48" fmla="*/ 42 w 44"/>
                <a:gd name="T49" fmla="*/ 106 h 136"/>
                <a:gd name="T50" fmla="*/ 41 w 44"/>
                <a:gd name="T51" fmla="*/ 110 h 136"/>
                <a:gd name="T52" fmla="*/ 39 w 44"/>
                <a:gd name="T53" fmla="*/ 114 h 136"/>
                <a:gd name="T54" fmla="*/ 36 w 44"/>
                <a:gd name="T55" fmla="*/ 119 h 136"/>
                <a:gd name="T56" fmla="*/ 34 w 44"/>
                <a:gd name="T57" fmla="*/ 123 h 136"/>
                <a:gd name="T58" fmla="*/ 30 w 44"/>
                <a:gd name="T59" fmla="*/ 127 h 136"/>
                <a:gd name="T60" fmla="*/ 25 w 44"/>
                <a:gd name="T61" fmla="*/ 131 h 136"/>
                <a:gd name="T62" fmla="*/ 20 w 44"/>
                <a:gd name="T63" fmla="*/ 135 h 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86" name="Freeform 92">
              <a:extLst>
                <a:ext uri="{FF2B5EF4-FFF2-40B4-BE49-F238E27FC236}">
                  <a16:creationId xmlns:a16="http://schemas.microsoft.com/office/drawing/2014/main" id="{C9550438-545E-CACF-F944-2007D96E5425}"/>
                </a:ext>
              </a:extLst>
            </p:cNvPr>
            <p:cNvSpPr>
              <a:spLocks/>
            </p:cNvSpPr>
            <p:nvPr/>
          </p:nvSpPr>
          <p:spPr bwMode="auto">
            <a:xfrm>
              <a:off x="3792" y="2727"/>
              <a:ext cx="250" cy="231"/>
            </a:xfrm>
            <a:custGeom>
              <a:avLst/>
              <a:gdLst>
                <a:gd name="T0" fmla="*/ 249 w 250"/>
                <a:gd name="T1" fmla="*/ 0 h 231"/>
                <a:gd name="T2" fmla="*/ 231 w 250"/>
                <a:gd name="T3" fmla="*/ 10 h 231"/>
                <a:gd name="T4" fmla="*/ 223 w 250"/>
                <a:gd name="T5" fmla="*/ 16 h 231"/>
                <a:gd name="T6" fmla="*/ 214 w 250"/>
                <a:gd name="T7" fmla="*/ 22 h 231"/>
                <a:gd name="T8" fmla="*/ 206 w 250"/>
                <a:gd name="T9" fmla="*/ 29 h 231"/>
                <a:gd name="T10" fmla="*/ 198 w 250"/>
                <a:gd name="T11" fmla="*/ 35 h 231"/>
                <a:gd name="T12" fmla="*/ 190 w 250"/>
                <a:gd name="T13" fmla="*/ 42 h 231"/>
                <a:gd name="T14" fmla="*/ 182 w 250"/>
                <a:gd name="T15" fmla="*/ 49 h 231"/>
                <a:gd name="T16" fmla="*/ 174 w 250"/>
                <a:gd name="T17" fmla="*/ 56 h 231"/>
                <a:gd name="T18" fmla="*/ 166 w 250"/>
                <a:gd name="T19" fmla="*/ 63 h 231"/>
                <a:gd name="T20" fmla="*/ 158 w 250"/>
                <a:gd name="T21" fmla="*/ 71 h 231"/>
                <a:gd name="T22" fmla="*/ 151 w 250"/>
                <a:gd name="T23" fmla="*/ 78 h 231"/>
                <a:gd name="T24" fmla="*/ 143 w 250"/>
                <a:gd name="T25" fmla="*/ 86 h 231"/>
                <a:gd name="T26" fmla="*/ 136 w 250"/>
                <a:gd name="T27" fmla="*/ 94 h 231"/>
                <a:gd name="T28" fmla="*/ 128 w 250"/>
                <a:gd name="T29" fmla="*/ 101 h 231"/>
                <a:gd name="T30" fmla="*/ 121 w 250"/>
                <a:gd name="T31" fmla="*/ 109 h 231"/>
                <a:gd name="T32" fmla="*/ 113 w 250"/>
                <a:gd name="T33" fmla="*/ 117 h 231"/>
                <a:gd name="T34" fmla="*/ 106 w 250"/>
                <a:gd name="T35" fmla="*/ 125 h 231"/>
                <a:gd name="T36" fmla="*/ 98 w 250"/>
                <a:gd name="T37" fmla="*/ 133 h 231"/>
                <a:gd name="T38" fmla="*/ 91 w 250"/>
                <a:gd name="T39" fmla="*/ 141 h 231"/>
                <a:gd name="T40" fmla="*/ 84 w 250"/>
                <a:gd name="T41" fmla="*/ 149 h 231"/>
                <a:gd name="T42" fmla="*/ 76 w 250"/>
                <a:gd name="T43" fmla="*/ 157 h 231"/>
                <a:gd name="T44" fmla="*/ 69 w 250"/>
                <a:gd name="T45" fmla="*/ 165 h 231"/>
                <a:gd name="T46" fmla="*/ 62 w 250"/>
                <a:gd name="T47" fmla="*/ 173 h 231"/>
                <a:gd name="T48" fmla="*/ 54 w 250"/>
                <a:gd name="T49" fmla="*/ 180 h 231"/>
                <a:gd name="T50" fmla="*/ 46 w 250"/>
                <a:gd name="T51" fmla="*/ 188 h 231"/>
                <a:gd name="T52" fmla="*/ 39 w 250"/>
                <a:gd name="T53" fmla="*/ 195 h 231"/>
                <a:gd name="T54" fmla="*/ 31 w 250"/>
                <a:gd name="T55" fmla="*/ 202 h 231"/>
                <a:gd name="T56" fmla="*/ 23 w 250"/>
                <a:gd name="T57" fmla="*/ 209 h 231"/>
                <a:gd name="T58" fmla="*/ 15 w 250"/>
                <a:gd name="T59" fmla="*/ 216 h 231"/>
                <a:gd name="T60" fmla="*/ 8 w 250"/>
                <a:gd name="T61" fmla="*/ 223 h 231"/>
                <a:gd name="T62" fmla="*/ 0 w 250"/>
                <a:gd name="T63" fmla="*/ 230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87" name="Freeform 93">
              <a:extLst>
                <a:ext uri="{FF2B5EF4-FFF2-40B4-BE49-F238E27FC236}">
                  <a16:creationId xmlns:a16="http://schemas.microsoft.com/office/drawing/2014/main" id="{68A43558-DD0B-6192-27E3-90F456F7E5AF}"/>
                </a:ext>
              </a:extLst>
            </p:cNvPr>
            <p:cNvSpPr>
              <a:spLocks/>
            </p:cNvSpPr>
            <p:nvPr/>
          </p:nvSpPr>
          <p:spPr bwMode="auto">
            <a:xfrm>
              <a:off x="4166" y="3553"/>
              <a:ext cx="218" cy="259"/>
            </a:xfrm>
            <a:custGeom>
              <a:avLst/>
              <a:gdLst>
                <a:gd name="T0" fmla="*/ 174 w 218"/>
                <a:gd name="T1" fmla="*/ 0 h 259"/>
                <a:gd name="T2" fmla="*/ 192 w 218"/>
                <a:gd name="T3" fmla="*/ 1 h 259"/>
                <a:gd name="T4" fmla="*/ 199 w 218"/>
                <a:gd name="T5" fmla="*/ 3 h 259"/>
                <a:gd name="T6" fmla="*/ 205 w 218"/>
                <a:gd name="T7" fmla="*/ 7 h 259"/>
                <a:gd name="T8" fmla="*/ 209 w 218"/>
                <a:gd name="T9" fmla="*/ 12 h 259"/>
                <a:gd name="T10" fmla="*/ 213 w 218"/>
                <a:gd name="T11" fmla="*/ 19 h 259"/>
                <a:gd name="T12" fmla="*/ 216 w 218"/>
                <a:gd name="T13" fmla="*/ 26 h 259"/>
                <a:gd name="T14" fmla="*/ 217 w 218"/>
                <a:gd name="T15" fmla="*/ 35 h 259"/>
                <a:gd name="T16" fmla="*/ 217 w 218"/>
                <a:gd name="T17" fmla="*/ 44 h 259"/>
                <a:gd name="T18" fmla="*/ 217 w 218"/>
                <a:gd name="T19" fmla="*/ 54 h 259"/>
                <a:gd name="T20" fmla="*/ 215 w 218"/>
                <a:gd name="T21" fmla="*/ 65 h 259"/>
                <a:gd name="T22" fmla="*/ 212 w 218"/>
                <a:gd name="T23" fmla="*/ 77 h 259"/>
                <a:gd name="T24" fmla="*/ 209 w 218"/>
                <a:gd name="T25" fmla="*/ 88 h 259"/>
                <a:gd name="T26" fmla="*/ 204 w 218"/>
                <a:gd name="T27" fmla="*/ 101 h 259"/>
                <a:gd name="T28" fmla="*/ 199 w 218"/>
                <a:gd name="T29" fmla="*/ 113 h 259"/>
                <a:gd name="T30" fmla="*/ 193 w 218"/>
                <a:gd name="T31" fmla="*/ 125 h 259"/>
                <a:gd name="T32" fmla="*/ 186 w 218"/>
                <a:gd name="T33" fmla="*/ 138 h 259"/>
                <a:gd name="T34" fmla="*/ 178 w 218"/>
                <a:gd name="T35" fmla="*/ 151 h 259"/>
                <a:gd name="T36" fmla="*/ 169 w 218"/>
                <a:gd name="T37" fmla="*/ 163 h 259"/>
                <a:gd name="T38" fmla="*/ 160 w 218"/>
                <a:gd name="T39" fmla="*/ 175 h 259"/>
                <a:gd name="T40" fmla="*/ 150 w 218"/>
                <a:gd name="T41" fmla="*/ 187 h 259"/>
                <a:gd name="T42" fmla="*/ 139 w 218"/>
                <a:gd name="T43" fmla="*/ 197 h 259"/>
                <a:gd name="T44" fmla="*/ 128 w 218"/>
                <a:gd name="T45" fmla="*/ 208 h 259"/>
                <a:gd name="T46" fmla="*/ 116 w 218"/>
                <a:gd name="T47" fmla="*/ 218 h 259"/>
                <a:gd name="T48" fmla="*/ 103 w 218"/>
                <a:gd name="T49" fmla="*/ 227 h 259"/>
                <a:gd name="T50" fmla="*/ 90 w 218"/>
                <a:gd name="T51" fmla="*/ 235 h 259"/>
                <a:gd name="T52" fmla="*/ 76 w 218"/>
                <a:gd name="T53" fmla="*/ 242 h 259"/>
                <a:gd name="T54" fmla="*/ 62 w 218"/>
                <a:gd name="T55" fmla="*/ 248 h 259"/>
                <a:gd name="T56" fmla="*/ 47 w 218"/>
                <a:gd name="T57" fmla="*/ 252 h 259"/>
                <a:gd name="T58" fmla="*/ 32 w 218"/>
                <a:gd name="T59" fmla="*/ 255 h 259"/>
                <a:gd name="T60" fmla="*/ 16 w 218"/>
                <a:gd name="T61" fmla="*/ 257 h 259"/>
                <a:gd name="T62" fmla="*/ 0 w 218"/>
                <a:gd name="T63" fmla="*/ 258 h 2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88" name="Freeform 94">
              <a:extLst>
                <a:ext uri="{FF2B5EF4-FFF2-40B4-BE49-F238E27FC236}">
                  <a16:creationId xmlns:a16="http://schemas.microsoft.com/office/drawing/2014/main" id="{3B6451A0-A931-4BC7-BFB6-2E8761DB9270}"/>
                </a:ext>
              </a:extLst>
            </p:cNvPr>
            <p:cNvSpPr>
              <a:spLocks/>
            </p:cNvSpPr>
            <p:nvPr/>
          </p:nvSpPr>
          <p:spPr bwMode="auto">
            <a:xfrm>
              <a:off x="3390" y="2849"/>
              <a:ext cx="56" cy="8"/>
            </a:xfrm>
            <a:custGeom>
              <a:avLst/>
              <a:gdLst>
                <a:gd name="T0" fmla="*/ 55 w 56"/>
                <a:gd name="T1" fmla="*/ 0 h 8"/>
                <a:gd name="T2" fmla="*/ 52 w 56"/>
                <a:gd name="T3" fmla="*/ 1 h 8"/>
                <a:gd name="T4" fmla="*/ 50 w 56"/>
                <a:gd name="T5" fmla="*/ 1 h 8"/>
                <a:gd name="T6" fmla="*/ 48 w 56"/>
                <a:gd name="T7" fmla="*/ 2 h 8"/>
                <a:gd name="T8" fmla="*/ 46 w 56"/>
                <a:gd name="T9" fmla="*/ 2 h 8"/>
                <a:gd name="T10" fmla="*/ 45 w 56"/>
                <a:gd name="T11" fmla="*/ 3 h 8"/>
                <a:gd name="T12" fmla="*/ 43 w 56"/>
                <a:gd name="T13" fmla="*/ 3 h 8"/>
                <a:gd name="T14" fmla="*/ 41 w 56"/>
                <a:gd name="T15" fmla="*/ 3 h 8"/>
                <a:gd name="T16" fmla="*/ 40 w 56"/>
                <a:gd name="T17" fmla="*/ 4 h 8"/>
                <a:gd name="T18" fmla="*/ 38 w 56"/>
                <a:gd name="T19" fmla="*/ 4 h 8"/>
                <a:gd name="T20" fmla="*/ 36 w 56"/>
                <a:gd name="T21" fmla="*/ 5 h 8"/>
                <a:gd name="T22" fmla="*/ 34 w 56"/>
                <a:gd name="T23" fmla="*/ 5 h 8"/>
                <a:gd name="T24" fmla="*/ 33 w 56"/>
                <a:gd name="T25" fmla="*/ 5 h 8"/>
                <a:gd name="T26" fmla="*/ 31 w 56"/>
                <a:gd name="T27" fmla="*/ 5 h 8"/>
                <a:gd name="T28" fmla="*/ 29 w 56"/>
                <a:gd name="T29" fmla="*/ 5 h 8"/>
                <a:gd name="T30" fmla="*/ 28 w 56"/>
                <a:gd name="T31" fmla="*/ 6 h 8"/>
                <a:gd name="T32" fmla="*/ 26 w 56"/>
                <a:gd name="T33" fmla="*/ 6 h 8"/>
                <a:gd name="T34" fmla="*/ 24 w 56"/>
                <a:gd name="T35" fmla="*/ 6 h 8"/>
                <a:gd name="T36" fmla="*/ 22 w 56"/>
                <a:gd name="T37" fmla="*/ 6 h 8"/>
                <a:gd name="T38" fmla="*/ 20 w 56"/>
                <a:gd name="T39" fmla="*/ 7 h 8"/>
                <a:gd name="T40" fmla="*/ 19 w 56"/>
                <a:gd name="T41" fmla="*/ 7 h 8"/>
                <a:gd name="T42" fmla="*/ 17 w 56"/>
                <a:gd name="T43" fmla="*/ 7 h 8"/>
                <a:gd name="T44" fmla="*/ 15 w 56"/>
                <a:gd name="T45" fmla="*/ 7 h 8"/>
                <a:gd name="T46" fmla="*/ 14 w 56"/>
                <a:gd name="T47" fmla="*/ 7 h 8"/>
                <a:gd name="T48" fmla="*/ 12 w 56"/>
                <a:gd name="T49" fmla="*/ 7 h 8"/>
                <a:gd name="T50" fmla="*/ 10 w 56"/>
                <a:gd name="T51" fmla="*/ 7 h 8"/>
                <a:gd name="T52" fmla="*/ 8 w 56"/>
                <a:gd name="T53" fmla="*/ 7 h 8"/>
                <a:gd name="T54" fmla="*/ 6 w 56"/>
                <a:gd name="T55" fmla="*/ 7 h 8"/>
                <a:gd name="T56" fmla="*/ 5 w 56"/>
                <a:gd name="T57" fmla="*/ 7 h 8"/>
                <a:gd name="T58" fmla="*/ 3 w 56"/>
                <a:gd name="T59" fmla="*/ 6 h 8"/>
                <a:gd name="T60" fmla="*/ 1 w 56"/>
                <a:gd name="T61" fmla="*/ 6 h 8"/>
                <a:gd name="T62" fmla="*/ 0 w 56"/>
                <a:gd name="T63" fmla="*/ 6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89" name="Freeform 95">
              <a:extLst>
                <a:ext uri="{FF2B5EF4-FFF2-40B4-BE49-F238E27FC236}">
                  <a16:creationId xmlns:a16="http://schemas.microsoft.com/office/drawing/2014/main" id="{D8C21FAA-2AF3-64F6-83A0-6697E8AACCDB}"/>
                </a:ext>
              </a:extLst>
            </p:cNvPr>
            <p:cNvSpPr>
              <a:spLocks/>
            </p:cNvSpPr>
            <p:nvPr/>
          </p:nvSpPr>
          <p:spPr bwMode="auto">
            <a:xfrm>
              <a:off x="3424" y="2773"/>
              <a:ext cx="85" cy="16"/>
            </a:xfrm>
            <a:custGeom>
              <a:avLst/>
              <a:gdLst>
                <a:gd name="T0" fmla="*/ 84 w 85"/>
                <a:gd name="T1" fmla="*/ 1 h 16"/>
                <a:gd name="T2" fmla="*/ 78 w 85"/>
                <a:gd name="T3" fmla="*/ 1 h 16"/>
                <a:gd name="T4" fmla="*/ 75 w 85"/>
                <a:gd name="T5" fmla="*/ 1 h 16"/>
                <a:gd name="T6" fmla="*/ 72 w 85"/>
                <a:gd name="T7" fmla="*/ 1 h 16"/>
                <a:gd name="T8" fmla="*/ 70 w 85"/>
                <a:gd name="T9" fmla="*/ 1 h 16"/>
                <a:gd name="T10" fmla="*/ 67 w 85"/>
                <a:gd name="T11" fmla="*/ 0 h 16"/>
                <a:gd name="T12" fmla="*/ 64 w 85"/>
                <a:gd name="T13" fmla="*/ 0 h 16"/>
                <a:gd name="T14" fmla="*/ 62 w 85"/>
                <a:gd name="T15" fmla="*/ 0 h 16"/>
                <a:gd name="T16" fmla="*/ 59 w 85"/>
                <a:gd name="T17" fmla="*/ 0 h 16"/>
                <a:gd name="T18" fmla="*/ 56 w 85"/>
                <a:gd name="T19" fmla="*/ 0 h 16"/>
                <a:gd name="T20" fmla="*/ 53 w 85"/>
                <a:gd name="T21" fmla="*/ 0 h 16"/>
                <a:gd name="T22" fmla="*/ 51 w 85"/>
                <a:gd name="T23" fmla="*/ 0 h 16"/>
                <a:gd name="T24" fmla="*/ 48 w 85"/>
                <a:gd name="T25" fmla="*/ 0 h 16"/>
                <a:gd name="T26" fmla="*/ 45 w 85"/>
                <a:gd name="T27" fmla="*/ 0 h 16"/>
                <a:gd name="T28" fmla="*/ 43 w 85"/>
                <a:gd name="T29" fmla="*/ 0 h 16"/>
                <a:gd name="T30" fmla="*/ 40 w 85"/>
                <a:gd name="T31" fmla="*/ 0 h 16"/>
                <a:gd name="T32" fmla="*/ 37 w 85"/>
                <a:gd name="T33" fmla="*/ 0 h 16"/>
                <a:gd name="T34" fmla="*/ 35 w 85"/>
                <a:gd name="T35" fmla="*/ 1 h 16"/>
                <a:gd name="T36" fmla="*/ 32 w 85"/>
                <a:gd name="T37" fmla="*/ 1 h 16"/>
                <a:gd name="T38" fmla="*/ 30 w 85"/>
                <a:gd name="T39" fmla="*/ 1 h 16"/>
                <a:gd name="T40" fmla="*/ 27 w 85"/>
                <a:gd name="T41" fmla="*/ 2 h 16"/>
                <a:gd name="T42" fmla="*/ 24 w 85"/>
                <a:gd name="T43" fmla="*/ 2 h 16"/>
                <a:gd name="T44" fmla="*/ 22 w 85"/>
                <a:gd name="T45" fmla="*/ 3 h 16"/>
                <a:gd name="T46" fmla="*/ 19 w 85"/>
                <a:gd name="T47" fmla="*/ 4 h 16"/>
                <a:gd name="T48" fmla="*/ 17 w 85"/>
                <a:gd name="T49" fmla="*/ 5 h 16"/>
                <a:gd name="T50" fmla="*/ 14 w 85"/>
                <a:gd name="T51" fmla="*/ 6 h 16"/>
                <a:gd name="T52" fmla="*/ 12 w 85"/>
                <a:gd name="T53" fmla="*/ 7 h 16"/>
                <a:gd name="T54" fmla="*/ 10 w 85"/>
                <a:gd name="T55" fmla="*/ 8 h 16"/>
                <a:gd name="T56" fmla="*/ 7 w 85"/>
                <a:gd name="T57" fmla="*/ 9 h 16"/>
                <a:gd name="T58" fmla="*/ 5 w 85"/>
                <a:gd name="T59" fmla="*/ 11 h 16"/>
                <a:gd name="T60" fmla="*/ 2 w 85"/>
                <a:gd name="T61" fmla="*/ 13 h 16"/>
                <a:gd name="T62" fmla="*/ 0 w 85"/>
                <a:gd name="T63" fmla="*/ 15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90" name="Freeform 96">
              <a:extLst>
                <a:ext uri="{FF2B5EF4-FFF2-40B4-BE49-F238E27FC236}">
                  <a16:creationId xmlns:a16="http://schemas.microsoft.com/office/drawing/2014/main" id="{76E983AB-EA3D-F382-0C76-0650B6244730}"/>
                </a:ext>
              </a:extLst>
            </p:cNvPr>
            <p:cNvSpPr>
              <a:spLocks/>
            </p:cNvSpPr>
            <p:nvPr/>
          </p:nvSpPr>
          <p:spPr bwMode="auto">
            <a:xfrm>
              <a:off x="3362" y="2855"/>
              <a:ext cx="56" cy="1"/>
            </a:xfrm>
            <a:custGeom>
              <a:avLst/>
              <a:gdLst>
                <a:gd name="T0" fmla="*/ 55 w 56"/>
                <a:gd name="T1" fmla="*/ 0 h 1"/>
                <a:gd name="T2" fmla="*/ 52 w 56"/>
                <a:gd name="T3" fmla="*/ 0 h 1"/>
                <a:gd name="T4" fmla="*/ 50 w 56"/>
                <a:gd name="T5" fmla="*/ 0 h 1"/>
                <a:gd name="T6" fmla="*/ 48 w 56"/>
                <a:gd name="T7" fmla="*/ 0 h 1"/>
                <a:gd name="T8" fmla="*/ 46 w 56"/>
                <a:gd name="T9" fmla="*/ 0 h 1"/>
                <a:gd name="T10" fmla="*/ 45 w 56"/>
                <a:gd name="T11" fmla="*/ 0 h 1"/>
                <a:gd name="T12" fmla="*/ 43 w 56"/>
                <a:gd name="T13" fmla="*/ 0 h 1"/>
                <a:gd name="T14" fmla="*/ 41 w 56"/>
                <a:gd name="T15" fmla="*/ 0 h 1"/>
                <a:gd name="T16" fmla="*/ 40 w 56"/>
                <a:gd name="T17" fmla="*/ 0 h 1"/>
                <a:gd name="T18" fmla="*/ 38 w 56"/>
                <a:gd name="T19" fmla="*/ 0 h 1"/>
                <a:gd name="T20" fmla="*/ 36 w 56"/>
                <a:gd name="T21" fmla="*/ 0 h 1"/>
                <a:gd name="T22" fmla="*/ 34 w 56"/>
                <a:gd name="T23" fmla="*/ 0 h 1"/>
                <a:gd name="T24" fmla="*/ 32 w 56"/>
                <a:gd name="T25" fmla="*/ 0 h 1"/>
                <a:gd name="T26" fmla="*/ 31 w 56"/>
                <a:gd name="T27" fmla="*/ 0 h 1"/>
                <a:gd name="T28" fmla="*/ 29 w 56"/>
                <a:gd name="T29" fmla="*/ 0 h 1"/>
                <a:gd name="T30" fmla="*/ 28 w 56"/>
                <a:gd name="T31" fmla="*/ 0 h 1"/>
                <a:gd name="T32" fmla="*/ 26 w 56"/>
                <a:gd name="T33" fmla="*/ 0 h 1"/>
                <a:gd name="T34" fmla="*/ 24 w 56"/>
                <a:gd name="T35" fmla="*/ 0 h 1"/>
                <a:gd name="T36" fmla="*/ 22 w 56"/>
                <a:gd name="T37" fmla="*/ 0 h 1"/>
                <a:gd name="T38" fmla="*/ 20 w 56"/>
                <a:gd name="T39" fmla="*/ 0 h 1"/>
                <a:gd name="T40" fmla="*/ 19 w 56"/>
                <a:gd name="T41" fmla="*/ 0 h 1"/>
                <a:gd name="T42" fmla="*/ 17 w 56"/>
                <a:gd name="T43" fmla="*/ 0 h 1"/>
                <a:gd name="T44" fmla="*/ 15 w 56"/>
                <a:gd name="T45" fmla="*/ 0 h 1"/>
                <a:gd name="T46" fmla="*/ 14 w 56"/>
                <a:gd name="T47" fmla="*/ 0 h 1"/>
                <a:gd name="T48" fmla="*/ 12 w 56"/>
                <a:gd name="T49" fmla="*/ 0 h 1"/>
                <a:gd name="T50" fmla="*/ 10 w 56"/>
                <a:gd name="T51" fmla="*/ 0 h 1"/>
                <a:gd name="T52" fmla="*/ 8 w 56"/>
                <a:gd name="T53" fmla="*/ 0 h 1"/>
                <a:gd name="T54" fmla="*/ 6 w 56"/>
                <a:gd name="T55" fmla="*/ 0 h 1"/>
                <a:gd name="T56" fmla="*/ 5 w 56"/>
                <a:gd name="T57" fmla="*/ 0 h 1"/>
                <a:gd name="T58" fmla="*/ 3 w 56"/>
                <a:gd name="T59" fmla="*/ 0 h 1"/>
                <a:gd name="T60" fmla="*/ 2 w 56"/>
                <a:gd name="T61" fmla="*/ 0 h 1"/>
                <a:gd name="T62" fmla="*/ 0 w 56"/>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8291" name="Line 97">
              <a:extLst>
                <a:ext uri="{FF2B5EF4-FFF2-40B4-BE49-F238E27FC236}">
                  <a16:creationId xmlns:a16="http://schemas.microsoft.com/office/drawing/2014/main" id="{E0712F4B-B8C3-20AF-5955-200CCABD7EE4}"/>
                </a:ext>
              </a:extLst>
            </p:cNvPr>
            <p:cNvSpPr>
              <a:spLocks noChangeShapeType="1"/>
            </p:cNvSpPr>
            <p:nvPr/>
          </p:nvSpPr>
          <p:spPr bwMode="auto">
            <a:xfrm flipH="1">
              <a:off x="4617" y="2476"/>
              <a:ext cx="28" cy="6"/>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92" name="Line 98">
              <a:extLst>
                <a:ext uri="{FF2B5EF4-FFF2-40B4-BE49-F238E27FC236}">
                  <a16:creationId xmlns:a16="http://schemas.microsoft.com/office/drawing/2014/main" id="{D521C5CE-A49B-31E3-6126-AE5AC88853E3}"/>
                </a:ext>
              </a:extLst>
            </p:cNvPr>
            <p:cNvSpPr>
              <a:spLocks noChangeShapeType="1"/>
            </p:cNvSpPr>
            <p:nvPr/>
          </p:nvSpPr>
          <p:spPr bwMode="auto">
            <a:xfrm>
              <a:off x="4631" y="2469"/>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8293" name="Rectangle 99">
              <a:extLst>
                <a:ext uri="{FF2B5EF4-FFF2-40B4-BE49-F238E27FC236}">
                  <a16:creationId xmlns:a16="http://schemas.microsoft.com/office/drawing/2014/main" id="{61AB854A-AE04-3374-F52D-CD07B8E35B4A}"/>
                </a:ext>
              </a:extLst>
            </p:cNvPr>
            <p:cNvSpPr>
              <a:spLocks noChangeArrowheads="1"/>
            </p:cNvSpPr>
            <p:nvPr/>
          </p:nvSpPr>
          <p:spPr bwMode="auto">
            <a:xfrm flipV="1">
              <a:off x="3842" y="3037"/>
              <a:ext cx="13" cy="1"/>
            </a:xfrm>
            <a:prstGeom prst="rect">
              <a:avLst/>
            </a:prstGeom>
            <a:solidFill>
              <a:srgbClr val="FF0000"/>
            </a:solidFill>
            <a:ln>
              <a:noFill/>
            </a:ln>
            <a:effectLst>
              <a:prstShdw prst="shdw17" dist="17961" dir="13500000">
                <a:srgbClr val="990000"/>
              </a:prstShdw>
            </a:effectLst>
            <a:extLst>
              <a:ext uri="{91240B29-F687-4F45-9708-019B960494DF}">
                <a14:hiddenLine xmlns:a14="http://schemas.microsoft.com/office/drawing/2010/main" w="37465">
                  <a:solidFill>
                    <a:srgbClr val="0080FF"/>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24676" name="Text Box 100">
            <a:extLst>
              <a:ext uri="{FF2B5EF4-FFF2-40B4-BE49-F238E27FC236}">
                <a16:creationId xmlns:a16="http://schemas.microsoft.com/office/drawing/2014/main" id="{ED0C06A1-FFB5-313D-747B-491446A87BA3}"/>
              </a:ext>
            </a:extLst>
          </p:cNvPr>
          <p:cNvSpPr txBox="1">
            <a:spLocks noChangeArrowheads="1"/>
          </p:cNvSpPr>
          <p:nvPr/>
        </p:nvSpPr>
        <p:spPr bwMode="auto">
          <a:xfrm>
            <a:off x="4627965" y="709713"/>
            <a:ext cx="7566495" cy="1732205"/>
          </a:xfrm>
          <a:prstGeom prst="rect">
            <a:avLst/>
          </a:prstGeom>
          <a:noFill/>
          <a:ln>
            <a:noFill/>
          </a:ln>
          <a:effectLst/>
        </p:spPr>
        <p:txBody>
          <a:bodyPr wrap="none">
            <a:spAutoFit/>
          </a:bodyPr>
          <a:lstStyle/>
          <a:p>
            <a:pPr algn="ctr">
              <a:lnSpc>
                <a:spcPct val="80000"/>
              </a:lnSpc>
              <a:defRPr/>
            </a:pPr>
            <a:r>
              <a:rPr lang="en-US" altLang="en-US" sz="4400" b="1" dirty="0">
                <a:solidFill>
                  <a:schemeClr val="bg2"/>
                </a:solidFill>
              </a:rPr>
              <a:t>A Major Reason People </a:t>
            </a:r>
          </a:p>
          <a:p>
            <a:pPr algn="ctr">
              <a:lnSpc>
                <a:spcPct val="80000"/>
              </a:lnSpc>
              <a:defRPr/>
            </a:pPr>
            <a:r>
              <a:rPr lang="en-US" altLang="en-US" sz="4400" b="1" dirty="0">
                <a:solidFill>
                  <a:schemeClr val="bg2"/>
                </a:solidFill>
              </a:rPr>
              <a:t>Take a Drug is they Like </a:t>
            </a:r>
          </a:p>
          <a:p>
            <a:pPr algn="ctr">
              <a:lnSpc>
                <a:spcPct val="80000"/>
              </a:lnSpc>
              <a:defRPr/>
            </a:pPr>
            <a:r>
              <a:rPr lang="en-US" altLang="en-US" sz="4400" b="1" dirty="0">
                <a:solidFill>
                  <a:schemeClr val="bg2"/>
                </a:solidFill>
              </a:rPr>
              <a:t>What It Does to Their </a:t>
            </a:r>
            <a:r>
              <a:rPr lang="en-US" altLang="en-US" sz="4400" b="1" i="1" dirty="0">
                <a:solidFill>
                  <a:schemeClr val="bg2"/>
                </a:solidFill>
              </a:rPr>
              <a:t>Brains</a:t>
            </a:r>
            <a:endParaRPr lang="en-US" altLang="en-US" sz="4400" b="1" dirty="0">
              <a:solidFill>
                <a:schemeClr val="bg2"/>
              </a:solidFill>
              <a:effectLst>
                <a:outerShdw blurRad="38100" dist="38100" dir="2700000" algn="tl">
                  <a:srgbClr val="000000"/>
                </a:outerShdw>
              </a:effectLst>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250680BD-8326-C1D9-DF2D-847E97A4ED41}"/>
              </a:ext>
            </a:extLst>
          </p:cNvPr>
          <p:cNvSpPr txBox="1">
            <a:spLocks noChangeArrowheads="1"/>
          </p:cNvSpPr>
          <p:nvPr/>
        </p:nvSpPr>
        <p:spPr bwMode="auto">
          <a:xfrm>
            <a:off x="2693950" y="2446339"/>
            <a:ext cx="6862841"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4600" b="1" i="1" dirty="0">
                <a:solidFill>
                  <a:schemeClr val="bg2"/>
                </a:solidFill>
              </a:rPr>
              <a:t>After A Person Uses Drugs </a:t>
            </a:r>
          </a:p>
          <a:p>
            <a:pPr algn="ctr" eaLnBrk="1" hangingPunct="1">
              <a:spcBef>
                <a:spcPct val="0"/>
              </a:spcBef>
              <a:buFontTx/>
              <a:buNone/>
            </a:pPr>
            <a:r>
              <a:rPr lang="en-US" altLang="en-US" sz="4600" b="1" i="1" dirty="0">
                <a:solidFill>
                  <a:schemeClr val="bg2"/>
                </a:solidFill>
              </a:rPr>
              <a:t>For A While,</a:t>
            </a:r>
          </a:p>
          <a:p>
            <a:pPr algn="ctr" eaLnBrk="1" hangingPunct="1">
              <a:spcBef>
                <a:spcPct val="0"/>
              </a:spcBef>
              <a:buFontTx/>
              <a:buNone/>
            </a:pPr>
            <a:r>
              <a:rPr lang="en-US" altLang="en-US" sz="4600" b="1" i="1" dirty="0">
                <a:solidFill>
                  <a:schemeClr val="bg2"/>
                </a:solidFill>
              </a:rPr>
              <a:t>Why Can’t They Just Stop?</a:t>
            </a:r>
          </a:p>
        </p:txBody>
      </p:sp>
      <p:sp>
        <p:nvSpPr>
          <p:cNvPr id="25603" name="Text Box 3">
            <a:extLst>
              <a:ext uri="{FF2B5EF4-FFF2-40B4-BE49-F238E27FC236}">
                <a16:creationId xmlns:a16="http://schemas.microsoft.com/office/drawing/2014/main" id="{34C3D0C6-2AAD-DA87-F45E-2EB0EB4E4127}"/>
              </a:ext>
            </a:extLst>
          </p:cNvPr>
          <p:cNvSpPr txBox="1">
            <a:spLocks noChangeArrowheads="1"/>
          </p:cNvSpPr>
          <p:nvPr/>
        </p:nvSpPr>
        <p:spPr bwMode="auto">
          <a:xfrm>
            <a:off x="2341563" y="1355725"/>
            <a:ext cx="2754600" cy="707886"/>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000" b="1" dirty="0">
                <a:solidFill>
                  <a:schemeClr val="bg1"/>
                </a:solidFill>
              </a:rPr>
              <a:t>But Then…</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35B147B6-D403-4700-2171-FF790AE6A4EE}"/>
              </a:ext>
            </a:extLst>
          </p:cNvPr>
          <p:cNvGrpSpPr>
            <a:grpSpLocks/>
          </p:cNvGrpSpPr>
          <p:nvPr/>
        </p:nvGrpSpPr>
        <p:grpSpPr bwMode="auto">
          <a:xfrm>
            <a:off x="3690938" y="1828800"/>
            <a:ext cx="2709862" cy="1874838"/>
            <a:chOff x="1536" y="1152"/>
            <a:chExt cx="1920" cy="1181"/>
          </a:xfrm>
        </p:grpSpPr>
        <p:sp>
          <p:nvSpPr>
            <p:cNvPr id="10432" name="Freeform 3">
              <a:extLst>
                <a:ext uri="{FF2B5EF4-FFF2-40B4-BE49-F238E27FC236}">
                  <a16:creationId xmlns:a16="http://schemas.microsoft.com/office/drawing/2014/main" id="{16AB5BFF-53E9-128C-0496-A1E318011793}"/>
                </a:ext>
              </a:extLst>
            </p:cNvPr>
            <p:cNvSpPr>
              <a:spLocks/>
            </p:cNvSpPr>
            <p:nvPr/>
          </p:nvSpPr>
          <p:spPr bwMode="auto">
            <a:xfrm rot="253485">
              <a:off x="2576" y="1329"/>
              <a:ext cx="622" cy="516"/>
            </a:xfrm>
            <a:custGeom>
              <a:avLst/>
              <a:gdLst>
                <a:gd name="T0" fmla="*/ 45 w 1200"/>
                <a:gd name="T1" fmla="*/ 20 h 912"/>
                <a:gd name="T2" fmla="*/ 23 w 1200"/>
                <a:gd name="T3" fmla="*/ 6 h 912"/>
                <a:gd name="T4" fmla="*/ 0 w 1200"/>
                <a:gd name="T5" fmla="*/ 53 h 912"/>
                <a:gd name="T6" fmla="*/ 0 60000 65536"/>
                <a:gd name="T7" fmla="*/ 0 60000 65536"/>
                <a:gd name="T8" fmla="*/ 0 60000 65536"/>
              </a:gdLst>
              <a:ahLst/>
              <a:cxnLst>
                <a:cxn ang="T6">
                  <a:pos x="T0" y="T1"/>
                </a:cxn>
                <a:cxn ang="T7">
                  <a:pos x="T2" y="T3"/>
                </a:cxn>
                <a:cxn ang="T8">
                  <a:pos x="T4" y="T5"/>
                </a:cxn>
              </a:cxnLst>
              <a:rect l="0" t="0" r="r" b="b"/>
              <a:pathLst>
                <a:path w="1200" h="912">
                  <a:moveTo>
                    <a:pt x="1200" y="336"/>
                  </a:moveTo>
                  <a:cubicBezTo>
                    <a:pt x="1012" y="168"/>
                    <a:pt x="824" y="0"/>
                    <a:pt x="624" y="96"/>
                  </a:cubicBezTo>
                  <a:cubicBezTo>
                    <a:pt x="424" y="192"/>
                    <a:pt x="104" y="776"/>
                    <a:pt x="0" y="912"/>
                  </a:cubicBezTo>
                </a:path>
              </a:pathLst>
            </a:custGeom>
            <a:noFill/>
            <a:ln w="76200" cmpd="sng">
              <a:solidFill>
                <a:srgbClr val="D6009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3" name="Freeform 4">
              <a:extLst>
                <a:ext uri="{FF2B5EF4-FFF2-40B4-BE49-F238E27FC236}">
                  <a16:creationId xmlns:a16="http://schemas.microsoft.com/office/drawing/2014/main" id="{56A48FC5-D446-B9B8-072D-5225559F0181}"/>
                </a:ext>
              </a:extLst>
            </p:cNvPr>
            <p:cNvSpPr>
              <a:spLocks/>
            </p:cNvSpPr>
            <p:nvPr/>
          </p:nvSpPr>
          <p:spPr bwMode="auto">
            <a:xfrm>
              <a:off x="2487" y="1152"/>
              <a:ext cx="969" cy="648"/>
            </a:xfrm>
            <a:custGeom>
              <a:avLst/>
              <a:gdLst>
                <a:gd name="T0" fmla="*/ 412 w 1200"/>
                <a:gd name="T1" fmla="*/ 61 h 912"/>
                <a:gd name="T2" fmla="*/ 215 w 1200"/>
                <a:gd name="T3" fmla="*/ 17 h 912"/>
                <a:gd name="T4" fmla="*/ 0 w 1200"/>
                <a:gd name="T5" fmla="*/ 165 h 912"/>
                <a:gd name="T6" fmla="*/ 0 60000 65536"/>
                <a:gd name="T7" fmla="*/ 0 60000 65536"/>
                <a:gd name="T8" fmla="*/ 0 60000 65536"/>
              </a:gdLst>
              <a:ahLst/>
              <a:cxnLst>
                <a:cxn ang="T6">
                  <a:pos x="T0" y="T1"/>
                </a:cxn>
                <a:cxn ang="T7">
                  <a:pos x="T2" y="T3"/>
                </a:cxn>
                <a:cxn ang="T8">
                  <a:pos x="T4" y="T5"/>
                </a:cxn>
              </a:cxnLst>
              <a:rect l="0" t="0" r="r" b="b"/>
              <a:pathLst>
                <a:path w="1200" h="912">
                  <a:moveTo>
                    <a:pt x="1200" y="336"/>
                  </a:moveTo>
                  <a:cubicBezTo>
                    <a:pt x="1012" y="168"/>
                    <a:pt x="824" y="0"/>
                    <a:pt x="624" y="96"/>
                  </a:cubicBezTo>
                  <a:cubicBezTo>
                    <a:pt x="424" y="192"/>
                    <a:pt x="104" y="776"/>
                    <a:pt x="0" y="912"/>
                  </a:cubicBezTo>
                </a:path>
              </a:pathLst>
            </a:custGeom>
            <a:noFill/>
            <a:ln w="76200" cmpd="sng">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4" name="Freeform 5">
              <a:extLst>
                <a:ext uri="{FF2B5EF4-FFF2-40B4-BE49-F238E27FC236}">
                  <a16:creationId xmlns:a16="http://schemas.microsoft.com/office/drawing/2014/main" id="{70C1D0DD-0A05-6A15-5363-411C0FB76C6C}"/>
                </a:ext>
              </a:extLst>
            </p:cNvPr>
            <p:cNvSpPr>
              <a:spLocks/>
            </p:cNvSpPr>
            <p:nvPr/>
          </p:nvSpPr>
          <p:spPr bwMode="auto">
            <a:xfrm rot="10799751" flipV="1">
              <a:off x="1953" y="1783"/>
              <a:ext cx="562" cy="236"/>
            </a:xfrm>
            <a:custGeom>
              <a:avLst/>
              <a:gdLst>
                <a:gd name="T0" fmla="*/ 5 w 1687"/>
                <a:gd name="T1" fmla="*/ 3 h 708"/>
                <a:gd name="T2" fmla="*/ 0 w 1687"/>
                <a:gd name="T3" fmla="*/ 1 h 708"/>
                <a:gd name="T4" fmla="*/ 0 w 1687"/>
                <a:gd name="T5" fmla="*/ 1 h 708"/>
                <a:gd name="T6" fmla="*/ 0 w 1687"/>
                <a:gd name="T7" fmla="*/ 0 h 708"/>
                <a:gd name="T8" fmla="*/ 0 w 1687"/>
                <a:gd name="T9" fmla="*/ 0 h 708"/>
                <a:gd name="T10" fmla="*/ 0 w 1687"/>
                <a:gd name="T11" fmla="*/ 0 h 708"/>
                <a:gd name="T12" fmla="*/ 0 w 1687"/>
                <a:gd name="T13" fmla="*/ 0 h 708"/>
                <a:gd name="T14" fmla="*/ 0 w 1687"/>
                <a:gd name="T15" fmla="*/ 0 h 708"/>
                <a:gd name="T16" fmla="*/ 0 w 1687"/>
                <a:gd name="T17" fmla="*/ 0 h 708"/>
                <a:gd name="T18" fmla="*/ 1 w 1687"/>
                <a:gd name="T19" fmla="*/ 0 h 708"/>
                <a:gd name="T20" fmla="*/ 7 w 1687"/>
                <a:gd name="T21" fmla="*/ 3 h 708"/>
                <a:gd name="T22" fmla="*/ 5 w 1687"/>
                <a:gd name="T23" fmla="*/ 3 h 7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7" h="708">
                  <a:moveTo>
                    <a:pt x="1269" y="708"/>
                  </a:moveTo>
                  <a:lnTo>
                    <a:pt x="25" y="163"/>
                  </a:lnTo>
                  <a:lnTo>
                    <a:pt x="8" y="142"/>
                  </a:lnTo>
                  <a:lnTo>
                    <a:pt x="0" y="104"/>
                  </a:lnTo>
                  <a:lnTo>
                    <a:pt x="2" y="71"/>
                  </a:lnTo>
                  <a:lnTo>
                    <a:pt x="18" y="44"/>
                  </a:lnTo>
                  <a:lnTo>
                    <a:pt x="38" y="21"/>
                  </a:lnTo>
                  <a:lnTo>
                    <a:pt x="73" y="5"/>
                  </a:lnTo>
                  <a:lnTo>
                    <a:pt x="114" y="0"/>
                  </a:lnTo>
                  <a:lnTo>
                    <a:pt x="152" y="8"/>
                  </a:lnTo>
                  <a:lnTo>
                    <a:pt x="1687" y="677"/>
                  </a:lnTo>
                  <a:lnTo>
                    <a:pt x="1269" y="708"/>
                  </a:lnTo>
                  <a:close/>
                </a:path>
              </a:pathLst>
            </a:custGeom>
            <a:solidFill>
              <a:srgbClr val="FFFFFF"/>
            </a:solidFill>
            <a:ln>
              <a:noFill/>
            </a:ln>
            <a:extLst>
              <a:ext uri="{91240B29-F687-4F45-9708-019B960494DF}">
                <a14:hiddenLine xmlns:a14="http://schemas.microsoft.com/office/drawing/2010/main" w="4763">
                  <a:solidFill>
                    <a:srgbClr val="000000"/>
                  </a:solidFill>
                  <a:prstDash val="solid"/>
                  <a:round/>
                  <a:headEnd/>
                  <a:tailEnd/>
                </a14:hiddenLine>
              </a:ext>
            </a:extLst>
          </p:spPr>
          <p:txBody>
            <a:bodyPr/>
            <a:lstStyle/>
            <a:p>
              <a:endParaRPr lang="en-US"/>
            </a:p>
          </p:txBody>
        </p:sp>
        <p:sp>
          <p:nvSpPr>
            <p:cNvPr id="10435" name="Freeform 6">
              <a:extLst>
                <a:ext uri="{FF2B5EF4-FFF2-40B4-BE49-F238E27FC236}">
                  <a16:creationId xmlns:a16="http://schemas.microsoft.com/office/drawing/2014/main" id="{7ABEFC60-6B12-72A6-5E48-1449BD87A2D7}"/>
                </a:ext>
              </a:extLst>
            </p:cNvPr>
            <p:cNvSpPr>
              <a:spLocks/>
            </p:cNvSpPr>
            <p:nvPr/>
          </p:nvSpPr>
          <p:spPr bwMode="auto">
            <a:xfrm rot="10799751" flipV="1">
              <a:off x="2017" y="1798"/>
              <a:ext cx="563" cy="235"/>
            </a:xfrm>
            <a:custGeom>
              <a:avLst/>
              <a:gdLst>
                <a:gd name="T0" fmla="*/ 5 w 1688"/>
                <a:gd name="T1" fmla="*/ 3 h 706"/>
                <a:gd name="T2" fmla="*/ 0 w 1688"/>
                <a:gd name="T3" fmla="*/ 1 h 706"/>
                <a:gd name="T4" fmla="*/ 0 w 1688"/>
                <a:gd name="T5" fmla="*/ 1 h 706"/>
                <a:gd name="T6" fmla="*/ 0 w 1688"/>
                <a:gd name="T7" fmla="*/ 0 h 706"/>
                <a:gd name="T8" fmla="*/ 0 w 1688"/>
                <a:gd name="T9" fmla="*/ 0 h 706"/>
                <a:gd name="T10" fmla="*/ 0 w 1688"/>
                <a:gd name="T11" fmla="*/ 0 h 706"/>
                <a:gd name="T12" fmla="*/ 0 w 1688"/>
                <a:gd name="T13" fmla="*/ 0 h 706"/>
                <a:gd name="T14" fmla="*/ 0 w 1688"/>
                <a:gd name="T15" fmla="*/ 0 h 706"/>
                <a:gd name="T16" fmla="*/ 0 w 1688"/>
                <a:gd name="T17" fmla="*/ 0 h 706"/>
                <a:gd name="T18" fmla="*/ 1 w 1688"/>
                <a:gd name="T19" fmla="*/ 0 h 706"/>
                <a:gd name="T20" fmla="*/ 7 w 1688"/>
                <a:gd name="T21" fmla="*/ 3 h 706"/>
                <a:gd name="T22" fmla="*/ 5 w 1688"/>
                <a:gd name="T23" fmla="*/ 3 h 7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88" h="706">
                  <a:moveTo>
                    <a:pt x="1270" y="706"/>
                  </a:moveTo>
                  <a:lnTo>
                    <a:pt x="25" y="163"/>
                  </a:lnTo>
                  <a:lnTo>
                    <a:pt x="8" y="142"/>
                  </a:lnTo>
                  <a:lnTo>
                    <a:pt x="0" y="104"/>
                  </a:lnTo>
                  <a:lnTo>
                    <a:pt x="2" y="71"/>
                  </a:lnTo>
                  <a:lnTo>
                    <a:pt x="18" y="44"/>
                  </a:lnTo>
                  <a:lnTo>
                    <a:pt x="38" y="21"/>
                  </a:lnTo>
                  <a:lnTo>
                    <a:pt x="73" y="5"/>
                  </a:lnTo>
                  <a:lnTo>
                    <a:pt x="115" y="0"/>
                  </a:lnTo>
                  <a:lnTo>
                    <a:pt x="152" y="8"/>
                  </a:lnTo>
                  <a:lnTo>
                    <a:pt x="1688" y="675"/>
                  </a:lnTo>
                  <a:lnTo>
                    <a:pt x="1270" y="706"/>
                  </a:lnTo>
                  <a:close/>
                </a:path>
              </a:pathLst>
            </a:custGeom>
            <a:solidFill>
              <a:srgbClr val="D60093"/>
            </a:solidFill>
            <a:ln>
              <a:noFill/>
            </a:ln>
            <a:extLst>
              <a:ext uri="{91240B29-F687-4F45-9708-019B960494DF}">
                <a14:hiddenLine xmlns:a14="http://schemas.microsoft.com/office/drawing/2010/main" w="4763">
                  <a:solidFill>
                    <a:srgbClr val="D60093"/>
                  </a:solidFill>
                  <a:prstDash val="solid"/>
                  <a:round/>
                  <a:headEnd/>
                  <a:tailEnd/>
                </a14:hiddenLine>
              </a:ext>
            </a:extLst>
          </p:spPr>
          <p:txBody>
            <a:bodyPr/>
            <a:lstStyle/>
            <a:p>
              <a:endParaRPr lang="en-US"/>
            </a:p>
          </p:txBody>
        </p:sp>
        <p:grpSp>
          <p:nvGrpSpPr>
            <p:cNvPr id="10436" name="Group 7">
              <a:extLst>
                <a:ext uri="{FF2B5EF4-FFF2-40B4-BE49-F238E27FC236}">
                  <a16:creationId xmlns:a16="http://schemas.microsoft.com/office/drawing/2014/main" id="{04899707-C20B-9A4E-2E3D-AAFD693BE8A1}"/>
                </a:ext>
              </a:extLst>
            </p:cNvPr>
            <p:cNvGrpSpPr>
              <a:grpSpLocks/>
            </p:cNvGrpSpPr>
            <p:nvPr/>
          </p:nvGrpSpPr>
          <p:grpSpPr bwMode="auto">
            <a:xfrm rot="10799751" flipV="1">
              <a:off x="1536" y="1871"/>
              <a:ext cx="863" cy="445"/>
              <a:chOff x="1385" y="3211"/>
              <a:chExt cx="863" cy="445"/>
            </a:xfrm>
          </p:grpSpPr>
          <p:sp>
            <p:nvSpPr>
              <p:cNvPr id="10450" name="Freeform 8">
                <a:extLst>
                  <a:ext uri="{FF2B5EF4-FFF2-40B4-BE49-F238E27FC236}">
                    <a16:creationId xmlns:a16="http://schemas.microsoft.com/office/drawing/2014/main" id="{C7DF358B-0C75-4FBF-40D0-6310C5395D7C}"/>
                  </a:ext>
                </a:extLst>
              </p:cNvPr>
              <p:cNvSpPr>
                <a:spLocks/>
              </p:cNvSpPr>
              <p:nvPr/>
            </p:nvSpPr>
            <p:spPr bwMode="auto">
              <a:xfrm>
                <a:off x="1385" y="3211"/>
                <a:ext cx="863" cy="444"/>
              </a:xfrm>
              <a:custGeom>
                <a:avLst/>
                <a:gdLst>
                  <a:gd name="T0" fmla="*/ 1 w 2589"/>
                  <a:gd name="T1" fmla="*/ 1 h 1332"/>
                  <a:gd name="T2" fmla="*/ 6 w 2589"/>
                  <a:gd name="T3" fmla="*/ 0 h 1332"/>
                  <a:gd name="T4" fmla="*/ 7 w 2589"/>
                  <a:gd name="T5" fmla="*/ 0 h 1332"/>
                  <a:gd name="T6" fmla="*/ 7 w 2589"/>
                  <a:gd name="T7" fmla="*/ 0 h 1332"/>
                  <a:gd name="T8" fmla="*/ 7 w 2589"/>
                  <a:gd name="T9" fmla="*/ 0 h 1332"/>
                  <a:gd name="T10" fmla="*/ 7 w 2589"/>
                  <a:gd name="T11" fmla="*/ 0 h 1332"/>
                  <a:gd name="T12" fmla="*/ 10 w 2589"/>
                  <a:gd name="T13" fmla="*/ 1 h 1332"/>
                  <a:gd name="T14" fmla="*/ 10 w 2589"/>
                  <a:gd name="T15" fmla="*/ 1 h 1332"/>
                  <a:gd name="T16" fmla="*/ 10 w 2589"/>
                  <a:gd name="T17" fmla="*/ 1 h 1332"/>
                  <a:gd name="T18" fmla="*/ 10 w 2589"/>
                  <a:gd name="T19" fmla="*/ 1 h 1332"/>
                  <a:gd name="T20" fmla="*/ 10 w 2589"/>
                  <a:gd name="T21" fmla="*/ 2 h 1332"/>
                  <a:gd name="T22" fmla="*/ 10 w 2589"/>
                  <a:gd name="T23" fmla="*/ 2 h 1332"/>
                  <a:gd name="T24" fmla="*/ 10 w 2589"/>
                  <a:gd name="T25" fmla="*/ 2 h 1332"/>
                  <a:gd name="T26" fmla="*/ 10 w 2589"/>
                  <a:gd name="T27" fmla="*/ 2 h 1332"/>
                  <a:gd name="T28" fmla="*/ 11 w 2589"/>
                  <a:gd name="T29" fmla="*/ 2 h 1332"/>
                  <a:gd name="T30" fmla="*/ 11 w 2589"/>
                  <a:gd name="T31" fmla="*/ 2 h 1332"/>
                  <a:gd name="T32" fmla="*/ 11 w 2589"/>
                  <a:gd name="T33" fmla="*/ 3 h 1332"/>
                  <a:gd name="T34" fmla="*/ 11 w 2589"/>
                  <a:gd name="T35" fmla="*/ 3 h 1332"/>
                  <a:gd name="T36" fmla="*/ 11 w 2589"/>
                  <a:gd name="T37" fmla="*/ 3 h 1332"/>
                  <a:gd name="T38" fmla="*/ 11 w 2589"/>
                  <a:gd name="T39" fmla="*/ 3 h 1332"/>
                  <a:gd name="T40" fmla="*/ 11 w 2589"/>
                  <a:gd name="T41" fmla="*/ 3 h 1332"/>
                  <a:gd name="T42" fmla="*/ 11 w 2589"/>
                  <a:gd name="T43" fmla="*/ 3 h 1332"/>
                  <a:gd name="T44" fmla="*/ 10 w 2589"/>
                  <a:gd name="T45" fmla="*/ 4 h 1332"/>
                  <a:gd name="T46" fmla="*/ 10 w 2589"/>
                  <a:gd name="T47" fmla="*/ 4 h 1332"/>
                  <a:gd name="T48" fmla="*/ 10 w 2589"/>
                  <a:gd name="T49" fmla="*/ 4 h 1332"/>
                  <a:gd name="T50" fmla="*/ 10 w 2589"/>
                  <a:gd name="T51" fmla="*/ 4 h 1332"/>
                  <a:gd name="T52" fmla="*/ 9 w 2589"/>
                  <a:gd name="T53" fmla="*/ 4 h 1332"/>
                  <a:gd name="T54" fmla="*/ 4 w 2589"/>
                  <a:gd name="T55" fmla="*/ 5 h 1332"/>
                  <a:gd name="T56" fmla="*/ 4 w 2589"/>
                  <a:gd name="T57" fmla="*/ 5 h 1332"/>
                  <a:gd name="T58" fmla="*/ 3 w 2589"/>
                  <a:gd name="T59" fmla="*/ 5 h 1332"/>
                  <a:gd name="T60" fmla="*/ 3 w 2589"/>
                  <a:gd name="T61" fmla="*/ 5 h 1332"/>
                  <a:gd name="T62" fmla="*/ 3 w 2589"/>
                  <a:gd name="T63" fmla="*/ 5 h 1332"/>
                  <a:gd name="T64" fmla="*/ 3 w 2589"/>
                  <a:gd name="T65" fmla="*/ 5 h 1332"/>
                  <a:gd name="T66" fmla="*/ 3 w 2589"/>
                  <a:gd name="T67" fmla="*/ 5 h 1332"/>
                  <a:gd name="T68" fmla="*/ 3 w 2589"/>
                  <a:gd name="T69" fmla="*/ 5 h 1332"/>
                  <a:gd name="T70" fmla="*/ 2 w 2589"/>
                  <a:gd name="T71" fmla="*/ 5 h 1332"/>
                  <a:gd name="T72" fmla="*/ 0 w 2589"/>
                  <a:gd name="T73" fmla="*/ 3 h 1332"/>
                  <a:gd name="T74" fmla="*/ 0 w 2589"/>
                  <a:gd name="T75" fmla="*/ 3 h 1332"/>
                  <a:gd name="T76" fmla="*/ 0 w 2589"/>
                  <a:gd name="T77" fmla="*/ 3 h 1332"/>
                  <a:gd name="T78" fmla="*/ 0 w 2589"/>
                  <a:gd name="T79" fmla="*/ 3 h 1332"/>
                  <a:gd name="T80" fmla="*/ 0 w 2589"/>
                  <a:gd name="T81" fmla="*/ 3 h 1332"/>
                  <a:gd name="T82" fmla="*/ 0 w 2589"/>
                  <a:gd name="T83" fmla="*/ 2 h 1332"/>
                  <a:gd name="T84" fmla="*/ 0 w 2589"/>
                  <a:gd name="T85" fmla="*/ 2 h 1332"/>
                  <a:gd name="T86" fmla="*/ 0 w 2589"/>
                  <a:gd name="T87" fmla="*/ 2 h 1332"/>
                  <a:gd name="T88" fmla="*/ 0 w 2589"/>
                  <a:gd name="T89" fmla="*/ 2 h 1332"/>
                  <a:gd name="T90" fmla="*/ 0 w 2589"/>
                  <a:gd name="T91" fmla="*/ 2 h 1332"/>
                  <a:gd name="T92" fmla="*/ 0 w 2589"/>
                  <a:gd name="T93" fmla="*/ 1 h 1332"/>
                  <a:gd name="T94" fmla="*/ 0 w 2589"/>
                  <a:gd name="T95" fmla="*/ 1 h 1332"/>
                  <a:gd name="T96" fmla="*/ 0 w 2589"/>
                  <a:gd name="T97" fmla="*/ 1 h 1332"/>
                  <a:gd name="T98" fmla="*/ 1 w 2589"/>
                  <a:gd name="T99" fmla="*/ 1 h 1332"/>
                  <a:gd name="T100" fmla="*/ 1 w 2589"/>
                  <a:gd name="T101" fmla="*/ 1 h 1332"/>
                  <a:gd name="T102" fmla="*/ 1 w 2589"/>
                  <a:gd name="T103" fmla="*/ 1 h 1332"/>
                  <a:gd name="T104" fmla="*/ 1 w 2589"/>
                  <a:gd name="T105" fmla="*/ 1 h 13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89" h="1332">
                    <a:moveTo>
                      <a:pt x="281" y="171"/>
                    </a:moveTo>
                    <a:lnTo>
                      <a:pt x="1545" y="1"/>
                    </a:lnTo>
                    <a:lnTo>
                      <a:pt x="1584" y="0"/>
                    </a:lnTo>
                    <a:lnTo>
                      <a:pt x="1617" y="2"/>
                    </a:lnTo>
                    <a:lnTo>
                      <a:pt x="1648" y="9"/>
                    </a:lnTo>
                    <a:lnTo>
                      <a:pt x="1681" y="20"/>
                    </a:lnTo>
                    <a:lnTo>
                      <a:pt x="2360" y="289"/>
                    </a:lnTo>
                    <a:lnTo>
                      <a:pt x="2393" y="306"/>
                    </a:lnTo>
                    <a:lnTo>
                      <a:pt x="2429" y="330"/>
                    </a:lnTo>
                    <a:lnTo>
                      <a:pt x="2468" y="361"/>
                    </a:lnTo>
                    <a:lnTo>
                      <a:pt x="2491" y="386"/>
                    </a:lnTo>
                    <a:lnTo>
                      <a:pt x="2510" y="412"/>
                    </a:lnTo>
                    <a:lnTo>
                      <a:pt x="2530" y="439"/>
                    </a:lnTo>
                    <a:lnTo>
                      <a:pt x="2547" y="470"/>
                    </a:lnTo>
                    <a:lnTo>
                      <a:pt x="2565" y="513"/>
                    </a:lnTo>
                    <a:lnTo>
                      <a:pt x="2580" y="569"/>
                    </a:lnTo>
                    <a:lnTo>
                      <a:pt x="2588" y="620"/>
                    </a:lnTo>
                    <a:lnTo>
                      <a:pt x="2589" y="672"/>
                    </a:lnTo>
                    <a:lnTo>
                      <a:pt x="2589" y="717"/>
                    </a:lnTo>
                    <a:lnTo>
                      <a:pt x="2584" y="753"/>
                    </a:lnTo>
                    <a:lnTo>
                      <a:pt x="2576" y="789"/>
                    </a:lnTo>
                    <a:lnTo>
                      <a:pt x="2562" y="836"/>
                    </a:lnTo>
                    <a:lnTo>
                      <a:pt x="2543" y="881"/>
                    </a:lnTo>
                    <a:lnTo>
                      <a:pt x="2496" y="936"/>
                    </a:lnTo>
                    <a:lnTo>
                      <a:pt x="2440" y="972"/>
                    </a:lnTo>
                    <a:lnTo>
                      <a:pt x="2376" y="1003"/>
                    </a:lnTo>
                    <a:lnTo>
                      <a:pt x="2269" y="1039"/>
                    </a:lnTo>
                    <a:lnTo>
                      <a:pt x="938" y="1326"/>
                    </a:lnTo>
                    <a:lnTo>
                      <a:pt x="870" y="1332"/>
                    </a:lnTo>
                    <a:lnTo>
                      <a:pt x="833" y="1327"/>
                    </a:lnTo>
                    <a:lnTo>
                      <a:pt x="800" y="1322"/>
                    </a:lnTo>
                    <a:lnTo>
                      <a:pt x="768" y="1311"/>
                    </a:lnTo>
                    <a:lnTo>
                      <a:pt x="740" y="1297"/>
                    </a:lnTo>
                    <a:lnTo>
                      <a:pt x="698" y="1276"/>
                    </a:lnTo>
                    <a:lnTo>
                      <a:pt x="654" y="1247"/>
                    </a:lnTo>
                    <a:lnTo>
                      <a:pt x="607" y="1214"/>
                    </a:lnTo>
                    <a:lnTo>
                      <a:pt x="90" y="835"/>
                    </a:lnTo>
                    <a:lnTo>
                      <a:pt x="59" y="803"/>
                    </a:lnTo>
                    <a:lnTo>
                      <a:pt x="34" y="762"/>
                    </a:lnTo>
                    <a:lnTo>
                      <a:pt x="21" y="711"/>
                    </a:lnTo>
                    <a:lnTo>
                      <a:pt x="10" y="654"/>
                    </a:lnTo>
                    <a:lnTo>
                      <a:pt x="2" y="598"/>
                    </a:lnTo>
                    <a:lnTo>
                      <a:pt x="0" y="548"/>
                    </a:lnTo>
                    <a:lnTo>
                      <a:pt x="3" y="496"/>
                    </a:lnTo>
                    <a:lnTo>
                      <a:pt x="11" y="445"/>
                    </a:lnTo>
                    <a:lnTo>
                      <a:pt x="26" y="386"/>
                    </a:lnTo>
                    <a:lnTo>
                      <a:pt x="49" y="337"/>
                    </a:lnTo>
                    <a:lnTo>
                      <a:pt x="73" y="298"/>
                    </a:lnTo>
                    <a:lnTo>
                      <a:pt x="106" y="263"/>
                    </a:lnTo>
                    <a:lnTo>
                      <a:pt x="138" y="236"/>
                    </a:lnTo>
                    <a:lnTo>
                      <a:pt x="175" y="212"/>
                    </a:lnTo>
                    <a:lnTo>
                      <a:pt x="224" y="188"/>
                    </a:lnTo>
                    <a:lnTo>
                      <a:pt x="281" y="171"/>
                    </a:lnTo>
                    <a:close/>
                  </a:path>
                </a:pathLst>
              </a:custGeom>
              <a:solidFill>
                <a:srgbClr val="333333"/>
              </a:solidFill>
              <a:ln w="12700" cmpd="sng">
                <a:solidFill>
                  <a:schemeClr val="tx2"/>
                </a:solidFill>
                <a:prstDash val="solid"/>
                <a:round/>
                <a:headEnd/>
                <a:tailEnd/>
              </a:ln>
            </p:spPr>
            <p:txBody>
              <a:bodyPr/>
              <a:lstStyle/>
              <a:p>
                <a:endParaRPr lang="en-US"/>
              </a:p>
            </p:txBody>
          </p:sp>
          <p:sp>
            <p:nvSpPr>
              <p:cNvPr id="10451" name="Freeform 9">
                <a:extLst>
                  <a:ext uri="{FF2B5EF4-FFF2-40B4-BE49-F238E27FC236}">
                    <a16:creationId xmlns:a16="http://schemas.microsoft.com/office/drawing/2014/main" id="{8D8BBE4D-DB5F-B058-4835-E91C03B65082}"/>
                  </a:ext>
                </a:extLst>
              </p:cNvPr>
              <p:cNvSpPr>
                <a:spLocks/>
              </p:cNvSpPr>
              <p:nvPr/>
            </p:nvSpPr>
            <p:spPr bwMode="auto">
              <a:xfrm>
                <a:off x="1587" y="3316"/>
                <a:ext cx="657" cy="340"/>
              </a:xfrm>
              <a:custGeom>
                <a:avLst/>
                <a:gdLst>
                  <a:gd name="T0" fmla="*/ 1 w 1969"/>
                  <a:gd name="T1" fmla="*/ 1 h 1021"/>
                  <a:gd name="T2" fmla="*/ 6 w 1969"/>
                  <a:gd name="T3" fmla="*/ 0 h 1021"/>
                  <a:gd name="T4" fmla="*/ 7 w 1969"/>
                  <a:gd name="T5" fmla="*/ 0 h 1021"/>
                  <a:gd name="T6" fmla="*/ 7 w 1969"/>
                  <a:gd name="T7" fmla="*/ 0 h 1021"/>
                  <a:gd name="T8" fmla="*/ 7 w 1969"/>
                  <a:gd name="T9" fmla="*/ 0 h 1021"/>
                  <a:gd name="T10" fmla="*/ 7 w 1969"/>
                  <a:gd name="T11" fmla="*/ 0 h 1021"/>
                  <a:gd name="T12" fmla="*/ 7 w 1969"/>
                  <a:gd name="T13" fmla="*/ 0 h 1021"/>
                  <a:gd name="T14" fmla="*/ 8 w 1969"/>
                  <a:gd name="T15" fmla="*/ 0 h 1021"/>
                  <a:gd name="T16" fmla="*/ 8 w 1969"/>
                  <a:gd name="T17" fmla="*/ 0 h 1021"/>
                  <a:gd name="T18" fmla="*/ 8 w 1969"/>
                  <a:gd name="T19" fmla="*/ 1 h 1021"/>
                  <a:gd name="T20" fmla="*/ 8 w 1969"/>
                  <a:gd name="T21" fmla="*/ 1 h 1021"/>
                  <a:gd name="T22" fmla="*/ 8 w 1969"/>
                  <a:gd name="T23" fmla="*/ 1 h 1021"/>
                  <a:gd name="T24" fmla="*/ 8 w 1969"/>
                  <a:gd name="T25" fmla="*/ 1 h 1021"/>
                  <a:gd name="T26" fmla="*/ 8 w 1969"/>
                  <a:gd name="T27" fmla="*/ 1 h 1021"/>
                  <a:gd name="T28" fmla="*/ 8 w 1969"/>
                  <a:gd name="T29" fmla="*/ 1 h 1021"/>
                  <a:gd name="T30" fmla="*/ 8 w 1969"/>
                  <a:gd name="T31" fmla="*/ 1 h 1021"/>
                  <a:gd name="T32" fmla="*/ 8 w 1969"/>
                  <a:gd name="T33" fmla="*/ 2 h 1021"/>
                  <a:gd name="T34" fmla="*/ 8 w 1969"/>
                  <a:gd name="T35" fmla="*/ 2 h 1021"/>
                  <a:gd name="T36" fmla="*/ 8 w 1969"/>
                  <a:gd name="T37" fmla="*/ 2 h 1021"/>
                  <a:gd name="T38" fmla="*/ 8 w 1969"/>
                  <a:gd name="T39" fmla="*/ 2 h 1021"/>
                  <a:gd name="T40" fmla="*/ 8 w 1969"/>
                  <a:gd name="T41" fmla="*/ 2 h 1021"/>
                  <a:gd name="T42" fmla="*/ 8 w 1969"/>
                  <a:gd name="T43" fmla="*/ 3 h 1021"/>
                  <a:gd name="T44" fmla="*/ 7 w 1969"/>
                  <a:gd name="T45" fmla="*/ 3 h 1021"/>
                  <a:gd name="T46" fmla="*/ 8 w 1969"/>
                  <a:gd name="T47" fmla="*/ 3 h 1021"/>
                  <a:gd name="T48" fmla="*/ 7 w 1969"/>
                  <a:gd name="T49" fmla="*/ 3 h 1021"/>
                  <a:gd name="T50" fmla="*/ 2 w 1969"/>
                  <a:gd name="T51" fmla="*/ 4 h 1021"/>
                  <a:gd name="T52" fmla="*/ 2 w 1969"/>
                  <a:gd name="T53" fmla="*/ 4 h 1021"/>
                  <a:gd name="T54" fmla="*/ 1 w 1969"/>
                  <a:gd name="T55" fmla="*/ 4 h 1021"/>
                  <a:gd name="T56" fmla="*/ 1 w 1969"/>
                  <a:gd name="T57" fmla="*/ 4 h 1021"/>
                  <a:gd name="T58" fmla="*/ 1 w 1969"/>
                  <a:gd name="T59" fmla="*/ 4 h 1021"/>
                  <a:gd name="T60" fmla="*/ 1 w 1969"/>
                  <a:gd name="T61" fmla="*/ 4 h 1021"/>
                  <a:gd name="T62" fmla="*/ 1 w 1969"/>
                  <a:gd name="T63" fmla="*/ 4 h 1021"/>
                  <a:gd name="T64" fmla="*/ 1 w 1969"/>
                  <a:gd name="T65" fmla="*/ 4 h 1021"/>
                  <a:gd name="T66" fmla="*/ 1 w 1969"/>
                  <a:gd name="T67" fmla="*/ 4 h 1021"/>
                  <a:gd name="T68" fmla="*/ 0 w 1969"/>
                  <a:gd name="T69" fmla="*/ 4 h 1021"/>
                  <a:gd name="T70" fmla="*/ 0 w 1969"/>
                  <a:gd name="T71" fmla="*/ 4 h 1021"/>
                  <a:gd name="T72" fmla="*/ 0 w 1969"/>
                  <a:gd name="T73" fmla="*/ 4 h 1021"/>
                  <a:gd name="T74" fmla="*/ 0 w 1969"/>
                  <a:gd name="T75" fmla="*/ 4 h 1021"/>
                  <a:gd name="T76" fmla="*/ 0 w 1969"/>
                  <a:gd name="T77" fmla="*/ 3 h 1021"/>
                  <a:gd name="T78" fmla="*/ 0 w 1969"/>
                  <a:gd name="T79" fmla="*/ 3 h 1021"/>
                  <a:gd name="T80" fmla="*/ 0 w 1969"/>
                  <a:gd name="T81" fmla="*/ 3 h 1021"/>
                  <a:gd name="T82" fmla="*/ 0 w 1969"/>
                  <a:gd name="T83" fmla="*/ 3 h 1021"/>
                  <a:gd name="T84" fmla="*/ 0 w 1969"/>
                  <a:gd name="T85" fmla="*/ 3 h 1021"/>
                  <a:gd name="T86" fmla="*/ 0 w 1969"/>
                  <a:gd name="T87" fmla="*/ 2 h 1021"/>
                  <a:gd name="T88" fmla="*/ 0 w 1969"/>
                  <a:gd name="T89" fmla="*/ 2 h 1021"/>
                  <a:gd name="T90" fmla="*/ 0 w 1969"/>
                  <a:gd name="T91" fmla="*/ 2 h 1021"/>
                  <a:gd name="T92" fmla="*/ 0 w 1969"/>
                  <a:gd name="T93" fmla="*/ 2 h 1021"/>
                  <a:gd name="T94" fmla="*/ 0 w 1969"/>
                  <a:gd name="T95" fmla="*/ 2 h 1021"/>
                  <a:gd name="T96" fmla="*/ 0 w 1969"/>
                  <a:gd name="T97" fmla="*/ 1 h 1021"/>
                  <a:gd name="T98" fmla="*/ 1 w 1969"/>
                  <a:gd name="T99" fmla="*/ 1 h 1021"/>
                  <a:gd name="T100" fmla="*/ 1 w 1969"/>
                  <a:gd name="T101" fmla="*/ 1 h 1021"/>
                  <a:gd name="T102" fmla="*/ 1 w 1969"/>
                  <a:gd name="T103" fmla="*/ 1 h 1021"/>
                  <a:gd name="T104" fmla="*/ 1 w 1969"/>
                  <a:gd name="T105" fmla="*/ 1 h 1021"/>
                  <a:gd name="T106" fmla="*/ 1 w 1969"/>
                  <a:gd name="T107" fmla="*/ 1 h 10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69" h="1021">
                    <a:moveTo>
                      <a:pt x="321" y="229"/>
                    </a:moveTo>
                    <a:lnTo>
                      <a:pt x="1561" y="4"/>
                    </a:lnTo>
                    <a:lnTo>
                      <a:pt x="1617" y="0"/>
                    </a:lnTo>
                    <a:lnTo>
                      <a:pt x="1666" y="1"/>
                    </a:lnTo>
                    <a:lnTo>
                      <a:pt x="1718" y="12"/>
                    </a:lnTo>
                    <a:lnTo>
                      <a:pt x="1761" y="25"/>
                    </a:lnTo>
                    <a:lnTo>
                      <a:pt x="1804" y="46"/>
                    </a:lnTo>
                    <a:lnTo>
                      <a:pt x="1839" y="70"/>
                    </a:lnTo>
                    <a:lnTo>
                      <a:pt x="1872" y="102"/>
                    </a:lnTo>
                    <a:lnTo>
                      <a:pt x="1898" y="138"/>
                    </a:lnTo>
                    <a:lnTo>
                      <a:pt x="1920" y="174"/>
                    </a:lnTo>
                    <a:lnTo>
                      <a:pt x="1936" y="206"/>
                    </a:lnTo>
                    <a:lnTo>
                      <a:pt x="1943" y="230"/>
                    </a:lnTo>
                    <a:lnTo>
                      <a:pt x="1953" y="267"/>
                    </a:lnTo>
                    <a:lnTo>
                      <a:pt x="1964" y="314"/>
                    </a:lnTo>
                    <a:lnTo>
                      <a:pt x="1968" y="354"/>
                    </a:lnTo>
                    <a:lnTo>
                      <a:pt x="1969" y="388"/>
                    </a:lnTo>
                    <a:lnTo>
                      <a:pt x="1965" y="427"/>
                    </a:lnTo>
                    <a:lnTo>
                      <a:pt x="1959" y="464"/>
                    </a:lnTo>
                    <a:lnTo>
                      <a:pt x="1950" y="514"/>
                    </a:lnTo>
                    <a:lnTo>
                      <a:pt x="1932" y="576"/>
                    </a:lnTo>
                    <a:lnTo>
                      <a:pt x="1905" y="649"/>
                    </a:lnTo>
                    <a:lnTo>
                      <a:pt x="1772" y="745"/>
                    </a:lnTo>
                    <a:lnTo>
                      <a:pt x="1842" y="707"/>
                    </a:lnTo>
                    <a:lnTo>
                      <a:pt x="1699" y="764"/>
                    </a:lnTo>
                    <a:lnTo>
                      <a:pt x="448" y="1015"/>
                    </a:lnTo>
                    <a:lnTo>
                      <a:pt x="404" y="1020"/>
                    </a:lnTo>
                    <a:lnTo>
                      <a:pt x="359" y="1021"/>
                    </a:lnTo>
                    <a:lnTo>
                      <a:pt x="322" y="1020"/>
                    </a:lnTo>
                    <a:lnTo>
                      <a:pt x="282" y="1015"/>
                    </a:lnTo>
                    <a:lnTo>
                      <a:pt x="238" y="1005"/>
                    </a:lnTo>
                    <a:lnTo>
                      <a:pt x="199" y="988"/>
                    </a:lnTo>
                    <a:lnTo>
                      <a:pt x="166" y="967"/>
                    </a:lnTo>
                    <a:lnTo>
                      <a:pt x="140" y="950"/>
                    </a:lnTo>
                    <a:lnTo>
                      <a:pt x="114" y="931"/>
                    </a:lnTo>
                    <a:lnTo>
                      <a:pt x="89" y="909"/>
                    </a:lnTo>
                    <a:lnTo>
                      <a:pt x="71" y="887"/>
                    </a:lnTo>
                    <a:lnTo>
                      <a:pt x="49" y="857"/>
                    </a:lnTo>
                    <a:lnTo>
                      <a:pt x="33" y="823"/>
                    </a:lnTo>
                    <a:lnTo>
                      <a:pt x="23" y="793"/>
                    </a:lnTo>
                    <a:lnTo>
                      <a:pt x="14" y="762"/>
                    </a:lnTo>
                    <a:lnTo>
                      <a:pt x="5" y="710"/>
                    </a:lnTo>
                    <a:lnTo>
                      <a:pt x="0" y="666"/>
                    </a:lnTo>
                    <a:lnTo>
                      <a:pt x="1" y="603"/>
                    </a:lnTo>
                    <a:lnTo>
                      <a:pt x="8" y="546"/>
                    </a:lnTo>
                    <a:lnTo>
                      <a:pt x="18" y="488"/>
                    </a:lnTo>
                    <a:lnTo>
                      <a:pt x="40" y="423"/>
                    </a:lnTo>
                    <a:lnTo>
                      <a:pt x="61" y="382"/>
                    </a:lnTo>
                    <a:lnTo>
                      <a:pt x="89" y="346"/>
                    </a:lnTo>
                    <a:lnTo>
                      <a:pt x="125" y="314"/>
                    </a:lnTo>
                    <a:lnTo>
                      <a:pt x="164" y="286"/>
                    </a:lnTo>
                    <a:lnTo>
                      <a:pt x="204" y="267"/>
                    </a:lnTo>
                    <a:lnTo>
                      <a:pt x="261" y="246"/>
                    </a:lnTo>
                    <a:lnTo>
                      <a:pt x="321" y="229"/>
                    </a:lnTo>
                    <a:close/>
                  </a:path>
                </a:pathLst>
              </a:custGeom>
              <a:solidFill>
                <a:srgbClr val="333333"/>
              </a:solidFill>
              <a:ln w="12700" cmpd="sng">
                <a:solidFill>
                  <a:schemeClr val="tx2"/>
                </a:solidFill>
                <a:prstDash val="solid"/>
                <a:round/>
                <a:headEnd/>
                <a:tailEnd/>
              </a:ln>
            </p:spPr>
            <p:txBody>
              <a:bodyPr/>
              <a:lstStyle/>
              <a:p>
                <a:endParaRPr lang="en-US"/>
              </a:p>
            </p:txBody>
          </p:sp>
        </p:grpSp>
        <p:grpSp>
          <p:nvGrpSpPr>
            <p:cNvPr id="10437" name="Group 10">
              <a:extLst>
                <a:ext uri="{FF2B5EF4-FFF2-40B4-BE49-F238E27FC236}">
                  <a16:creationId xmlns:a16="http://schemas.microsoft.com/office/drawing/2014/main" id="{157E1DF0-136A-CFBC-89EB-3B98B35B58F9}"/>
                </a:ext>
              </a:extLst>
            </p:cNvPr>
            <p:cNvGrpSpPr>
              <a:grpSpLocks/>
            </p:cNvGrpSpPr>
            <p:nvPr/>
          </p:nvGrpSpPr>
          <p:grpSpPr bwMode="auto">
            <a:xfrm rot="10799751" flipV="1">
              <a:off x="1556" y="2039"/>
              <a:ext cx="492" cy="294"/>
              <a:chOff x="1737" y="3378"/>
              <a:chExt cx="492" cy="294"/>
            </a:xfrm>
          </p:grpSpPr>
          <p:grpSp>
            <p:nvGrpSpPr>
              <p:cNvPr id="10438" name="Group 11">
                <a:extLst>
                  <a:ext uri="{FF2B5EF4-FFF2-40B4-BE49-F238E27FC236}">
                    <a16:creationId xmlns:a16="http://schemas.microsoft.com/office/drawing/2014/main" id="{F71A6CCF-143F-5870-3BA8-8D8709A06560}"/>
                  </a:ext>
                </a:extLst>
              </p:cNvPr>
              <p:cNvGrpSpPr>
                <a:grpSpLocks/>
              </p:cNvGrpSpPr>
              <p:nvPr/>
            </p:nvGrpSpPr>
            <p:grpSpPr bwMode="auto">
              <a:xfrm>
                <a:off x="1737" y="3429"/>
                <a:ext cx="204" cy="243"/>
                <a:chOff x="1737" y="3429"/>
                <a:chExt cx="204" cy="243"/>
              </a:xfrm>
            </p:grpSpPr>
            <p:sp>
              <p:nvSpPr>
                <p:cNvPr id="10445" name="Freeform 12">
                  <a:extLst>
                    <a:ext uri="{FF2B5EF4-FFF2-40B4-BE49-F238E27FC236}">
                      <a16:creationId xmlns:a16="http://schemas.microsoft.com/office/drawing/2014/main" id="{9F88B1FC-30C4-350E-B5A4-540A0DCBAA5D}"/>
                    </a:ext>
                  </a:extLst>
                </p:cNvPr>
                <p:cNvSpPr>
                  <a:spLocks/>
                </p:cNvSpPr>
                <p:nvPr/>
              </p:nvSpPr>
              <p:spPr bwMode="auto">
                <a:xfrm>
                  <a:off x="1737" y="3438"/>
                  <a:ext cx="166" cy="234"/>
                </a:xfrm>
                <a:custGeom>
                  <a:avLst/>
                  <a:gdLst>
                    <a:gd name="T0" fmla="*/ 0 w 499"/>
                    <a:gd name="T1" fmla="*/ 0 h 704"/>
                    <a:gd name="T2" fmla="*/ 0 w 499"/>
                    <a:gd name="T3" fmla="*/ 2 h 704"/>
                    <a:gd name="T4" fmla="*/ 2 w 499"/>
                    <a:gd name="T5" fmla="*/ 3 h 704"/>
                    <a:gd name="T6" fmla="*/ 2 w 499"/>
                    <a:gd name="T7" fmla="*/ 3 h 704"/>
                    <a:gd name="T8" fmla="*/ 2 w 499"/>
                    <a:gd name="T9" fmla="*/ 1 h 704"/>
                    <a:gd name="T10" fmla="*/ 2 w 499"/>
                    <a:gd name="T11" fmla="*/ 1 h 704"/>
                    <a:gd name="T12" fmla="*/ 0 w 499"/>
                    <a:gd name="T13" fmla="*/ 0 h 7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9" h="704">
                      <a:moveTo>
                        <a:pt x="0" y="0"/>
                      </a:moveTo>
                      <a:lnTo>
                        <a:pt x="0" y="467"/>
                      </a:lnTo>
                      <a:lnTo>
                        <a:pt x="465" y="704"/>
                      </a:lnTo>
                      <a:lnTo>
                        <a:pt x="499" y="633"/>
                      </a:lnTo>
                      <a:lnTo>
                        <a:pt x="499" y="257"/>
                      </a:lnTo>
                      <a:lnTo>
                        <a:pt x="459" y="189"/>
                      </a:lnTo>
                      <a:lnTo>
                        <a:pt x="0" y="0"/>
                      </a:lnTo>
                      <a:close/>
                    </a:path>
                  </a:pathLst>
                </a:custGeom>
                <a:solidFill>
                  <a:srgbClr val="FF9933"/>
                </a:solidFill>
                <a:ln w="4763">
                  <a:solidFill>
                    <a:srgbClr val="000000"/>
                  </a:solidFill>
                  <a:prstDash val="solid"/>
                  <a:round/>
                  <a:headEnd/>
                  <a:tailEnd/>
                </a:ln>
              </p:spPr>
              <p:txBody>
                <a:bodyPr/>
                <a:lstStyle/>
                <a:p>
                  <a:endParaRPr lang="en-US"/>
                </a:p>
              </p:txBody>
            </p:sp>
            <p:sp>
              <p:nvSpPr>
                <p:cNvPr id="10446" name="Freeform 13">
                  <a:extLst>
                    <a:ext uri="{FF2B5EF4-FFF2-40B4-BE49-F238E27FC236}">
                      <a16:creationId xmlns:a16="http://schemas.microsoft.com/office/drawing/2014/main" id="{CAD71E36-621E-D9E7-A01E-7DEC2C29422C}"/>
                    </a:ext>
                  </a:extLst>
                </p:cNvPr>
                <p:cNvSpPr>
                  <a:spLocks/>
                </p:cNvSpPr>
                <p:nvPr/>
              </p:nvSpPr>
              <p:spPr bwMode="auto">
                <a:xfrm>
                  <a:off x="1737" y="3429"/>
                  <a:ext cx="191" cy="72"/>
                </a:xfrm>
                <a:custGeom>
                  <a:avLst/>
                  <a:gdLst>
                    <a:gd name="T0" fmla="*/ 0 w 574"/>
                    <a:gd name="T1" fmla="*/ 0 h 214"/>
                    <a:gd name="T2" fmla="*/ 0 w 574"/>
                    <a:gd name="T3" fmla="*/ 0 h 214"/>
                    <a:gd name="T4" fmla="*/ 2 w 574"/>
                    <a:gd name="T5" fmla="*/ 1 h 214"/>
                    <a:gd name="T6" fmla="*/ 2 w 574"/>
                    <a:gd name="T7" fmla="*/ 1 h 214"/>
                    <a:gd name="T8" fmla="*/ 0 w 574"/>
                    <a:gd name="T9" fmla="*/ 0 h 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 h="214">
                      <a:moveTo>
                        <a:pt x="0" y="21"/>
                      </a:moveTo>
                      <a:lnTo>
                        <a:pt x="111" y="0"/>
                      </a:lnTo>
                      <a:lnTo>
                        <a:pt x="574" y="188"/>
                      </a:lnTo>
                      <a:lnTo>
                        <a:pt x="453" y="214"/>
                      </a:lnTo>
                      <a:lnTo>
                        <a:pt x="0" y="21"/>
                      </a:lnTo>
                      <a:close/>
                    </a:path>
                  </a:pathLst>
                </a:custGeom>
                <a:solidFill>
                  <a:srgbClr val="FF9933"/>
                </a:solidFill>
                <a:ln w="4763">
                  <a:solidFill>
                    <a:srgbClr val="000000"/>
                  </a:solidFill>
                  <a:prstDash val="solid"/>
                  <a:round/>
                  <a:headEnd/>
                  <a:tailEnd/>
                </a:ln>
              </p:spPr>
              <p:txBody>
                <a:bodyPr/>
                <a:lstStyle/>
                <a:p>
                  <a:endParaRPr lang="en-US"/>
                </a:p>
              </p:txBody>
            </p:sp>
            <p:sp>
              <p:nvSpPr>
                <p:cNvPr id="10447" name="Freeform 14">
                  <a:extLst>
                    <a:ext uri="{FF2B5EF4-FFF2-40B4-BE49-F238E27FC236}">
                      <a16:creationId xmlns:a16="http://schemas.microsoft.com/office/drawing/2014/main" id="{784AD696-F48B-F89D-F46D-8D9D6FB647AE}"/>
                    </a:ext>
                  </a:extLst>
                </p:cNvPr>
                <p:cNvSpPr>
                  <a:spLocks/>
                </p:cNvSpPr>
                <p:nvPr/>
              </p:nvSpPr>
              <p:spPr bwMode="auto">
                <a:xfrm>
                  <a:off x="1888" y="3492"/>
                  <a:ext cx="53" cy="179"/>
                </a:xfrm>
                <a:custGeom>
                  <a:avLst/>
                  <a:gdLst>
                    <a:gd name="T0" fmla="*/ 0 w 158"/>
                    <a:gd name="T1" fmla="*/ 0 h 538"/>
                    <a:gd name="T2" fmla="*/ 0 w 158"/>
                    <a:gd name="T3" fmla="*/ 0 h 538"/>
                    <a:gd name="T4" fmla="*/ 1 w 158"/>
                    <a:gd name="T5" fmla="*/ 0 h 538"/>
                    <a:gd name="T6" fmla="*/ 1 w 158"/>
                    <a:gd name="T7" fmla="*/ 2 h 538"/>
                    <a:gd name="T8" fmla="*/ 1 w 158"/>
                    <a:gd name="T9" fmla="*/ 2 h 538"/>
                    <a:gd name="T10" fmla="*/ 0 w 158"/>
                    <a:gd name="T11" fmla="*/ 2 h 538"/>
                    <a:gd name="T12" fmla="*/ 0 w 158"/>
                    <a:gd name="T13" fmla="*/ 2 h 538"/>
                    <a:gd name="T14" fmla="*/ 0 w 158"/>
                    <a:gd name="T15" fmla="*/ 0 h 538"/>
                    <a:gd name="T16" fmla="*/ 0 w 158"/>
                    <a:gd name="T17" fmla="*/ 0 h 5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538">
                      <a:moveTo>
                        <a:pt x="0" y="25"/>
                      </a:moveTo>
                      <a:lnTo>
                        <a:pt x="114" y="0"/>
                      </a:lnTo>
                      <a:lnTo>
                        <a:pt x="158" y="69"/>
                      </a:lnTo>
                      <a:lnTo>
                        <a:pt x="158" y="445"/>
                      </a:lnTo>
                      <a:lnTo>
                        <a:pt x="124" y="512"/>
                      </a:lnTo>
                      <a:lnTo>
                        <a:pt x="12" y="538"/>
                      </a:lnTo>
                      <a:lnTo>
                        <a:pt x="41" y="468"/>
                      </a:lnTo>
                      <a:lnTo>
                        <a:pt x="42" y="95"/>
                      </a:lnTo>
                      <a:lnTo>
                        <a:pt x="0" y="25"/>
                      </a:lnTo>
                      <a:close/>
                    </a:path>
                  </a:pathLst>
                </a:custGeom>
                <a:solidFill>
                  <a:srgbClr val="FF9933"/>
                </a:solidFill>
                <a:ln w="4763">
                  <a:solidFill>
                    <a:srgbClr val="000000"/>
                  </a:solidFill>
                  <a:prstDash val="solid"/>
                  <a:round/>
                  <a:headEnd/>
                  <a:tailEnd/>
                </a:ln>
              </p:spPr>
              <p:txBody>
                <a:bodyPr/>
                <a:lstStyle/>
                <a:p>
                  <a:endParaRPr lang="en-US"/>
                </a:p>
              </p:txBody>
            </p:sp>
            <p:sp>
              <p:nvSpPr>
                <p:cNvPr id="10448" name="Oval 15">
                  <a:extLst>
                    <a:ext uri="{FF2B5EF4-FFF2-40B4-BE49-F238E27FC236}">
                      <a16:creationId xmlns:a16="http://schemas.microsoft.com/office/drawing/2014/main" id="{2D2972D3-55F6-80F3-3DA5-CCBD8D71AD43}"/>
                    </a:ext>
                  </a:extLst>
                </p:cNvPr>
                <p:cNvSpPr>
                  <a:spLocks noChangeArrowheads="1"/>
                </p:cNvSpPr>
                <p:nvPr/>
              </p:nvSpPr>
              <p:spPr bwMode="auto">
                <a:xfrm>
                  <a:off x="1831" y="3526"/>
                  <a:ext cx="51" cy="93"/>
                </a:xfrm>
                <a:prstGeom prst="ellipse">
                  <a:avLst/>
                </a:prstGeom>
                <a:solidFill>
                  <a:srgbClr val="FF9933"/>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449" name="Oval 16">
                  <a:extLst>
                    <a:ext uri="{FF2B5EF4-FFF2-40B4-BE49-F238E27FC236}">
                      <a16:creationId xmlns:a16="http://schemas.microsoft.com/office/drawing/2014/main" id="{B9E77A71-7E0C-8C33-E58A-728D4E76F55A}"/>
                    </a:ext>
                  </a:extLst>
                </p:cNvPr>
                <p:cNvSpPr>
                  <a:spLocks noChangeArrowheads="1"/>
                </p:cNvSpPr>
                <p:nvPr/>
              </p:nvSpPr>
              <p:spPr bwMode="auto">
                <a:xfrm>
                  <a:off x="1871" y="3544"/>
                  <a:ext cx="13" cy="58"/>
                </a:xfrm>
                <a:prstGeom prst="ellipse">
                  <a:avLst/>
                </a:prstGeom>
                <a:solidFill>
                  <a:srgbClr val="FF9933"/>
                </a:solidFill>
                <a:ln w="4763">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10439" name="Group 17">
                <a:extLst>
                  <a:ext uri="{FF2B5EF4-FFF2-40B4-BE49-F238E27FC236}">
                    <a16:creationId xmlns:a16="http://schemas.microsoft.com/office/drawing/2014/main" id="{A6CE4903-4324-B739-811E-FF40F6A272F0}"/>
                  </a:ext>
                </a:extLst>
              </p:cNvPr>
              <p:cNvGrpSpPr>
                <a:grpSpLocks/>
              </p:cNvGrpSpPr>
              <p:nvPr/>
            </p:nvGrpSpPr>
            <p:grpSpPr bwMode="auto">
              <a:xfrm>
                <a:off x="2023" y="3378"/>
                <a:ext cx="206" cy="234"/>
                <a:chOff x="2023" y="3378"/>
                <a:chExt cx="206" cy="234"/>
              </a:xfrm>
            </p:grpSpPr>
            <p:sp>
              <p:nvSpPr>
                <p:cNvPr id="10440" name="Freeform 18">
                  <a:extLst>
                    <a:ext uri="{FF2B5EF4-FFF2-40B4-BE49-F238E27FC236}">
                      <a16:creationId xmlns:a16="http://schemas.microsoft.com/office/drawing/2014/main" id="{A672B4CA-501B-D033-78C7-A3FB598F1310}"/>
                    </a:ext>
                  </a:extLst>
                </p:cNvPr>
                <p:cNvSpPr>
                  <a:spLocks/>
                </p:cNvSpPr>
                <p:nvPr/>
              </p:nvSpPr>
              <p:spPr bwMode="auto">
                <a:xfrm>
                  <a:off x="2024" y="3387"/>
                  <a:ext cx="166" cy="225"/>
                </a:xfrm>
                <a:custGeom>
                  <a:avLst/>
                  <a:gdLst>
                    <a:gd name="T0" fmla="*/ 0 w 498"/>
                    <a:gd name="T1" fmla="*/ 0 h 676"/>
                    <a:gd name="T2" fmla="*/ 0 w 498"/>
                    <a:gd name="T3" fmla="*/ 2 h 676"/>
                    <a:gd name="T4" fmla="*/ 2 w 498"/>
                    <a:gd name="T5" fmla="*/ 3 h 676"/>
                    <a:gd name="T6" fmla="*/ 2 w 498"/>
                    <a:gd name="T7" fmla="*/ 2 h 676"/>
                    <a:gd name="T8" fmla="*/ 2 w 498"/>
                    <a:gd name="T9" fmla="*/ 1 h 676"/>
                    <a:gd name="T10" fmla="*/ 2 w 498"/>
                    <a:gd name="T11" fmla="*/ 1 h 676"/>
                    <a:gd name="T12" fmla="*/ 0 w 498"/>
                    <a:gd name="T13" fmla="*/ 0 h 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8" h="676">
                      <a:moveTo>
                        <a:pt x="0" y="0"/>
                      </a:moveTo>
                      <a:lnTo>
                        <a:pt x="0" y="449"/>
                      </a:lnTo>
                      <a:lnTo>
                        <a:pt x="464" y="676"/>
                      </a:lnTo>
                      <a:lnTo>
                        <a:pt x="498" y="608"/>
                      </a:lnTo>
                      <a:lnTo>
                        <a:pt x="498" y="246"/>
                      </a:lnTo>
                      <a:lnTo>
                        <a:pt x="458" y="182"/>
                      </a:lnTo>
                      <a:lnTo>
                        <a:pt x="0" y="0"/>
                      </a:lnTo>
                      <a:close/>
                    </a:path>
                  </a:pathLst>
                </a:custGeom>
                <a:solidFill>
                  <a:srgbClr val="FF9933"/>
                </a:solidFill>
                <a:ln w="4763">
                  <a:solidFill>
                    <a:srgbClr val="000000"/>
                  </a:solidFill>
                  <a:prstDash val="solid"/>
                  <a:round/>
                  <a:headEnd/>
                  <a:tailEnd/>
                </a:ln>
              </p:spPr>
              <p:txBody>
                <a:bodyPr/>
                <a:lstStyle/>
                <a:p>
                  <a:endParaRPr lang="en-US"/>
                </a:p>
              </p:txBody>
            </p:sp>
            <p:sp>
              <p:nvSpPr>
                <p:cNvPr id="10441" name="Freeform 19">
                  <a:extLst>
                    <a:ext uri="{FF2B5EF4-FFF2-40B4-BE49-F238E27FC236}">
                      <a16:creationId xmlns:a16="http://schemas.microsoft.com/office/drawing/2014/main" id="{6075799A-5545-FDF5-CF0D-7377780FADDF}"/>
                    </a:ext>
                  </a:extLst>
                </p:cNvPr>
                <p:cNvSpPr>
                  <a:spLocks/>
                </p:cNvSpPr>
                <p:nvPr/>
              </p:nvSpPr>
              <p:spPr bwMode="auto">
                <a:xfrm>
                  <a:off x="2023" y="3378"/>
                  <a:ext cx="192" cy="70"/>
                </a:xfrm>
                <a:custGeom>
                  <a:avLst/>
                  <a:gdLst>
                    <a:gd name="T0" fmla="*/ 0 w 577"/>
                    <a:gd name="T1" fmla="*/ 0 h 208"/>
                    <a:gd name="T2" fmla="*/ 0 w 577"/>
                    <a:gd name="T3" fmla="*/ 0 h 208"/>
                    <a:gd name="T4" fmla="*/ 2 w 577"/>
                    <a:gd name="T5" fmla="*/ 1 h 208"/>
                    <a:gd name="T6" fmla="*/ 2 w 577"/>
                    <a:gd name="T7" fmla="*/ 1 h 208"/>
                    <a:gd name="T8" fmla="*/ 0 w 577"/>
                    <a:gd name="T9" fmla="*/ 0 h 2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08">
                      <a:moveTo>
                        <a:pt x="0" y="23"/>
                      </a:moveTo>
                      <a:lnTo>
                        <a:pt x="116" y="0"/>
                      </a:lnTo>
                      <a:lnTo>
                        <a:pt x="577" y="182"/>
                      </a:lnTo>
                      <a:lnTo>
                        <a:pt x="453" y="208"/>
                      </a:lnTo>
                      <a:lnTo>
                        <a:pt x="0" y="23"/>
                      </a:lnTo>
                      <a:close/>
                    </a:path>
                  </a:pathLst>
                </a:custGeom>
                <a:solidFill>
                  <a:srgbClr val="FF9933"/>
                </a:solidFill>
                <a:ln w="4763">
                  <a:solidFill>
                    <a:srgbClr val="000000"/>
                  </a:solidFill>
                  <a:prstDash val="solid"/>
                  <a:round/>
                  <a:headEnd/>
                  <a:tailEnd/>
                </a:ln>
              </p:spPr>
              <p:txBody>
                <a:bodyPr/>
                <a:lstStyle/>
                <a:p>
                  <a:endParaRPr lang="en-US"/>
                </a:p>
              </p:txBody>
            </p:sp>
            <p:sp>
              <p:nvSpPr>
                <p:cNvPr id="10442" name="Freeform 20">
                  <a:extLst>
                    <a:ext uri="{FF2B5EF4-FFF2-40B4-BE49-F238E27FC236}">
                      <a16:creationId xmlns:a16="http://schemas.microsoft.com/office/drawing/2014/main" id="{23E6BB18-2F8E-919F-2E75-4D41D40D44FF}"/>
                    </a:ext>
                  </a:extLst>
                </p:cNvPr>
                <p:cNvSpPr>
                  <a:spLocks/>
                </p:cNvSpPr>
                <p:nvPr/>
              </p:nvSpPr>
              <p:spPr bwMode="auto">
                <a:xfrm>
                  <a:off x="2176" y="3439"/>
                  <a:ext cx="53" cy="173"/>
                </a:xfrm>
                <a:custGeom>
                  <a:avLst/>
                  <a:gdLst>
                    <a:gd name="T0" fmla="*/ 0 w 159"/>
                    <a:gd name="T1" fmla="*/ 0 h 520"/>
                    <a:gd name="T2" fmla="*/ 0 w 159"/>
                    <a:gd name="T3" fmla="*/ 0 h 520"/>
                    <a:gd name="T4" fmla="*/ 1 w 159"/>
                    <a:gd name="T5" fmla="*/ 0 h 520"/>
                    <a:gd name="T6" fmla="*/ 1 w 159"/>
                    <a:gd name="T7" fmla="*/ 2 h 520"/>
                    <a:gd name="T8" fmla="*/ 1 w 159"/>
                    <a:gd name="T9" fmla="*/ 2 h 520"/>
                    <a:gd name="T10" fmla="*/ 0 w 159"/>
                    <a:gd name="T11" fmla="*/ 2 h 520"/>
                    <a:gd name="T12" fmla="*/ 0 w 159"/>
                    <a:gd name="T13" fmla="*/ 2 h 520"/>
                    <a:gd name="T14" fmla="*/ 0 w 159"/>
                    <a:gd name="T15" fmla="*/ 0 h 520"/>
                    <a:gd name="T16" fmla="*/ 0 w 159"/>
                    <a:gd name="T17" fmla="*/ 0 h 5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9" h="520">
                      <a:moveTo>
                        <a:pt x="0" y="24"/>
                      </a:moveTo>
                      <a:lnTo>
                        <a:pt x="118" y="0"/>
                      </a:lnTo>
                      <a:lnTo>
                        <a:pt x="159" y="66"/>
                      </a:lnTo>
                      <a:lnTo>
                        <a:pt x="159" y="428"/>
                      </a:lnTo>
                      <a:lnTo>
                        <a:pt x="123" y="493"/>
                      </a:lnTo>
                      <a:lnTo>
                        <a:pt x="9" y="520"/>
                      </a:lnTo>
                      <a:lnTo>
                        <a:pt x="44" y="450"/>
                      </a:lnTo>
                      <a:lnTo>
                        <a:pt x="43" y="90"/>
                      </a:lnTo>
                      <a:lnTo>
                        <a:pt x="0" y="24"/>
                      </a:lnTo>
                      <a:close/>
                    </a:path>
                  </a:pathLst>
                </a:custGeom>
                <a:solidFill>
                  <a:srgbClr val="FF9933"/>
                </a:solidFill>
                <a:ln w="4763">
                  <a:solidFill>
                    <a:srgbClr val="000000"/>
                  </a:solidFill>
                  <a:prstDash val="solid"/>
                  <a:round/>
                  <a:headEnd/>
                  <a:tailEnd/>
                </a:ln>
              </p:spPr>
              <p:txBody>
                <a:bodyPr/>
                <a:lstStyle/>
                <a:p>
                  <a:endParaRPr lang="en-US"/>
                </a:p>
              </p:txBody>
            </p:sp>
            <p:sp>
              <p:nvSpPr>
                <p:cNvPr id="10443" name="Oval 21">
                  <a:extLst>
                    <a:ext uri="{FF2B5EF4-FFF2-40B4-BE49-F238E27FC236}">
                      <a16:creationId xmlns:a16="http://schemas.microsoft.com/office/drawing/2014/main" id="{F8E6AAD4-B60E-5D72-6A2A-B6B37D53D5A6}"/>
                    </a:ext>
                  </a:extLst>
                </p:cNvPr>
                <p:cNvSpPr>
                  <a:spLocks noChangeArrowheads="1"/>
                </p:cNvSpPr>
                <p:nvPr/>
              </p:nvSpPr>
              <p:spPr bwMode="auto">
                <a:xfrm>
                  <a:off x="2119" y="3472"/>
                  <a:ext cx="50" cy="89"/>
                </a:xfrm>
                <a:prstGeom prst="ellipse">
                  <a:avLst/>
                </a:prstGeom>
                <a:solidFill>
                  <a:srgbClr val="FF9933"/>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444" name="Oval 22">
                  <a:extLst>
                    <a:ext uri="{FF2B5EF4-FFF2-40B4-BE49-F238E27FC236}">
                      <a16:creationId xmlns:a16="http://schemas.microsoft.com/office/drawing/2014/main" id="{FB9CAC8E-CC53-F80D-9309-55051D40F866}"/>
                    </a:ext>
                  </a:extLst>
                </p:cNvPr>
                <p:cNvSpPr>
                  <a:spLocks noChangeArrowheads="1"/>
                </p:cNvSpPr>
                <p:nvPr/>
              </p:nvSpPr>
              <p:spPr bwMode="auto">
                <a:xfrm>
                  <a:off x="2158" y="3490"/>
                  <a:ext cx="14" cy="55"/>
                </a:xfrm>
                <a:prstGeom prst="ellipse">
                  <a:avLst/>
                </a:prstGeom>
                <a:solidFill>
                  <a:srgbClr val="FF9933"/>
                </a:solidFill>
                <a:ln w="4763">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grpSp>
      <p:grpSp>
        <p:nvGrpSpPr>
          <p:cNvPr id="10243" name="Group 23">
            <a:extLst>
              <a:ext uri="{FF2B5EF4-FFF2-40B4-BE49-F238E27FC236}">
                <a16:creationId xmlns:a16="http://schemas.microsoft.com/office/drawing/2014/main" id="{85EA0EB5-9D93-2CA7-E881-D10D7DCD0998}"/>
              </a:ext>
            </a:extLst>
          </p:cNvPr>
          <p:cNvGrpSpPr>
            <a:grpSpLocks/>
          </p:cNvGrpSpPr>
          <p:nvPr/>
        </p:nvGrpSpPr>
        <p:grpSpPr bwMode="auto">
          <a:xfrm>
            <a:off x="7461708" y="1220782"/>
            <a:ext cx="4198938" cy="4422775"/>
            <a:chOff x="3024" y="1198"/>
            <a:chExt cx="2976" cy="2786"/>
          </a:xfrm>
        </p:grpSpPr>
        <p:sp>
          <p:nvSpPr>
            <p:cNvPr id="10246" name="Freeform 24">
              <a:extLst>
                <a:ext uri="{FF2B5EF4-FFF2-40B4-BE49-F238E27FC236}">
                  <a16:creationId xmlns:a16="http://schemas.microsoft.com/office/drawing/2014/main" id="{40FB2AB8-AD33-94CE-EF54-8F853B1F6340}"/>
                </a:ext>
              </a:extLst>
            </p:cNvPr>
            <p:cNvSpPr>
              <a:spLocks/>
            </p:cNvSpPr>
            <p:nvPr/>
          </p:nvSpPr>
          <p:spPr bwMode="auto">
            <a:xfrm>
              <a:off x="3927" y="2603"/>
              <a:ext cx="1706" cy="743"/>
            </a:xfrm>
            <a:custGeom>
              <a:avLst/>
              <a:gdLst>
                <a:gd name="T0" fmla="*/ 78 w 1457"/>
                <a:gd name="T1" fmla="*/ 350 h 659"/>
                <a:gd name="T2" fmla="*/ 47 w 1457"/>
                <a:gd name="T3" fmla="*/ 382 h 659"/>
                <a:gd name="T4" fmla="*/ 22 w 1457"/>
                <a:gd name="T5" fmla="*/ 426 h 659"/>
                <a:gd name="T6" fmla="*/ 9 w 1457"/>
                <a:gd name="T7" fmla="*/ 471 h 659"/>
                <a:gd name="T8" fmla="*/ 0 w 1457"/>
                <a:gd name="T9" fmla="*/ 524 h 659"/>
                <a:gd name="T10" fmla="*/ 0 w 1457"/>
                <a:gd name="T11" fmla="*/ 575 h 659"/>
                <a:gd name="T12" fmla="*/ 9 w 1457"/>
                <a:gd name="T13" fmla="*/ 629 h 659"/>
                <a:gd name="T14" fmla="*/ 22 w 1457"/>
                <a:gd name="T15" fmla="*/ 676 h 659"/>
                <a:gd name="T16" fmla="*/ 40 w 1457"/>
                <a:gd name="T17" fmla="*/ 724 h 659"/>
                <a:gd name="T18" fmla="*/ 66 w 1457"/>
                <a:gd name="T19" fmla="*/ 761 h 659"/>
                <a:gd name="T20" fmla="*/ 123 w 1457"/>
                <a:gd name="T21" fmla="*/ 812 h 659"/>
                <a:gd name="T22" fmla="*/ 194 w 1457"/>
                <a:gd name="T23" fmla="*/ 861 h 659"/>
                <a:gd name="T24" fmla="*/ 274 w 1457"/>
                <a:gd name="T25" fmla="*/ 913 h 659"/>
                <a:gd name="T26" fmla="*/ 364 w 1457"/>
                <a:gd name="T27" fmla="*/ 966 h 659"/>
                <a:gd name="T28" fmla="*/ 463 w 1457"/>
                <a:gd name="T29" fmla="*/ 1016 h 659"/>
                <a:gd name="T30" fmla="*/ 563 w 1457"/>
                <a:gd name="T31" fmla="*/ 1064 h 659"/>
                <a:gd name="T32" fmla="*/ 665 w 1457"/>
                <a:gd name="T33" fmla="*/ 1106 h 659"/>
                <a:gd name="T34" fmla="*/ 761 w 1457"/>
                <a:gd name="T35" fmla="*/ 1144 h 659"/>
                <a:gd name="T36" fmla="*/ 854 w 1457"/>
                <a:gd name="T37" fmla="*/ 1174 h 659"/>
                <a:gd name="T38" fmla="*/ 938 w 1457"/>
                <a:gd name="T39" fmla="*/ 1191 h 659"/>
                <a:gd name="T40" fmla="*/ 1008 w 1457"/>
                <a:gd name="T41" fmla="*/ 1200 h 659"/>
                <a:gd name="T42" fmla="*/ 1078 w 1457"/>
                <a:gd name="T43" fmla="*/ 1200 h 659"/>
                <a:gd name="T44" fmla="*/ 1131 w 1457"/>
                <a:gd name="T45" fmla="*/ 1196 h 659"/>
                <a:gd name="T46" fmla="*/ 1187 w 1457"/>
                <a:gd name="T47" fmla="*/ 1195 h 659"/>
                <a:gd name="T48" fmla="*/ 1243 w 1457"/>
                <a:gd name="T49" fmla="*/ 1193 h 659"/>
                <a:gd name="T50" fmla="*/ 1299 w 1457"/>
                <a:gd name="T51" fmla="*/ 1188 h 659"/>
                <a:gd name="T52" fmla="*/ 1354 w 1457"/>
                <a:gd name="T53" fmla="*/ 1178 h 659"/>
                <a:gd name="T54" fmla="*/ 1406 w 1457"/>
                <a:gd name="T55" fmla="*/ 1167 h 659"/>
                <a:gd name="T56" fmla="*/ 1455 w 1457"/>
                <a:gd name="T57" fmla="*/ 1151 h 659"/>
                <a:gd name="T58" fmla="*/ 1506 w 1457"/>
                <a:gd name="T59" fmla="*/ 1129 h 659"/>
                <a:gd name="T60" fmla="*/ 1550 w 1457"/>
                <a:gd name="T61" fmla="*/ 1104 h 659"/>
                <a:gd name="T62" fmla="*/ 1594 w 1457"/>
                <a:gd name="T63" fmla="*/ 1076 h 659"/>
                <a:gd name="T64" fmla="*/ 1613 w 1457"/>
                <a:gd name="T65" fmla="*/ 1056 h 659"/>
                <a:gd name="T66" fmla="*/ 1635 w 1457"/>
                <a:gd name="T67" fmla="*/ 1041 h 659"/>
                <a:gd name="T68" fmla="*/ 1652 w 1457"/>
                <a:gd name="T69" fmla="*/ 1025 h 659"/>
                <a:gd name="T70" fmla="*/ 1671 w 1457"/>
                <a:gd name="T71" fmla="*/ 1010 h 659"/>
                <a:gd name="T72" fmla="*/ 1691 w 1457"/>
                <a:gd name="T73" fmla="*/ 998 h 659"/>
                <a:gd name="T74" fmla="*/ 1711 w 1457"/>
                <a:gd name="T75" fmla="*/ 985 h 659"/>
                <a:gd name="T76" fmla="*/ 1731 w 1457"/>
                <a:gd name="T77" fmla="*/ 971 h 659"/>
                <a:gd name="T78" fmla="*/ 1756 w 1457"/>
                <a:gd name="T79" fmla="*/ 958 h 659"/>
                <a:gd name="T80" fmla="*/ 1788 w 1457"/>
                <a:gd name="T81" fmla="*/ 946 h 659"/>
                <a:gd name="T82" fmla="*/ 1839 w 1457"/>
                <a:gd name="T83" fmla="*/ 925 h 659"/>
                <a:gd name="T84" fmla="*/ 1880 w 1457"/>
                <a:gd name="T85" fmla="*/ 897 h 659"/>
                <a:gd name="T86" fmla="*/ 1924 w 1457"/>
                <a:gd name="T87" fmla="*/ 859 h 659"/>
                <a:gd name="T88" fmla="*/ 1962 w 1457"/>
                <a:gd name="T89" fmla="*/ 820 h 659"/>
                <a:gd name="T90" fmla="*/ 2000 w 1457"/>
                <a:gd name="T91" fmla="*/ 776 h 659"/>
                <a:gd name="T92" fmla="*/ 2039 w 1457"/>
                <a:gd name="T93" fmla="*/ 728 h 659"/>
                <a:gd name="T94" fmla="*/ 2083 w 1457"/>
                <a:gd name="T95" fmla="*/ 684 h 659"/>
                <a:gd name="T96" fmla="*/ 2125 w 1457"/>
                <a:gd name="T97" fmla="*/ 639 h 659"/>
                <a:gd name="T98" fmla="*/ 2173 w 1457"/>
                <a:gd name="T99" fmla="*/ 598 h 659"/>
                <a:gd name="T100" fmla="*/ 2224 w 1457"/>
                <a:gd name="T101" fmla="*/ 566 h 659"/>
                <a:gd name="T102" fmla="*/ 2280 w 1457"/>
                <a:gd name="T103" fmla="*/ 538 h 659"/>
                <a:gd name="T104" fmla="*/ 2385 w 1457"/>
                <a:gd name="T105" fmla="*/ 486 h 659"/>
                <a:gd name="T106" fmla="*/ 2471 w 1457"/>
                <a:gd name="T107" fmla="*/ 432 h 659"/>
                <a:gd name="T108" fmla="*/ 2558 w 1457"/>
                <a:gd name="T109" fmla="*/ 372 h 659"/>
                <a:gd name="T110" fmla="*/ 2643 w 1457"/>
                <a:gd name="T111" fmla="*/ 308 h 659"/>
                <a:gd name="T112" fmla="*/ 2733 w 1457"/>
                <a:gd name="T113" fmla="*/ 242 h 659"/>
                <a:gd name="T114" fmla="*/ 2824 w 1457"/>
                <a:gd name="T115" fmla="*/ 177 h 659"/>
                <a:gd name="T116" fmla="*/ 2913 w 1457"/>
                <a:gd name="T117" fmla="*/ 116 h 659"/>
                <a:gd name="T118" fmla="*/ 3002 w 1457"/>
                <a:gd name="T119" fmla="*/ 67 h 659"/>
                <a:gd name="T120" fmla="*/ 3090 w 1457"/>
                <a:gd name="T121" fmla="*/ 27 h 659"/>
                <a:gd name="T122" fmla="*/ 3177 w 1457"/>
                <a:gd name="T123" fmla="*/ 2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57" h="659">
                  <a:moveTo>
                    <a:pt x="55" y="180"/>
                  </a:moveTo>
                  <a:lnTo>
                    <a:pt x="42" y="188"/>
                  </a:lnTo>
                  <a:lnTo>
                    <a:pt x="36" y="192"/>
                  </a:lnTo>
                  <a:lnTo>
                    <a:pt x="30" y="198"/>
                  </a:lnTo>
                  <a:lnTo>
                    <a:pt x="25" y="204"/>
                  </a:lnTo>
                  <a:lnTo>
                    <a:pt x="21" y="210"/>
                  </a:lnTo>
                  <a:lnTo>
                    <a:pt x="17" y="218"/>
                  </a:lnTo>
                  <a:lnTo>
                    <a:pt x="14" y="225"/>
                  </a:lnTo>
                  <a:lnTo>
                    <a:pt x="10" y="233"/>
                  </a:lnTo>
                  <a:lnTo>
                    <a:pt x="8" y="241"/>
                  </a:lnTo>
                  <a:lnTo>
                    <a:pt x="5" y="250"/>
                  </a:lnTo>
                  <a:lnTo>
                    <a:pt x="4" y="259"/>
                  </a:lnTo>
                  <a:lnTo>
                    <a:pt x="2" y="268"/>
                  </a:lnTo>
                  <a:lnTo>
                    <a:pt x="1" y="278"/>
                  </a:lnTo>
                  <a:lnTo>
                    <a:pt x="0" y="287"/>
                  </a:lnTo>
                  <a:lnTo>
                    <a:pt x="0" y="297"/>
                  </a:lnTo>
                  <a:lnTo>
                    <a:pt x="0" y="306"/>
                  </a:lnTo>
                  <a:lnTo>
                    <a:pt x="0" y="316"/>
                  </a:lnTo>
                  <a:lnTo>
                    <a:pt x="1" y="326"/>
                  </a:lnTo>
                  <a:lnTo>
                    <a:pt x="2" y="336"/>
                  </a:lnTo>
                  <a:lnTo>
                    <a:pt x="4" y="345"/>
                  </a:lnTo>
                  <a:lnTo>
                    <a:pt x="5" y="354"/>
                  </a:lnTo>
                  <a:lnTo>
                    <a:pt x="7" y="364"/>
                  </a:lnTo>
                  <a:lnTo>
                    <a:pt x="10" y="372"/>
                  </a:lnTo>
                  <a:lnTo>
                    <a:pt x="12" y="381"/>
                  </a:lnTo>
                  <a:lnTo>
                    <a:pt x="15" y="389"/>
                  </a:lnTo>
                  <a:lnTo>
                    <a:pt x="18" y="397"/>
                  </a:lnTo>
                  <a:lnTo>
                    <a:pt x="22" y="404"/>
                  </a:lnTo>
                  <a:lnTo>
                    <a:pt x="26" y="411"/>
                  </a:lnTo>
                  <a:lnTo>
                    <a:pt x="30" y="418"/>
                  </a:lnTo>
                  <a:lnTo>
                    <a:pt x="34" y="424"/>
                  </a:lnTo>
                  <a:lnTo>
                    <a:pt x="39" y="429"/>
                  </a:lnTo>
                  <a:lnTo>
                    <a:pt x="56" y="446"/>
                  </a:lnTo>
                  <a:lnTo>
                    <a:pt x="66" y="454"/>
                  </a:lnTo>
                  <a:lnTo>
                    <a:pt x="76" y="464"/>
                  </a:lnTo>
                  <a:lnTo>
                    <a:pt x="88" y="473"/>
                  </a:lnTo>
                  <a:lnTo>
                    <a:pt x="100" y="482"/>
                  </a:lnTo>
                  <a:lnTo>
                    <a:pt x="112" y="492"/>
                  </a:lnTo>
                  <a:lnTo>
                    <a:pt x="125" y="501"/>
                  </a:lnTo>
                  <a:lnTo>
                    <a:pt x="138" y="511"/>
                  </a:lnTo>
                  <a:lnTo>
                    <a:pt x="152" y="520"/>
                  </a:lnTo>
                  <a:lnTo>
                    <a:pt x="166" y="530"/>
                  </a:lnTo>
                  <a:lnTo>
                    <a:pt x="181" y="539"/>
                  </a:lnTo>
                  <a:lnTo>
                    <a:pt x="196" y="548"/>
                  </a:lnTo>
                  <a:lnTo>
                    <a:pt x="210" y="558"/>
                  </a:lnTo>
                  <a:lnTo>
                    <a:pt x="226" y="567"/>
                  </a:lnTo>
                  <a:lnTo>
                    <a:pt x="241" y="576"/>
                  </a:lnTo>
                  <a:lnTo>
                    <a:pt x="256" y="584"/>
                  </a:lnTo>
                  <a:lnTo>
                    <a:pt x="272" y="592"/>
                  </a:lnTo>
                  <a:lnTo>
                    <a:pt x="287" y="600"/>
                  </a:lnTo>
                  <a:lnTo>
                    <a:pt x="302" y="608"/>
                  </a:lnTo>
                  <a:lnTo>
                    <a:pt x="317" y="615"/>
                  </a:lnTo>
                  <a:lnTo>
                    <a:pt x="332" y="622"/>
                  </a:lnTo>
                  <a:lnTo>
                    <a:pt x="346" y="628"/>
                  </a:lnTo>
                  <a:lnTo>
                    <a:pt x="360" y="634"/>
                  </a:lnTo>
                  <a:lnTo>
                    <a:pt x="374" y="639"/>
                  </a:lnTo>
                  <a:lnTo>
                    <a:pt x="388" y="644"/>
                  </a:lnTo>
                  <a:lnTo>
                    <a:pt x="401" y="648"/>
                  </a:lnTo>
                  <a:lnTo>
                    <a:pt x="414" y="651"/>
                  </a:lnTo>
                  <a:lnTo>
                    <a:pt x="426" y="654"/>
                  </a:lnTo>
                  <a:lnTo>
                    <a:pt x="437" y="656"/>
                  </a:lnTo>
                  <a:lnTo>
                    <a:pt x="448" y="657"/>
                  </a:lnTo>
                  <a:lnTo>
                    <a:pt x="458" y="658"/>
                  </a:lnTo>
                  <a:lnTo>
                    <a:pt x="474" y="658"/>
                  </a:lnTo>
                  <a:lnTo>
                    <a:pt x="482" y="658"/>
                  </a:lnTo>
                  <a:lnTo>
                    <a:pt x="490" y="658"/>
                  </a:lnTo>
                  <a:lnTo>
                    <a:pt x="498" y="658"/>
                  </a:lnTo>
                  <a:lnTo>
                    <a:pt x="506" y="658"/>
                  </a:lnTo>
                  <a:lnTo>
                    <a:pt x="514" y="657"/>
                  </a:lnTo>
                  <a:lnTo>
                    <a:pt x="523" y="657"/>
                  </a:lnTo>
                  <a:lnTo>
                    <a:pt x="531" y="657"/>
                  </a:lnTo>
                  <a:lnTo>
                    <a:pt x="540" y="656"/>
                  </a:lnTo>
                  <a:lnTo>
                    <a:pt x="548" y="656"/>
                  </a:lnTo>
                  <a:lnTo>
                    <a:pt x="556" y="656"/>
                  </a:lnTo>
                  <a:lnTo>
                    <a:pt x="565" y="655"/>
                  </a:lnTo>
                  <a:lnTo>
                    <a:pt x="573" y="654"/>
                  </a:lnTo>
                  <a:lnTo>
                    <a:pt x="582" y="653"/>
                  </a:lnTo>
                  <a:lnTo>
                    <a:pt x="590" y="652"/>
                  </a:lnTo>
                  <a:lnTo>
                    <a:pt x="598" y="650"/>
                  </a:lnTo>
                  <a:lnTo>
                    <a:pt x="607" y="649"/>
                  </a:lnTo>
                  <a:lnTo>
                    <a:pt x="615" y="647"/>
                  </a:lnTo>
                  <a:lnTo>
                    <a:pt x="623" y="645"/>
                  </a:lnTo>
                  <a:lnTo>
                    <a:pt x="631" y="643"/>
                  </a:lnTo>
                  <a:lnTo>
                    <a:pt x="639" y="640"/>
                  </a:lnTo>
                  <a:lnTo>
                    <a:pt x="647" y="638"/>
                  </a:lnTo>
                  <a:lnTo>
                    <a:pt x="655" y="635"/>
                  </a:lnTo>
                  <a:lnTo>
                    <a:pt x="662" y="632"/>
                  </a:lnTo>
                  <a:lnTo>
                    <a:pt x="670" y="628"/>
                  </a:lnTo>
                  <a:lnTo>
                    <a:pt x="677" y="624"/>
                  </a:lnTo>
                  <a:lnTo>
                    <a:pt x="684" y="620"/>
                  </a:lnTo>
                  <a:lnTo>
                    <a:pt x="691" y="616"/>
                  </a:lnTo>
                  <a:lnTo>
                    <a:pt x="698" y="611"/>
                  </a:lnTo>
                  <a:lnTo>
                    <a:pt x="705" y="606"/>
                  </a:lnTo>
                  <a:lnTo>
                    <a:pt x="712" y="600"/>
                  </a:lnTo>
                  <a:lnTo>
                    <a:pt x="719" y="593"/>
                  </a:lnTo>
                  <a:lnTo>
                    <a:pt x="723" y="590"/>
                  </a:lnTo>
                  <a:lnTo>
                    <a:pt x="726" y="586"/>
                  </a:lnTo>
                  <a:lnTo>
                    <a:pt x="730" y="583"/>
                  </a:lnTo>
                  <a:lnTo>
                    <a:pt x="733" y="580"/>
                  </a:lnTo>
                  <a:lnTo>
                    <a:pt x="736" y="577"/>
                  </a:lnTo>
                  <a:lnTo>
                    <a:pt x="739" y="574"/>
                  </a:lnTo>
                  <a:lnTo>
                    <a:pt x="742" y="571"/>
                  </a:lnTo>
                  <a:lnTo>
                    <a:pt x="745" y="568"/>
                  </a:lnTo>
                  <a:lnTo>
                    <a:pt x="748" y="565"/>
                  </a:lnTo>
                  <a:lnTo>
                    <a:pt x="751" y="562"/>
                  </a:lnTo>
                  <a:lnTo>
                    <a:pt x="754" y="560"/>
                  </a:lnTo>
                  <a:lnTo>
                    <a:pt x="756" y="557"/>
                  </a:lnTo>
                  <a:lnTo>
                    <a:pt x="759" y="554"/>
                  </a:lnTo>
                  <a:lnTo>
                    <a:pt x="762" y="552"/>
                  </a:lnTo>
                  <a:lnTo>
                    <a:pt x="765" y="550"/>
                  </a:lnTo>
                  <a:lnTo>
                    <a:pt x="768" y="547"/>
                  </a:lnTo>
                  <a:lnTo>
                    <a:pt x="770" y="544"/>
                  </a:lnTo>
                  <a:lnTo>
                    <a:pt x="774" y="542"/>
                  </a:lnTo>
                  <a:lnTo>
                    <a:pt x="777" y="540"/>
                  </a:lnTo>
                  <a:lnTo>
                    <a:pt x="780" y="537"/>
                  </a:lnTo>
                  <a:lnTo>
                    <a:pt x="783" y="535"/>
                  </a:lnTo>
                  <a:lnTo>
                    <a:pt x="787" y="533"/>
                  </a:lnTo>
                  <a:lnTo>
                    <a:pt x="791" y="530"/>
                  </a:lnTo>
                  <a:lnTo>
                    <a:pt x="794" y="528"/>
                  </a:lnTo>
                  <a:lnTo>
                    <a:pt x="798" y="526"/>
                  </a:lnTo>
                  <a:lnTo>
                    <a:pt x="803" y="524"/>
                  </a:lnTo>
                  <a:lnTo>
                    <a:pt x="807" y="521"/>
                  </a:lnTo>
                  <a:lnTo>
                    <a:pt x="812" y="519"/>
                  </a:lnTo>
                  <a:lnTo>
                    <a:pt x="817" y="516"/>
                  </a:lnTo>
                  <a:lnTo>
                    <a:pt x="822" y="514"/>
                  </a:lnTo>
                  <a:lnTo>
                    <a:pt x="836" y="507"/>
                  </a:lnTo>
                  <a:lnTo>
                    <a:pt x="842" y="502"/>
                  </a:lnTo>
                  <a:lnTo>
                    <a:pt x="849" y="497"/>
                  </a:lnTo>
                  <a:lnTo>
                    <a:pt x="855" y="492"/>
                  </a:lnTo>
                  <a:lnTo>
                    <a:pt x="861" y="486"/>
                  </a:lnTo>
                  <a:lnTo>
                    <a:pt x="868" y="479"/>
                  </a:lnTo>
                  <a:lnTo>
                    <a:pt x="874" y="472"/>
                  </a:lnTo>
                  <a:lnTo>
                    <a:pt x="880" y="465"/>
                  </a:lnTo>
                  <a:lnTo>
                    <a:pt x="886" y="458"/>
                  </a:lnTo>
                  <a:lnTo>
                    <a:pt x="892" y="450"/>
                  </a:lnTo>
                  <a:lnTo>
                    <a:pt x="897" y="442"/>
                  </a:lnTo>
                  <a:lnTo>
                    <a:pt x="903" y="434"/>
                  </a:lnTo>
                  <a:lnTo>
                    <a:pt x="909" y="426"/>
                  </a:lnTo>
                  <a:lnTo>
                    <a:pt x="915" y="417"/>
                  </a:lnTo>
                  <a:lnTo>
                    <a:pt x="921" y="409"/>
                  </a:lnTo>
                  <a:lnTo>
                    <a:pt x="927" y="400"/>
                  </a:lnTo>
                  <a:lnTo>
                    <a:pt x="934" y="392"/>
                  </a:lnTo>
                  <a:lnTo>
                    <a:pt x="940" y="383"/>
                  </a:lnTo>
                  <a:lnTo>
                    <a:pt x="946" y="375"/>
                  </a:lnTo>
                  <a:lnTo>
                    <a:pt x="952" y="367"/>
                  </a:lnTo>
                  <a:lnTo>
                    <a:pt x="959" y="358"/>
                  </a:lnTo>
                  <a:lnTo>
                    <a:pt x="966" y="351"/>
                  </a:lnTo>
                  <a:lnTo>
                    <a:pt x="973" y="343"/>
                  </a:lnTo>
                  <a:lnTo>
                    <a:pt x="980" y="336"/>
                  </a:lnTo>
                  <a:lnTo>
                    <a:pt x="987" y="328"/>
                  </a:lnTo>
                  <a:lnTo>
                    <a:pt x="995" y="322"/>
                  </a:lnTo>
                  <a:lnTo>
                    <a:pt x="1003" y="316"/>
                  </a:lnTo>
                  <a:lnTo>
                    <a:pt x="1010" y="310"/>
                  </a:lnTo>
                  <a:lnTo>
                    <a:pt x="1019" y="304"/>
                  </a:lnTo>
                  <a:lnTo>
                    <a:pt x="1027" y="299"/>
                  </a:lnTo>
                  <a:lnTo>
                    <a:pt x="1036" y="295"/>
                  </a:lnTo>
                  <a:lnTo>
                    <a:pt x="1060" y="282"/>
                  </a:lnTo>
                  <a:lnTo>
                    <a:pt x="1072" y="275"/>
                  </a:lnTo>
                  <a:lnTo>
                    <a:pt x="1084" y="267"/>
                  </a:lnTo>
                  <a:lnTo>
                    <a:pt x="1097" y="258"/>
                  </a:lnTo>
                  <a:lnTo>
                    <a:pt x="1110" y="248"/>
                  </a:lnTo>
                  <a:lnTo>
                    <a:pt x="1122" y="238"/>
                  </a:lnTo>
                  <a:lnTo>
                    <a:pt x="1135" y="227"/>
                  </a:lnTo>
                  <a:lnTo>
                    <a:pt x="1148" y="216"/>
                  </a:lnTo>
                  <a:lnTo>
                    <a:pt x="1162" y="205"/>
                  </a:lnTo>
                  <a:lnTo>
                    <a:pt x="1175" y="193"/>
                  </a:lnTo>
                  <a:lnTo>
                    <a:pt x="1188" y="181"/>
                  </a:lnTo>
                  <a:lnTo>
                    <a:pt x="1202" y="169"/>
                  </a:lnTo>
                  <a:lnTo>
                    <a:pt x="1215" y="157"/>
                  </a:lnTo>
                  <a:lnTo>
                    <a:pt x="1229" y="145"/>
                  </a:lnTo>
                  <a:lnTo>
                    <a:pt x="1242" y="133"/>
                  </a:lnTo>
                  <a:lnTo>
                    <a:pt x="1256" y="120"/>
                  </a:lnTo>
                  <a:lnTo>
                    <a:pt x="1270" y="109"/>
                  </a:lnTo>
                  <a:lnTo>
                    <a:pt x="1283" y="97"/>
                  </a:lnTo>
                  <a:lnTo>
                    <a:pt x="1297" y="86"/>
                  </a:lnTo>
                  <a:lnTo>
                    <a:pt x="1310" y="75"/>
                  </a:lnTo>
                  <a:lnTo>
                    <a:pt x="1324" y="64"/>
                  </a:lnTo>
                  <a:lnTo>
                    <a:pt x="1338" y="54"/>
                  </a:lnTo>
                  <a:lnTo>
                    <a:pt x="1351" y="45"/>
                  </a:lnTo>
                  <a:lnTo>
                    <a:pt x="1364" y="36"/>
                  </a:lnTo>
                  <a:lnTo>
                    <a:pt x="1378" y="28"/>
                  </a:lnTo>
                  <a:lnTo>
                    <a:pt x="1391" y="21"/>
                  </a:lnTo>
                  <a:lnTo>
                    <a:pt x="1404" y="15"/>
                  </a:lnTo>
                  <a:lnTo>
                    <a:pt x="1417" y="10"/>
                  </a:lnTo>
                  <a:lnTo>
                    <a:pt x="1430" y="5"/>
                  </a:lnTo>
                  <a:lnTo>
                    <a:pt x="1443" y="2"/>
                  </a:lnTo>
                  <a:lnTo>
                    <a:pt x="1456"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Freeform 25">
              <a:extLst>
                <a:ext uri="{FF2B5EF4-FFF2-40B4-BE49-F238E27FC236}">
                  <a16:creationId xmlns:a16="http://schemas.microsoft.com/office/drawing/2014/main" id="{46BBEDEE-EDEA-8C05-E782-6A8C79EFF2B7}"/>
                </a:ext>
              </a:extLst>
            </p:cNvPr>
            <p:cNvSpPr>
              <a:spLocks/>
            </p:cNvSpPr>
            <p:nvPr/>
          </p:nvSpPr>
          <p:spPr bwMode="auto">
            <a:xfrm>
              <a:off x="5446" y="1806"/>
              <a:ext cx="479" cy="802"/>
            </a:xfrm>
            <a:custGeom>
              <a:avLst/>
              <a:gdLst>
                <a:gd name="T0" fmla="*/ 30 w 409"/>
                <a:gd name="T1" fmla="*/ 20 h 711"/>
                <a:gd name="T2" fmla="*/ 64 w 409"/>
                <a:gd name="T3" fmla="*/ 10 h 711"/>
                <a:gd name="T4" fmla="*/ 100 w 409"/>
                <a:gd name="T5" fmla="*/ 2 h 711"/>
                <a:gd name="T6" fmla="*/ 131 w 409"/>
                <a:gd name="T7" fmla="*/ 0 h 711"/>
                <a:gd name="T8" fmla="*/ 167 w 409"/>
                <a:gd name="T9" fmla="*/ 0 h 711"/>
                <a:gd name="T10" fmla="*/ 203 w 409"/>
                <a:gd name="T11" fmla="*/ 2 h 711"/>
                <a:gd name="T12" fmla="*/ 234 w 409"/>
                <a:gd name="T13" fmla="*/ 11 h 711"/>
                <a:gd name="T14" fmla="*/ 269 w 409"/>
                <a:gd name="T15" fmla="*/ 20 h 711"/>
                <a:gd name="T16" fmla="*/ 299 w 409"/>
                <a:gd name="T17" fmla="*/ 33 h 711"/>
                <a:gd name="T18" fmla="*/ 330 w 409"/>
                <a:gd name="T19" fmla="*/ 49 h 711"/>
                <a:gd name="T20" fmla="*/ 358 w 409"/>
                <a:gd name="T21" fmla="*/ 68 h 711"/>
                <a:gd name="T22" fmla="*/ 384 w 409"/>
                <a:gd name="T23" fmla="*/ 88 h 711"/>
                <a:gd name="T24" fmla="*/ 404 w 409"/>
                <a:gd name="T25" fmla="*/ 112 h 711"/>
                <a:gd name="T26" fmla="*/ 425 w 409"/>
                <a:gd name="T27" fmla="*/ 135 h 711"/>
                <a:gd name="T28" fmla="*/ 440 w 409"/>
                <a:gd name="T29" fmla="*/ 161 h 711"/>
                <a:gd name="T30" fmla="*/ 452 w 409"/>
                <a:gd name="T31" fmla="*/ 191 h 711"/>
                <a:gd name="T32" fmla="*/ 472 w 409"/>
                <a:gd name="T33" fmla="*/ 237 h 711"/>
                <a:gd name="T34" fmla="*/ 488 w 409"/>
                <a:gd name="T35" fmla="*/ 266 h 711"/>
                <a:gd name="T36" fmla="*/ 513 w 409"/>
                <a:gd name="T37" fmla="*/ 291 h 711"/>
                <a:gd name="T38" fmla="*/ 532 w 409"/>
                <a:gd name="T39" fmla="*/ 318 h 711"/>
                <a:gd name="T40" fmla="*/ 556 w 409"/>
                <a:gd name="T41" fmla="*/ 345 h 711"/>
                <a:gd name="T42" fmla="*/ 582 w 409"/>
                <a:gd name="T43" fmla="*/ 371 h 711"/>
                <a:gd name="T44" fmla="*/ 608 w 409"/>
                <a:gd name="T45" fmla="*/ 397 h 711"/>
                <a:gd name="T46" fmla="*/ 635 w 409"/>
                <a:gd name="T47" fmla="*/ 425 h 711"/>
                <a:gd name="T48" fmla="*/ 658 w 409"/>
                <a:gd name="T49" fmla="*/ 451 h 711"/>
                <a:gd name="T50" fmla="*/ 683 w 409"/>
                <a:gd name="T51" fmla="*/ 479 h 711"/>
                <a:gd name="T52" fmla="*/ 705 w 409"/>
                <a:gd name="T53" fmla="*/ 505 h 711"/>
                <a:gd name="T54" fmla="*/ 724 w 409"/>
                <a:gd name="T55" fmla="*/ 531 h 711"/>
                <a:gd name="T56" fmla="*/ 740 w 409"/>
                <a:gd name="T57" fmla="*/ 565 h 711"/>
                <a:gd name="T58" fmla="*/ 754 w 409"/>
                <a:gd name="T59" fmla="*/ 596 h 711"/>
                <a:gd name="T60" fmla="*/ 761 w 409"/>
                <a:gd name="T61" fmla="*/ 628 h 711"/>
                <a:gd name="T62" fmla="*/ 771 w 409"/>
                <a:gd name="T63" fmla="*/ 675 h 711"/>
                <a:gd name="T64" fmla="*/ 780 w 409"/>
                <a:gd name="T65" fmla="*/ 708 h 711"/>
                <a:gd name="T66" fmla="*/ 791 w 409"/>
                <a:gd name="T67" fmla="*/ 742 h 711"/>
                <a:gd name="T68" fmla="*/ 801 w 409"/>
                <a:gd name="T69" fmla="*/ 774 h 711"/>
                <a:gd name="T70" fmla="*/ 815 w 409"/>
                <a:gd name="T71" fmla="*/ 809 h 711"/>
                <a:gd name="T72" fmla="*/ 827 w 409"/>
                <a:gd name="T73" fmla="*/ 844 h 711"/>
                <a:gd name="T74" fmla="*/ 842 w 409"/>
                <a:gd name="T75" fmla="*/ 875 h 711"/>
                <a:gd name="T76" fmla="*/ 855 w 409"/>
                <a:gd name="T77" fmla="*/ 913 h 711"/>
                <a:gd name="T78" fmla="*/ 867 w 409"/>
                <a:gd name="T79" fmla="*/ 945 h 711"/>
                <a:gd name="T80" fmla="*/ 876 w 409"/>
                <a:gd name="T81" fmla="*/ 982 h 711"/>
                <a:gd name="T82" fmla="*/ 889 w 409"/>
                <a:gd name="T83" fmla="*/ 1014 h 711"/>
                <a:gd name="T84" fmla="*/ 892 w 409"/>
                <a:gd name="T85" fmla="*/ 1051 h 711"/>
                <a:gd name="T86" fmla="*/ 899 w 409"/>
                <a:gd name="T87" fmla="*/ 1085 h 711"/>
                <a:gd name="T88" fmla="*/ 899 w 409"/>
                <a:gd name="T89" fmla="*/ 1117 h 711"/>
                <a:gd name="T90" fmla="*/ 892 w 409"/>
                <a:gd name="T91" fmla="*/ 1152 h 711"/>
                <a:gd name="T92" fmla="*/ 889 w 409"/>
                <a:gd name="T93" fmla="*/ 1184 h 711"/>
                <a:gd name="T94" fmla="*/ 867 w 409"/>
                <a:gd name="T95" fmla="*/ 1219 h 711"/>
                <a:gd name="T96" fmla="*/ 847 w 409"/>
                <a:gd name="T97" fmla="*/ 1241 h 711"/>
                <a:gd name="T98" fmla="*/ 816 w 409"/>
                <a:gd name="T99" fmla="*/ 1255 h 711"/>
                <a:gd name="T100" fmla="*/ 785 w 409"/>
                <a:gd name="T101" fmla="*/ 1269 h 711"/>
                <a:gd name="T102" fmla="*/ 747 w 409"/>
                <a:gd name="T103" fmla="*/ 1280 h 711"/>
                <a:gd name="T104" fmla="*/ 706 w 409"/>
                <a:gd name="T105" fmla="*/ 1288 h 711"/>
                <a:gd name="T106" fmla="*/ 666 w 409"/>
                <a:gd name="T107" fmla="*/ 1293 h 711"/>
                <a:gd name="T108" fmla="*/ 620 w 409"/>
                <a:gd name="T109" fmla="*/ 1298 h 711"/>
                <a:gd name="T110" fmla="*/ 580 w 409"/>
                <a:gd name="T111" fmla="*/ 1298 h 711"/>
                <a:gd name="T112" fmla="*/ 536 w 409"/>
                <a:gd name="T113" fmla="*/ 1298 h 711"/>
                <a:gd name="T114" fmla="*/ 494 w 409"/>
                <a:gd name="T115" fmla="*/ 1293 h 711"/>
                <a:gd name="T116" fmla="*/ 452 w 409"/>
                <a:gd name="T117" fmla="*/ 1289 h 711"/>
                <a:gd name="T118" fmla="*/ 419 w 409"/>
                <a:gd name="T119" fmla="*/ 1286 h 711"/>
                <a:gd name="T120" fmla="*/ 385 w 409"/>
                <a:gd name="T121" fmla="*/ 1280 h 711"/>
                <a:gd name="T122" fmla="*/ 360 w 409"/>
                <a:gd name="T123" fmla="*/ 1275 h 7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09" h="711">
                  <a:moveTo>
                    <a:pt x="0" y="19"/>
                  </a:moveTo>
                  <a:lnTo>
                    <a:pt x="14" y="11"/>
                  </a:lnTo>
                  <a:lnTo>
                    <a:pt x="22" y="8"/>
                  </a:lnTo>
                  <a:lnTo>
                    <a:pt x="29" y="5"/>
                  </a:lnTo>
                  <a:lnTo>
                    <a:pt x="37" y="3"/>
                  </a:lnTo>
                  <a:lnTo>
                    <a:pt x="45" y="2"/>
                  </a:lnTo>
                  <a:lnTo>
                    <a:pt x="52" y="0"/>
                  </a:lnTo>
                  <a:lnTo>
                    <a:pt x="60" y="0"/>
                  </a:lnTo>
                  <a:lnTo>
                    <a:pt x="68" y="0"/>
                  </a:lnTo>
                  <a:lnTo>
                    <a:pt x="76" y="0"/>
                  </a:lnTo>
                  <a:lnTo>
                    <a:pt x="84" y="1"/>
                  </a:lnTo>
                  <a:lnTo>
                    <a:pt x="92" y="2"/>
                  </a:lnTo>
                  <a:lnTo>
                    <a:pt x="99" y="4"/>
                  </a:lnTo>
                  <a:lnTo>
                    <a:pt x="107" y="6"/>
                  </a:lnTo>
                  <a:lnTo>
                    <a:pt x="114" y="8"/>
                  </a:lnTo>
                  <a:lnTo>
                    <a:pt x="122" y="11"/>
                  </a:lnTo>
                  <a:lnTo>
                    <a:pt x="129" y="15"/>
                  </a:lnTo>
                  <a:lnTo>
                    <a:pt x="136" y="18"/>
                  </a:lnTo>
                  <a:lnTo>
                    <a:pt x="143" y="22"/>
                  </a:lnTo>
                  <a:lnTo>
                    <a:pt x="150" y="27"/>
                  </a:lnTo>
                  <a:lnTo>
                    <a:pt x="156" y="32"/>
                  </a:lnTo>
                  <a:lnTo>
                    <a:pt x="162" y="37"/>
                  </a:lnTo>
                  <a:lnTo>
                    <a:pt x="168" y="42"/>
                  </a:lnTo>
                  <a:lnTo>
                    <a:pt x="174" y="48"/>
                  </a:lnTo>
                  <a:lnTo>
                    <a:pt x="179" y="54"/>
                  </a:lnTo>
                  <a:lnTo>
                    <a:pt x="184" y="61"/>
                  </a:lnTo>
                  <a:lnTo>
                    <a:pt x="188" y="67"/>
                  </a:lnTo>
                  <a:lnTo>
                    <a:pt x="193" y="74"/>
                  </a:lnTo>
                  <a:lnTo>
                    <a:pt x="196" y="82"/>
                  </a:lnTo>
                  <a:lnTo>
                    <a:pt x="200" y="89"/>
                  </a:lnTo>
                  <a:lnTo>
                    <a:pt x="203" y="97"/>
                  </a:lnTo>
                  <a:lnTo>
                    <a:pt x="206" y="105"/>
                  </a:lnTo>
                  <a:lnTo>
                    <a:pt x="211" y="121"/>
                  </a:lnTo>
                  <a:lnTo>
                    <a:pt x="214" y="129"/>
                  </a:lnTo>
                  <a:lnTo>
                    <a:pt x="218" y="137"/>
                  </a:lnTo>
                  <a:lnTo>
                    <a:pt x="222" y="145"/>
                  </a:lnTo>
                  <a:lnTo>
                    <a:pt x="227" y="152"/>
                  </a:lnTo>
                  <a:lnTo>
                    <a:pt x="232" y="160"/>
                  </a:lnTo>
                  <a:lnTo>
                    <a:pt x="237" y="167"/>
                  </a:lnTo>
                  <a:lnTo>
                    <a:pt x="242" y="175"/>
                  </a:lnTo>
                  <a:lnTo>
                    <a:pt x="247" y="182"/>
                  </a:lnTo>
                  <a:lnTo>
                    <a:pt x="253" y="189"/>
                  </a:lnTo>
                  <a:lnTo>
                    <a:pt x="258" y="196"/>
                  </a:lnTo>
                  <a:lnTo>
                    <a:pt x="264" y="204"/>
                  </a:lnTo>
                  <a:lnTo>
                    <a:pt x="270" y="211"/>
                  </a:lnTo>
                  <a:lnTo>
                    <a:pt x="276" y="218"/>
                  </a:lnTo>
                  <a:lnTo>
                    <a:pt x="282" y="225"/>
                  </a:lnTo>
                  <a:lnTo>
                    <a:pt x="288" y="232"/>
                  </a:lnTo>
                  <a:lnTo>
                    <a:pt x="293" y="239"/>
                  </a:lnTo>
                  <a:lnTo>
                    <a:pt x="299" y="247"/>
                  </a:lnTo>
                  <a:lnTo>
                    <a:pt x="304" y="254"/>
                  </a:lnTo>
                  <a:lnTo>
                    <a:pt x="310" y="262"/>
                  </a:lnTo>
                  <a:lnTo>
                    <a:pt x="315" y="269"/>
                  </a:lnTo>
                  <a:lnTo>
                    <a:pt x="320" y="277"/>
                  </a:lnTo>
                  <a:lnTo>
                    <a:pt x="324" y="285"/>
                  </a:lnTo>
                  <a:lnTo>
                    <a:pt x="329" y="292"/>
                  </a:lnTo>
                  <a:lnTo>
                    <a:pt x="333" y="301"/>
                  </a:lnTo>
                  <a:lnTo>
                    <a:pt x="336" y="309"/>
                  </a:lnTo>
                  <a:lnTo>
                    <a:pt x="340" y="317"/>
                  </a:lnTo>
                  <a:lnTo>
                    <a:pt x="342" y="326"/>
                  </a:lnTo>
                  <a:lnTo>
                    <a:pt x="345" y="335"/>
                  </a:lnTo>
                  <a:lnTo>
                    <a:pt x="346" y="344"/>
                  </a:lnTo>
                  <a:lnTo>
                    <a:pt x="348" y="353"/>
                  </a:lnTo>
                  <a:lnTo>
                    <a:pt x="350" y="370"/>
                  </a:lnTo>
                  <a:lnTo>
                    <a:pt x="352" y="379"/>
                  </a:lnTo>
                  <a:lnTo>
                    <a:pt x="354" y="388"/>
                  </a:lnTo>
                  <a:lnTo>
                    <a:pt x="356" y="397"/>
                  </a:lnTo>
                  <a:lnTo>
                    <a:pt x="359" y="406"/>
                  </a:lnTo>
                  <a:lnTo>
                    <a:pt x="361" y="415"/>
                  </a:lnTo>
                  <a:lnTo>
                    <a:pt x="364" y="424"/>
                  </a:lnTo>
                  <a:lnTo>
                    <a:pt x="367" y="434"/>
                  </a:lnTo>
                  <a:lnTo>
                    <a:pt x="370" y="443"/>
                  </a:lnTo>
                  <a:lnTo>
                    <a:pt x="373" y="452"/>
                  </a:lnTo>
                  <a:lnTo>
                    <a:pt x="376" y="462"/>
                  </a:lnTo>
                  <a:lnTo>
                    <a:pt x="379" y="471"/>
                  </a:lnTo>
                  <a:lnTo>
                    <a:pt x="382" y="480"/>
                  </a:lnTo>
                  <a:lnTo>
                    <a:pt x="385" y="490"/>
                  </a:lnTo>
                  <a:lnTo>
                    <a:pt x="388" y="500"/>
                  </a:lnTo>
                  <a:lnTo>
                    <a:pt x="391" y="509"/>
                  </a:lnTo>
                  <a:lnTo>
                    <a:pt x="394" y="518"/>
                  </a:lnTo>
                  <a:lnTo>
                    <a:pt x="396" y="528"/>
                  </a:lnTo>
                  <a:lnTo>
                    <a:pt x="398" y="537"/>
                  </a:lnTo>
                  <a:lnTo>
                    <a:pt x="401" y="547"/>
                  </a:lnTo>
                  <a:lnTo>
                    <a:pt x="403" y="556"/>
                  </a:lnTo>
                  <a:lnTo>
                    <a:pt x="404" y="566"/>
                  </a:lnTo>
                  <a:lnTo>
                    <a:pt x="406" y="575"/>
                  </a:lnTo>
                  <a:lnTo>
                    <a:pt x="407" y="584"/>
                  </a:lnTo>
                  <a:lnTo>
                    <a:pt x="408" y="594"/>
                  </a:lnTo>
                  <a:lnTo>
                    <a:pt x="408" y="603"/>
                  </a:lnTo>
                  <a:lnTo>
                    <a:pt x="408" y="612"/>
                  </a:lnTo>
                  <a:lnTo>
                    <a:pt x="407" y="621"/>
                  </a:lnTo>
                  <a:lnTo>
                    <a:pt x="406" y="630"/>
                  </a:lnTo>
                  <a:lnTo>
                    <a:pt x="405" y="639"/>
                  </a:lnTo>
                  <a:lnTo>
                    <a:pt x="403" y="648"/>
                  </a:lnTo>
                  <a:lnTo>
                    <a:pt x="398" y="662"/>
                  </a:lnTo>
                  <a:lnTo>
                    <a:pt x="394" y="668"/>
                  </a:lnTo>
                  <a:lnTo>
                    <a:pt x="389" y="674"/>
                  </a:lnTo>
                  <a:lnTo>
                    <a:pt x="384" y="679"/>
                  </a:lnTo>
                  <a:lnTo>
                    <a:pt x="378" y="684"/>
                  </a:lnTo>
                  <a:lnTo>
                    <a:pt x="371" y="688"/>
                  </a:lnTo>
                  <a:lnTo>
                    <a:pt x="364" y="692"/>
                  </a:lnTo>
                  <a:lnTo>
                    <a:pt x="356" y="695"/>
                  </a:lnTo>
                  <a:lnTo>
                    <a:pt x="348" y="698"/>
                  </a:lnTo>
                  <a:lnTo>
                    <a:pt x="339" y="701"/>
                  </a:lnTo>
                  <a:lnTo>
                    <a:pt x="330" y="703"/>
                  </a:lnTo>
                  <a:lnTo>
                    <a:pt x="321" y="705"/>
                  </a:lnTo>
                  <a:lnTo>
                    <a:pt x="312" y="707"/>
                  </a:lnTo>
                  <a:lnTo>
                    <a:pt x="302" y="708"/>
                  </a:lnTo>
                  <a:lnTo>
                    <a:pt x="292" y="709"/>
                  </a:lnTo>
                  <a:lnTo>
                    <a:pt x="282" y="710"/>
                  </a:lnTo>
                  <a:lnTo>
                    <a:pt x="273" y="710"/>
                  </a:lnTo>
                  <a:lnTo>
                    <a:pt x="263" y="710"/>
                  </a:lnTo>
                  <a:lnTo>
                    <a:pt x="253" y="710"/>
                  </a:lnTo>
                  <a:lnTo>
                    <a:pt x="243" y="710"/>
                  </a:lnTo>
                  <a:lnTo>
                    <a:pt x="234" y="709"/>
                  </a:lnTo>
                  <a:lnTo>
                    <a:pt x="224" y="708"/>
                  </a:lnTo>
                  <a:lnTo>
                    <a:pt x="215" y="708"/>
                  </a:lnTo>
                  <a:lnTo>
                    <a:pt x="206" y="706"/>
                  </a:lnTo>
                  <a:lnTo>
                    <a:pt x="198" y="705"/>
                  </a:lnTo>
                  <a:lnTo>
                    <a:pt x="190" y="704"/>
                  </a:lnTo>
                  <a:lnTo>
                    <a:pt x="182" y="702"/>
                  </a:lnTo>
                  <a:lnTo>
                    <a:pt x="175" y="701"/>
                  </a:lnTo>
                  <a:lnTo>
                    <a:pt x="169" y="699"/>
                  </a:lnTo>
                  <a:lnTo>
                    <a:pt x="163" y="698"/>
                  </a:lnTo>
                  <a:lnTo>
                    <a:pt x="158" y="69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Freeform 26">
              <a:extLst>
                <a:ext uri="{FF2B5EF4-FFF2-40B4-BE49-F238E27FC236}">
                  <a16:creationId xmlns:a16="http://schemas.microsoft.com/office/drawing/2014/main" id="{333B7164-B71B-3D97-4C30-7745295B6638}"/>
                </a:ext>
              </a:extLst>
            </p:cNvPr>
            <p:cNvSpPr>
              <a:spLocks/>
            </p:cNvSpPr>
            <p:nvPr/>
          </p:nvSpPr>
          <p:spPr bwMode="auto">
            <a:xfrm>
              <a:off x="5019" y="3104"/>
              <a:ext cx="512" cy="299"/>
            </a:xfrm>
            <a:custGeom>
              <a:avLst/>
              <a:gdLst>
                <a:gd name="T0" fmla="*/ 25 w 437"/>
                <a:gd name="T1" fmla="*/ 1 h 265"/>
                <a:gd name="T2" fmla="*/ 54 w 437"/>
                <a:gd name="T3" fmla="*/ 0 h 265"/>
                <a:gd name="T4" fmla="*/ 81 w 437"/>
                <a:gd name="T5" fmla="*/ 2 h 265"/>
                <a:gd name="T6" fmla="*/ 114 w 437"/>
                <a:gd name="T7" fmla="*/ 10 h 265"/>
                <a:gd name="T8" fmla="*/ 146 w 437"/>
                <a:gd name="T9" fmla="*/ 16 h 265"/>
                <a:gd name="T10" fmla="*/ 184 w 437"/>
                <a:gd name="T11" fmla="*/ 26 h 265"/>
                <a:gd name="T12" fmla="*/ 218 w 437"/>
                <a:gd name="T13" fmla="*/ 37 h 265"/>
                <a:gd name="T14" fmla="*/ 254 w 437"/>
                <a:gd name="T15" fmla="*/ 52 h 265"/>
                <a:gd name="T16" fmla="*/ 288 w 437"/>
                <a:gd name="T17" fmla="*/ 63 h 265"/>
                <a:gd name="T18" fmla="*/ 326 w 437"/>
                <a:gd name="T19" fmla="*/ 80 h 265"/>
                <a:gd name="T20" fmla="*/ 359 w 437"/>
                <a:gd name="T21" fmla="*/ 97 h 265"/>
                <a:gd name="T22" fmla="*/ 391 w 437"/>
                <a:gd name="T23" fmla="*/ 111 h 265"/>
                <a:gd name="T24" fmla="*/ 421 w 437"/>
                <a:gd name="T25" fmla="*/ 125 h 265"/>
                <a:gd name="T26" fmla="*/ 448 w 437"/>
                <a:gd name="T27" fmla="*/ 139 h 265"/>
                <a:gd name="T28" fmla="*/ 471 w 437"/>
                <a:gd name="T29" fmla="*/ 152 h 265"/>
                <a:gd name="T30" fmla="*/ 490 w 437"/>
                <a:gd name="T31" fmla="*/ 166 h 265"/>
                <a:gd name="T32" fmla="*/ 518 w 437"/>
                <a:gd name="T33" fmla="*/ 186 h 265"/>
                <a:gd name="T34" fmla="*/ 531 w 437"/>
                <a:gd name="T35" fmla="*/ 200 h 265"/>
                <a:gd name="T36" fmla="*/ 541 w 437"/>
                <a:gd name="T37" fmla="*/ 214 h 265"/>
                <a:gd name="T38" fmla="*/ 545 w 437"/>
                <a:gd name="T39" fmla="*/ 228 h 265"/>
                <a:gd name="T40" fmla="*/ 551 w 437"/>
                <a:gd name="T41" fmla="*/ 244 h 265"/>
                <a:gd name="T42" fmla="*/ 551 w 437"/>
                <a:gd name="T43" fmla="*/ 257 h 265"/>
                <a:gd name="T44" fmla="*/ 551 w 437"/>
                <a:gd name="T45" fmla="*/ 272 h 265"/>
                <a:gd name="T46" fmla="*/ 551 w 437"/>
                <a:gd name="T47" fmla="*/ 288 h 265"/>
                <a:gd name="T48" fmla="*/ 551 w 437"/>
                <a:gd name="T49" fmla="*/ 301 h 265"/>
                <a:gd name="T50" fmla="*/ 552 w 437"/>
                <a:gd name="T51" fmla="*/ 316 h 265"/>
                <a:gd name="T52" fmla="*/ 553 w 437"/>
                <a:gd name="T53" fmla="*/ 331 h 265"/>
                <a:gd name="T54" fmla="*/ 561 w 437"/>
                <a:gd name="T55" fmla="*/ 344 h 265"/>
                <a:gd name="T56" fmla="*/ 569 w 437"/>
                <a:gd name="T57" fmla="*/ 358 h 265"/>
                <a:gd name="T58" fmla="*/ 582 w 437"/>
                <a:gd name="T59" fmla="*/ 370 h 265"/>
                <a:gd name="T60" fmla="*/ 601 w 437"/>
                <a:gd name="T61" fmla="*/ 384 h 265"/>
                <a:gd name="T62" fmla="*/ 634 w 437"/>
                <a:gd name="T63" fmla="*/ 401 h 265"/>
                <a:gd name="T64" fmla="*/ 655 w 437"/>
                <a:gd name="T65" fmla="*/ 413 h 265"/>
                <a:gd name="T66" fmla="*/ 677 w 437"/>
                <a:gd name="T67" fmla="*/ 421 h 265"/>
                <a:gd name="T68" fmla="*/ 695 w 437"/>
                <a:gd name="T69" fmla="*/ 430 h 265"/>
                <a:gd name="T70" fmla="*/ 718 w 437"/>
                <a:gd name="T71" fmla="*/ 440 h 265"/>
                <a:gd name="T72" fmla="*/ 737 w 437"/>
                <a:gd name="T73" fmla="*/ 447 h 265"/>
                <a:gd name="T74" fmla="*/ 759 w 437"/>
                <a:gd name="T75" fmla="*/ 457 h 265"/>
                <a:gd name="T76" fmla="*/ 779 w 437"/>
                <a:gd name="T77" fmla="*/ 463 h 265"/>
                <a:gd name="T78" fmla="*/ 800 w 437"/>
                <a:gd name="T79" fmla="*/ 468 h 265"/>
                <a:gd name="T80" fmla="*/ 824 w 437"/>
                <a:gd name="T81" fmla="*/ 473 h 265"/>
                <a:gd name="T82" fmla="*/ 846 w 437"/>
                <a:gd name="T83" fmla="*/ 477 h 265"/>
                <a:gd name="T84" fmla="*/ 867 w 437"/>
                <a:gd name="T85" fmla="*/ 481 h 265"/>
                <a:gd name="T86" fmla="*/ 889 w 437"/>
                <a:gd name="T87" fmla="*/ 483 h 265"/>
                <a:gd name="T88" fmla="*/ 913 w 437"/>
                <a:gd name="T89" fmla="*/ 483 h 265"/>
                <a:gd name="T90" fmla="*/ 937 w 437"/>
                <a:gd name="T91" fmla="*/ 481 h 265"/>
                <a:gd name="T92" fmla="*/ 963 w 437"/>
                <a:gd name="T93" fmla="*/ 477 h 2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37" h="265">
                  <a:moveTo>
                    <a:pt x="0" y="4"/>
                  </a:moveTo>
                  <a:lnTo>
                    <a:pt x="11" y="1"/>
                  </a:lnTo>
                  <a:lnTo>
                    <a:pt x="17" y="0"/>
                  </a:lnTo>
                  <a:lnTo>
                    <a:pt x="24" y="0"/>
                  </a:lnTo>
                  <a:lnTo>
                    <a:pt x="30" y="1"/>
                  </a:lnTo>
                  <a:lnTo>
                    <a:pt x="37" y="2"/>
                  </a:lnTo>
                  <a:lnTo>
                    <a:pt x="45" y="3"/>
                  </a:lnTo>
                  <a:lnTo>
                    <a:pt x="52" y="5"/>
                  </a:lnTo>
                  <a:lnTo>
                    <a:pt x="59" y="6"/>
                  </a:lnTo>
                  <a:lnTo>
                    <a:pt x="67" y="9"/>
                  </a:lnTo>
                  <a:lnTo>
                    <a:pt x="75" y="11"/>
                  </a:lnTo>
                  <a:lnTo>
                    <a:pt x="83" y="14"/>
                  </a:lnTo>
                  <a:lnTo>
                    <a:pt x="91" y="17"/>
                  </a:lnTo>
                  <a:lnTo>
                    <a:pt x="99" y="20"/>
                  </a:lnTo>
                  <a:lnTo>
                    <a:pt x="107" y="24"/>
                  </a:lnTo>
                  <a:lnTo>
                    <a:pt x="115" y="28"/>
                  </a:lnTo>
                  <a:lnTo>
                    <a:pt x="123" y="32"/>
                  </a:lnTo>
                  <a:lnTo>
                    <a:pt x="131" y="35"/>
                  </a:lnTo>
                  <a:lnTo>
                    <a:pt x="139" y="39"/>
                  </a:lnTo>
                  <a:lnTo>
                    <a:pt x="147" y="44"/>
                  </a:lnTo>
                  <a:lnTo>
                    <a:pt x="155" y="48"/>
                  </a:lnTo>
                  <a:lnTo>
                    <a:pt x="162" y="52"/>
                  </a:lnTo>
                  <a:lnTo>
                    <a:pt x="169" y="56"/>
                  </a:lnTo>
                  <a:lnTo>
                    <a:pt x="177" y="60"/>
                  </a:lnTo>
                  <a:lnTo>
                    <a:pt x="183" y="64"/>
                  </a:lnTo>
                  <a:lnTo>
                    <a:pt x="190" y="68"/>
                  </a:lnTo>
                  <a:lnTo>
                    <a:pt x="196" y="72"/>
                  </a:lnTo>
                  <a:lnTo>
                    <a:pt x="202" y="76"/>
                  </a:lnTo>
                  <a:lnTo>
                    <a:pt x="208" y="80"/>
                  </a:lnTo>
                  <a:lnTo>
                    <a:pt x="213" y="83"/>
                  </a:lnTo>
                  <a:lnTo>
                    <a:pt x="218" y="86"/>
                  </a:lnTo>
                  <a:lnTo>
                    <a:pt x="222" y="90"/>
                  </a:lnTo>
                  <a:lnTo>
                    <a:pt x="231" y="97"/>
                  </a:lnTo>
                  <a:lnTo>
                    <a:pt x="235" y="101"/>
                  </a:lnTo>
                  <a:lnTo>
                    <a:pt x="238" y="105"/>
                  </a:lnTo>
                  <a:lnTo>
                    <a:pt x="241" y="109"/>
                  </a:lnTo>
                  <a:lnTo>
                    <a:pt x="243" y="113"/>
                  </a:lnTo>
                  <a:lnTo>
                    <a:pt x="245" y="117"/>
                  </a:lnTo>
                  <a:lnTo>
                    <a:pt x="246" y="121"/>
                  </a:lnTo>
                  <a:lnTo>
                    <a:pt x="247" y="125"/>
                  </a:lnTo>
                  <a:lnTo>
                    <a:pt x="248" y="129"/>
                  </a:lnTo>
                  <a:lnTo>
                    <a:pt x="249" y="133"/>
                  </a:lnTo>
                  <a:lnTo>
                    <a:pt x="249" y="137"/>
                  </a:lnTo>
                  <a:lnTo>
                    <a:pt x="249" y="141"/>
                  </a:lnTo>
                  <a:lnTo>
                    <a:pt x="249" y="145"/>
                  </a:lnTo>
                  <a:lnTo>
                    <a:pt x="249" y="149"/>
                  </a:lnTo>
                  <a:lnTo>
                    <a:pt x="249" y="153"/>
                  </a:lnTo>
                  <a:lnTo>
                    <a:pt x="249" y="157"/>
                  </a:lnTo>
                  <a:lnTo>
                    <a:pt x="249" y="161"/>
                  </a:lnTo>
                  <a:lnTo>
                    <a:pt x="249" y="165"/>
                  </a:lnTo>
                  <a:lnTo>
                    <a:pt x="250" y="169"/>
                  </a:lnTo>
                  <a:lnTo>
                    <a:pt x="250" y="173"/>
                  </a:lnTo>
                  <a:lnTo>
                    <a:pt x="251" y="177"/>
                  </a:lnTo>
                  <a:lnTo>
                    <a:pt x="251" y="181"/>
                  </a:lnTo>
                  <a:lnTo>
                    <a:pt x="253" y="185"/>
                  </a:lnTo>
                  <a:lnTo>
                    <a:pt x="254" y="188"/>
                  </a:lnTo>
                  <a:lnTo>
                    <a:pt x="256" y="192"/>
                  </a:lnTo>
                  <a:lnTo>
                    <a:pt x="258" y="196"/>
                  </a:lnTo>
                  <a:lnTo>
                    <a:pt x="261" y="200"/>
                  </a:lnTo>
                  <a:lnTo>
                    <a:pt x="264" y="203"/>
                  </a:lnTo>
                  <a:lnTo>
                    <a:pt x="268" y="207"/>
                  </a:lnTo>
                  <a:lnTo>
                    <a:pt x="272" y="210"/>
                  </a:lnTo>
                  <a:lnTo>
                    <a:pt x="277" y="214"/>
                  </a:lnTo>
                  <a:lnTo>
                    <a:pt x="287" y="219"/>
                  </a:lnTo>
                  <a:lnTo>
                    <a:pt x="291" y="222"/>
                  </a:lnTo>
                  <a:lnTo>
                    <a:pt x="296" y="225"/>
                  </a:lnTo>
                  <a:lnTo>
                    <a:pt x="301" y="228"/>
                  </a:lnTo>
                  <a:lnTo>
                    <a:pt x="306" y="230"/>
                  </a:lnTo>
                  <a:lnTo>
                    <a:pt x="311" y="233"/>
                  </a:lnTo>
                  <a:lnTo>
                    <a:pt x="315" y="236"/>
                  </a:lnTo>
                  <a:lnTo>
                    <a:pt x="320" y="238"/>
                  </a:lnTo>
                  <a:lnTo>
                    <a:pt x="325" y="241"/>
                  </a:lnTo>
                  <a:lnTo>
                    <a:pt x="329" y="243"/>
                  </a:lnTo>
                  <a:lnTo>
                    <a:pt x="334" y="245"/>
                  </a:lnTo>
                  <a:lnTo>
                    <a:pt x="339" y="248"/>
                  </a:lnTo>
                  <a:lnTo>
                    <a:pt x="344" y="250"/>
                  </a:lnTo>
                  <a:lnTo>
                    <a:pt x="349" y="252"/>
                  </a:lnTo>
                  <a:lnTo>
                    <a:pt x="353" y="253"/>
                  </a:lnTo>
                  <a:lnTo>
                    <a:pt x="358" y="255"/>
                  </a:lnTo>
                  <a:lnTo>
                    <a:pt x="363" y="256"/>
                  </a:lnTo>
                  <a:lnTo>
                    <a:pt x="368" y="258"/>
                  </a:lnTo>
                  <a:lnTo>
                    <a:pt x="373" y="259"/>
                  </a:lnTo>
                  <a:lnTo>
                    <a:pt x="378" y="260"/>
                  </a:lnTo>
                  <a:lnTo>
                    <a:pt x="383" y="261"/>
                  </a:lnTo>
                  <a:lnTo>
                    <a:pt x="388" y="262"/>
                  </a:lnTo>
                  <a:lnTo>
                    <a:pt x="393" y="263"/>
                  </a:lnTo>
                  <a:lnTo>
                    <a:pt x="398" y="263"/>
                  </a:lnTo>
                  <a:lnTo>
                    <a:pt x="403" y="264"/>
                  </a:lnTo>
                  <a:lnTo>
                    <a:pt x="409" y="264"/>
                  </a:lnTo>
                  <a:lnTo>
                    <a:pt x="414" y="264"/>
                  </a:lnTo>
                  <a:lnTo>
                    <a:pt x="419" y="263"/>
                  </a:lnTo>
                  <a:lnTo>
                    <a:pt x="425" y="263"/>
                  </a:lnTo>
                  <a:lnTo>
                    <a:pt x="430" y="262"/>
                  </a:lnTo>
                  <a:lnTo>
                    <a:pt x="436" y="26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9" name="Freeform 27">
              <a:extLst>
                <a:ext uri="{FF2B5EF4-FFF2-40B4-BE49-F238E27FC236}">
                  <a16:creationId xmlns:a16="http://schemas.microsoft.com/office/drawing/2014/main" id="{824B7DB0-5199-7F77-9216-A425A090119D}"/>
                </a:ext>
              </a:extLst>
            </p:cNvPr>
            <p:cNvSpPr>
              <a:spLocks/>
            </p:cNvSpPr>
            <p:nvPr/>
          </p:nvSpPr>
          <p:spPr bwMode="auto">
            <a:xfrm>
              <a:off x="4742" y="1318"/>
              <a:ext cx="769" cy="501"/>
            </a:xfrm>
            <a:custGeom>
              <a:avLst/>
              <a:gdLst>
                <a:gd name="T0" fmla="*/ 1431 w 657"/>
                <a:gd name="T1" fmla="*/ 756 h 444"/>
                <a:gd name="T2" fmla="*/ 1441 w 657"/>
                <a:gd name="T3" fmla="*/ 697 h 444"/>
                <a:gd name="T4" fmla="*/ 1420 w 657"/>
                <a:gd name="T5" fmla="*/ 644 h 444"/>
                <a:gd name="T6" fmla="*/ 1376 w 657"/>
                <a:gd name="T7" fmla="*/ 591 h 444"/>
                <a:gd name="T8" fmla="*/ 1317 w 657"/>
                <a:gd name="T9" fmla="*/ 539 h 444"/>
                <a:gd name="T10" fmla="*/ 1245 w 657"/>
                <a:gd name="T11" fmla="*/ 493 h 444"/>
                <a:gd name="T12" fmla="*/ 1167 w 657"/>
                <a:gd name="T13" fmla="*/ 452 h 444"/>
                <a:gd name="T14" fmla="*/ 1091 w 657"/>
                <a:gd name="T15" fmla="*/ 415 h 444"/>
                <a:gd name="T16" fmla="*/ 1016 w 657"/>
                <a:gd name="T17" fmla="*/ 387 h 444"/>
                <a:gd name="T18" fmla="*/ 954 w 657"/>
                <a:gd name="T19" fmla="*/ 366 h 444"/>
                <a:gd name="T20" fmla="*/ 895 w 657"/>
                <a:gd name="T21" fmla="*/ 350 h 444"/>
                <a:gd name="T22" fmla="*/ 866 w 657"/>
                <a:gd name="T23" fmla="*/ 333 h 444"/>
                <a:gd name="T24" fmla="*/ 839 w 657"/>
                <a:gd name="T25" fmla="*/ 315 h 444"/>
                <a:gd name="T26" fmla="*/ 817 w 657"/>
                <a:gd name="T27" fmla="*/ 293 h 444"/>
                <a:gd name="T28" fmla="*/ 796 w 657"/>
                <a:gd name="T29" fmla="*/ 269 h 444"/>
                <a:gd name="T30" fmla="*/ 774 w 657"/>
                <a:gd name="T31" fmla="*/ 247 h 444"/>
                <a:gd name="T32" fmla="*/ 753 w 657"/>
                <a:gd name="T33" fmla="*/ 225 h 444"/>
                <a:gd name="T34" fmla="*/ 730 w 657"/>
                <a:gd name="T35" fmla="*/ 202 h 444"/>
                <a:gd name="T36" fmla="*/ 698 w 657"/>
                <a:gd name="T37" fmla="*/ 186 h 444"/>
                <a:gd name="T38" fmla="*/ 667 w 657"/>
                <a:gd name="T39" fmla="*/ 172 h 444"/>
                <a:gd name="T40" fmla="*/ 627 w 657"/>
                <a:gd name="T41" fmla="*/ 166 h 444"/>
                <a:gd name="T42" fmla="*/ 605 w 657"/>
                <a:gd name="T43" fmla="*/ 166 h 444"/>
                <a:gd name="T44" fmla="*/ 586 w 657"/>
                <a:gd name="T45" fmla="*/ 167 h 444"/>
                <a:gd name="T46" fmla="*/ 565 w 657"/>
                <a:gd name="T47" fmla="*/ 167 h 444"/>
                <a:gd name="T48" fmla="*/ 543 w 657"/>
                <a:gd name="T49" fmla="*/ 169 h 444"/>
                <a:gd name="T50" fmla="*/ 517 w 657"/>
                <a:gd name="T51" fmla="*/ 172 h 444"/>
                <a:gd name="T52" fmla="*/ 492 w 657"/>
                <a:gd name="T53" fmla="*/ 175 h 444"/>
                <a:gd name="T54" fmla="*/ 469 w 657"/>
                <a:gd name="T55" fmla="*/ 175 h 444"/>
                <a:gd name="T56" fmla="*/ 451 w 657"/>
                <a:gd name="T57" fmla="*/ 175 h 444"/>
                <a:gd name="T58" fmla="*/ 433 w 657"/>
                <a:gd name="T59" fmla="*/ 169 h 444"/>
                <a:gd name="T60" fmla="*/ 420 w 657"/>
                <a:gd name="T61" fmla="*/ 167 h 444"/>
                <a:gd name="T62" fmla="*/ 397 w 657"/>
                <a:gd name="T63" fmla="*/ 147 h 444"/>
                <a:gd name="T64" fmla="*/ 385 w 657"/>
                <a:gd name="T65" fmla="*/ 128 h 444"/>
                <a:gd name="T66" fmla="*/ 376 w 657"/>
                <a:gd name="T67" fmla="*/ 112 h 444"/>
                <a:gd name="T68" fmla="*/ 370 w 657"/>
                <a:gd name="T69" fmla="*/ 93 h 444"/>
                <a:gd name="T70" fmla="*/ 364 w 657"/>
                <a:gd name="T71" fmla="*/ 77 h 444"/>
                <a:gd name="T72" fmla="*/ 361 w 657"/>
                <a:gd name="T73" fmla="*/ 60 h 444"/>
                <a:gd name="T74" fmla="*/ 351 w 657"/>
                <a:gd name="T75" fmla="*/ 46 h 444"/>
                <a:gd name="T76" fmla="*/ 339 w 657"/>
                <a:gd name="T77" fmla="*/ 34 h 444"/>
                <a:gd name="T78" fmla="*/ 322 w 657"/>
                <a:gd name="T79" fmla="*/ 23 h 444"/>
                <a:gd name="T80" fmla="*/ 298 w 657"/>
                <a:gd name="T81" fmla="*/ 12 h 444"/>
                <a:gd name="T82" fmla="*/ 262 w 657"/>
                <a:gd name="T83" fmla="*/ 3 h 444"/>
                <a:gd name="T84" fmla="*/ 235 w 657"/>
                <a:gd name="T85" fmla="*/ 1 h 444"/>
                <a:gd name="T86" fmla="*/ 210 w 657"/>
                <a:gd name="T87" fmla="*/ 0 h 444"/>
                <a:gd name="T88" fmla="*/ 185 w 657"/>
                <a:gd name="T89" fmla="*/ 0 h 444"/>
                <a:gd name="T90" fmla="*/ 158 w 657"/>
                <a:gd name="T91" fmla="*/ 0 h 444"/>
                <a:gd name="T92" fmla="*/ 130 w 657"/>
                <a:gd name="T93" fmla="*/ 1 h 444"/>
                <a:gd name="T94" fmla="*/ 103 w 657"/>
                <a:gd name="T95" fmla="*/ 1 h 444"/>
                <a:gd name="T96" fmla="*/ 77 w 657"/>
                <a:gd name="T97" fmla="*/ 3 h 444"/>
                <a:gd name="T98" fmla="*/ 50 w 657"/>
                <a:gd name="T99" fmla="*/ 3 h 444"/>
                <a:gd name="T100" fmla="*/ 25 w 657"/>
                <a:gd name="T101" fmla="*/ 9 h 444"/>
                <a:gd name="T102" fmla="*/ 0 w 657"/>
                <a:gd name="T103" fmla="*/ 9 h 4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57" h="444">
                  <a:moveTo>
                    <a:pt x="633" y="443"/>
                  </a:moveTo>
                  <a:lnTo>
                    <a:pt x="648" y="423"/>
                  </a:lnTo>
                  <a:lnTo>
                    <a:pt x="652" y="413"/>
                  </a:lnTo>
                  <a:lnTo>
                    <a:pt x="655" y="403"/>
                  </a:lnTo>
                  <a:lnTo>
                    <a:pt x="656" y="392"/>
                  </a:lnTo>
                  <a:lnTo>
                    <a:pt x="656" y="382"/>
                  </a:lnTo>
                  <a:lnTo>
                    <a:pt x="654" y="372"/>
                  </a:lnTo>
                  <a:lnTo>
                    <a:pt x="650" y="362"/>
                  </a:lnTo>
                  <a:lnTo>
                    <a:pt x="646" y="352"/>
                  </a:lnTo>
                  <a:lnTo>
                    <a:pt x="641" y="342"/>
                  </a:lnTo>
                  <a:lnTo>
                    <a:pt x="634" y="333"/>
                  </a:lnTo>
                  <a:lnTo>
                    <a:pt x="627" y="323"/>
                  </a:lnTo>
                  <a:lnTo>
                    <a:pt x="618" y="313"/>
                  </a:lnTo>
                  <a:lnTo>
                    <a:pt x="609" y="304"/>
                  </a:lnTo>
                  <a:lnTo>
                    <a:pt x="599" y="295"/>
                  </a:lnTo>
                  <a:lnTo>
                    <a:pt x="589" y="286"/>
                  </a:lnTo>
                  <a:lnTo>
                    <a:pt x="578" y="278"/>
                  </a:lnTo>
                  <a:lnTo>
                    <a:pt x="567" y="269"/>
                  </a:lnTo>
                  <a:lnTo>
                    <a:pt x="555" y="261"/>
                  </a:lnTo>
                  <a:lnTo>
                    <a:pt x="543" y="254"/>
                  </a:lnTo>
                  <a:lnTo>
                    <a:pt x="531" y="247"/>
                  </a:lnTo>
                  <a:lnTo>
                    <a:pt x="520" y="239"/>
                  </a:lnTo>
                  <a:lnTo>
                    <a:pt x="508" y="233"/>
                  </a:lnTo>
                  <a:lnTo>
                    <a:pt x="496" y="227"/>
                  </a:lnTo>
                  <a:lnTo>
                    <a:pt x="484" y="221"/>
                  </a:lnTo>
                  <a:lnTo>
                    <a:pt x="473" y="216"/>
                  </a:lnTo>
                  <a:lnTo>
                    <a:pt x="463" y="211"/>
                  </a:lnTo>
                  <a:lnTo>
                    <a:pt x="452" y="207"/>
                  </a:lnTo>
                  <a:lnTo>
                    <a:pt x="443" y="203"/>
                  </a:lnTo>
                  <a:lnTo>
                    <a:pt x="434" y="199"/>
                  </a:lnTo>
                  <a:lnTo>
                    <a:pt x="426" y="197"/>
                  </a:lnTo>
                  <a:lnTo>
                    <a:pt x="420" y="195"/>
                  </a:lnTo>
                  <a:lnTo>
                    <a:pt x="408" y="191"/>
                  </a:lnTo>
                  <a:lnTo>
                    <a:pt x="404" y="188"/>
                  </a:lnTo>
                  <a:lnTo>
                    <a:pt x="399" y="185"/>
                  </a:lnTo>
                  <a:lnTo>
                    <a:pt x="394" y="182"/>
                  </a:lnTo>
                  <a:lnTo>
                    <a:pt x="390" y="179"/>
                  </a:lnTo>
                  <a:lnTo>
                    <a:pt x="386" y="175"/>
                  </a:lnTo>
                  <a:lnTo>
                    <a:pt x="383" y="172"/>
                  </a:lnTo>
                  <a:lnTo>
                    <a:pt x="379" y="168"/>
                  </a:lnTo>
                  <a:lnTo>
                    <a:pt x="376" y="164"/>
                  </a:lnTo>
                  <a:lnTo>
                    <a:pt x="372" y="160"/>
                  </a:lnTo>
                  <a:lnTo>
                    <a:pt x="369" y="156"/>
                  </a:lnTo>
                  <a:lnTo>
                    <a:pt x="366" y="152"/>
                  </a:lnTo>
                  <a:lnTo>
                    <a:pt x="362" y="147"/>
                  </a:lnTo>
                  <a:lnTo>
                    <a:pt x="359" y="143"/>
                  </a:lnTo>
                  <a:lnTo>
                    <a:pt x="356" y="139"/>
                  </a:lnTo>
                  <a:lnTo>
                    <a:pt x="353" y="135"/>
                  </a:lnTo>
                  <a:lnTo>
                    <a:pt x="350" y="130"/>
                  </a:lnTo>
                  <a:lnTo>
                    <a:pt x="346" y="126"/>
                  </a:lnTo>
                  <a:lnTo>
                    <a:pt x="343" y="122"/>
                  </a:lnTo>
                  <a:lnTo>
                    <a:pt x="339" y="118"/>
                  </a:lnTo>
                  <a:lnTo>
                    <a:pt x="336" y="114"/>
                  </a:lnTo>
                  <a:lnTo>
                    <a:pt x="332" y="111"/>
                  </a:lnTo>
                  <a:lnTo>
                    <a:pt x="328" y="107"/>
                  </a:lnTo>
                  <a:lnTo>
                    <a:pt x="323" y="104"/>
                  </a:lnTo>
                  <a:lnTo>
                    <a:pt x="318" y="101"/>
                  </a:lnTo>
                  <a:lnTo>
                    <a:pt x="314" y="99"/>
                  </a:lnTo>
                  <a:lnTo>
                    <a:pt x="308" y="96"/>
                  </a:lnTo>
                  <a:lnTo>
                    <a:pt x="303" y="94"/>
                  </a:lnTo>
                  <a:lnTo>
                    <a:pt x="297" y="92"/>
                  </a:lnTo>
                  <a:lnTo>
                    <a:pt x="291" y="91"/>
                  </a:lnTo>
                  <a:lnTo>
                    <a:pt x="285" y="90"/>
                  </a:lnTo>
                  <a:lnTo>
                    <a:pt x="281" y="90"/>
                  </a:lnTo>
                  <a:lnTo>
                    <a:pt x="278" y="90"/>
                  </a:lnTo>
                  <a:lnTo>
                    <a:pt x="276" y="90"/>
                  </a:lnTo>
                  <a:lnTo>
                    <a:pt x="273" y="90"/>
                  </a:lnTo>
                  <a:lnTo>
                    <a:pt x="270" y="90"/>
                  </a:lnTo>
                  <a:lnTo>
                    <a:pt x="267" y="91"/>
                  </a:lnTo>
                  <a:lnTo>
                    <a:pt x="264" y="91"/>
                  </a:lnTo>
                  <a:lnTo>
                    <a:pt x="261" y="91"/>
                  </a:lnTo>
                  <a:lnTo>
                    <a:pt x="258" y="91"/>
                  </a:lnTo>
                  <a:lnTo>
                    <a:pt x="254" y="92"/>
                  </a:lnTo>
                  <a:lnTo>
                    <a:pt x="250" y="92"/>
                  </a:lnTo>
                  <a:lnTo>
                    <a:pt x="247" y="93"/>
                  </a:lnTo>
                  <a:lnTo>
                    <a:pt x="243" y="93"/>
                  </a:lnTo>
                  <a:lnTo>
                    <a:pt x="239" y="93"/>
                  </a:lnTo>
                  <a:lnTo>
                    <a:pt x="236" y="94"/>
                  </a:lnTo>
                  <a:lnTo>
                    <a:pt x="232" y="94"/>
                  </a:lnTo>
                  <a:lnTo>
                    <a:pt x="228" y="95"/>
                  </a:lnTo>
                  <a:lnTo>
                    <a:pt x="224" y="95"/>
                  </a:lnTo>
                  <a:lnTo>
                    <a:pt x="221" y="95"/>
                  </a:lnTo>
                  <a:lnTo>
                    <a:pt x="218" y="95"/>
                  </a:lnTo>
                  <a:lnTo>
                    <a:pt x="214" y="95"/>
                  </a:lnTo>
                  <a:lnTo>
                    <a:pt x="211" y="95"/>
                  </a:lnTo>
                  <a:lnTo>
                    <a:pt x="208" y="95"/>
                  </a:lnTo>
                  <a:lnTo>
                    <a:pt x="205" y="95"/>
                  </a:lnTo>
                  <a:lnTo>
                    <a:pt x="202" y="95"/>
                  </a:lnTo>
                  <a:lnTo>
                    <a:pt x="199" y="94"/>
                  </a:lnTo>
                  <a:lnTo>
                    <a:pt x="197" y="93"/>
                  </a:lnTo>
                  <a:lnTo>
                    <a:pt x="195" y="93"/>
                  </a:lnTo>
                  <a:lnTo>
                    <a:pt x="193" y="92"/>
                  </a:lnTo>
                  <a:lnTo>
                    <a:pt x="191" y="91"/>
                  </a:lnTo>
                  <a:lnTo>
                    <a:pt x="190" y="90"/>
                  </a:lnTo>
                  <a:lnTo>
                    <a:pt x="184" y="83"/>
                  </a:lnTo>
                  <a:lnTo>
                    <a:pt x="181" y="80"/>
                  </a:lnTo>
                  <a:lnTo>
                    <a:pt x="179" y="77"/>
                  </a:lnTo>
                  <a:lnTo>
                    <a:pt x="177" y="73"/>
                  </a:lnTo>
                  <a:lnTo>
                    <a:pt x="175" y="70"/>
                  </a:lnTo>
                  <a:lnTo>
                    <a:pt x="174" y="67"/>
                  </a:lnTo>
                  <a:lnTo>
                    <a:pt x="172" y="64"/>
                  </a:lnTo>
                  <a:lnTo>
                    <a:pt x="171" y="61"/>
                  </a:lnTo>
                  <a:lnTo>
                    <a:pt x="170" y="57"/>
                  </a:lnTo>
                  <a:lnTo>
                    <a:pt x="169" y="54"/>
                  </a:lnTo>
                  <a:lnTo>
                    <a:pt x="168" y="51"/>
                  </a:lnTo>
                  <a:lnTo>
                    <a:pt x="168" y="48"/>
                  </a:lnTo>
                  <a:lnTo>
                    <a:pt x="167" y="45"/>
                  </a:lnTo>
                  <a:lnTo>
                    <a:pt x="166" y="42"/>
                  </a:lnTo>
                  <a:lnTo>
                    <a:pt x="165" y="39"/>
                  </a:lnTo>
                  <a:lnTo>
                    <a:pt x="164" y="36"/>
                  </a:lnTo>
                  <a:lnTo>
                    <a:pt x="164" y="33"/>
                  </a:lnTo>
                  <a:lnTo>
                    <a:pt x="162" y="31"/>
                  </a:lnTo>
                  <a:lnTo>
                    <a:pt x="161" y="28"/>
                  </a:lnTo>
                  <a:lnTo>
                    <a:pt x="160" y="25"/>
                  </a:lnTo>
                  <a:lnTo>
                    <a:pt x="158" y="23"/>
                  </a:lnTo>
                  <a:lnTo>
                    <a:pt x="157" y="21"/>
                  </a:lnTo>
                  <a:lnTo>
                    <a:pt x="155" y="19"/>
                  </a:lnTo>
                  <a:lnTo>
                    <a:pt x="152" y="16"/>
                  </a:lnTo>
                  <a:lnTo>
                    <a:pt x="150" y="14"/>
                  </a:lnTo>
                  <a:lnTo>
                    <a:pt x="147" y="12"/>
                  </a:lnTo>
                  <a:lnTo>
                    <a:pt x="144" y="10"/>
                  </a:lnTo>
                  <a:lnTo>
                    <a:pt x="140" y="9"/>
                  </a:lnTo>
                  <a:lnTo>
                    <a:pt x="136" y="7"/>
                  </a:lnTo>
                  <a:lnTo>
                    <a:pt x="131" y="5"/>
                  </a:lnTo>
                  <a:lnTo>
                    <a:pt x="126" y="4"/>
                  </a:lnTo>
                  <a:lnTo>
                    <a:pt x="119" y="3"/>
                  </a:lnTo>
                  <a:lnTo>
                    <a:pt x="115" y="2"/>
                  </a:lnTo>
                  <a:lnTo>
                    <a:pt x="112" y="1"/>
                  </a:lnTo>
                  <a:lnTo>
                    <a:pt x="108" y="1"/>
                  </a:lnTo>
                  <a:lnTo>
                    <a:pt x="104" y="1"/>
                  </a:lnTo>
                  <a:lnTo>
                    <a:pt x="100" y="0"/>
                  </a:lnTo>
                  <a:lnTo>
                    <a:pt x="96" y="0"/>
                  </a:lnTo>
                  <a:lnTo>
                    <a:pt x="92" y="0"/>
                  </a:lnTo>
                  <a:lnTo>
                    <a:pt x="88" y="0"/>
                  </a:lnTo>
                  <a:lnTo>
                    <a:pt x="84" y="0"/>
                  </a:lnTo>
                  <a:lnTo>
                    <a:pt x="80" y="0"/>
                  </a:lnTo>
                  <a:lnTo>
                    <a:pt x="76" y="0"/>
                  </a:lnTo>
                  <a:lnTo>
                    <a:pt x="72" y="0"/>
                  </a:lnTo>
                  <a:lnTo>
                    <a:pt x="68" y="0"/>
                  </a:lnTo>
                  <a:lnTo>
                    <a:pt x="64" y="1"/>
                  </a:lnTo>
                  <a:lnTo>
                    <a:pt x="59" y="1"/>
                  </a:lnTo>
                  <a:lnTo>
                    <a:pt x="55" y="1"/>
                  </a:lnTo>
                  <a:lnTo>
                    <a:pt x="51" y="1"/>
                  </a:lnTo>
                  <a:lnTo>
                    <a:pt x="47" y="1"/>
                  </a:lnTo>
                  <a:lnTo>
                    <a:pt x="43" y="2"/>
                  </a:lnTo>
                  <a:lnTo>
                    <a:pt x="39" y="2"/>
                  </a:lnTo>
                  <a:lnTo>
                    <a:pt x="35" y="3"/>
                  </a:lnTo>
                  <a:lnTo>
                    <a:pt x="31" y="3"/>
                  </a:lnTo>
                  <a:lnTo>
                    <a:pt x="27" y="3"/>
                  </a:lnTo>
                  <a:lnTo>
                    <a:pt x="23" y="3"/>
                  </a:lnTo>
                  <a:lnTo>
                    <a:pt x="19" y="3"/>
                  </a:lnTo>
                  <a:lnTo>
                    <a:pt x="15" y="4"/>
                  </a:lnTo>
                  <a:lnTo>
                    <a:pt x="11" y="4"/>
                  </a:lnTo>
                  <a:lnTo>
                    <a:pt x="7" y="4"/>
                  </a:lnTo>
                  <a:lnTo>
                    <a:pt x="4" y="4"/>
                  </a:lnTo>
                  <a:lnTo>
                    <a:pt x="0" y="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 name="Freeform 28">
              <a:extLst>
                <a:ext uri="{FF2B5EF4-FFF2-40B4-BE49-F238E27FC236}">
                  <a16:creationId xmlns:a16="http://schemas.microsoft.com/office/drawing/2014/main" id="{1822507D-EA8F-16DF-E077-B443D5DEB8BC}"/>
                </a:ext>
              </a:extLst>
            </p:cNvPr>
            <p:cNvSpPr>
              <a:spLocks/>
            </p:cNvSpPr>
            <p:nvPr/>
          </p:nvSpPr>
          <p:spPr bwMode="auto">
            <a:xfrm>
              <a:off x="3787" y="1198"/>
              <a:ext cx="978" cy="125"/>
            </a:xfrm>
            <a:custGeom>
              <a:avLst/>
              <a:gdLst>
                <a:gd name="T0" fmla="*/ 1821 w 836"/>
                <a:gd name="T1" fmla="*/ 191 h 111"/>
                <a:gd name="T2" fmla="*/ 1821 w 836"/>
                <a:gd name="T3" fmla="*/ 188 h 111"/>
                <a:gd name="T4" fmla="*/ 1821 w 836"/>
                <a:gd name="T5" fmla="*/ 179 h 111"/>
                <a:gd name="T6" fmla="*/ 1823 w 836"/>
                <a:gd name="T7" fmla="*/ 171 h 111"/>
                <a:gd name="T8" fmla="*/ 1828 w 836"/>
                <a:gd name="T9" fmla="*/ 164 h 111"/>
                <a:gd name="T10" fmla="*/ 1828 w 836"/>
                <a:gd name="T11" fmla="*/ 158 h 111"/>
                <a:gd name="T12" fmla="*/ 1830 w 836"/>
                <a:gd name="T13" fmla="*/ 150 h 111"/>
                <a:gd name="T14" fmla="*/ 1828 w 836"/>
                <a:gd name="T15" fmla="*/ 144 h 111"/>
                <a:gd name="T16" fmla="*/ 1828 w 836"/>
                <a:gd name="T17" fmla="*/ 140 h 111"/>
                <a:gd name="T18" fmla="*/ 1823 w 836"/>
                <a:gd name="T19" fmla="*/ 133 h 111"/>
                <a:gd name="T20" fmla="*/ 1793 w 836"/>
                <a:gd name="T21" fmla="*/ 110 h 111"/>
                <a:gd name="T22" fmla="*/ 1729 w 836"/>
                <a:gd name="T23" fmla="*/ 81 h 111"/>
                <a:gd name="T24" fmla="*/ 1642 w 836"/>
                <a:gd name="T25" fmla="*/ 56 h 111"/>
                <a:gd name="T26" fmla="*/ 1545 w 836"/>
                <a:gd name="T27" fmla="*/ 38 h 111"/>
                <a:gd name="T28" fmla="*/ 1433 w 836"/>
                <a:gd name="T29" fmla="*/ 24 h 111"/>
                <a:gd name="T30" fmla="*/ 1320 w 836"/>
                <a:gd name="T31" fmla="*/ 12 h 111"/>
                <a:gd name="T32" fmla="*/ 1203 w 836"/>
                <a:gd name="T33" fmla="*/ 3 h 111"/>
                <a:gd name="T34" fmla="*/ 1094 w 836"/>
                <a:gd name="T35" fmla="*/ 1 h 111"/>
                <a:gd name="T36" fmla="*/ 993 w 836"/>
                <a:gd name="T37" fmla="*/ 1 h 111"/>
                <a:gd name="T38" fmla="*/ 912 w 836"/>
                <a:gd name="T39" fmla="*/ 2 h 111"/>
                <a:gd name="T40" fmla="*/ 849 w 836"/>
                <a:gd name="T41" fmla="*/ 10 h 111"/>
                <a:gd name="T42" fmla="*/ 828 w 836"/>
                <a:gd name="T43" fmla="*/ 16 h 111"/>
                <a:gd name="T44" fmla="*/ 808 w 836"/>
                <a:gd name="T45" fmla="*/ 27 h 111"/>
                <a:gd name="T46" fmla="*/ 790 w 836"/>
                <a:gd name="T47" fmla="*/ 41 h 111"/>
                <a:gd name="T48" fmla="*/ 765 w 836"/>
                <a:gd name="T49" fmla="*/ 56 h 111"/>
                <a:gd name="T50" fmla="*/ 748 w 836"/>
                <a:gd name="T51" fmla="*/ 72 h 111"/>
                <a:gd name="T52" fmla="*/ 726 w 836"/>
                <a:gd name="T53" fmla="*/ 89 h 111"/>
                <a:gd name="T54" fmla="*/ 712 w 836"/>
                <a:gd name="T55" fmla="*/ 102 h 111"/>
                <a:gd name="T56" fmla="*/ 696 w 836"/>
                <a:gd name="T57" fmla="*/ 115 h 111"/>
                <a:gd name="T58" fmla="*/ 686 w 836"/>
                <a:gd name="T59" fmla="*/ 125 h 111"/>
                <a:gd name="T60" fmla="*/ 680 w 836"/>
                <a:gd name="T61" fmla="*/ 130 h 111"/>
                <a:gd name="T62" fmla="*/ 647 w 836"/>
                <a:gd name="T63" fmla="*/ 132 h 111"/>
                <a:gd name="T64" fmla="*/ 609 w 836"/>
                <a:gd name="T65" fmla="*/ 127 h 111"/>
                <a:gd name="T66" fmla="*/ 565 w 836"/>
                <a:gd name="T67" fmla="*/ 117 h 111"/>
                <a:gd name="T68" fmla="*/ 517 w 836"/>
                <a:gd name="T69" fmla="*/ 105 h 111"/>
                <a:gd name="T70" fmla="*/ 468 w 836"/>
                <a:gd name="T71" fmla="*/ 93 h 111"/>
                <a:gd name="T72" fmla="*/ 416 w 836"/>
                <a:gd name="T73" fmla="*/ 80 h 111"/>
                <a:gd name="T74" fmla="*/ 364 w 836"/>
                <a:gd name="T75" fmla="*/ 68 h 111"/>
                <a:gd name="T76" fmla="*/ 312 w 836"/>
                <a:gd name="T77" fmla="*/ 56 h 111"/>
                <a:gd name="T78" fmla="*/ 266 w 836"/>
                <a:gd name="T79" fmla="*/ 48 h 111"/>
                <a:gd name="T80" fmla="*/ 219 w 836"/>
                <a:gd name="T81" fmla="*/ 43 h 111"/>
                <a:gd name="T82" fmla="*/ 177 w 836"/>
                <a:gd name="T83" fmla="*/ 46 h 111"/>
                <a:gd name="T84" fmla="*/ 152 w 836"/>
                <a:gd name="T85" fmla="*/ 48 h 111"/>
                <a:gd name="T86" fmla="*/ 130 w 836"/>
                <a:gd name="T87" fmla="*/ 53 h 111"/>
                <a:gd name="T88" fmla="*/ 110 w 836"/>
                <a:gd name="T89" fmla="*/ 60 h 111"/>
                <a:gd name="T90" fmla="*/ 91 w 836"/>
                <a:gd name="T91" fmla="*/ 68 h 111"/>
                <a:gd name="T92" fmla="*/ 75 w 836"/>
                <a:gd name="T93" fmla="*/ 78 h 111"/>
                <a:gd name="T94" fmla="*/ 56 w 836"/>
                <a:gd name="T95" fmla="*/ 89 h 111"/>
                <a:gd name="T96" fmla="*/ 41 w 836"/>
                <a:gd name="T97" fmla="*/ 102 h 111"/>
                <a:gd name="T98" fmla="*/ 29 w 836"/>
                <a:gd name="T99" fmla="*/ 120 h 111"/>
                <a:gd name="T100" fmla="*/ 13 w 836"/>
                <a:gd name="T101" fmla="*/ 141 h 111"/>
                <a:gd name="T102" fmla="*/ 0 w 836"/>
                <a:gd name="T103" fmla="*/ 164 h 1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36" h="111">
                  <a:moveTo>
                    <a:pt x="832" y="110"/>
                  </a:moveTo>
                  <a:lnTo>
                    <a:pt x="832" y="107"/>
                  </a:lnTo>
                  <a:lnTo>
                    <a:pt x="832" y="106"/>
                  </a:lnTo>
                  <a:lnTo>
                    <a:pt x="832" y="105"/>
                  </a:lnTo>
                  <a:lnTo>
                    <a:pt x="832" y="104"/>
                  </a:lnTo>
                  <a:lnTo>
                    <a:pt x="832" y="103"/>
                  </a:lnTo>
                  <a:lnTo>
                    <a:pt x="832" y="101"/>
                  </a:lnTo>
                  <a:lnTo>
                    <a:pt x="832" y="100"/>
                  </a:lnTo>
                  <a:lnTo>
                    <a:pt x="832" y="99"/>
                  </a:lnTo>
                  <a:lnTo>
                    <a:pt x="833" y="97"/>
                  </a:lnTo>
                  <a:lnTo>
                    <a:pt x="833" y="96"/>
                  </a:lnTo>
                  <a:lnTo>
                    <a:pt x="833" y="95"/>
                  </a:lnTo>
                  <a:lnTo>
                    <a:pt x="834" y="93"/>
                  </a:lnTo>
                  <a:lnTo>
                    <a:pt x="834" y="92"/>
                  </a:lnTo>
                  <a:lnTo>
                    <a:pt x="834" y="91"/>
                  </a:lnTo>
                  <a:lnTo>
                    <a:pt x="834" y="89"/>
                  </a:lnTo>
                  <a:lnTo>
                    <a:pt x="834" y="88"/>
                  </a:lnTo>
                  <a:lnTo>
                    <a:pt x="834" y="87"/>
                  </a:lnTo>
                  <a:lnTo>
                    <a:pt x="834" y="86"/>
                  </a:lnTo>
                  <a:lnTo>
                    <a:pt x="835" y="85"/>
                  </a:lnTo>
                  <a:lnTo>
                    <a:pt x="835" y="83"/>
                  </a:lnTo>
                  <a:lnTo>
                    <a:pt x="835" y="82"/>
                  </a:lnTo>
                  <a:lnTo>
                    <a:pt x="835" y="81"/>
                  </a:lnTo>
                  <a:lnTo>
                    <a:pt x="834" y="80"/>
                  </a:lnTo>
                  <a:lnTo>
                    <a:pt x="834" y="79"/>
                  </a:lnTo>
                  <a:lnTo>
                    <a:pt x="834" y="78"/>
                  </a:lnTo>
                  <a:lnTo>
                    <a:pt x="834" y="77"/>
                  </a:lnTo>
                  <a:lnTo>
                    <a:pt x="834" y="76"/>
                  </a:lnTo>
                  <a:lnTo>
                    <a:pt x="833" y="75"/>
                  </a:lnTo>
                  <a:lnTo>
                    <a:pt x="833" y="74"/>
                  </a:lnTo>
                  <a:lnTo>
                    <a:pt x="832" y="73"/>
                  </a:lnTo>
                  <a:lnTo>
                    <a:pt x="832" y="72"/>
                  </a:lnTo>
                  <a:lnTo>
                    <a:pt x="818" y="60"/>
                  </a:lnTo>
                  <a:lnTo>
                    <a:pt x="810" y="55"/>
                  </a:lnTo>
                  <a:lnTo>
                    <a:pt x="800" y="49"/>
                  </a:lnTo>
                  <a:lnTo>
                    <a:pt x="789" y="45"/>
                  </a:lnTo>
                  <a:lnTo>
                    <a:pt x="777" y="40"/>
                  </a:lnTo>
                  <a:lnTo>
                    <a:pt x="764" y="35"/>
                  </a:lnTo>
                  <a:lnTo>
                    <a:pt x="750" y="31"/>
                  </a:lnTo>
                  <a:lnTo>
                    <a:pt x="736" y="27"/>
                  </a:lnTo>
                  <a:lnTo>
                    <a:pt x="720" y="24"/>
                  </a:lnTo>
                  <a:lnTo>
                    <a:pt x="705" y="21"/>
                  </a:lnTo>
                  <a:lnTo>
                    <a:pt x="688" y="18"/>
                  </a:lnTo>
                  <a:lnTo>
                    <a:pt x="672" y="15"/>
                  </a:lnTo>
                  <a:lnTo>
                    <a:pt x="654" y="13"/>
                  </a:lnTo>
                  <a:lnTo>
                    <a:pt x="637" y="10"/>
                  </a:lnTo>
                  <a:lnTo>
                    <a:pt x="620" y="8"/>
                  </a:lnTo>
                  <a:lnTo>
                    <a:pt x="602" y="7"/>
                  </a:lnTo>
                  <a:lnTo>
                    <a:pt x="584" y="5"/>
                  </a:lnTo>
                  <a:lnTo>
                    <a:pt x="567" y="4"/>
                  </a:lnTo>
                  <a:lnTo>
                    <a:pt x="549" y="3"/>
                  </a:lnTo>
                  <a:lnTo>
                    <a:pt x="532" y="2"/>
                  </a:lnTo>
                  <a:lnTo>
                    <a:pt x="516" y="1"/>
                  </a:lnTo>
                  <a:lnTo>
                    <a:pt x="499" y="1"/>
                  </a:lnTo>
                  <a:lnTo>
                    <a:pt x="484" y="0"/>
                  </a:lnTo>
                  <a:lnTo>
                    <a:pt x="468" y="0"/>
                  </a:lnTo>
                  <a:lnTo>
                    <a:pt x="454" y="1"/>
                  </a:lnTo>
                  <a:lnTo>
                    <a:pt x="441" y="1"/>
                  </a:lnTo>
                  <a:lnTo>
                    <a:pt x="428" y="1"/>
                  </a:lnTo>
                  <a:lnTo>
                    <a:pt x="416" y="2"/>
                  </a:lnTo>
                  <a:lnTo>
                    <a:pt x="406" y="3"/>
                  </a:lnTo>
                  <a:lnTo>
                    <a:pt x="396" y="4"/>
                  </a:lnTo>
                  <a:lnTo>
                    <a:pt x="388" y="5"/>
                  </a:lnTo>
                  <a:lnTo>
                    <a:pt x="383" y="7"/>
                  </a:lnTo>
                  <a:lnTo>
                    <a:pt x="380" y="8"/>
                  </a:lnTo>
                  <a:lnTo>
                    <a:pt x="378" y="9"/>
                  </a:lnTo>
                  <a:lnTo>
                    <a:pt x="375" y="11"/>
                  </a:lnTo>
                  <a:lnTo>
                    <a:pt x="372" y="13"/>
                  </a:lnTo>
                  <a:lnTo>
                    <a:pt x="369" y="15"/>
                  </a:lnTo>
                  <a:lnTo>
                    <a:pt x="366" y="17"/>
                  </a:lnTo>
                  <a:lnTo>
                    <a:pt x="363" y="20"/>
                  </a:lnTo>
                  <a:lnTo>
                    <a:pt x="360" y="22"/>
                  </a:lnTo>
                  <a:lnTo>
                    <a:pt x="356" y="25"/>
                  </a:lnTo>
                  <a:lnTo>
                    <a:pt x="354" y="28"/>
                  </a:lnTo>
                  <a:lnTo>
                    <a:pt x="350" y="31"/>
                  </a:lnTo>
                  <a:lnTo>
                    <a:pt x="347" y="34"/>
                  </a:lnTo>
                  <a:lnTo>
                    <a:pt x="344" y="37"/>
                  </a:lnTo>
                  <a:lnTo>
                    <a:pt x="341" y="40"/>
                  </a:lnTo>
                  <a:lnTo>
                    <a:pt x="338" y="43"/>
                  </a:lnTo>
                  <a:lnTo>
                    <a:pt x="336" y="46"/>
                  </a:lnTo>
                  <a:lnTo>
                    <a:pt x="332" y="49"/>
                  </a:lnTo>
                  <a:lnTo>
                    <a:pt x="330" y="51"/>
                  </a:lnTo>
                  <a:lnTo>
                    <a:pt x="327" y="54"/>
                  </a:lnTo>
                  <a:lnTo>
                    <a:pt x="325" y="57"/>
                  </a:lnTo>
                  <a:lnTo>
                    <a:pt x="322" y="59"/>
                  </a:lnTo>
                  <a:lnTo>
                    <a:pt x="320" y="62"/>
                  </a:lnTo>
                  <a:lnTo>
                    <a:pt x="318" y="64"/>
                  </a:lnTo>
                  <a:lnTo>
                    <a:pt x="316" y="66"/>
                  </a:lnTo>
                  <a:lnTo>
                    <a:pt x="315" y="67"/>
                  </a:lnTo>
                  <a:lnTo>
                    <a:pt x="313" y="69"/>
                  </a:lnTo>
                  <a:lnTo>
                    <a:pt x="312" y="70"/>
                  </a:lnTo>
                  <a:lnTo>
                    <a:pt x="310" y="71"/>
                  </a:lnTo>
                  <a:lnTo>
                    <a:pt x="310" y="72"/>
                  </a:lnTo>
                  <a:lnTo>
                    <a:pt x="309" y="72"/>
                  </a:lnTo>
                  <a:lnTo>
                    <a:pt x="300" y="73"/>
                  </a:lnTo>
                  <a:lnTo>
                    <a:pt x="295" y="73"/>
                  </a:lnTo>
                  <a:lnTo>
                    <a:pt x="289" y="72"/>
                  </a:lnTo>
                  <a:lnTo>
                    <a:pt x="284" y="71"/>
                  </a:lnTo>
                  <a:lnTo>
                    <a:pt x="278" y="70"/>
                  </a:lnTo>
                  <a:lnTo>
                    <a:pt x="271" y="69"/>
                  </a:lnTo>
                  <a:lnTo>
                    <a:pt x="265" y="67"/>
                  </a:lnTo>
                  <a:lnTo>
                    <a:pt x="258" y="65"/>
                  </a:lnTo>
                  <a:lnTo>
                    <a:pt x="251" y="63"/>
                  </a:lnTo>
                  <a:lnTo>
                    <a:pt x="244" y="61"/>
                  </a:lnTo>
                  <a:lnTo>
                    <a:pt x="236" y="59"/>
                  </a:lnTo>
                  <a:lnTo>
                    <a:pt x="229" y="57"/>
                  </a:lnTo>
                  <a:lnTo>
                    <a:pt x="222" y="54"/>
                  </a:lnTo>
                  <a:lnTo>
                    <a:pt x="214" y="52"/>
                  </a:lnTo>
                  <a:lnTo>
                    <a:pt x="206" y="49"/>
                  </a:lnTo>
                  <a:lnTo>
                    <a:pt x="198" y="47"/>
                  </a:lnTo>
                  <a:lnTo>
                    <a:pt x="190" y="44"/>
                  </a:lnTo>
                  <a:lnTo>
                    <a:pt x="182" y="42"/>
                  </a:lnTo>
                  <a:lnTo>
                    <a:pt x="174" y="39"/>
                  </a:lnTo>
                  <a:lnTo>
                    <a:pt x="166" y="37"/>
                  </a:lnTo>
                  <a:lnTo>
                    <a:pt x="159" y="35"/>
                  </a:lnTo>
                  <a:lnTo>
                    <a:pt x="151" y="33"/>
                  </a:lnTo>
                  <a:lnTo>
                    <a:pt x="143" y="31"/>
                  </a:lnTo>
                  <a:lnTo>
                    <a:pt x="136" y="29"/>
                  </a:lnTo>
                  <a:lnTo>
                    <a:pt x="128" y="28"/>
                  </a:lnTo>
                  <a:lnTo>
                    <a:pt x="121" y="27"/>
                  </a:lnTo>
                  <a:lnTo>
                    <a:pt x="114" y="25"/>
                  </a:lnTo>
                  <a:lnTo>
                    <a:pt x="107" y="25"/>
                  </a:lnTo>
                  <a:lnTo>
                    <a:pt x="100" y="24"/>
                  </a:lnTo>
                  <a:lnTo>
                    <a:pt x="94" y="24"/>
                  </a:lnTo>
                  <a:lnTo>
                    <a:pt x="88" y="25"/>
                  </a:lnTo>
                  <a:lnTo>
                    <a:pt x="80" y="25"/>
                  </a:lnTo>
                  <a:lnTo>
                    <a:pt x="76" y="25"/>
                  </a:lnTo>
                  <a:lnTo>
                    <a:pt x="72" y="26"/>
                  </a:lnTo>
                  <a:lnTo>
                    <a:pt x="69" y="27"/>
                  </a:lnTo>
                  <a:lnTo>
                    <a:pt x="66" y="27"/>
                  </a:lnTo>
                  <a:lnTo>
                    <a:pt x="62" y="28"/>
                  </a:lnTo>
                  <a:lnTo>
                    <a:pt x="59" y="29"/>
                  </a:lnTo>
                  <a:lnTo>
                    <a:pt x="56" y="30"/>
                  </a:lnTo>
                  <a:lnTo>
                    <a:pt x="53" y="31"/>
                  </a:lnTo>
                  <a:lnTo>
                    <a:pt x="50" y="33"/>
                  </a:lnTo>
                  <a:lnTo>
                    <a:pt x="47" y="34"/>
                  </a:lnTo>
                  <a:lnTo>
                    <a:pt x="44" y="35"/>
                  </a:lnTo>
                  <a:lnTo>
                    <a:pt x="42" y="37"/>
                  </a:lnTo>
                  <a:lnTo>
                    <a:pt x="39" y="39"/>
                  </a:lnTo>
                  <a:lnTo>
                    <a:pt x="36" y="41"/>
                  </a:lnTo>
                  <a:lnTo>
                    <a:pt x="34" y="43"/>
                  </a:lnTo>
                  <a:lnTo>
                    <a:pt x="31" y="45"/>
                  </a:lnTo>
                  <a:lnTo>
                    <a:pt x="29" y="47"/>
                  </a:lnTo>
                  <a:lnTo>
                    <a:pt x="26" y="49"/>
                  </a:lnTo>
                  <a:lnTo>
                    <a:pt x="24" y="52"/>
                  </a:lnTo>
                  <a:lnTo>
                    <a:pt x="22" y="55"/>
                  </a:lnTo>
                  <a:lnTo>
                    <a:pt x="19" y="57"/>
                  </a:lnTo>
                  <a:lnTo>
                    <a:pt x="17" y="61"/>
                  </a:lnTo>
                  <a:lnTo>
                    <a:pt x="15" y="64"/>
                  </a:lnTo>
                  <a:lnTo>
                    <a:pt x="13" y="67"/>
                  </a:lnTo>
                  <a:lnTo>
                    <a:pt x="11" y="71"/>
                  </a:lnTo>
                  <a:lnTo>
                    <a:pt x="8" y="74"/>
                  </a:lnTo>
                  <a:lnTo>
                    <a:pt x="6" y="78"/>
                  </a:lnTo>
                  <a:lnTo>
                    <a:pt x="4" y="82"/>
                  </a:lnTo>
                  <a:lnTo>
                    <a:pt x="2" y="86"/>
                  </a:lnTo>
                  <a:lnTo>
                    <a:pt x="0" y="9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1" name="Freeform 29">
              <a:extLst>
                <a:ext uri="{FF2B5EF4-FFF2-40B4-BE49-F238E27FC236}">
                  <a16:creationId xmlns:a16="http://schemas.microsoft.com/office/drawing/2014/main" id="{6F644A93-4426-71D7-16FD-AAD88FA743AB}"/>
                </a:ext>
              </a:extLst>
            </p:cNvPr>
            <p:cNvSpPr>
              <a:spLocks/>
            </p:cNvSpPr>
            <p:nvPr/>
          </p:nvSpPr>
          <p:spPr bwMode="auto">
            <a:xfrm>
              <a:off x="5437" y="3398"/>
              <a:ext cx="297" cy="346"/>
            </a:xfrm>
            <a:custGeom>
              <a:avLst/>
              <a:gdLst>
                <a:gd name="T0" fmla="*/ 0 w 254"/>
                <a:gd name="T1" fmla="*/ 0 h 306"/>
                <a:gd name="T2" fmla="*/ 26 w 254"/>
                <a:gd name="T3" fmla="*/ 42 h 306"/>
                <a:gd name="T4" fmla="*/ 41 w 254"/>
                <a:gd name="T5" fmla="*/ 62 h 306"/>
                <a:gd name="T6" fmla="*/ 56 w 254"/>
                <a:gd name="T7" fmla="*/ 85 h 306"/>
                <a:gd name="T8" fmla="*/ 68 w 254"/>
                <a:gd name="T9" fmla="*/ 102 h 306"/>
                <a:gd name="T10" fmla="*/ 87 w 254"/>
                <a:gd name="T11" fmla="*/ 124 h 306"/>
                <a:gd name="T12" fmla="*/ 102 w 254"/>
                <a:gd name="T13" fmla="*/ 142 h 306"/>
                <a:gd name="T14" fmla="*/ 115 w 254"/>
                <a:gd name="T15" fmla="*/ 164 h 306"/>
                <a:gd name="T16" fmla="*/ 131 w 254"/>
                <a:gd name="T17" fmla="*/ 182 h 306"/>
                <a:gd name="T18" fmla="*/ 145 w 254"/>
                <a:gd name="T19" fmla="*/ 199 h 306"/>
                <a:gd name="T20" fmla="*/ 163 w 254"/>
                <a:gd name="T21" fmla="*/ 217 h 306"/>
                <a:gd name="T22" fmla="*/ 178 w 254"/>
                <a:gd name="T23" fmla="*/ 236 h 306"/>
                <a:gd name="T24" fmla="*/ 195 w 254"/>
                <a:gd name="T25" fmla="*/ 253 h 306"/>
                <a:gd name="T26" fmla="*/ 209 w 254"/>
                <a:gd name="T27" fmla="*/ 273 h 306"/>
                <a:gd name="T28" fmla="*/ 228 w 254"/>
                <a:gd name="T29" fmla="*/ 291 h 306"/>
                <a:gd name="T30" fmla="*/ 243 w 254"/>
                <a:gd name="T31" fmla="*/ 309 h 306"/>
                <a:gd name="T32" fmla="*/ 261 w 254"/>
                <a:gd name="T33" fmla="*/ 323 h 306"/>
                <a:gd name="T34" fmla="*/ 277 w 254"/>
                <a:gd name="T35" fmla="*/ 341 h 306"/>
                <a:gd name="T36" fmla="*/ 296 w 254"/>
                <a:gd name="T37" fmla="*/ 355 h 306"/>
                <a:gd name="T38" fmla="*/ 312 w 254"/>
                <a:gd name="T39" fmla="*/ 375 h 306"/>
                <a:gd name="T40" fmla="*/ 331 w 254"/>
                <a:gd name="T41" fmla="*/ 390 h 306"/>
                <a:gd name="T42" fmla="*/ 350 w 254"/>
                <a:gd name="T43" fmla="*/ 408 h 306"/>
                <a:gd name="T44" fmla="*/ 366 w 254"/>
                <a:gd name="T45" fmla="*/ 423 h 306"/>
                <a:gd name="T46" fmla="*/ 387 w 254"/>
                <a:gd name="T47" fmla="*/ 439 h 306"/>
                <a:gd name="T48" fmla="*/ 406 w 254"/>
                <a:gd name="T49" fmla="*/ 453 h 306"/>
                <a:gd name="T50" fmla="*/ 427 w 254"/>
                <a:gd name="T51" fmla="*/ 472 h 306"/>
                <a:gd name="T52" fmla="*/ 445 w 254"/>
                <a:gd name="T53" fmla="*/ 486 h 306"/>
                <a:gd name="T54" fmla="*/ 467 w 254"/>
                <a:gd name="T55" fmla="*/ 500 h 306"/>
                <a:gd name="T56" fmla="*/ 488 w 254"/>
                <a:gd name="T57" fmla="*/ 518 h 306"/>
                <a:gd name="T58" fmla="*/ 509 w 254"/>
                <a:gd name="T59" fmla="*/ 534 h 306"/>
                <a:gd name="T60" fmla="*/ 531 w 254"/>
                <a:gd name="T61" fmla="*/ 550 h 306"/>
                <a:gd name="T62" fmla="*/ 554 w 254"/>
                <a:gd name="T63" fmla="*/ 564 h 3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306">
                  <a:moveTo>
                    <a:pt x="0" y="0"/>
                  </a:moveTo>
                  <a:lnTo>
                    <a:pt x="12" y="23"/>
                  </a:lnTo>
                  <a:lnTo>
                    <a:pt x="19" y="34"/>
                  </a:lnTo>
                  <a:lnTo>
                    <a:pt x="26" y="45"/>
                  </a:lnTo>
                  <a:lnTo>
                    <a:pt x="32" y="56"/>
                  </a:lnTo>
                  <a:lnTo>
                    <a:pt x="39" y="67"/>
                  </a:lnTo>
                  <a:lnTo>
                    <a:pt x="46" y="77"/>
                  </a:lnTo>
                  <a:lnTo>
                    <a:pt x="53" y="88"/>
                  </a:lnTo>
                  <a:lnTo>
                    <a:pt x="60" y="98"/>
                  </a:lnTo>
                  <a:lnTo>
                    <a:pt x="67" y="108"/>
                  </a:lnTo>
                  <a:lnTo>
                    <a:pt x="74" y="118"/>
                  </a:lnTo>
                  <a:lnTo>
                    <a:pt x="81" y="128"/>
                  </a:lnTo>
                  <a:lnTo>
                    <a:pt x="89" y="137"/>
                  </a:lnTo>
                  <a:lnTo>
                    <a:pt x="96" y="147"/>
                  </a:lnTo>
                  <a:lnTo>
                    <a:pt x="104" y="157"/>
                  </a:lnTo>
                  <a:lnTo>
                    <a:pt x="111" y="166"/>
                  </a:lnTo>
                  <a:lnTo>
                    <a:pt x="119" y="175"/>
                  </a:lnTo>
                  <a:lnTo>
                    <a:pt x="127" y="185"/>
                  </a:lnTo>
                  <a:lnTo>
                    <a:pt x="135" y="193"/>
                  </a:lnTo>
                  <a:lnTo>
                    <a:pt x="143" y="203"/>
                  </a:lnTo>
                  <a:lnTo>
                    <a:pt x="151" y="211"/>
                  </a:lnTo>
                  <a:lnTo>
                    <a:pt x="160" y="220"/>
                  </a:lnTo>
                  <a:lnTo>
                    <a:pt x="168" y="229"/>
                  </a:lnTo>
                  <a:lnTo>
                    <a:pt x="177" y="237"/>
                  </a:lnTo>
                  <a:lnTo>
                    <a:pt x="186" y="246"/>
                  </a:lnTo>
                  <a:lnTo>
                    <a:pt x="195" y="255"/>
                  </a:lnTo>
                  <a:lnTo>
                    <a:pt x="204" y="263"/>
                  </a:lnTo>
                  <a:lnTo>
                    <a:pt x="214" y="271"/>
                  </a:lnTo>
                  <a:lnTo>
                    <a:pt x="223" y="280"/>
                  </a:lnTo>
                  <a:lnTo>
                    <a:pt x="233" y="288"/>
                  </a:lnTo>
                  <a:lnTo>
                    <a:pt x="243" y="297"/>
                  </a:lnTo>
                  <a:lnTo>
                    <a:pt x="253" y="30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2" name="Line 30">
              <a:extLst>
                <a:ext uri="{FF2B5EF4-FFF2-40B4-BE49-F238E27FC236}">
                  <a16:creationId xmlns:a16="http://schemas.microsoft.com/office/drawing/2014/main" id="{DEF8FF46-E288-BC31-F49A-47E634A4701D}"/>
                </a:ext>
              </a:extLst>
            </p:cNvPr>
            <p:cNvSpPr>
              <a:spLocks noChangeShapeType="1"/>
            </p:cNvSpPr>
            <p:nvPr/>
          </p:nvSpPr>
          <p:spPr bwMode="auto">
            <a:xfrm flipV="1">
              <a:off x="5530" y="3366"/>
              <a:ext cx="36" cy="11"/>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 name="Freeform 31">
              <a:extLst>
                <a:ext uri="{FF2B5EF4-FFF2-40B4-BE49-F238E27FC236}">
                  <a16:creationId xmlns:a16="http://schemas.microsoft.com/office/drawing/2014/main" id="{47AD9937-4FAD-3F24-5CAE-D16599AD820E}"/>
                </a:ext>
              </a:extLst>
            </p:cNvPr>
            <p:cNvSpPr>
              <a:spLocks/>
            </p:cNvSpPr>
            <p:nvPr/>
          </p:nvSpPr>
          <p:spPr bwMode="auto">
            <a:xfrm>
              <a:off x="5771" y="3205"/>
              <a:ext cx="56" cy="66"/>
            </a:xfrm>
            <a:custGeom>
              <a:avLst/>
              <a:gdLst>
                <a:gd name="T0" fmla="*/ 103 w 48"/>
                <a:gd name="T1" fmla="*/ 0 h 58"/>
                <a:gd name="T2" fmla="*/ 91 w 48"/>
                <a:gd name="T3" fmla="*/ 1 h 58"/>
                <a:gd name="T4" fmla="*/ 88 w 48"/>
                <a:gd name="T5" fmla="*/ 2 h 58"/>
                <a:gd name="T6" fmla="*/ 82 w 48"/>
                <a:gd name="T7" fmla="*/ 2 h 58"/>
                <a:gd name="T8" fmla="*/ 76 w 48"/>
                <a:gd name="T9" fmla="*/ 3 h 58"/>
                <a:gd name="T10" fmla="*/ 74 w 48"/>
                <a:gd name="T11" fmla="*/ 9 h 58"/>
                <a:gd name="T12" fmla="*/ 67 w 48"/>
                <a:gd name="T13" fmla="*/ 10 h 58"/>
                <a:gd name="T14" fmla="*/ 64 w 48"/>
                <a:gd name="T15" fmla="*/ 11 h 58"/>
                <a:gd name="T16" fmla="*/ 58 w 48"/>
                <a:gd name="T17" fmla="*/ 15 h 58"/>
                <a:gd name="T18" fmla="*/ 55 w 48"/>
                <a:gd name="T19" fmla="*/ 17 h 58"/>
                <a:gd name="T20" fmla="*/ 54 w 48"/>
                <a:gd name="T21" fmla="*/ 19 h 58"/>
                <a:gd name="T22" fmla="*/ 48 w 48"/>
                <a:gd name="T23" fmla="*/ 23 h 58"/>
                <a:gd name="T24" fmla="*/ 43 w 48"/>
                <a:gd name="T25" fmla="*/ 25 h 58"/>
                <a:gd name="T26" fmla="*/ 41 w 48"/>
                <a:gd name="T27" fmla="*/ 28 h 58"/>
                <a:gd name="T28" fmla="*/ 37 w 48"/>
                <a:gd name="T29" fmla="*/ 30 h 58"/>
                <a:gd name="T30" fmla="*/ 34 w 48"/>
                <a:gd name="T31" fmla="*/ 34 h 58"/>
                <a:gd name="T32" fmla="*/ 30 w 48"/>
                <a:gd name="T33" fmla="*/ 39 h 58"/>
                <a:gd name="T34" fmla="*/ 29 w 48"/>
                <a:gd name="T35" fmla="*/ 41 h 58"/>
                <a:gd name="T36" fmla="*/ 25 w 48"/>
                <a:gd name="T37" fmla="*/ 46 h 58"/>
                <a:gd name="T38" fmla="*/ 22 w 48"/>
                <a:gd name="T39" fmla="*/ 50 h 58"/>
                <a:gd name="T40" fmla="*/ 21 w 48"/>
                <a:gd name="T41" fmla="*/ 53 h 58"/>
                <a:gd name="T42" fmla="*/ 15 w 48"/>
                <a:gd name="T43" fmla="*/ 57 h 58"/>
                <a:gd name="T44" fmla="*/ 15 w 48"/>
                <a:gd name="T45" fmla="*/ 64 h 58"/>
                <a:gd name="T46" fmla="*/ 11 w 48"/>
                <a:gd name="T47" fmla="*/ 67 h 58"/>
                <a:gd name="T48" fmla="*/ 11 w 48"/>
                <a:gd name="T49" fmla="*/ 73 h 58"/>
                <a:gd name="T50" fmla="*/ 9 w 48"/>
                <a:gd name="T51" fmla="*/ 76 h 58"/>
                <a:gd name="T52" fmla="*/ 8 w 48"/>
                <a:gd name="T53" fmla="*/ 82 h 58"/>
                <a:gd name="T54" fmla="*/ 2 w 48"/>
                <a:gd name="T55" fmla="*/ 85 h 58"/>
                <a:gd name="T56" fmla="*/ 1 w 48"/>
                <a:gd name="T57" fmla="*/ 93 h 58"/>
                <a:gd name="T58" fmla="*/ 1 w 48"/>
                <a:gd name="T59" fmla="*/ 97 h 58"/>
                <a:gd name="T60" fmla="*/ 0 w 48"/>
                <a:gd name="T61" fmla="*/ 102 h 58"/>
                <a:gd name="T62" fmla="*/ 0 w 48"/>
                <a:gd name="T63" fmla="*/ 109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 h="58">
                  <a:moveTo>
                    <a:pt x="47" y="0"/>
                  </a:moveTo>
                  <a:lnTo>
                    <a:pt x="42" y="1"/>
                  </a:lnTo>
                  <a:lnTo>
                    <a:pt x="40" y="2"/>
                  </a:lnTo>
                  <a:lnTo>
                    <a:pt x="38" y="2"/>
                  </a:lnTo>
                  <a:lnTo>
                    <a:pt x="35" y="3"/>
                  </a:lnTo>
                  <a:lnTo>
                    <a:pt x="33" y="4"/>
                  </a:lnTo>
                  <a:lnTo>
                    <a:pt x="31" y="5"/>
                  </a:lnTo>
                  <a:lnTo>
                    <a:pt x="29" y="6"/>
                  </a:lnTo>
                  <a:lnTo>
                    <a:pt x="27" y="8"/>
                  </a:lnTo>
                  <a:lnTo>
                    <a:pt x="25" y="9"/>
                  </a:lnTo>
                  <a:lnTo>
                    <a:pt x="24" y="10"/>
                  </a:lnTo>
                  <a:lnTo>
                    <a:pt x="22" y="12"/>
                  </a:lnTo>
                  <a:lnTo>
                    <a:pt x="20" y="13"/>
                  </a:lnTo>
                  <a:lnTo>
                    <a:pt x="19" y="15"/>
                  </a:lnTo>
                  <a:lnTo>
                    <a:pt x="17" y="16"/>
                  </a:lnTo>
                  <a:lnTo>
                    <a:pt x="15" y="18"/>
                  </a:lnTo>
                  <a:lnTo>
                    <a:pt x="14" y="20"/>
                  </a:lnTo>
                  <a:lnTo>
                    <a:pt x="13" y="22"/>
                  </a:lnTo>
                  <a:lnTo>
                    <a:pt x="11" y="24"/>
                  </a:lnTo>
                  <a:lnTo>
                    <a:pt x="10" y="26"/>
                  </a:lnTo>
                  <a:lnTo>
                    <a:pt x="9" y="28"/>
                  </a:lnTo>
                  <a:lnTo>
                    <a:pt x="7" y="30"/>
                  </a:lnTo>
                  <a:lnTo>
                    <a:pt x="7" y="33"/>
                  </a:lnTo>
                  <a:lnTo>
                    <a:pt x="5" y="35"/>
                  </a:lnTo>
                  <a:lnTo>
                    <a:pt x="5" y="38"/>
                  </a:lnTo>
                  <a:lnTo>
                    <a:pt x="4" y="40"/>
                  </a:lnTo>
                  <a:lnTo>
                    <a:pt x="3" y="42"/>
                  </a:lnTo>
                  <a:lnTo>
                    <a:pt x="2" y="45"/>
                  </a:lnTo>
                  <a:lnTo>
                    <a:pt x="1" y="48"/>
                  </a:lnTo>
                  <a:lnTo>
                    <a:pt x="1" y="51"/>
                  </a:lnTo>
                  <a:lnTo>
                    <a:pt x="0" y="54"/>
                  </a:lnTo>
                  <a:lnTo>
                    <a:pt x="0" y="5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4" name="Freeform 32">
              <a:extLst>
                <a:ext uri="{FF2B5EF4-FFF2-40B4-BE49-F238E27FC236}">
                  <a16:creationId xmlns:a16="http://schemas.microsoft.com/office/drawing/2014/main" id="{EFFD8F3D-78F2-9CAF-6E2D-C94C74566174}"/>
                </a:ext>
              </a:extLst>
            </p:cNvPr>
            <p:cNvSpPr>
              <a:spLocks/>
            </p:cNvSpPr>
            <p:nvPr/>
          </p:nvSpPr>
          <p:spPr bwMode="auto">
            <a:xfrm>
              <a:off x="3768" y="1301"/>
              <a:ext cx="410" cy="808"/>
            </a:xfrm>
            <a:custGeom>
              <a:avLst/>
              <a:gdLst>
                <a:gd name="T0" fmla="*/ 35 w 350"/>
                <a:gd name="T1" fmla="*/ 11 h 716"/>
                <a:gd name="T2" fmla="*/ 63 w 350"/>
                <a:gd name="T3" fmla="*/ 33 h 716"/>
                <a:gd name="T4" fmla="*/ 77 w 350"/>
                <a:gd name="T5" fmla="*/ 59 h 716"/>
                <a:gd name="T6" fmla="*/ 87 w 350"/>
                <a:gd name="T7" fmla="*/ 89 h 716"/>
                <a:gd name="T8" fmla="*/ 91 w 350"/>
                <a:gd name="T9" fmla="*/ 125 h 716"/>
                <a:gd name="T10" fmla="*/ 97 w 350"/>
                <a:gd name="T11" fmla="*/ 160 h 716"/>
                <a:gd name="T12" fmla="*/ 102 w 350"/>
                <a:gd name="T13" fmla="*/ 199 h 716"/>
                <a:gd name="T14" fmla="*/ 107 w 350"/>
                <a:gd name="T15" fmla="*/ 235 h 716"/>
                <a:gd name="T16" fmla="*/ 119 w 350"/>
                <a:gd name="T17" fmla="*/ 267 h 716"/>
                <a:gd name="T18" fmla="*/ 139 w 350"/>
                <a:gd name="T19" fmla="*/ 298 h 716"/>
                <a:gd name="T20" fmla="*/ 171 w 350"/>
                <a:gd name="T21" fmla="*/ 324 h 716"/>
                <a:gd name="T22" fmla="*/ 191 w 350"/>
                <a:gd name="T23" fmla="*/ 336 h 716"/>
                <a:gd name="T24" fmla="*/ 210 w 350"/>
                <a:gd name="T25" fmla="*/ 344 h 716"/>
                <a:gd name="T26" fmla="*/ 232 w 350"/>
                <a:gd name="T27" fmla="*/ 354 h 716"/>
                <a:gd name="T28" fmla="*/ 250 w 350"/>
                <a:gd name="T29" fmla="*/ 360 h 716"/>
                <a:gd name="T30" fmla="*/ 266 w 350"/>
                <a:gd name="T31" fmla="*/ 369 h 716"/>
                <a:gd name="T32" fmla="*/ 283 w 350"/>
                <a:gd name="T33" fmla="*/ 379 h 716"/>
                <a:gd name="T34" fmla="*/ 299 w 350"/>
                <a:gd name="T35" fmla="*/ 390 h 716"/>
                <a:gd name="T36" fmla="*/ 312 w 350"/>
                <a:gd name="T37" fmla="*/ 407 h 716"/>
                <a:gd name="T38" fmla="*/ 322 w 350"/>
                <a:gd name="T39" fmla="*/ 428 h 716"/>
                <a:gd name="T40" fmla="*/ 332 w 350"/>
                <a:gd name="T41" fmla="*/ 455 h 716"/>
                <a:gd name="T42" fmla="*/ 339 w 350"/>
                <a:gd name="T43" fmla="*/ 497 h 716"/>
                <a:gd name="T44" fmla="*/ 339 w 350"/>
                <a:gd name="T45" fmla="*/ 533 h 716"/>
                <a:gd name="T46" fmla="*/ 337 w 350"/>
                <a:gd name="T47" fmla="*/ 569 h 716"/>
                <a:gd name="T48" fmla="*/ 336 w 350"/>
                <a:gd name="T49" fmla="*/ 606 h 716"/>
                <a:gd name="T50" fmla="*/ 330 w 350"/>
                <a:gd name="T51" fmla="*/ 641 h 716"/>
                <a:gd name="T52" fmla="*/ 329 w 350"/>
                <a:gd name="T53" fmla="*/ 678 h 716"/>
                <a:gd name="T54" fmla="*/ 329 w 350"/>
                <a:gd name="T55" fmla="*/ 714 h 716"/>
                <a:gd name="T56" fmla="*/ 332 w 350"/>
                <a:gd name="T57" fmla="*/ 746 h 716"/>
                <a:gd name="T58" fmla="*/ 343 w 350"/>
                <a:gd name="T59" fmla="*/ 781 h 716"/>
                <a:gd name="T60" fmla="*/ 360 w 350"/>
                <a:gd name="T61" fmla="*/ 810 h 716"/>
                <a:gd name="T62" fmla="*/ 389 w 350"/>
                <a:gd name="T63" fmla="*/ 845 h 716"/>
                <a:gd name="T64" fmla="*/ 415 w 350"/>
                <a:gd name="T65" fmla="*/ 866 h 716"/>
                <a:gd name="T66" fmla="*/ 439 w 350"/>
                <a:gd name="T67" fmla="*/ 884 h 716"/>
                <a:gd name="T68" fmla="*/ 463 w 350"/>
                <a:gd name="T69" fmla="*/ 899 h 716"/>
                <a:gd name="T70" fmla="*/ 486 w 350"/>
                <a:gd name="T71" fmla="*/ 917 h 716"/>
                <a:gd name="T72" fmla="*/ 506 w 350"/>
                <a:gd name="T73" fmla="*/ 936 h 716"/>
                <a:gd name="T74" fmla="*/ 526 w 350"/>
                <a:gd name="T75" fmla="*/ 955 h 716"/>
                <a:gd name="T76" fmla="*/ 541 w 350"/>
                <a:gd name="T77" fmla="*/ 977 h 716"/>
                <a:gd name="T78" fmla="*/ 552 w 350"/>
                <a:gd name="T79" fmla="*/ 1007 h 716"/>
                <a:gd name="T80" fmla="*/ 558 w 350"/>
                <a:gd name="T81" fmla="*/ 1038 h 716"/>
                <a:gd name="T82" fmla="*/ 561 w 350"/>
                <a:gd name="T83" fmla="*/ 1082 h 716"/>
                <a:gd name="T84" fmla="*/ 558 w 350"/>
                <a:gd name="T85" fmla="*/ 1107 h 716"/>
                <a:gd name="T86" fmla="*/ 558 w 350"/>
                <a:gd name="T87" fmla="*/ 1127 h 716"/>
                <a:gd name="T88" fmla="*/ 555 w 350"/>
                <a:gd name="T89" fmla="*/ 1145 h 716"/>
                <a:gd name="T90" fmla="*/ 555 w 350"/>
                <a:gd name="T91" fmla="*/ 1163 h 716"/>
                <a:gd name="T92" fmla="*/ 561 w 350"/>
                <a:gd name="T93" fmla="*/ 1183 h 716"/>
                <a:gd name="T94" fmla="*/ 563 w 350"/>
                <a:gd name="T95" fmla="*/ 1197 h 716"/>
                <a:gd name="T96" fmla="*/ 574 w 350"/>
                <a:gd name="T97" fmla="*/ 1211 h 716"/>
                <a:gd name="T98" fmla="*/ 587 w 350"/>
                <a:gd name="T99" fmla="*/ 1227 h 716"/>
                <a:gd name="T100" fmla="*/ 603 w 350"/>
                <a:gd name="T101" fmla="*/ 1240 h 716"/>
                <a:gd name="T102" fmla="*/ 630 w 350"/>
                <a:gd name="T103" fmla="*/ 1257 h 716"/>
                <a:gd name="T104" fmla="*/ 704 w 350"/>
                <a:gd name="T105" fmla="*/ 1297 h 716"/>
                <a:gd name="T106" fmla="*/ 723 w 350"/>
                <a:gd name="T107" fmla="*/ 1301 h 716"/>
                <a:gd name="T108" fmla="*/ 725 w 350"/>
                <a:gd name="T109" fmla="*/ 1299 h 716"/>
                <a:gd name="T110" fmla="*/ 715 w 350"/>
                <a:gd name="T111" fmla="*/ 1286 h 716"/>
                <a:gd name="T112" fmla="*/ 695 w 350"/>
                <a:gd name="T113" fmla="*/ 1271 h 716"/>
                <a:gd name="T114" fmla="*/ 678 w 350"/>
                <a:gd name="T115" fmla="*/ 1255 h 716"/>
                <a:gd name="T116" fmla="*/ 667 w 350"/>
                <a:gd name="T117" fmla="*/ 1245 h 716"/>
                <a:gd name="T118" fmla="*/ 668 w 350"/>
                <a:gd name="T119" fmla="*/ 1245 h 716"/>
                <a:gd name="T120" fmla="*/ 693 w 350"/>
                <a:gd name="T121" fmla="*/ 1259 h 716"/>
                <a:gd name="T122" fmla="*/ 744 w 350"/>
                <a:gd name="T123" fmla="*/ 1292 h 7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0" h="716">
                  <a:moveTo>
                    <a:pt x="0" y="0"/>
                  </a:moveTo>
                  <a:lnTo>
                    <a:pt x="12" y="4"/>
                  </a:lnTo>
                  <a:lnTo>
                    <a:pt x="16" y="6"/>
                  </a:lnTo>
                  <a:lnTo>
                    <a:pt x="21" y="10"/>
                  </a:lnTo>
                  <a:lnTo>
                    <a:pt x="24" y="14"/>
                  </a:lnTo>
                  <a:lnTo>
                    <a:pt x="28" y="18"/>
                  </a:lnTo>
                  <a:lnTo>
                    <a:pt x="30" y="22"/>
                  </a:lnTo>
                  <a:lnTo>
                    <a:pt x="33" y="27"/>
                  </a:lnTo>
                  <a:lnTo>
                    <a:pt x="35" y="32"/>
                  </a:lnTo>
                  <a:lnTo>
                    <a:pt x="37" y="37"/>
                  </a:lnTo>
                  <a:lnTo>
                    <a:pt x="38" y="43"/>
                  </a:lnTo>
                  <a:lnTo>
                    <a:pt x="39" y="49"/>
                  </a:lnTo>
                  <a:lnTo>
                    <a:pt x="40" y="55"/>
                  </a:lnTo>
                  <a:lnTo>
                    <a:pt x="41" y="62"/>
                  </a:lnTo>
                  <a:lnTo>
                    <a:pt x="42" y="68"/>
                  </a:lnTo>
                  <a:lnTo>
                    <a:pt x="42" y="74"/>
                  </a:lnTo>
                  <a:lnTo>
                    <a:pt x="43" y="81"/>
                  </a:lnTo>
                  <a:lnTo>
                    <a:pt x="44" y="88"/>
                  </a:lnTo>
                  <a:lnTo>
                    <a:pt x="44" y="94"/>
                  </a:lnTo>
                  <a:lnTo>
                    <a:pt x="45" y="101"/>
                  </a:lnTo>
                  <a:lnTo>
                    <a:pt x="46" y="108"/>
                  </a:lnTo>
                  <a:lnTo>
                    <a:pt x="46" y="115"/>
                  </a:lnTo>
                  <a:lnTo>
                    <a:pt x="48" y="121"/>
                  </a:lnTo>
                  <a:lnTo>
                    <a:pt x="49" y="128"/>
                  </a:lnTo>
                  <a:lnTo>
                    <a:pt x="50" y="134"/>
                  </a:lnTo>
                  <a:lnTo>
                    <a:pt x="52" y="140"/>
                  </a:lnTo>
                  <a:lnTo>
                    <a:pt x="54" y="146"/>
                  </a:lnTo>
                  <a:lnTo>
                    <a:pt x="57" y="152"/>
                  </a:lnTo>
                  <a:lnTo>
                    <a:pt x="60" y="157"/>
                  </a:lnTo>
                  <a:lnTo>
                    <a:pt x="63" y="162"/>
                  </a:lnTo>
                  <a:lnTo>
                    <a:pt x="67" y="167"/>
                  </a:lnTo>
                  <a:lnTo>
                    <a:pt x="72" y="172"/>
                  </a:lnTo>
                  <a:lnTo>
                    <a:pt x="78" y="176"/>
                  </a:lnTo>
                  <a:lnTo>
                    <a:pt x="81" y="179"/>
                  </a:lnTo>
                  <a:lnTo>
                    <a:pt x="84" y="181"/>
                  </a:lnTo>
                  <a:lnTo>
                    <a:pt x="87" y="183"/>
                  </a:lnTo>
                  <a:lnTo>
                    <a:pt x="90" y="185"/>
                  </a:lnTo>
                  <a:lnTo>
                    <a:pt x="93" y="186"/>
                  </a:lnTo>
                  <a:lnTo>
                    <a:pt x="96" y="188"/>
                  </a:lnTo>
                  <a:lnTo>
                    <a:pt x="99" y="190"/>
                  </a:lnTo>
                  <a:lnTo>
                    <a:pt x="102" y="191"/>
                  </a:lnTo>
                  <a:lnTo>
                    <a:pt x="105" y="193"/>
                  </a:lnTo>
                  <a:lnTo>
                    <a:pt x="108" y="194"/>
                  </a:lnTo>
                  <a:lnTo>
                    <a:pt x="110" y="196"/>
                  </a:lnTo>
                  <a:lnTo>
                    <a:pt x="113" y="197"/>
                  </a:lnTo>
                  <a:lnTo>
                    <a:pt x="116" y="198"/>
                  </a:lnTo>
                  <a:lnTo>
                    <a:pt x="119" y="200"/>
                  </a:lnTo>
                  <a:lnTo>
                    <a:pt x="121" y="202"/>
                  </a:lnTo>
                  <a:lnTo>
                    <a:pt x="124" y="203"/>
                  </a:lnTo>
                  <a:lnTo>
                    <a:pt x="126" y="205"/>
                  </a:lnTo>
                  <a:lnTo>
                    <a:pt x="129" y="207"/>
                  </a:lnTo>
                  <a:lnTo>
                    <a:pt x="131" y="209"/>
                  </a:lnTo>
                  <a:lnTo>
                    <a:pt x="133" y="212"/>
                  </a:lnTo>
                  <a:lnTo>
                    <a:pt x="136" y="214"/>
                  </a:lnTo>
                  <a:lnTo>
                    <a:pt x="138" y="217"/>
                  </a:lnTo>
                  <a:lnTo>
                    <a:pt x="140" y="220"/>
                  </a:lnTo>
                  <a:lnTo>
                    <a:pt x="142" y="223"/>
                  </a:lnTo>
                  <a:lnTo>
                    <a:pt x="143" y="226"/>
                  </a:lnTo>
                  <a:lnTo>
                    <a:pt x="145" y="230"/>
                  </a:lnTo>
                  <a:lnTo>
                    <a:pt x="147" y="234"/>
                  </a:lnTo>
                  <a:lnTo>
                    <a:pt x="148" y="238"/>
                  </a:lnTo>
                  <a:lnTo>
                    <a:pt x="150" y="243"/>
                  </a:lnTo>
                  <a:lnTo>
                    <a:pt x="151" y="248"/>
                  </a:lnTo>
                  <a:lnTo>
                    <a:pt x="153" y="260"/>
                  </a:lnTo>
                  <a:lnTo>
                    <a:pt x="154" y="266"/>
                  </a:lnTo>
                  <a:lnTo>
                    <a:pt x="154" y="272"/>
                  </a:lnTo>
                  <a:lnTo>
                    <a:pt x="154" y="278"/>
                  </a:lnTo>
                  <a:lnTo>
                    <a:pt x="154" y="285"/>
                  </a:lnTo>
                  <a:lnTo>
                    <a:pt x="154" y="291"/>
                  </a:lnTo>
                  <a:lnTo>
                    <a:pt x="154" y="298"/>
                  </a:lnTo>
                  <a:lnTo>
                    <a:pt x="154" y="304"/>
                  </a:lnTo>
                  <a:lnTo>
                    <a:pt x="153" y="311"/>
                  </a:lnTo>
                  <a:lnTo>
                    <a:pt x="153" y="318"/>
                  </a:lnTo>
                  <a:lnTo>
                    <a:pt x="152" y="324"/>
                  </a:lnTo>
                  <a:lnTo>
                    <a:pt x="152" y="331"/>
                  </a:lnTo>
                  <a:lnTo>
                    <a:pt x="151" y="337"/>
                  </a:lnTo>
                  <a:lnTo>
                    <a:pt x="150" y="344"/>
                  </a:lnTo>
                  <a:lnTo>
                    <a:pt x="150" y="350"/>
                  </a:lnTo>
                  <a:lnTo>
                    <a:pt x="149" y="357"/>
                  </a:lnTo>
                  <a:lnTo>
                    <a:pt x="149" y="364"/>
                  </a:lnTo>
                  <a:lnTo>
                    <a:pt x="149" y="370"/>
                  </a:lnTo>
                  <a:lnTo>
                    <a:pt x="148" y="377"/>
                  </a:lnTo>
                  <a:lnTo>
                    <a:pt x="148" y="383"/>
                  </a:lnTo>
                  <a:lnTo>
                    <a:pt x="149" y="390"/>
                  </a:lnTo>
                  <a:lnTo>
                    <a:pt x="149" y="396"/>
                  </a:lnTo>
                  <a:lnTo>
                    <a:pt x="150" y="402"/>
                  </a:lnTo>
                  <a:lnTo>
                    <a:pt x="151" y="408"/>
                  </a:lnTo>
                  <a:lnTo>
                    <a:pt x="152" y="414"/>
                  </a:lnTo>
                  <a:lnTo>
                    <a:pt x="154" y="420"/>
                  </a:lnTo>
                  <a:lnTo>
                    <a:pt x="155" y="426"/>
                  </a:lnTo>
                  <a:lnTo>
                    <a:pt x="158" y="432"/>
                  </a:lnTo>
                  <a:lnTo>
                    <a:pt x="160" y="437"/>
                  </a:lnTo>
                  <a:lnTo>
                    <a:pt x="163" y="443"/>
                  </a:lnTo>
                  <a:lnTo>
                    <a:pt x="167" y="448"/>
                  </a:lnTo>
                  <a:lnTo>
                    <a:pt x="174" y="458"/>
                  </a:lnTo>
                  <a:lnTo>
                    <a:pt x="177" y="462"/>
                  </a:lnTo>
                  <a:lnTo>
                    <a:pt x="181" y="466"/>
                  </a:lnTo>
                  <a:lnTo>
                    <a:pt x="184" y="470"/>
                  </a:lnTo>
                  <a:lnTo>
                    <a:pt x="188" y="473"/>
                  </a:lnTo>
                  <a:lnTo>
                    <a:pt x="192" y="477"/>
                  </a:lnTo>
                  <a:lnTo>
                    <a:pt x="196" y="480"/>
                  </a:lnTo>
                  <a:lnTo>
                    <a:pt x="199" y="483"/>
                  </a:lnTo>
                  <a:lnTo>
                    <a:pt x="203" y="486"/>
                  </a:lnTo>
                  <a:lnTo>
                    <a:pt x="207" y="489"/>
                  </a:lnTo>
                  <a:lnTo>
                    <a:pt x="210" y="492"/>
                  </a:lnTo>
                  <a:lnTo>
                    <a:pt x="214" y="495"/>
                  </a:lnTo>
                  <a:lnTo>
                    <a:pt x="217" y="498"/>
                  </a:lnTo>
                  <a:lnTo>
                    <a:pt x="220" y="501"/>
                  </a:lnTo>
                  <a:lnTo>
                    <a:pt x="224" y="504"/>
                  </a:lnTo>
                  <a:lnTo>
                    <a:pt x="227" y="508"/>
                  </a:lnTo>
                  <a:lnTo>
                    <a:pt x="230" y="511"/>
                  </a:lnTo>
                  <a:lnTo>
                    <a:pt x="233" y="514"/>
                  </a:lnTo>
                  <a:lnTo>
                    <a:pt x="236" y="518"/>
                  </a:lnTo>
                  <a:lnTo>
                    <a:pt x="238" y="522"/>
                  </a:lnTo>
                  <a:lnTo>
                    <a:pt x="241" y="525"/>
                  </a:lnTo>
                  <a:lnTo>
                    <a:pt x="243" y="530"/>
                  </a:lnTo>
                  <a:lnTo>
                    <a:pt x="245" y="534"/>
                  </a:lnTo>
                  <a:lnTo>
                    <a:pt x="247" y="539"/>
                  </a:lnTo>
                  <a:lnTo>
                    <a:pt x="249" y="544"/>
                  </a:lnTo>
                  <a:lnTo>
                    <a:pt x="250" y="549"/>
                  </a:lnTo>
                  <a:lnTo>
                    <a:pt x="252" y="555"/>
                  </a:lnTo>
                  <a:lnTo>
                    <a:pt x="252" y="561"/>
                  </a:lnTo>
                  <a:lnTo>
                    <a:pt x="253" y="567"/>
                  </a:lnTo>
                  <a:lnTo>
                    <a:pt x="254" y="574"/>
                  </a:lnTo>
                  <a:lnTo>
                    <a:pt x="254" y="582"/>
                  </a:lnTo>
                  <a:lnTo>
                    <a:pt x="254" y="591"/>
                  </a:lnTo>
                  <a:lnTo>
                    <a:pt x="254" y="595"/>
                  </a:lnTo>
                  <a:lnTo>
                    <a:pt x="253" y="600"/>
                  </a:lnTo>
                  <a:lnTo>
                    <a:pt x="253" y="604"/>
                  </a:lnTo>
                  <a:lnTo>
                    <a:pt x="253" y="608"/>
                  </a:lnTo>
                  <a:lnTo>
                    <a:pt x="253" y="612"/>
                  </a:lnTo>
                  <a:lnTo>
                    <a:pt x="253" y="616"/>
                  </a:lnTo>
                  <a:lnTo>
                    <a:pt x="252" y="620"/>
                  </a:lnTo>
                  <a:lnTo>
                    <a:pt x="252" y="623"/>
                  </a:lnTo>
                  <a:lnTo>
                    <a:pt x="252" y="626"/>
                  </a:lnTo>
                  <a:lnTo>
                    <a:pt x="252" y="630"/>
                  </a:lnTo>
                  <a:lnTo>
                    <a:pt x="252" y="633"/>
                  </a:lnTo>
                  <a:lnTo>
                    <a:pt x="252" y="636"/>
                  </a:lnTo>
                  <a:lnTo>
                    <a:pt x="253" y="640"/>
                  </a:lnTo>
                  <a:lnTo>
                    <a:pt x="253" y="642"/>
                  </a:lnTo>
                  <a:lnTo>
                    <a:pt x="254" y="646"/>
                  </a:lnTo>
                  <a:lnTo>
                    <a:pt x="254" y="648"/>
                  </a:lnTo>
                  <a:lnTo>
                    <a:pt x="255" y="651"/>
                  </a:lnTo>
                  <a:lnTo>
                    <a:pt x="256" y="654"/>
                  </a:lnTo>
                  <a:lnTo>
                    <a:pt x="257" y="657"/>
                  </a:lnTo>
                  <a:lnTo>
                    <a:pt x="259" y="660"/>
                  </a:lnTo>
                  <a:lnTo>
                    <a:pt x="260" y="662"/>
                  </a:lnTo>
                  <a:lnTo>
                    <a:pt x="262" y="665"/>
                  </a:lnTo>
                  <a:lnTo>
                    <a:pt x="264" y="668"/>
                  </a:lnTo>
                  <a:lnTo>
                    <a:pt x="266" y="670"/>
                  </a:lnTo>
                  <a:lnTo>
                    <a:pt x="269" y="673"/>
                  </a:lnTo>
                  <a:lnTo>
                    <a:pt x="272" y="676"/>
                  </a:lnTo>
                  <a:lnTo>
                    <a:pt x="274" y="678"/>
                  </a:lnTo>
                  <a:lnTo>
                    <a:pt x="278" y="681"/>
                  </a:lnTo>
                  <a:lnTo>
                    <a:pt x="282" y="684"/>
                  </a:lnTo>
                  <a:lnTo>
                    <a:pt x="286" y="687"/>
                  </a:lnTo>
                  <a:lnTo>
                    <a:pt x="305" y="700"/>
                  </a:lnTo>
                  <a:lnTo>
                    <a:pt x="313" y="704"/>
                  </a:lnTo>
                  <a:lnTo>
                    <a:pt x="319" y="708"/>
                  </a:lnTo>
                  <a:lnTo>
                    <a:pt x="323" y="710"/>
                  </a:lnTo>
                  <a:lnTo>
                    <a:pt x="326" y="711"/>
                  </a:lnTo>
                  <a:lnTo>
                    <a:pt x="328" y="712"/>
                  </a:lnTo>
                  <a:lnTo>
                    <a:pt x="330" y="712"/>
                  </a:lnTo>
                  <a:lnTo>
                    <a:pt x="330" y="711"/>
                  </a:lnTo>
                  <a:lnTo>
                    <a:pt x="329" y="710"/>
                  </a:lnTo>
                  <a:lnTo>
                    <a:pt x="328" y="708"/>
                  </a:lnTo>
                  <a:lnTo>
                    <a:pt x="326" y="705"/>
                  </a:lnTo>
                  <a:lnTo>
                    <a:pt x="324" y="703"/>
                  </a:lnTo>
                  <a:lnTo>
                    <a:pt x="321" y="700"/>
                  </a:lnTo>
                  <a:lnTo>
                    <a:pt x="318" y="697"/>
                  </a:lnTo>
                  <a:lnTo>
                    <a:pt x="315" y="694"/>
                  </a:lnTo>
                  <a:lnTo>
                    <a:pt x="312" y="691"/>
                  </a:lnTo>
                  <a:lnTo>
                    <a:pt x="309" y="688"/>
                  </a:lnTo>
                  <a:lnTo>
                    <a:pt x="307" y="686"/>
                  </a:lnTo>
                  <a:lnTo>
                    <a:pt x="304" y="683"/>
                  </a:lnTo>
                  <a:lnTo>
                    <a:pt x="303" y="682"/>
                  </a:lnTo>
                  <a:lnTo>
                    <a:pt x="302" y="680"/>
                  </a:lnTo>
                  <a:lnTo>
                    <a:pt x="301" y="679"/>
                  </a:lnTo>
                  <a:lnTo>
                    <a:pt x="302" y="680"/>
                  </a:lnTo>
                  <a:lnTo>
                    <a:pt x="303" y="680"/>
                  </a:lnTo>
                  <a:lnTo>
                    <a:pt x="305" y="682"/>
                  </a:lnTo>
                  <a:lnTo>
                    <a:pt x="309" y="684"/>
                  </a:lnTo>
                  <a:lnTo>
                    <a:pt x="314" y="688"/>
                  </a:lnTo>
                  <a:lnTo>
                    <a:pt x="320" y="693"/>
                  </a:lnTo>
                  <a:lnTo>
                    <a:pt x="328" y="699"/>
                  </a:lnTo>
                  <a:lnTo>
                    <a:pt x="337" y="706"/>
                  </a:lnTo>
                  <a:lnTo>
                    <a:pt x="349" y="71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5" name="Freeform 33">
              <a:extLst>
                <a:ext uri="{FF2B5EF4-FFF2-40B4-BE49-F238E27FC236}">
                  <a16:creationId xmlns:a16="http://schemas.microsoft.com/office/drawing/2014/main" id="{BF463233-ACF0-6695-612A-E04754B2B177}"/>
                </a:ext>
              </a:extLst>
            </p:cNvPr>
            <p:cNvSpPr>
              <a:spLocks/>
            </p:cNvSpPr>
            <p:nvPr/>
          </p:nvSpPr>
          <p:spPr bwMode="auto">
            <a:xfrm>
              <a:off x="5343" y="3258"/>
              <a:ext cx="224" cy="88"/>
            </a:xfrm>
            <a:custGeom>
              <a:avLst/>
              <a:gdLst>
                <a:gd name="T0" fmla="*/ 0 w 191"/>
                <a:gd name="T1" fmla="*/ 0 h 78"/>
                <a:gd name="T2" fmla="*/ 26 w 191"/>
                <a:gd name="T3" fmla="*/ 10 h 78"/>
                <a:gd name="T4" fmla="*/ 40 w 191"/>
                <a:gd name="T5" fmla="*/ 12 h 78"/>
                <a:gd name="T6" fmla="*/ 54 w 191"/>
                <a:gd name="T7" fmla="*/ 18 h 78"/>
                <a:gd name="T8" fmla="*/ 66 w 191"/>
                <a:gd name="T9" fmla="*/ 24 h 78"/>
                <a:gd name="T10" fmla="*/ 77 w 191"/>
                <a:gd name="T11" fmla="*/ 27 h 78"/>
                <a:gd name="T12" fmla="*/ 90 w 191"/>
                <a:gd name="T13" fmla="*/ 33 h 78"/>
                <a:gd name="T14" fmla="*/ 104 w 191"/>
                <a:gd name="T15" fmla="*/ 38 h 78"/>
                <a:gd name="T16" fmla="*/ 118 w 191"/>
                <a:gd name="T17" fmla="*/ 43 h 78"/>
                <a:gd name="T18" fmla="*/ 129 w 191"/>
                <a:gd name="T19" fmla="*/ 49 h 78"/>
                <a:gd name="T20" fmla="*/ 142 w 191"/>
                <a:gd name="T21" fmla="*/ 55 h 78"/>
                <a:gd name="T22" fmla="*/ 156 w 191"/>
                <a:gd name="T23" fmla="*/ 60 h 78"/>
                <a:gd name="T24" fmla="*/ 168 w 191"/>
                <a:gd name="T25" fmla="*/ 63 h 78"/>
                <a:gd name="T26" fmla="*/ 183 w 191"/>
                <a:gd name="T27" fmla="*/ 71 h 78"/>
                <a:gd name="T28" fmla="*/ 196 w 191"/>
                <a:gd name="T29" fmla="*/ 76 h 78"/>
                <a:gd name="T30" fmla="*/ 208 w 191"/>
                <a:gd name="T31" fmla="*/ 80 h 78"/>
                <a:gd name="T32" fmla="*/ 222 w 191"/>
                <a:gd name="T33" fmla="*/ 87 h 78"/>
                <a:gd name="T34" fmla="*/ 232 w 191"/>
                <a:gd name="T35" fmla="*/ 90 h 78"/>
                <a:gd name="T36" fmla="*/ 245 w 191"/>
                <a:gd name="T37" fmla="*/ 97 h 78"/>
                <a:gd name="T38" fmla="*/ 260 w 191"/>
                <a:gd name="T39" fmla="*/ 100 h 78"/>
                <a:gd name="T40" fmla="*/ 272 w 191"/>
                <a:gd name="T41" fmla="*/ 103 h 78"/>
                <a:gd name="T42" fmla="*/ 286 w 191"/>
                <a:gd name="T43" fmla="*/ 111 h 78"/>
                <a:gd name="T44" fmla="*/ 298 w 191"/>
                <a:gd name="T45" fmla="*/ 113 h 78"/>
                <a:gd name="T46" fmla="*/ 313 w 191"/>
                <a:gd name="T47" fmla="*/ 116 h 78"/>
                <a:gd name="T48" fmla="*/ 326 w 191"/>
                <a:gd name="T49" fmla="*/ 120 h 78"/>
                <a:gd name="T50" fmla="*/ 339 w 191"/>
                <a:gd name="T51" fmla="*/ 125 h 78"/>
                <a:gd name="T52" fmla="*/ 352 w 191"/>
                <a:gd name="T53" fmla="*/ 127 h 78"/>
                <a:gd name="T54" fmla="*/ 367 w 191"/>
                <a:gd name="T55" fmla="*/ 131 h 78"/>
                <a:gd name="T56" fmla="*/ 382 w 191"/>
                <a:gd name="T57" fmla="*/ 133 h 78"/>
                <a:gd name="T58" fmla="*/ 395 w 191"/>
                <a:gd name="T59" fmla="*/ 138 h 78"/>
                <a:gd name="T60" fmla="*/ 408 w 191"/>
                <a:gd name="T61" fmla="*/ 138 h 78"/>
                <a:gd name="T62" fmla="*/ 422 w 191"/>
                <a:gd name="T63" fmla="*/ 141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 h="78">
                  <a:moveTo>
                    <a:pt x="0" y="0"/>
                  </a:moveTo>
                  <a:lnTo>
                    <a:pt x="12" y="5"/>
                  </a:lnTo>
                  <a:lnTo>
                    <a:pt x="18" y="7"/>
                  </a:lnTo>
                  <a:lnTo>
                    <a:pt x="24" y="10"/>
                  </a:lnTo>
                  <a:lnTo>
                    <a:pt x="30" y="13"/>
                  </a:lnTo>
                  <a:lnTo>
                    <a:pt x="35" y="15"/>
                  </a:lnTo>
                  <a:lnTo>
                    <a:pt x="41" y="18"/>
                  </a:lnTo>
                  <a:lnTo>
                    <a:pt x="47" y="21"/>
                  </a:lnTo>
                  <a:lnTo>
                    <a:pt x="53" y="24"/>
                  </a:lnTo>
                  <a:lnTo>
                    <a:pt x="58" y="27"/>
                  </a:lnTo>
                  <a:lnTo>
                    <a:pt x="64" y="30"/>
                  </a:lnTo>
                  <a:lnTo>
                    <a:pt x="70" y="33"/>
                  </a:lnTo>
                  <a:lnTo>
                    <a:pt x="76" y="35"/>
                  </a:lnTo>
                  <a:lnTo>
                    <a:pt x="82" y="39"/>
                  </a:lnTo>
                  <a:lnTo>
                    <a:pt x="88" y="41"/>
                  </a:lnTo>
                  <a:lnTo>
                    <a:pt x="94" y="44"/>
                  </a:lnTo>
                  <a:lnTo>
                    <a:pt x="100" y="47"/>
                  </a:lnTo>
                  <a:lnTo>
                    <a:pt x="105" y="50"/>
                  </a:lnTo>
                  <a:lnTo>
                    <a:pt x="111" y="52"/>
                  </a:lnTo>
                  <a:lnTo>
                    <a:pt x="117" y="55"/>
                  </a:lnTo>
                  <a:lnTo>
                    <a:pt x="123" y="57"/>
                  </a:lnTo>
                  <a:lnTo>
                    <a:pt x="129" y="60"/>
                  </a:lnTo>
                  <a:lnTo>
                    <a:pt x="135" y="62"/>
                  </a:lnTo>
                  <a:lnTo>
                    <a:pt x="141" y="64"/>
                  </a:lnTo>
                  <a:lnTo>
                    <a:pt x="147" y="66"/>
                  </a:lnTo>
                  <a:lnTo>
                    <a:pt x="153" y="68"/>
                  </a:lnTo>
                  <a:lnTo>
                    <a:pt x="159" y="70"/>
                  </a:lnTo>
                  <a:lnTo>
                    <a:pt x="165" y="72"/>
                  </a:lnTo>
                  <a:lnTo>
                    <a:pt x="172" y="73"/>
                  </a:lnTo>
                  <a:lnTo>
                    <a:pt x="178" y="75"/>
                  </a:lnTo>
                  <a:lnTo>
                    <a:pt x="184" y="75"/>
                  </a:lnTo>
                  <a:lnTo>
                    <a:pt x="190"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6" name="Freeform 34">
              <a:extLst>
                <a:ext uri="{FF2B5EF4-FFF2-40B4-BE49-F238E27FC236}">
                  <a16:creationId xmlns:a16="http://schemas.microsoft.com/office/drawing/2014/main" id="{165C3976-87C6-5E05-DF1B-F6641480834A}"/>
                </a:ext>
              </a:extLst>
            </p:cNvPr>
            <p:cNvSpPr>
              <a:spLocks/>
            </p:cNvSpPr>
            <p:nvPr/>
          </p:nvSpPr>
          <p:spPr bwMode="auto">
            <a:xfrm>
              <a:off x="5372" y="3173"/>
              <a:ext cx="372" cy="98"/>
            </a:xfrm>
            <a:custGeom>
              <a:avLst/>
              <a:gdLst>
                <a:gd name="T0" fmla="*/ 0 w 318"/>
                <a:gd name="T1" fmla="*/ 0 h 87"/>
                <a:gd name="T2" fmla="*/ 43 w 318"/>
                <a:gd name="T3" fmla="*/ 10 h 87"/>
                <a:gd name="T4" fmla="*/ 66 w 318"/>
                <a:gd name="T5" fmla="*/ 14 h 87"/>
                <a:gd name="T6" fmla="*/ 88 w 318"/>
                <a:gd name="T7" fmla="*/ 20 h 87"/>
                <a:gd name="T8" fmla="*/ 106 w 318"/>
                <a:gd name="T9" fmla="*/ 26 h 87"/>
                <a:gd name="T10" fmla="*/ 130 w 318"/>
                <a:gd name="T11" fmla="*/ 30 h 87"/>
                <a:gd name="T12" fmla="*/ 152 w 318"/>
                <a:gd name="T13" fmla="*/ 38 h 87"/>
                <a:gd name="T14" fmla="*/ 170 w 318"/>
                <a:gd name="T15" fmla="*/ 43 h 87"/>
                <a:gd name="T16" fmla="*/ 192 w 318"/>
                <a:gd name="T17" fmla="*/ 48 h 87"/>
                <a:gd name="T18" fmla="*/ 216 w 318"/>
                <a:gd name="T19" fmla="*/ 56 h 87"/>
                <a:gd name="T20" fmla="*/ 234 w 318"/>
                <a:gd name="T21" fmla="*/ 61 h 87"/>
                <a:gd name="T22" fmla="*/ 255 w 318"/>
                <a:gd name="T23" fmla="*/ 68 h 87"/>
                <a:gd name="T24" fmla="*/ 275 w 318"/>
                <a:gd name="T25" fmla="*/ 74 h 87"/>
                <a:gd name="T26" fmla="*/ 298 w 318"/>
                <a:gd name="T27" fmla="*/ 80 h 87"/>
                <a:gd name="T28" fmla="*/ 319 w 318"/>
                <a:gd name="T29" fmla="*/ 87 h 87"/>
                <a:gd name="T30" fmla="*/ 339 w 318"/>
                <a:gd name="T31" fmla="*/ 91 h 87"/>
                <a:gd name="T32" fmla="*/ 360 w 318"/>
                <a:gd name="T33" fmla="*/ 99 h 87"/>
                <a:gd name="T34" fmla="*/ 384 w 318"/>
                <a:gd name="T35" fmla="*/ 103 h 87"/>
                <a:gd name="T36" fmla="*/ 404 w 318"/>
                <a:gd name="T37" fmla="*/ 110 h 87"/>
                <a:gd name="T38" fmla="*/ 426 w 318"/>
                <a:gd name="T39" fmla="*/ 114 h 87"/>
                <a:gd name="T40" fmla="*/ 443 w 318"/>
                <a:gd name="T41" fmla="*/ 118 h 87"/>
                <a:gd name="T42" fmla="*/ 466 w 318"/>
                <a:gd name="T43" fmla="*/ 126 h 87"/>
                <a:gd name="T44" fmla="*/ 489 w 318"/>
                <a:gd name="T45" fmla="*/ 128 h 87"/>
                <a:gd name="T46" fmla="*/ 510 w 318"/>
                <a:gd name="T47" fmla="*/ 132 h 87"/>
                <a:gd name="T48" fmla="*/ 531 w 318"/>
                <a:gd name="T49" fmla="*/ 139 h 87"/>
                <a:gd name="T50" fmla="*/ 556 w 318"/>
                <a:gd name="T51" fmla="*/ 142 h 87"/>
                <a:gd name="T52" fmla="*/ 578 w 318"/>
                <a:gd name="T53" fmla="*/ 143 h 87"/>
                <a:gd name="T54" fmla="*/ 602 w 318"/>
                <a:gd name="T55" fmla="*/ 148 h 87"/>
                <a:gd name="T56" fmla="*/ 624 w 318"/>
                <a:gd name="T57" fmla="*/ 150 h 87"/>
                <a:gd name="T58" fmla="*/ 647 w 318"/>
                <a:gd name="T59" fmla="*/ 153 h 87"/>
                <a:gd name="T60" fmla="*/ 670 w 318"/>
                <a:gd name="T61" fmla="*/ 154 h 87"/>
                <a:gd name="T62" fmla="*/ 695 w 318"/>
                <a:gd name="T63" fmla="*/ 157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8" h="87">
                  <a:moveTo>
                    <a:pt x="0" y="0"/>
                  </a:moveTo>
                  <a:lnTo>
                    <a:pt x="20" y="5"/>
                  </a:lnTo>
                  <a:lnTo>
                    <a:pt x="30" y="8"/>
                  </a:lnTo>
                  <a:lnTo>
                    <a:pt x="40" y="11"/>
                  </a:lnTo>
                  <a:lnTo>
                    <a:pt x="49" y="14"/>
                  </a:lnTo>
                  <a:lnTo>
                    <a:pt x="59" y="17"/>
                  </a:lnTo>
                  <a:lnTo>
                    <a:pt x="69" y="21"/>
                  </a:lnTo>
                  <a:lnTo>
                    <a:pt x="78" y="24"/>
                  </a:lnTo>
                  <a:lnTo>
                    <a:pt x="88" y="27"/>
                  </a:lnTo>
                  <a:lnTo>
                    <a:pt x="98" y="31"/>
                  </a:lnTo>
                  <a:lnTo>
                    <a:pt x="107" y="34"/>
                  </a:lnTo>
                  <a:lnTo>
                    <a:pt x="116" y="37"/>
                  </a:lnTo>
                  <a:lnTo>
                    <a:pt x="126" y="41"/>
                  </a:lnTo>
                  <a:lnTo>
                    <a:pt x="136" y="44"/>
                  </a:lnTo>
                  <a:lnTo>
                    <a:pt x="145" y="47"/>
                  </a:lnTo>
                  <a:lnTo>
                    <a:pt x="155" y="51"/>
                  </a:lnTo>
                  <a:lnTo>
                    <a:pt x="164" y="54"/>
                  </a:lnTo>
                  <a:lnTo>
                    <a:pt x="174" y="57"/>
                  </a:lnTo>
                  <a:lnTo>
                    <a:pt x="184" y="60"/>
                  </a:lnTo>
                  <a:lnTo>
                    <a:pt x="194" y="63"/>
                  </a:lnTo>
                  <a:lnTo>
                    <a:pt x="203" y="66"/>
                  </a:lnTo>
                  <a:lnTo>
                    <a:pt x="213" y="69"/>
                  </a:lnTo>
                  <a:lnTo>
                    <a:pt x="223" y="71"/>
                  </a:lnTo>
                  <a:lnTo>
                    <a:pt x="233" y="73"/>
                  </a:lnTo>
                  <a:lnTo>
                    <a:pt x="243" y="76"/>
                  </a:lnTo>
                  <a:lnTo>
                    <a:pt x="254" y="78"/>
                  </a:lnTo>
                  <a:lnTo>
                    <a:pt x="264" y="79"/>
                  </a:lnTo>
                  <a:lnTo>
                    <a:pt x="274" y="81"/>
                  </a:lnTo>
                  <a:lnTo>
                    <a:pt x="285" y="83"/>
                  </a:lnTo>
                  <a:lnTo>
                    <a:pt x="295" y="84"/>
                  </a:lnTo>
                  <a:lnTo>
                    <a:pt x="306" y="85"/>
                  </a:lnTo>
                  <a:lnTo>
                    <a:pt x="317" y="8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Freeform 35">
              <a:extLst>
                <a:ext uri="{FF2B5EF4-FFF2-40B4-BE49-F238E27FC236}">
                  <a16:creationId xmlns:a16="http://schemas.microsoft.com/office/drawing/2014/main" id="{0DE38571-8F4F-7C0B-05D6-5C8536C63DEC}"/>
                </a:ext>
              </a:extLst>
            </p:cNvPr>
            <p:cNvSpPr>
              <a:spLocks/>
            </p:cNvSpPr>
            <p:nvPr/>
          </p:nvSpPr>
          <p:spPr bwMode="auto">
            <a:xfrm>
              <a:off x="5317" y="3181"/>
              <a:ext cx="74" cy="26"/>
            </a:xfrm>
            <a:custGeom>
              <a:avLst/>
              <a:gdLst>
                <a:gd name="T0" fmla="*/ 130 w 64"/>
                <a:gd name="T1" fmla="*/ 2 h 23"/>
                <a:gd name="T2" fmla="*/ 121 w 64"/>
                <a:gd name="T3" fmla="*/ 1 h 23"/>
                <a:gd name="T4" fmla="*/ 118 w 64"/>
                <a:gd name="T5" fmla="*/ 1 h 23"/>
                <a:gd name="T6" fmla="*/ 114 w 64"/>
                <a:gd name="T7" fmla="*/ 1 h 23"/>
                <a:gd name="T8" fmla="*/ 108 w 64"/>
                <a:gd name="T9" fmla="*/ 0 h 23"/>
                <a:gd name="T10" fmla="*/ 103 w 64"/>
                <a:gd name="T11" fmla="*/ 0 h 23"/>
                <a:gd name="T12" fmla="*/ 101 w 64"/>
                <a:gd name="T13" fmla="*/ 0 h 23"/>
                <a:gd name="T14" fmla="*/ 95 w 64"/>
                <a:gd name="T15" fmla="*/ 0 h 23"/>
                <a:gd name="T16" fmla="*/ 91 w 64"/>
                <a:gd name="T17" fmla="*/ 0 h 23"/>
                <a:gd name="T18" fmla="*/ 88 w 64"/>
                <a:gd name="T19" fmla="*/ 0 h 23"/>
                <a:gd name="T20" fmla="*/ 82 w 64"/>
                <a:gd name="T21" fmla="*/ 1 h 23"/>
                <a:gd name="T22" fmla="*/ 79 w 64"/>
                <a:gd name="T23" fmla="*/ 1 h 23"/>
                <a:gd name="T24" fmla="*/ 76 w 64"/>
                <a:gd name="T25" fmla="*/ 1 h 23"/>
                <a:gd name="T26" fmla="*/ 68 w 64"/>
                <a:gd name="T27" fmla="*/ 2 h 23"/>
                <a:gd name="T28" fmla="*/ 66 w 64"/>
                <a:gd name="T29" fmla="*/ 2 h 23"/>
                <a:gd name="T30" fmla="*/ 61 w 64"/>
                <a:gd name="T31" fmla="*/ 3 h 23"/>
                <a:gd name="T32" fmla="*/ 57 w 64"/>
                <a:gd name="T33" fmla="*/ 9 h 23"/>
                <a:gd name="T34" fmla="*/ 53 w 64"/>
                <a:gd name="T35" fmla="*/ 9 h 23"/>
                <a:gd name="T36" fmla="*/ 50 w 64"/>
                <a:gd name="T37" fmla="*/ 10 h 23"/>
                <a:gd name="T38" fmla="*/ 45 w 64"/>
                <a:gd name="T39" fmla="*/ 11 h 23"/>
                <a:gd name="T40" fmla="*/ 42 w 64"/>
                <a:gd name="T41" fmla="*/ 12 h 23"/>
                <a:gd name="T42" fmla="*/ 37 w 64"/>
                <a:gd name="T43" fmla="*/ 14 h 23"/>
                <a:gd name="T44" fmla="*/ 34 w 64"/>
                <a:gd name="T45" fmla="*/ 16 h 23"/>
                <a:gd name="T46" fmla="*/ 29 w 64"/>
                <a:gd name="T47" fmla="*/ 18 h 23"/>
                <a:gd name="T48" fmla="*/ 25 w 64"/>
                <a:gd name="T49" fmla="*/ 20 h 23"/>
                <a:gd name="T50" fmla="*/ 23 w 64"/>
                <a:gd name="T51" fmla="*/ 23 h 23"/>
                <a:gd name="T52" fmla="*/ 19 w 64"/>
                <a:gd name="T53" fmla="*/ 26 h 23"/>
                <a:gd name="T54" fmla="*/ 14 w 64"/>
                <a:gd name="T55" fmla="*/ 27 h 23"/>
                <a:gd name="T56" fmla="*/ 10 w 64"/>
                <a:gd name="T57" fmla="*/ 29 h 23"/>
                <a:gd name="T58" fmla="*/ 3 w 64"/>
                <a:gd name="T59" fmla="*/ 33 h 23"/>
                <a:gd name="T60" fmla="*/ 1 w 64"/>
                <a:gd name="T61" fmla="*/ 37 h 23"/>
                <a:gd name="T62" fmla="*/ 0 w 64"/>
                <a:gd name="T63" fmla="*/ 41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4" h="23">
                  <a:moveTo>
                    <a:pt x="63" y="2"/>
                  </a:moveTo>
                  <a:lnTo>
                    <a:pt x="59" y="1"/>
                  </a:lnTo>
                  <a:lnTo>
                    <a:pt x="57" y="1"/>
                  </a:lnTo>
                  <a:lnTo>
                    <a:pt x="55" y="1"/>
                  </a:lnTo>
                  <a:lnTo>
                    <a:pt x="52" y="0"/>
                  </a:lnTo>
                  <a:lnTo>
                    <a:pt x="50" y="0"/>
                  </a:lnTo>
                  <a:lnTo>
                    <a:pt x="48" y="0"/>
                  </a:lnTo>
                  <a:lnTo>
                    <a:pt x="46" y="0"/>
                  </a:lnTo>
                  <a:lnTo>
                    <a:pt x="44" y="0"/>
                  </a:lnTo>
                  <a:lnTo>
                    <a:pt x="42" y="0"/>
                  </a:lnTo>
                  <a:lnTo>
                    <a:pt x="40" y="1"/>
                  </a:lnTo>
                  <a:lnTo>
                    <a:pt x="38" y="1"/>
                  </a:lnTo>
                  <a:lnTo>
                    <a:pt x="36" y="1"/>
                  </a:lnTo>
                  <a:lnTo>
                    <a:pt x="33" y="2"/>
                  </a:lnTo>
                  <a:lnTo>
                    <a:pt x="31" y="2"/>
                  </a:lnTo>
                  <a:lnTo>
                    <a:pt x="30" y="3"/>
                  </a:lnTo>
                  <a:lnTo>
                    <a:pt x="27" y="4"/>
                  </a:lnTo>
                  <a:lnTo>
                    <a:pt x="26" y="4"/>
                  </a:lnTo>
                  <a:lnTo>
                    <a:pt x="24" y="5"/>
                  </a:lnTo>
                  <a:lnTo>
                    <a:pt x="22" y="6"/>
                  </a:lnTo>
                  <a:lnTo>
                    <a:pt x="20" y="7"/>
                  </a:lnTo>
                  <a:lnTo>
                    <a:pt x="18" y="8"/>
                  </a:lnTo>
                  <a:lnTo>
                    <a:pt x="16" y="9"/>
                  </a:lnTo>
                  <a:lnTo>
                    <a:pt x="14" y="10"/>
                  </a:lnTo>
                  <a:lnTo>
                    <a:pt x="12" y="11"/>
                  </a:lnTo>
                  <a:lnTo>
                    <a:pt x="11" y="12"/>
                  </a:lnTo>
                  <a:lnTo>
                    <a:pt x="9" y="14"/>
                  </a:lnTo>
                  <a:lnTo>
                    <a:pt x="7" y="15"/>
                  </a:lnTo>
                  <a:lnTo>
                    <a:pt x="5" y="16"/>
                  </a:lnTo>
                  <a:lnTo>
                    <a:pt x="3" y="18"/>
                  </a:lnTo>
                  <a:lnTo>
                    <a:pt x="1" y="20"/>
                  </a:lnTo>
                  <a:lnTo>
                    <a:pt x="0" y="2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Freeform 36">
              <a:extLst>
                <a:ext uri="{FF2B5EF4-FFF2-40B4-BE49-F238E27FC236}">
                  <a16:creationId xmlns:a16="http://schemas.microsoft.com/office/drawing/2014/main" id="{42B513B5-C2ED-D8EA-B73E-33CD8DD73077}"/>
                </a:ext>
              </a:extLst>
            </p:cNvPr>
            <p:cNvSpPr>
              <a:spLocks/>
            </p:cNvSpPr>
            <p:nvPr/>
          </p:nvSpPr>
          <p:spPr bwMode="auto">
            <a:xfrm>
              <a:off x="5372" y="3119"/>
              <a:ext cx="445" cy="77"/>
            </a:xfrm>
            <a:custGeom>
              <a:avLst/>
              <a:gdLst>
                <a:gd name="T0" fmla="*/ 827 w 381"/>
                <a:gd name="T1" fmla="*/ 117 h 69"/>
                <a:gd name="T2" fmla="*/ 774 w 381"/>
                <a:gd name="T3" fmla="*/ 118 h 69"/>
                <a:gd name="T4" fmla="*/ 750 w 381"/>
                <a:gd name="T5" fmla="*/ 118 h 69"/>
                <a:gd name="T6" fmla="*/ 723 w 381"/>
                <a:gd name="T7" fmla="*/ 117 h 69"/>
                <a:gd name="T8" fmla="*/ 698 w 381"/>
                <a:gd name="T9" fmla="*/ 116 h 69"/>
                <a:gd name="T10" fmla="*/ 673 w 381"/>
                <a:gd name="T11" fmla="*/ 112 h 69"/>
                <a:gd name="T12" fmla="*/ 647 w 381"/>
                <a:gd name="T13" fmla="*/ 108 h 69"/>
                <a:gd name="T14" fmla="*/ 623 w 381"/>
                <a:gd name="T15" fmla="*/ 106 h 69"/>
                <a:gd name="T16" fmla="*/ 596 w 381"/>
                <a:gd name="T17" fmla="*/ 104 h 69"/>
                <a:gd name="T18" fmla="*/ 569 w 381"/>
                <a:gd name="T19" fmla="*/ 98 h 69"/>
                <a:gd name="T20" fmla="*/ 543 w 381"/>
                <a:gd name="T21" fmla="*/ 94 h 69"/>
                <a:gd name="T22" fmla="*/ 519 w 381"/>
                <a:gd name="T23" fmla="*/ 88 h 69"/>
                <a:gd name="T24" fmla="*/ 494 w 381"/>
                <a:gd name="T25" fmla="*/ 85 h 69"/>
                <a:gd name="T26" fmla="*/ 466 w 381"/>
                <a:gd name="T27" fmla="*/ 77 h 69"/>
                <a:gd name="T28" fmla="*/ 441 w 381"/>
                <a:gd name="T29" fmla="*/ 73 h 69"/>
                <a:gd name="T30" fmla="*/ 415 w 381"/>
                <a:gd name="T31" fmla="*/ 68 h 69"/>
                <a:gd name="T32" fmla="*/ 389 w 381"/>
                <a:gd name="T33" fmla="*/ 62 h 69"/>
                <a:gd name="T34" fmla="*/ 364 w 381"/>
                <a:gd name="T35" fmla="*/ 57 h 69"/>
                <a:gd name="T36" fmla="*/ 340 w 381"/>
                <a:gd name="T37" fmla="*/ 50 h 69"/>
                <a:gd name="T38" fmla="*/ 312 w 381"/>
                <a:gd name="T39" fmla="*/ 45 h 69"/>
                <a:gd name="T40" fmla="*/ 286 w 381"/>
                <a:gd name="T41" fmla="*/ 40 h 69"/>
                <a:gd name="T42" fmla="*/ 262 w 381"/>
                <a:gd name="T43" fmla="*/ 32 h 69"/>
                <a:gd name="T44" fmla="*/ 235 w 381"/>
                <a:gd name="T45" fmla="*/ 29 h 69"/>
                <a:gd name="T46" fmla="*/ 209 w 381"/>
                <a:gd name="T47" fmla="*/ 25 h 69"/>
                <a:gd name="T48" fmla="*/ 181 w 381"/>
                <a:gd name="T49" fmla="*/ 19 h 69"/>
                <a:gd name="T50" fmla="*/ 155 w 381"/>
                <a:gd name="T51" fmla="*/ 15 h 69"/>
                <a:gd name="T52" fmla="*/ 131 w 381"/>
                <a:gd name="T53" fmla="*/ 12 h 69"/>
                <a:gd name="T54" fmla="*/ 104 w 381"/>
                <a:gd name="T55" fmla="*/ 10 h 69"/>
                <a:gd name="T56" fmla="*/ 78 w 381"/>
                <a:gd name="T57" fmla="*/ 3 h 69"/>
                <a:gd name="T58" fmla="*/ 54 w 381"/>
                <a:gd name="T59" fmla="*/ 1 h 69"/>
                <a:gd name="T60" fmla="*/ 26 w 381"/>
                <a:gd name="T61" fmla="*/ 1 h 69"/>
                <a:gd name="T62" fmla="*/ 0 w 381"/>
                <a:gd name="T63" fmla="*/ 0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69">
                  <a:moveTo>
                    <a:pt x="380" y="67"/>
                  </a:moveTo>
                  <a:lnTo>
                    <a:pt x="356" y="68"/>
                  </a:lnTo>
                  <a:lnTo>
                    <a:pt x="345" y="68"/>
                  </a:lnTo>
                  <a:lnTo>
                    <a:pt x="333" y="67"/>
                  </a:lnTo>
                  <a:lnTo>
                    <a:pt x="321" y="66"/>
                  </a:lnTo>
                  <a:lnTo>
                    <a:pt x="309" y="65"/>
                  </a:lnTo>
                  <a:lnTo>
                    <a:pt x="298" y="63"/>
                  </a:lnTo>
                  <a:lnTo>
                    <a:pt x="286" y="61"/>
                  </a:lnTo>
                  <a:lnTo>
                    <a:pt x="274" y="59"/>
                  </a:lnTo>
                  <a:lnTo>
                    <a:pt x="262" y="57"/>
                  </a:lnTo>
                  <a:lnTo>
                    <a:pt x="250" y="54"/>
                  </a:lnTo>
                  <a:lnTo>
                    <a:pt x="238" y="51"/>
                  </a:lnTo>
                  <a:lnTo>
                    <a:pt x="227" y="49"/>
                  </a:lnTo>
                  <a:lnTo>
                    <a:pt x="215" y="45"/>
                  </a:lnTo>
                  <a:lnTo>
                    <a:pt x="203" y="42"/>
                  </a:lnTo>
                  <a:lnTo>
                    <a:pt x="191" y="39"/>
                  </a:lnTo>
                  <a:lnTo>
                    <a:pt x="179" y="36"/>
                  </a:lnTo>
                  <a:lnTo>
                    <a:pt x="168" y="33"/>
                  </a:lnTo>
                  <a:lnTo>
                    <a:pt x="156" y="29"/>
                  </a:lnTo>
                  <a:lnTo>
                    <a:pt x="144" y="26"/>
                  </a:lnTo>
                  <a:lnTo>
                    <a:pt x="132" y="23"/>
                  </a:lnTo>
                  <a:lnTo>
                    <a:pt x="120" y="19"/>
                  </a:lnTo>
                  <a:lnTo>
                    <a:pt x="108" y="17"/>
                  </a:lnTo>
                  <a:lnTo>
                    <a:pt x="96" y="14"/>
                  </a:lnTo>
                  <a:lnTo>
                    <a:pt x="84" y="11"/>
                  </a:lnTo>
                  <a:lnTo>
                    <a:pt x="72" y="9"/>
                  </a:lnTo>
                  <a:lnTo>
                    <a:pt x="60" y="7"/>
                  </a:lnTo>
                  <a:lnTo>
                    <a:pt x="48" y="5"/>
                  </a:lnTo>
                  <a:lnTo>
                    <a:pt x="36" y="3"/>
                  </a:lnTo>
                  <a:lnTo>
                    <a:pt x="24" y="1"/>
                  </a:lnTo>
                  <a:lnTo>
                    <a:pt x="12" y="1"/>
                  </a:ln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9" name="Freeform 37">
              <a:extLst>
                <a:ext uri="{FF2B5EF4-FFF2-40B4-BE49-F238E27FC236}">
                  <a16:creationId xmlns:a16="http://schemas.microsoft.com/office/drawing/2014/main" id="{541F7A74-28A8-B085-5109-49A33CA74E06}"/>
                </a:ext>
              </a:extLst>
            </p:cNvPr>
            <p:cNvSpPr>
              <a:spLocks/>
            </p:cNvSpPr>
            <p:nvPr/>
          </p:nvSpPr>
          <p:spPr bwMode="auto">
            <a:xfrm>
              <a:off x="5437" y="3076"/>
              <a:ext cx="446" cy="33"/>
            </a:xfrm>
            <a:custGeom>
              <a:avLst/>
              <a:gdLst>
                <a:gd name="T0" fmla="*/ 836 w 381"/>
                <a:gd name="T1" fmla="*/ 47 h 30"/>
                <a:gd name="T2" fmla="*/ 782 w 381"/>
                <a:gd name="T3" fmla="*/ 45 h 30"/>
                <a:gd name="T4" fmla="*/ 757 w 381"/>
                <a:gd name="T5" fmla="*/ 44 h 30"/>
                <a:gd name="T6" fmla="*/ 730 w 381"/>
                <a:gd name="T7" fmla="*/ 44 h 30"/>
                <a:gd name="T8" fmla="*/ 705 w 381"/>
                <a:gd name="T9" fmla="*/ 43 h 30"/>
                <a:gd name="T10" fmla="*/ 678 w 381"/>
                <a:gd name="T11" fmla="*/ 43 h 30"/>
                <a:gd name="T12" fmla="*/ 650 w 381"/>
                <a:gd name="T13" fmla="*/ 41 h 30"/>
                <a:gd name="T14" fmla="*/ 624 w 381"/>
                <a:gd name="T15" fmla="*/ 41 h 30"/>
                <a:gd name="T16" fmla="*/ 596 w 381"/>
                <a:gd name="T17" fmla="*/ 41 h 30"/>
                <a:gd name="T18" fmla="*/ 571 w 381"/>
                <a:gd name="T19" fmla="*/ 39 h 30"/>
                <a:gd name="T20" fmla="*/ 547 w 381"/>
                <a:gd name="T21" fmla="*/ 37 h 30"/>
                <a:gd name="T22" fmla="*/ 520 w 381"/>
                <a:gd name="T23" fmla="*/ 37 h 30"/>
                <a:gd name="T24" fmla="*/ 495 w 381"/>
                <a:gd name="T25" fmla="*/ 35 h 30"/>
                <a:gd name="T26" fmla="*/ 467 w 381"/>
                <a:gd name="T27" fmla="*/ 35 h 30"/>
                <a:gd name="T28" fmla="*/ 441 w 381"/>
                <a:gd name="T29" fmla="*/ 34 h 30"/>
                <a:gd name="T30" fmla="*/ 416 w 381"/>
                <a:gd name="T31" fmla="*/ 32 h 30"/>
                <a:gd name="T32" fmla="*/ 387 w 381"/>
                <a:gd name="T33" fmla="*/ 31 h 30"/>
                <a:gd name="T34" fmla="*/ 363 w 381"/>
                <a:gd name="T35" fmla="*/ 31 h 30"/>
                <a:gd name="T36" fmla="*/ 337 w 381"/>
                <a:gd name="T37" fmla="*/ 29 h 30"/>
                <a:gd name="T38" fmla="*/ 310 w 381"/>
                <a:gd name="T39" fmla="*/ 28 h 30"/>
                <a:gd name="T40" fmla="*/ 283 w 381"/>
                <a:gd name="T41" fmla="*/ 26 h 30"/>
                <a:gd name="T42" fmla="*/ 260 w 381"/>
                <a:gd name="T43" fmla="*/ 25 h 30"/>
                <a:gd name="T44" fmla="*/ 233 w 381"/>
                <a:gd name="T45" fmla="*/ 21 h 30"/>
                <a:gd name="T46" fmla="*/ 207 w 381"/>
                <a:gd name="T47" fmla="*/ 19 h 30"/>
                <a:gd name="T48" fmla="*/ 179 w 381"/>
                <a:gd name="T49" fmla="*/ 17 h 30"/>
                <a:gd name="T50" fmla="*/ 153 w 381"/>
                <a:gd name="T51" fmla="*/ 15 h 30"/>
                <a:gd name="T52" fmla="*/ 129 w 381"/>
                <a:gd name="T53" fmla="*/ 13 h 30"/>
                <a:gd name="T54" fmla="*/ 102 w 381"/>
                <a:gd name="T55" fmla="*/ 12 h 30"/>
                <a:gd name="T56" fmla="*/ 75 w 381"/>
                <a:gd name="T57" fmla="*/ 10 h 30"/>
                <a:gd name="T58" fmla="*/ 50 w 381"/>
                <a:gd name="T59" fmla="*/ 3 h 30"/>
                <a:gd name="T60" fmla="*/ 25 w 381"/>
                <a:gd name="T61" fmla="*/ 2 h 30"/>
                <a:gd name="T62" fmla="*/ 0 w 38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30">
                  <a:moveTo>
                    <a:pt x="380" y="29"/>
                  </a:moveTo>
                  <a:lnTo>
                    <a:pt x="356" y="28"/>
                  </a:lnTo>
                  <a:lnTo>
                    <a:pt x="344" y="27"/>
                  </a:lnTo>
                  <a:lnTo>
                    <a:pt x="332" y="27"/>
                  </a:lnTo>
                  <a:lnTo>
                    <a:pt x="320" y="26"/>
                  </a:lnTo>
                  <a:lnTo>
                    <a:pt x="308" y="26"/>
                  </a:lnTo>
                  <a:lnTo>
                    <a:pt x="296" y="25"/>
                  </a:lnTo>
                  <a:lnTo>
                    <a:pt x="284" y="25"/>
                  </a:lnTo>
                  <a:lnTo>
                    <a:pt x="272" y="25"/>
                  </a:lnTo>
                  <a:lnTo>
                    <a:pt x="260" y="24"/>
                  </a:lnTo>
                  <a:lnTo>
                    <a:pt x="249" y="23"/>
                  </a:lnTo>
                  <a:lnTo>
                    <a:pt x="237" y="23"/>
                  </a:lnTo>
                  <a:lnTo>
                    <a:pt x="225" y="22"/>
                  </a:lnTo>
                  <a:lnTo>
                    <a:pt x="213" y="22"/>
                  </a:lnTo>
                  <a:lnTo>
                    <a:pt x="201" y="21"/>
                  </a:lnTo>
                  <a:lnTo>
                    <a:pt x="189" y="20"/>
                  </a:lnTo>
                  <a:lnTo>
                    <a:pt x="177" y="19"/>
                  </a:lnTo>
                  <a:lnTo>
                    <a:pt x="165" y="19"/>
                  </a:lnTo>
                  <a:lnTo>
                    <a:pt x="153" y="18"/>
                  </a:lnTo>
                  <a:lnTo>
                    <a:pt x="141" y="17"/>
                  </a:lnTo>
                  <a:lnTo>
                    <a:pt x="129" y="16"/>
                  </a:lnTo>
                  <a:lnTo>
                    <a:pt x="118" y="15"/>
                  </a:lnTo>
                  <a:lnTo>
                    <a:pt x="106" y="13"/>
                  </a:lnTo>
                  <a:lnTo>
                    <a:pt x="94" y="12"/>
                  </a:lnTo>
                  <a:lnTo>
                    <a:pt x="82" y="11"/>
                  </a:lnTo>
                  <a:lnTo>
                    <a:pt x="70" y="10"/>
                  </a:lnTo>
                  <a:lnTo>
                    <a:pt x="58" y="8"/>
                  </a:lnTo>
                  <a:lnTo>
                    <a:pt x="46" y="7"/>
                  </a:lnTo>
                  <a:lnTo>
                    <a:pt x="34" y="5"/>
                  </a:lnTo>
                  <a:lnTo>
                    <a:pt x="23" y="3"/>
                  </a:lnTo>
                  <a:lnTo>
                    <a:pt x="11" y="2"/>
                  </a:ln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Freeform 38">
              <a:extLst>
                <a:ext uri="{FF2B5EF4-FFF2-40B4-BE49-F238E27FC236}">
                  <a16:creationId xmlns:a16="http://schemas.microsoft.com/office/drawing/2014/main" id="{128BA87E-3793-FA2C-C639-CFD51B470B8D}"/>
                </a:ext>
              </a:extLst>
            </p:cNvPr>
            <p:cNvSpPr>
              <a:spLocks/>
            </p:cNvSpPr>
            <p:nvPr/>
          </p:nvSpPr>
          <p:spPr bwMode="auto">
            <a:xfrm>
              <a:off x="5456" y="3011"/>
              <a:ext cx="482" cy="44"/>
            </a:xfrm>
            <a:custGeom>
              <a:avLst/>
              <a:gdLst>
                <a:gd name="T0" fmla="*/ 902 w 412"/>
                <a:gd name="T1" fmla="*/ 0 h 39"/>
                <a:gd name="T2" fmla="*/ 841 w 412"/>
                <a:gd name="T3" fmla="*/ 2 h 39"/>
                <a:gd name="T4" fmla="*/ 814 w 412"/>
                <a:gd name="T5" fmla="*/ 2 h 39"/>
                <a:gd name="T6" fmla="*/ 786 w 412"/>
                <a:gd name="T7" fmla="*/ 3 h 39"/>
                <a:gd name="T8" fmla="*/ 759 w 412"/>
                <a:gd name="T9" fmla="*/ 9 h 39"/>
                <a:gd name="T10" fmla="*/ 732 w 412"/>
                <a:gd name="T11" fmla="*/ 10 h 39"/>
                <a:gd name="T12" fmla="*/ 701 w 412"/>
                <a:gd name="T13" fmla="*/ 11 h 39"/>
                <a:gd name="T14" fmla="*/ 675 w 412"/>
                <a:gd name="T15" fmla="*/ 11 h 39"/>
                <a:gd name="T16" fmla="*/ 647 w 412"/>
                <a:gd name="T17" fmla="*/ 12 h 39"/>
                <a:gd name="T18" fmla="*/ 619 w 412"/>
                <a:gd name="T19" fmla="*/ 12 h 39"/>
                <a:gd name="T20" fmla="*/ 591 w 412"/>
                <a:gd name="T21" fmla="*/ 14 h 39"/>
                <a:gd name="T22" fmla="*/ 559 w 412"/>
                <a:gd name="T23" fmla="*/ 14 h 39"/>
                <a:gd name="T24" fmla="*/ 531 w 412"/>
                <a:gd name="T25" fmla="*/ 16 h 39"/>
                <a:gd name="T26" fmla="*/ 505 w 412"/>
                <a:gd name="T27" fmla="*/ 18 h 39"/>
                <a:gd name="T28" fmla="*/ 475 w 412"/>
                <a:gd name="T29" fmla="*/ 18 h 39"/>
                <a:gd name="T30" fmla="*/ 449 w 412"/>
                <a:gd name="T31" fmla="*/ 20 h 39"/>
                <a:gd name="T32" fmla="*/ 421 w 412"/>
                <a:gd name="T33" fmla="*/ 23 h 39"/>
                <a:gd name="T34" fmla="*/ 388 w 412"/>
                <a:gd name="T35" fmla="*/ 23 h 39"/>
                <a:gd name="T36" fmla="*/ 364 w 412"/>
                <a:gd name="T37" fmla="*/ 24 h 39"/>
                <a:gd name="T38" fmla="*/ 336 w 412"/>
                <a:gd name="T39" fmla="*/ 26 h 39"/>
                <a:gd name="T40" fmla="*/ 308 w 412"/>
                <a:gd name="T41" fmla="*/ 27 h 39"/>
                <a:gd name="T42" fmla="*/ 280 w 412"/>
                <a:gd name="T43" fmla="*/ 29 h 39"/>
                <a:gd name="T44" fmla="*/ 250 w 412"/>
                <a:gd name="T45" fmla="*/ 33 h 39"/>
                <a:gd name="T46" fmla="*/ 223 w 412"/>
                <a:gd name="T47" fmla="*/ 37 h 39"/>
                <a:gd name="T48" fmla="*/ 192 w 412"/>
                <a:gd name="T49" fmla="*/ 38 h 39"/>
                <a:gd name="T50" fmla="*/ 167 w 412"/>
                <a:gd name="T51" fmla="*/ 42 h 39"/>
                <a:gd name="T52" fmla="*/ 139 w 412"/>
                <a:gd name="T53" fmla="*/ 46 h 39"/>
                <a:gd name="T54" fmla="*/ 110 w 412"/>
                <a:gd name="T55" fmla="*/ 49 h 39"/>
                <a:gd name="T56" fmla="*/ 82 w 412"/>
                <a:gd name="T57" fmla="*/ 53 h 39"/>
                <a:gd name="T58" fmla="*/ 55 w 412"/>
                <a:gd name="T59" fmla="*/ 59 h 39"/>
                <a:gd name="T60" fmla="*/ 26 w 412"/>
                <a:gd name="T61" fmla="*/ 63 h 39"/>
                <a:gd name="T62" fmla="*/ 0 w 412"/>
                <a:gd name="T63" fmla="*/ 70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2" h="39">
                  <a:moveTo>
                    <a:pt x="411" y="0"/>
                  </a:moveTo>
                  <a:lnTo>
                    <a:pt x="385" y="2"/>
                  </a:lnTo>
                  <a:lnTo>
                    <a:pt x="372" y="2"/>
                  </a:lnTo>
                  <a:lnTo>
                    <a:pt x="359" y="3"/>
                  </a:lnTo>
                  <a:lnTo>
                    <a:pt x="346" y="4"/>
                  </a:lnTo>
                  <a:lnTo>
                    <a:pt x="334" y="5"/>
                  </a:lnTo>
                  <a:lnTo>
                    <a:pt x="320" y="6"/>
                  </a:lnTo>
                  <a:lnTo>
                    <a:pt x="308" y="6"/>
                  </a:lnTo>
                  <a:lnTo>
                    <a:pt x="295" y="7"/>
                  </a:lnTo>
                  <a:lnTo>
                    <a:pt x="282" y="7"/>
                  </a:lnTo>
                  <a:lnTo>
                    <a:pt x="269" y="8"/>
                  </a:lnTo>
                  <a:lnTo>
                    <a:pt x="256" y="8"/>
                  </a:lnTo>
                  <a:lnTo>
                    <a:pt x="243" y="9"/>
                  </a:lnTo>
                  <a:lnTo>
                    <a:pt x="230" y="10"/>
                  </a:lnTo>
                  <a:lnTo>
                    <a:pt x="217" y="10"/>
                  </a:lnTo>
                  <a:lnTo>
                    <a:pt x="204" y="11"/>
                  </a:lnTo>
                  <a:lnTo>
                    <a:pt x="192" y="12"/>
                  </a:lnTo>
                  <a:lnTo>
                    <a:pt x="178" y="12"/>
                  </a:lnTo>
                  <a:lnTo>
                    <a:pt x="166" y="13"/>
                  </a:lnTo>
                  <a:lnTo>
                    <a:pt x="153" y="14"/>
                  </a:lnTo>
                  <a:lnTo>
                    <a:pt x="140" y="15"/>
                  </a:lnTo>
                  <a:lnTo>
                    <a:pt x="127" y="16"/>
                  </a:lnTo>
                  <a:lnTo>
                    <a:pt x="114" y="18"/>
                  </a:lnTo>
                  <a:lnTo>
                    <a:pt x="102" y="20"/>
                  </a:lnTo>
                  <a:lnTo>
                    <a:pt x="88" y="21"/>
                  </a:lnTo>
                  <a:lnTo>
                    <a:pt x="76" y="23"/>
                  </a:lnTo>
                  <a:lnTo>
                    <a:pt x="63" y="25"/>
                  </a:lnTo>
                  <a:lnTo>
                    <a:pt x="50" y="27"/>
                  </a:lnTo>
                  <a:lnTo>
                    <a:pt x="38" y="29"/>
                  </a:lnTo>
                  <a:lnTo>
                    <a:pt x="25" y="32"/>
                  </a:lnTo>
                  <a:lnTo>
                    <a:pt x="12" y="35"/>
                  </a:lnTo>
                  <a:lnTo>
                    <a:pt x="0" y="3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Freeform 39">
              <a:extLst>
                <a:ext uri="{FF2B5EF4-FFF2-40B4-BE49-F238E27FC236}">
                  <a16:creationId xmlns:a16="http://schemas.microsoft.com/office/drawing/2014/main" id="{330F6CBD-76DE-BE15-936B-CED4A047F0E7}"/>
                </a:ext>
              </a:extLst>
            </p:cNvPr>
            <p:cNvSpPr>
              <a:spLocks/>
            </p:cNvSpPr>
            <p:nvPr/>
          </p:nvSpPr>
          <p:spPr bwMode="auto">
            <a:xfrm>
              <a:off x="5473" y="2903"/>
              <a:ext cx="484" cy="109"/>
            </a:xfrm>
            <a:custGeom>
              <a:avLst/>
              <a:gdLst>
                <a:gd name="T0" fmla="*/ 911 w 413"/>
                <a:gd name="T1" fmla="*/ 0 h 97"/>
                <a:gd name="T2" fmla="*/ 858 w 413"/>
                <a:gd name="T3" fmla="*/ 1 h 97"/>
                <a:gd name="T4" fmla="*/ 832 w 413"/>
                <a:gd name="T5" fmla="*/ 2 h 97"/>
                <a:gd name="T6" fmla="*/ 805 w 413"/>
                <a:gd name="T7" fmla="*/ 2 h 97"/>
                <a:gd name="T8" fmla="*/ 776 w 413"/>
                <a:gd name="T9" fmla="*/ 4 h 97"/>
                <a:gd name="T10" fmla="*/ 748 w 413"/>
                <a:gd name="T11" fmla="*/ 11 h 97"/>
                <a:gd name="T12" fmla="*/ 718 w 413"/>
                <a:gd name="T13" fmla="*/ 12 h 97"/>
                <a:gd name="T14" fmla="*/ 690 w 413"/>
                <a:gd name="T15" fmla="*/ 15 h 97"/>
                <a:gd name="T16" fmla="*/ 660 w 413"/>
                <a:gd name="T17" fmla="*/ 21 h 97"/>
                <a:gd name="T18" fmla="*/ 629 w 413"/>
                <a:gd name="T19" fmla="*/ 25 h 97"/>
                <a:gd name="T20" fmla="*/ 601 w 413"/>
                <a:gd name="T21" fmla="*/ 28 h 97"/>
                <a:gd name="T22" fmla="*/ 570 w 413"/>
                <a:gd name="T23" fmla="*/ 35 h 97"/>
                <a:gd name="T24" fmla="*/ 541 w 413"/>
                <a:gd name="T25" fmla="*/ 39 h 97"/>
                <a:gd name="T26" fmla="*/ 512 w 413"/>
                <a:gd name="T27" fmla="*/ 47 h 97"/>
                <a:gd name="T28" fmla="*/ 479 w 413"/>
                <a:gd name="T29" fmla="*/ 53 h 97"/>
                <a:gd name="T30" fmla="*/ 450 w 413"/>
                <a:gd name="T31" fmla="*/ 57 h 97"/>
                <a:gd name="T32" fmla="*/ 421 w 413"/>
                <a:gd name="T33" fmla="*/ 64 h 97"/>
                <a:gd name="T34" fmla="*/ 391 w 413"/>
                <a:gd name="T35" fmla="*/ 72 h 97"/>
                <a:gd name="T36" fmla="*/ 361 w 413"/>
                <a:gd name="T37" fmla="*/ 78 h 97"/>
                <a:gd name="T38" fmla="*/ 329 w 413"/>
                <a:gd name="T39" fmla="*/ 84 h 97"/>
                <a:gd name="T40" fmla="*/ 299 w 413"/>
                <a:gd name="T41" fmla="*/ 91 h 97"/>
                <a:gd name="T42" fmla="*/ 272 w 413"/>
                <a:gd name="T43" fmla="*/ 100 h 97"/>
                <a:gd name="T44" fmla="*/ 241 w 413"/>
                <a:gd name="T45" fmla="*/ 105 h 97"/>
                <a:gd name="T46" fmla="*/ 216 w 413"/>
                <a:gd name="T47" fmla="*/ 113 h 97"/>
                <a:gd name="T48" fmla="*/ 185 w 413"/>
                <a:gd name="T49" fmla="*/ 119 h 97"/>
                <a:gd name="T50" fmla="*/ 157 w 413"/>
                <a:gd name="T51" fmla="*/ 127 h 97"/>
                <a:gd name="T52" fmla="*/ 130 w 413"/>
                <a:gd name="T53" fmla="*/ 134 h 97"/>
                <a:gd name="T54" fmla="*/ 102 w 413"/>
                <a:gd name="T55" fmla="*/ 143 h 97"/>
                <a:gd name="T56" fmla="*/ 75 w 413"/>
                <a:gd name="T57" fmla="*/ 151 h 97"/>
                <a:gd name="T58" fmla="*/ 53 w 413"/>
                <a:gd name="T59" fmla="*/ 157 h 97"/>
                <a:gd name="T60" fmla="*/ 25 w 413"/>
                <a:gd name="T61" fmla="*/ 164 h 97"/>
                <a:gd name="T62" fmla="*/ 0 w 413"/>
                <a:gd name="T63" fmla="*/ 172 h 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3" h="97">
                  <a:moveTo>
                    <a:pt x="412" y="0"/>
                  </a:moveTo>
                  <a:lnTo>
                    <a:pt x="388" y="1"/>
                  </a:lnTo>
                  <a:lnTo>
                    <a:pt x="376" y="2"/>
                  </a:lnTo>
                  <a:lnTo>
                    <a:pt x="364" y="2"/>
                  </a:lnTo>
                  <a:lnTo>
                    <a:pt x="351" y="4"/>
                  </a:lnTo>
                  <a:lnTo>
                    <a:pt x="338" y="6"/>
                  </a:lnTo>
                  <a:lnTo>
                    <a:pt x="325" y="7"/>
                  </a:lnTo>
                  <a:lnTo>
                    <a:pt x="312" y="9"/>
                  </a:lnTo>
                  <a:lnTo>
                    <a:pt x="299" y="12"/>
                  </a:lnTo>
                  <a:lnTo>
                    <a:pt x="285" y="14"/>
                  </a:lnTo>
                  <a:lnTo>
                    <a:pt x="272" y="16"/>
                  </a:lnTo>
                  <a:lnTo>
                    <a:pt x="258" y="20"/>
                  </a:lnTo>
                  <a:lnTo>
                    <a:pt x="245" y="22"/>
                  </a:lnTo>
                  <a:lnTo>
                    <a:pt x="231" y="26"/>
                  </a:lnTo>
                  <a:lnTo>
                    <a:pt x="217" y="29"/>
                  </a:lnTo>
                  <a:lnTo>
                    <a:pt x="204" y="32"/>
                  </a:lnTo>
                  <a:lnTo>
                    <a:pt x="190" y="36"/>
                  </a:lnTo>
                  <a:lnTo>
                    <a:pt x="177" y="40"/>
                  </a:lnTo>
                  <a:lnTo>
                    <a:pt x="163" y="43"/>
                  </a:lnTo>
                  <a:lnTo>
                    <a:pt x="149" y="47"/>
                  </a:lnTo>
                  <a:lnTo>
                    <a:pt x="136" y="51"/>
                  </a:lnTo>
                  <a:lnTo>
                    <a:pt x="123" y="55"/>
                  </a:lnTo>
                  <a:lnTo>
                    <a:pt x="109" y="59"/>
                  </a:lnTo>
                  <a:lnTo>
                    <a:pt x="97" y="63"/>
                  </a:lnTo>
                  <a:lnTo>
                    <a:pt x="84" y="67"/>
                  </a:lnTo>
                  <a:lnTo>
                    <a:pt x="71" y="71"/>
                  </a:lnTo>
                  <a:lnTo>
                    <a:pt x="59" y="75"/>
                  </a:lnTo>
                  <a:lnTo>
                    <a:pt x="46" y="80"/>
                  </a:lnTo>
                  <a:lnTo>
                    <a:pt x="34" y="84"/>
                  </a:lnTo>
                  <a:lnTo>
                    <a:pt x="23" y="88"/>
                  </a:lnTo>
                  <a:lnTo>
                    <a:pt x="11" y="92"/>
                  </a:lnTo>
                  <a:lnTo>
                    <a:pt x="0" y="9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2" name="Freeform 40">
              <a:extLst>
                <a:ext uri="{FF2B5EF4-FFF2-40B4-BE49-F238E27FC236}">
                  <a16:creationId xmlns:a16="http://schemas.microsoft.com/office/drawing/2014/main" id="{6558F038-F2BA-9393-E2D2-356CC6BB8046}"/>
                </a:ext>
              </a:extLst>
            </p:cNvPr>
            <p:cNvSpPr>
              <a:spLocks/>
            </p:cNvSpPr>
            <p:nvPr/>
          </p:nvSpPr>
          <p:spPr bwMode="auto">
            <a:xfrm>
              <a:off x="5501" y="2796"/>
              <a:ext cx="446" cy="152"/>
            </a:xfrm>
            <a:custGeom>
              <a:avLst/>
              <a:gdLst>
                <a:gd name="T0" fmla="*/ 836 w 381"/>
                <a:gd name="T1" fmla="*/ 0 h 135"/>
                <a:gd name="T2" fmla="*/ 790 w 381"/>
                <a:gd name="T3" fmla="*/ 27 h 135"/>
                <a:gd name="T4" fmla="*/ 770 w 381"/>
                <a:gd name="T5" fmla="*/ 38 h 135"/>
                <a:gd name="T6" fmla="*/ 746 w 381"/>
                <a:gd name="T7" fmla="*/ 52 h 135"/>
                <a:gd name="T8" fmla="*/ 722 w 381"/>
                <a:gd name="T9" fmla="*/ 61 h 135"/>
                <a:gd name="T10" fmla="*/ 697 w 381"/>
                <a:gd name="T11" fmla="*/ 72 h 135"/>
                <a:gd name="T12" fmla="*/ 670 w 381"/>
                <a:gd name="T13" fmla="*/ 81 h 135"/>
                <a:gd name="T14" fmla="*/ 647 w 381"/>
                <a:gd name="T15" fmla="*/ 91 h 135"/>
                <a:gd name="T16" fmla="*/ 619 w 381"/>
                <a:gd name="T17" fmla="*/ 100 h 135"/>
                <a:gd name="T18" fmla="*/ 593 w 381"/>
                <a:gd name="T19" fmla="*/ 110 h 135"/>
                <a:gd name="T20" fmla="*/ 568 w 381"/>
                <a:gd name="T21" fmla="*/ 117 h 135"/>
                <a:gd name="T22" fmla="*/ 540 w 381"/>
                <a:gd name="T23" fmla="*/ 125 h 135"/>
                <a:gd name="T24" fmla="*/ 514 w 381"/>
                <a:gd name="T25" fmla="*/ 132 h 135"/>
                <a:gd name="T26" fmla="*/ 487 w 381"/>
                <a:gd name="T27" fmla="*/ 140 h 135"/>
                <a:gd name="T28" fmla="*/ 460 w 381"/>
                <a:gd name="T29" fmla="*/ 145 h 135"/>
                <a:gd name="T30" fmla="*/ 431 w 381"/>
                <a:gd name="T31" fmla="*/ 152 h 135"/>
                <a:gd name="T32" fmla="*/ 403 w 381"/>
                <a:gd name="T33" fmla="*/ 158 h 135"/>
                <a:gd name="T34" fmla="*/ 376 w 381"/>
                <a:gd name="T35" fmla="*/ 163 h 135"/>
                <a:gd name="T36" fmla="*/ 348 w 381"/>
                <a:gd name="T37" fmla="*/ 170 h 135"/>
                <a:gd name="T38" fmla="*/ 320 w 381"/>
                <a:gd name="T39" fmla="*/ 175 h 135"/>
                <a:gd name="T40" fmla="*/ 294 w 381"/>
                <a:gd name="T41" fmla="*/ 181 h 135"/>
                <a:gd name="T42" fmla="*/ 263 w 381"/>
                <a:gd name="T43" fmla="*/ 187 h 135"/>
                <a:gd name="T44" fmla="*/ 234 w 381"/>
                <a:gd name="T45" fmla="*/ 191 h 135"/>
                <a:gd name="T46" fmla="*/ 208 w 381"/>
                <a:gd name="T47" fmla="*/ 197 h 135"/>
                <a:gd name="T48" fmla="*/ 183 w 381"/>
                <a:gd name="T49" fmla="*/ 203 h 135"/>
                <a:gd name="T50" fmla="*/ 153 w 381"/>
                <a:gd name="T51" fmla="*/ 207 h 135"/>
                <a:gd name="T52" fmla="*/ 129 w 381"/>
                <a:gd name="T53" fmla="*/ 214 h 135"/>
                <a:gd name="T54" fmla="*/ 102 w 381"/>
                <a:gd name="T55" fmla="*/ 218 h 135"/>
                <a:gd name="T56" fmla="*/ 75 w 381"/>
                <a:gd name="T57" fmla="*/ 225 h 135"/>
                <a:gd name="T58" fmla="*/ 50 w 381"/>
                <a:gd name="T59" fmla="*/ 230 h 135"/>
                <a:gd name="T60" fmla="*/ 25 w 381"/>
                <a:gd name="T61" fmla="*/ 234 h 135"/>
                <a:gd name="T62" fmla="*/ 0 w 381"/>
                <a:gd name="T63" fmla="*/ 242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135">
                  <a:moveTo>
                    <a:pt x="380" y="0"/>
                  </a:moveTo>
                  <a:lnTo>
                    <a:pt x="360" y="15"/>
                  </a:lnTo>
                  <a:lnTo>
                    <a:pt x="350" y="21"/>
                  </a:lnTo>
                  <a:lnTo>
                    <a:pt x="339" y="28"/>
                  </a:lnTo>
                  <a:lnTo>
                    <a:pt x="328" y="34"/>
                  </a:lnTo>
                  <a:lnTo>
                    <a:pt x="317" y="40"/>
                  </a:lnTo>
                  <a:lnTo>
                    <a:pt x="305" y="45"/>
                  </a:lnTo>
                  <a:lnTo>
                    <a:pt x="294" y="51"/>
                  </a:lnTo>
                  <a:lnTo>
                    <a:pt x="282" y="55"/>
                  </a:lnTo>
                  <a:lnTo>
                    <a:pt x="270" y="60"/>
                  </a:lnTo>
                  <a:lnTo>
                    <a:pt x="258" y="65"/>
                  </a:lnTo>
                  <a:lnTo>
                    <a:pt x="246" y="69"/>
                  </a:lnTo>
                  <a:lnTo>
                    <a:pt x="233" y="73"/>
                  </a:lnTo>
                  <a:lnTo>
                    <a:pt x="221" y="77"/>
                  </a:lnTo>
                  <a:lnTo>
                    <a:pt x="209" y="81"/>
                  </a:lnTo>
                  <a:lnTo>
                    <a:pt x="196" y="84"/>
                  </a:lnTo>
                  <a:lnTo>
                    <a:pt x="183" y="87"/>
                  </a:lnTo>
                  <a:lnTo>
                    <a:pt x="171" y="91"/>
                  </a:lnTo>
                  <a:lnTo>
                    <a:pt x="158" y="94"/>
                  </a:lnTo>
                  <a:lnTo>
                    <a:pt x="145" y="97"/>
                  </a:lnTo>
                  <a:lnTo>
                    <a:pt x="133" y="100"/>
                  </a:lnTo>
                  <a:lnTo>
                    <a:pt x="120" y="103"/>
                  </a:lnTo>
                  <a:lnTo>
                    <a:pt x="107" y="106"/>
                  </a:lnTo>
                  <a:lnTo>
                    <a:pt x="95" y="109"/>
                  </a:lnTo>
                  <a:lnTo>
                    <a:pt x="83" y="112"/>
                  </a:lnTo>
                  <a:lnTo>
                    <a:pt x="70" y="115"/>
                  </a:lnTo>
                  <a:lnTo>
                    <a:pt x="58" y="118"/>
                  </a:lnTo>
                  <a:lnTo>
                    <a:pt x="46" y="121"/>
                  </a:lnTo>
                  <a:lnTo>
                    <a:pt x="34" y="124"/>
                  </a:lnTo>
                  <a:lnTo>
                    <a:pt x="23" y="127"/>
                  </a:lnTo>
                  <a:lnTo>
                    <a:pt x="11" y="130"/>
                  </a:lnTo>
                  <a:lnTo>
                    <a:pt x="0" y="13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Freeform 41">
              <a:extLst>
                <a:ext uri="{FF2B5EF4-FFF2-40B4-BE49-F238E27FC236}">
                  <a16:creationId xmlns:a16="http://schemas.microsoft.com/office/drawing/2014/main" id="{6E333CE1-E14E-9604-6E22-EDDC72C3D8A3}"/>
                </a:ext>
              </a:extLst>
            </p:cNvPr>
            <p:cNvSpPr>
              <a:spLocks/>
            </p:cNvSpPr>
            <p:nvPr/>
          </p:nvSpPr>
          <p:spPr bwMode="auto">
            <a:xfrm>
              <a:off x="5492" y="2710"/>
              <a:ext cx="410" cy="194"/>
            </a:xfrm>
            <a:custGeom>
              <a:avLst/>
              <a:gdLst>
                <a:gd name="T0" fmla="*/ 770 w 350"/>
                <a:gd name="T1" fmla="*/ 0 h 172"/>
                <a:gd name="T2" fmla="*/ 725 w 350"/>
                <a:gd name="T3" fmla="*/ 33 h 172"/>
                <a:gd name="T4" fmla="*/ 704 w 350"/>
                <a:gd name="T5" fmla="*/ 49 h 172"/>
                <a:gd name="T6" fmla="*/ 682 w 350"/>
                <a:gd name="T7" fmla="*/ 63 h 172"/>
                <a:gd name="T8" fmla="*/ 658 w 350"/>
                <a:gd name="T9" fmla="*/ 77 h 172"/>
                <a:gd name="T10" fmla="*/ 638 w 350"/>
                <a:gd name="T11" fmla="*/ 90 h 172"/>
                <a:gd name="T12" fmla="*/ 616 w 350"/>
                <a:gd name="T13" fmla="*/ 103 h 172"/>
                <a:gd name="T14" fmla="*/ 592 w 350"/>
                <a:gd name="T15" fmla="*/ 115 h 172"/>
                <a:gd name="T16" fmla="*/ 569 w 350"/>
                <a:gd name="T17" fmla="*/ 126 h 172"/>
                <a:gd name="T18" fmla="*/ 545 w 350"/>
                <a:gd name="T19" fmla="*/ 138 h 172"/>
                <a:gd name="T20" fmla="*/ 519 w 350"/>
                <a:gd name="T21" fmla="*/ 148 h 172"/>
                <a:gd name="T22" fmla="*/ 497 w 350"/>
                <a:gd name="T23" fmla="*/ 159 h 172"/>
                <a:gd name="T24" fmla="*/ 474 w 350"/>
                <a:gd name="T25" fmla="*/ 168 h 172"/>
                <a:gd name="T26" fmla="*/ 450 w 350"/>
                <a:gd name="T27" fmla="*/ 177 h 172"/>
                <a:gd name="T28" fmla="*/ 425 w 350"/>
                <a:gd name="T29" fmla="*/ 187 h 172"/>
                <a:gd name="T30" fmla="*/ 402 w 350"/>
                <a:gd name="T31" fmla="*/ 193 h 172"/>
                <a:gd name="T32" fmla="*/ 376 w 350"/>
                <a:gd name="T33" fmla="*/ 202 h 172"/>
                <a:gd name="T34" fmla="*/ 350 w 350"/>
                <a:gd name="T35" fmla="*/ 211 h 172"/>
                <a:gd name="T36" fmla="*/ 327 w 350"/>
                <a:gd name="T37" fmla="*/ 217 h 172"/>
                <a:gd name="T38" fmla="*/ 301 w 350"/>
                <a:gd name="T39" fmla="*/ 226 h 172"/>
                <a:gd name="T40" fmla="*/ 279 w 350"/>
                <a:gd name="T41" fmla="*/ 231 h 172"/>
                <a:gd name="T42" fmla="*/ 254 w 350"/>
                <a:gd name="T43" fmla="*/ 239 h 172"/>
                <a:gd name="T44" fmla="*/ 227 w 350"/>
                <a:gd name="T45" fmla="*/ 246 h 172"/>
                <a:gd name="T46" fmla="*/ 205 w 350"/>
                <a:gd name="T47" fmla="*/ 255 h 172"/>
                <a:gd name="T48" fmla="*/ 177 w 350"/>
                <a:gd name="T49" fmla="*/ 261 h 172"/>
                <a:gd name="T50" fmla="*/ 152 w 350"/>
                <a:gd name="T51" fmla="*/ 268 h 172"/>
                <a:gd name="T52" fmla="*/ 125 w 350"/>
                <a:gd name="T53" fmla="*/ 274 h 172"/>
                <a:gd name="T54" fmla="*/ 102 w 350"/>
                <a:gd name="T55" fmla="*/ 281 h 172"/>
                <a:gd name="T56" fmla="*/ 77 w 350"/>
                <a:gd name="T57" fmla="*/ 289 h 172"/>
                <a:gd name="T58" fmla="*/ 50 w 350"/>
                <a:gd name="T59" fmla="*/ 299 h 172"/>
                <a:gd name="T60" fmla="*/ 25 w 350"/>
                <a:gd name="T61" fmla="*/ 305 h 172"/>
                <a:gd name="T62" fmla="*/ 0 w 350"/>
                <a:gd name="T63" fmla="*/ 312 h 1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0" h="172">
                  <a:moveTo>
                    <a:pt x="349" y="0"/>
                  </a:moveTo>
                  <a:lnTo>
                    <a:pt x="329" y="18"/>
                  </a:lnTo>
                  <a:lnTo>
                    <a:pt x="319" y="27"/>
                  </a:lnTo>
                  <a:lnTo>
                    <a:pt x="309" y="35"/>
                  </a:lnTo>
                  <a:lnTo>
                    <a:pt x="299" y="42"/>
                  </a:lnTo>
                  <a:lnTo>
                    <a:pt x="289" y="50"/>
                  </a:lnTo>
                  <a:lnTo>
                    <a:pt x="279" y="57"/>
                  </a:lnTo>
                  <a:lnTo>
                    <a:pt x="268" y="63"/>
                  </a:lnTo>
                  <a:lnTo>
                    <a:pt x="258" y="69"/>
                  </a:lnTo>
                  <a:lnTo>
                    <a:pt x="247" y="75"/>
                  </a:lnTo>
                  <a:lnTo>
                    <a:pt x="236" y="81"/>
                  </a:lnTo>
                  <a:lnTo>
                    <a:pt x="225" y="87"/>
                  </a:lnTo>
                  <a:lnTo>
                    <a:pt x="215" y="92"/>
                  </a:lnTo>
                  <a:lnTo>
                    <a:pt x="204" y="97"/>
                  </a:lnTo>
                  <a:lnTo>
                    <a:pt x="193" y="102"/>
                  </a:lnTo>
                  <a:lnTo>
                    <a:pt x="182" y="106"/>
                  </a:lnTo>
                  <a:lnTo>
                    <a:pt x="171" y="111"/>
                  </a:lnTo>
                  <a:lnTo>
                    <a:pt x="159" y="115"/>
                  </a:lnTo>
                  <a:lnTo>
                    <a:pt x="148" y="119"/>
                  </a:lnTo>
                  <a:lnTo>
                    <a:pt x="137" y="123"/>
                  </a:lnTo>
                  <a:lnTo>
                    <a:pt x="126" y="127"/>
                  </a:lnTo>
                  <a:lnTo>
                    <a:pt x="115" y="131"/>
                  </a:lnTo>
                  <a:lnTo>
                    <a:pt x="103" y="135"/>
                  </a:lnTo>
                  <a:lnTo>
                    <a:pt x="92" y="139"/>
                  </a:lnTo>
                  <a:lnTo>
                    <a:pt x="80" y="143"/>
                  </a:lnTo>
                  <a:lnTo>
                    <a:pt x="69" y="147"/>
                  </a:lnTo>
                  <a:lnTo>
                    <a:pt x="57" y="150"/>
                  </a:lnTo>
                  <a:lnTo>
                    <a:pt x="46" y="154"/>
                  </a:lnTo>
                  <a:lnTo>
                    <a:pt x="35" y="158"/>
                  </a:lnTo>
                  <a:lnTo>
                    <a:pt x="23" y="163"/>
                  </a:lnTo>
                  <a:lnTo>
                    <a:pt x="11" y="167"/>
                  </a:lnTo>
                  <a:lnTo>
                    <a:pt x="0" y="17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Freeform 42">
              <a:extLst>
                <a:ext uri="{FF2B5EF4-FFF2-40B4-BE49-F238E27FC236}">
                  <a16:creationId xmlns:a16="http://schemas.microsoft.com/office/drawing/2014/main" id="{0580AFA1-3D05-722E-251D-11B0FF0F437D}"/>
                </a:ext>
              </a:extLst>
            </p:cNvPr>
            <p:cNvSpPr>
              <a:spLocks/>
            </p:cNvSpPr>
            <p:nvPr/>
          </p:nvSpPr>
          <p:spPr bwMode="auto">
            <a:xfrm>
              <a:off x="5456" y="2656"/>
              <a:ext cx="408" cy="228"/>
            </a:xfrm>
            <a:custGeom>
              <a:avLst/>
              <a:gdLst>
                <a:gd name="T0" fmla="*/ 760 w 349"/>
                <a:gd name="T1" fmla="*/ 0 h 202"/>
                <a:gd name="T2" fmla="*/ 710 w 349"/>
                <a:gd name="T3" fmla="*/ 16 h 202"/>
                <a:gd name="T4" fmla="*/ 686 w 349"/>
                <a:gd name="T5" fmla="*/ 27 h 202"/>
                <a:gd name="T6" fmla="*/ 662 w 349"/>
                <a:gd name="T7" fmla="*/ 37 h 202"/>
                <a:gd name="T8" fmla="*/ 637 w 349"/>
                <a:gd name="T9" fmla="*/ 47 h 202"/>
                <a:gd name="T10" fmla="*/ 611 w 349"/>
                <a:gd name="T11" fmla="*/ 58 h 202"/>
                <a:gd name="T12" fmla="*/ 589 w 349"/>
                <a:gd name="T13" fmla="*/ 68 h 202"/>
                <a:gd name="T14" fmla="*/ 566 w 349"/>
                <a:gd name="T15" fmla="*/ 80 h 202"/>
                <a:gd name="T16" fmla="*/ 541 w 349"/>
                <a:gd name="T17" fmla="*/ 90 h 202"/>
                <a:gd name="T18" fmla="*/ 518 w 349"/>
                <a:gd name="T19" fmla="*/ 103 h 202"/>
                <a:gd name="T20" fmla="*/ 493 w 349"/>
                <a:gd name="T21" fmla="*/ 115 h 202"/>
                <a:gd name="T22" fmla="*/ 472 w 349"/>
                <a:gd name="T23" fmla="*/ 128 h 202"/>
                <a:gd name="T24" fmla="*/ 450 w 349"/>
                <a:gd name="T25" fmla="*/ 141 h 202"/>
                <a:gd name="T26" fmla="*/ 423 w 349"/>
                <a:gd name="T27" fmla="*/ 155 h 202"/>
                <a:gd name="T28" fmla="*/ 401 w 349"/>
                <a:gd name="T29" fmla="*/ 167 h 202"/>
                <a:gd name="T30" fmla="*/ 378 w 349"/>
                <a:gd name="T31" fmla="*/ 179 h 202"/>
                <a:gd name="T32" fmla="*/ 353 w 349"/>
                <a:gd name="T33" fmla="*/ 192 h 202"/>
                <a:gd name="T34" fmla="*/ 332 w 349"/>
                <a:gd name="T35" fmla="*/ 204 h 202"/>
                <a:gd name="T36" fmla="*/ 309 w 349"/>
                <a:gd name="T37" fmla="*/ 217 h 202"/>
                <a:gd name="T38" fmla="*/ 285 w 349"/>
                <a:gd name="T39" fmla="*/ 230 h 202"/>
                <a:gd name="T40" fmla="*/ 262 w 349"/>
                <a:gd name="T41" fmla="*/ 244 h 202"/>
                <a:gd name="T42" fmla="*/ 236 w 349"/>
                <a:gd name="T43" fmla="*/ 255 h 202"/>
                <a:gd name="T44" fmla="*/ 215 w 349"/>
                <a:gd name="T45" fmla="*/ 268 h 202"/>
                <a:gd name="T46" fmla="*/ 192 w 349"/>
                <a:gd name="T47" fmla="*/ 280 h 202"/>
                <a:gd name="T48" fmla="*/ 168 w 349"/>
                <a:gd name="T49" fmla="*/ 290 h 202"/>
                <a:gd name="T50" fmla="*/ 144 w 349"/>
                <a:gd name="T51" fmla="*/ 304 h 202"/>
                <a:gd name="T52" fmla="*/ 120 w 349"/>
                <a:gd name="T53" fmla="*/ 315 h 202"/>
                <a:gd name="T54" fmla="*/ 96 w 349"/>
                <a:gd name="T55" fmla="*/ 326 h 202"/>
                <a:gd name="T56" fmla="*/ 74 w 349"/>
                <a:gd name="T57" fmla="*/ 337 h 202"/>
                <a:gd name="T58" fmla="*/ 48 w 349"/>
                <a:gd name="T59" fmla="*/ 348 h 202"/>
                <a:gd name="T60" fmla="*/ 25 w 349"/>
                <a:gd name="T61" fmla="*/ 357 h 202"/>
                <a:gd name="T62" fmla="*/ 0 w 349"/>
                <a:gd name="T63" fmla="*/ 368 h 2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9" h="202">
                  <a:moveTo>
                    <a:pt x="348" y="0"/>
                  </a:moveTo>
                  <a:lnTo>
                    <a:pt x="325" y="9"/>
                  </a:lnTo>
                  <a:lnTo>
                    <a:pt x="314" y="15"/>
                  </a:lnTo>
                  <a:lnTo>
                    <a:pt x="303" y="20"/>
                  </a:lnTo>
                  <a:lnTo>
                    <a:pt x="292" y="26"/>
                  </a:lnTo>
                  <a:lnTo>
                    <a:pt x="280" y="31"/>
                  </a:lnTo>
                  <a:lnTo>
                    <a:pt x="270" y="37"/>
                  </a:lnTo>
                  <a:lnTo>
                    <a:pt x="259" y="44"/>
                  </a:lnTo>
                  <a:lnTo>
                    <a:pt x="248" y="50"/>
                  </a:lnTo>
                  <a:lnTo>
                    <a:pt x="237" y="57"/>
                  </a:lnTo>
                  <a:lnTo>
                    <a:pt x="226" y="63"/>
                  </a:lnTo>
                  <a:lnTo>
                    <a:pt x="216" y="70"/>
                  </a:lnTo>
                  <a:lnTo>
                    <a:pt x="205" y="77"/>
                  </a:lnTo>
                  <a:lnTo>
                    <a:pt x="194" y="84"/>
                  </a:lnTo>
                  <a:lnTo>
                    <a:pt x="184" y="91"/>
                  </a:lnTo>
                  <a:lnTo>
                    <a:pt x="173" y="98"/>
                  </a:lnTo>
                  <a:lnTo>
                    <a:pt x="162" y="105"/>
                  </a:lnTo>
                  <a:lnTo>
                    <a:pt x="152" y="112"/>
                  </a:lnTo>
                  <a:lnTo>
                    <a:pt x="141" y="119"/>
                  </a:lnTo>
                  <a:lnTo>
                    <a:pt x="131" y="126"/>
                  </a:lnTo>
                  <a:lnTo>
                    <a:pt x="120" y="133"/>
                  </a:lnTo>
                  <a:lnTo>
                    <a:pt x="109" y="139"/>
                  </a:lnTo>
                  <a:lnTo>
                    <a:pt x="98" y="146"/>
                  </a:lnTo>
                  <a:lnTo>
                    <a:pt x="88" y="153"/>
                  </a:lnTo>
                  <a:lnTo>
                    <a:pt x="77" y="159"/>
                  </a:lnTo>
                  <a:lnTo>
                    <a:pt x="66" y="166"/>
                  </a:lnTo>
                  <a:lnTo>
                    <a:pt x="55" y="172"/>
                  </a:lnTo>
                  <a:lnTo>
                    <a:pt x="44" y="178"/>
                  </a:lnTo>
                  <a:lnTo>
                    <a:pt x="33" y="184"/>
                  </a:lnTo>
                  <a:lnTo>
                    <a:pt x="22" y="190"/>
                  </a:lnTo>
                  <a:lnTo>
                    <a:pt x="11" y="195"/>
                  </a:lnTo>
                  <a:lnTo>
                    <a:pt x="0" y="20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5" name="Freeform 43">
              <a:extLst>
                <a:ext uri="{FF2B5EF4-FFF2-40B4-BE49-F238E27FC236}">
                  <a16:creationId xmlns:a16="http://schemas.microsoft.com/office/drawing/2014/main" id="{92F89337-7D42-9020-2D93-7CDE583AF38F}"/>
                </a:ext>
              </a:extLst>
            </p:cNvPr>
            <p:cNvSpPr>
              <a:spLocks/>
            </p:cNvSpPr>
            <p:nvPr/>
          </p:nvSpPr>
          <p:spPr bwMode="auto">
            <a:xfrm>
              <a:off x="5243" y="2630"/>
              <a:ext cx="556" cy="264"/>
            </a:xfrm>
            <a:custGeom>
              <a:avLst/>
              <a:gdLst>
                <a:gd name="T0" fmla="*/ 1043 w 475"/>
                <a:gd name="T1" fmla="*/ 9 h 234"/>
                <a:gd name="T2" fmla="*/ 1009 w 475"/>
                <a:gd name="T3" fmla="*/ 1 h 234"/>
                <a:gd name="T4" fmla="*/ 990 w 475"/>
                <a:gd name="T5" fmla="*/ 0 h 234"/>
                <a:gd name="T6" fmla="*/ 975 w 475"/>
                <a:gd name="T7" fmla="*/ 0 h 234"/>
                <a:gd name="T8" fmla="*/ 956 w 475"/>
                <a:gd name="T9" fmla="*/ 1 h 234"/>
                <a:gd name="T10" fmla="*/ 939 w 475"/>
                <a:gd name="T11" fmla="*/ 2 h 234"/>
                <a:gd name="T12" fmla="*/ 921 w 475"/>
                <a:gd name="T13" fmla="*/ 9 h 234"/>
                <a:gd name="T14" fmla="*/ 902 w 475"/>
                <a:gd name="T15" fmla="*/ 11 h 234"/>
                <a:gd name="T16" fmla="*/ 884 w 475"/>
                <a:gd name="T17" fmla="*/ 18 h 234"/>
                <a:gd name="T18" fmla="*/ 866 w 475"/>
                <a:gd name="T19" fmla="*/ 24 h 234"/>
                <a:gd name="T20" fmla="*/ 849 w 475"/>
                <a:gd name="T21" fmla="*/ 30 h 234"/>
                <a:gd name="T22" fmla="*/ 828 w 475"/>
                <a:gd name="T23" fmla="*/ 38 h 234"/>
                <a:gd name="T24" fmla="*/ 811 w 475"/>
                <a:gd name="T25" fmla="*/ 46 h 234"/>
                <a:gd name="T26" fmla="*/ 790 w 475"/>
                <a:gd name="T27" fmla="*/ 55 h 234"/>
                <a:gd name="T28" fmla="*/ 773 w 475"/>
                <a:gd name="T29" fmla="*/ 63 h 234"/>
                <a:gd name="T30" fmla="*/ 756 w 475"/>
                <a:gd name="T31" fmla="*/ 76 h 234"/>
                <a:gd name="T32" fmla="*/ 736 w 475"/>
                <a:gd name="T33" fmla="*/ 86 h 234"/>
                <a:gd name="T34" fmla="*/ 718 w 475"/>
                <a:gd name="T35" fmla="*/ 97 h 234"/>
                <a:gd name="T36" fmla="*/ 698 w 475"/>
                <a:gd name="T37" fmla="*/ 105 h 234"/>
                <a:gd name="T38" fmla="*/ 681 w 475"/>
                <a:gd name="T39" fmla="*/ 116 h 234"/>
                <a:gd name="T40" fmla="*/ 661 w 475"/>
                <a:gd name="T41" fmla="*/ 127 h 234"/>
                <a:gd name="T42" fmla="*/ 646 w 475"/>
                <a:gd name="T43" fmla="*/ 139 h 234"/>
                <a:gd name="T44" fmla="*/ 629 w 475"/>
                <a:gd name="T45" fmla="*/ 150 h 234"/>
                <a:gd name="T46" fmla="*/ 610 w 475"/>
                <a:gd name="T47" fmla="*/ 159 h 234"/>
                <a:gd name="T48" fmla="*/ 593 w 475"/>
                <a:gd name="T49" fmla="*/ 169 h 234"/>
                <a:gd name="T50" fmla="*/ 579 w 475"/>
                <a:gd name="T51" fmla="*/ 181 h 234"/>
                <a:gd name="T52" fmla="*/ 563 w 475"/>
                <a:gd name="T53" fmla="*/ 190 h 234"/>
                <a:gd name="T54" fmla="*/ 544 w 475"/>
                <a:gd name="T55" fmla="*/ 201 h 234"/>
                <a:gd name="T56" fmla="*/ 529 w 475"/>
                <a:gd name="T57" fmla="*/ 210 h 234"/>
                <a:gd name="T58" fmla="*/ 515 w 475"/>
                <a:gd name="T59" fmla="*/ 217 h 234"/>
                <a:gd name="T60" fmla="*/ 501 w 475"/>
                <a:gd name="T61" fmla="*/ 227 h 234"/>
                <a:gd name="T62" fmla="*/ 487 w 475"/>
                <a:gd name="T63" fmla="*/ 232 h 234"/>
                <a:gd name="T64" fmla="*/ 455 w 475"/>
                <a:gd name="T65" fmla="*/ 248 h 234"/>
                <a:gd name="T66" fmla="*/ 441 w 475"/>
                <a:gd name="T67" fmla="*/ 256 h 234"/>
                <a:gd name="T68" fmla="*/ 426 w 475"/>
                <a:gd name="T69" fmla="*/ 262 h 234"/>
                <a:gd name="T70" fmla="*/ 411 w 475"/>
                <a:gd name="T71" fmla="*/ 270 h 234"/>
                <a:gd name="T72" fmla="*/ 396 w 475"/>
                <a:gd name="T73" fmla="*/ 278 h 234"/>
                <a:gd name="T74" fmla="*/ 384 w 475"/>
                <a:gd name="T75" fmla="*/ 287 h 234"/>
                <a:gd name="T76" fmla="*/ 366 w 475"/>
                <a:gd name="T77" fmla="*/ 292 h 234"/>
                <a:gd name="T78" fmla="*/ 351 w 475"/>
                <a:gd name="T79" fmla="*/ 300 h 234"/>
                <a:gd name="T80" fmla="*/ 338 w 475"/>
                <a:gd name="T81" fmla="*/ 307 h 234"/>
                <a:gd name="T82" fmla="*/ 322 w 475"/>
                <a:gd name="T83" fmla="*/ 315 h 234"/>
                <a:gd name="T84" fmla="*/ 308 w 475"/>
                <a:gd name="T85" fmla="*/ 324 h 234"/>
                <a:gd name="T86" fmla="*/ 295 w 475"/>
                <a:gd name="T87" fmla="*/ 328 h 234"/>
                <a:gd name="T88" fmla="*/ 280 w 475"/>
                <a:gd name="T89" fmla="*/ 337 h 234"/>
                <a:gd name="T90" fmla="*/ 263 w 475"/>
                <a:gd name="T91" fmla="*/ 342 h 234"/>
                <a:gd name="T92" fmla="*/ 248 w 475"/>
                <a:gd name="T93" fmla="*/ 349 h 234"/>
                <a:gd name="T94" fmla="*/ 233 w 475"/>
                <a:gd name="T95" fmla="*/ 355 h 234"/>
                <a:gd name="T96" fmla="*/ 219 w 475"/>
                <a:gd name="T97" fmla="*/ 361 h 234"/>
                <a:gd name="T98" fmla="*/ 206 w 475"/>
                <a:gd name="T99" fmla="*/ 368 h 234"/>
                <a:gd name="T100" fmla="*/ 190 w 475"/>
                <a:gd name="T101" fmla="*/ 371 h 234"/>
                <a:gd name="T102" fmla="*/ 172 w 475"/>
                <a:gd name="T103" fmla="*/ 380 h 234"/>
                <a:gd name="T104" fmla="*/ 158 w 475"/>
                <a:gd name="T105" fmla="*/ 384 h 234"/>
                <a:gd name="T106" fmla="*/ 143 w 475"/>
                <a:gd name="T107" fmla="*/ 389 h 234"/>
                <a:gd name="T108" fmla="*/ 129 w 475"/>
                <a:gd name="T109" fmla="*/ 395 h 234"/>
                <a:gd name="T110" fmla="*/ 112 w 475"/>
                <a:gd name="T111" fmla="*/ 401 h 234"/>
                <a:gd name="T112" fmla="*/ 97 w 475"/>
                <a:gd name="T113" fmla="*/ 404 h 234"/>
                <a:gd name="T114" fmla="*/ 78 w 475"/>
                <a:gd name="T115" fmla="*/ 410 h 234"/>
                <a:gd name="T116" fmla="*/ 64 w 475"/>
                <a:gd name="T117" fmla="*/ 414 h 234"/>
                <a:gd name="T118" fmla="*/ 48 w 475"/>
                <a:gd name="T119" fmla="*/ 416 h 234"/>
                <a:gd name="T120" fmla="*/ 30 w 475"/>
                <a:gd name="T121" fmla="*/ 419 h 234"/>
                <a:gd name="T122" fmla="*/ 15 w 475"/>
                <a:gd name="T123" fmla="*/ 425 h 234"/>
                <a:gd name="T124" fmla="*/ 0 w 475"/>
                <a:gd name="T125" fmla="*/ 426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234">
                  <a:moveTo>
                    <a:pt x="474" y="4"/>
                  </a:moveTo>
                  <a:lnTo>
                    <a:pt x="459" y="1"/>
                  </a:lnTo>
                  <a:lnTo>
                    <a:pt x="451" y="0"/>
                  </a:lnTo>
                  <a:lnTo>
                    <a:pt x="443" y="0"/>
                  </a:lnTo>
                  <a:lnTo>
                    <a:pt x="435" y="1"/>
                  </a:lnTo>
                  <a:lnTo>
                    <a:pt x="427" y="2"/>
                  </a:lnTo>
                  <a:lnTo>
                    <a:pt x="419" y="4"/>
                  </a:lnTo>
                  <a:lnTo>
                    <a:pt x="411" y="6"/>
                  </a:lnTo>
                  <a:lnTo>
                    <a:pt x="402" y="10"/>
                  </a:lnTo>
                  <a:lnTo>
                    <a:pt x="394" y="13"/>
                  </a:lnTo>
                  <a:lnTo>
                    <a:pt x="386" y="17"/>
                  </a:lnTo>
                  <a:lnTo>
                    <a:pt x="377" y="21"/>
                  </a:lnTo>
                  <a:lnTo>
                    <a:pt x="369" y="25"/>
                  </a:lnTo>
                  <a:lnTo>
                    <a:pt x="360" y="30"/>
                  </a:lnTo>
                  <a:lnTo>
                    <a:pt x="352" y="35"/>
                  </a:lnTo>
                  <a:lnTo>
                    <a:pt x="344" y="41"/>
                  </a:lnTo>
                  <a:lnTo>
                    <a:pt x="335" y="46"/>
                  </a:lnTo>
                  <a:lnTo>
                    <a:pt x="327" y="52"/>
                  </a:lnTo>
                  <a:lnTo>
                    <a:pt x="318" y="58"/>
                  </a:lnTo>
                  <a:lnTo>
                    <a:pt x="310" y="64"/>
                  </a:lnTo>
                  <a:lnTo>
                    <a:pt x="302" y="70"/>
                  </a:lnTo>
                  <a:lnTo>
                    <a:pt x="294" y="76"/>
                  </a:lnTo>
                  <a:lnTo>
                    <a:pt x="286" y="82"/>
                  </a:lnTo>
                  <a:lnTo>
                    <a:pt x="278" y="87"/>
                  </a:lnTo>
                  <a:lnTo>
                    <a:pt x="270" y="93"/>
                  </a:lnTo>
                  <a:lnTo>
                    <a:pt x="263" y="99"/>
                  </a:lnTo>
                  <a:lnTo>
                    <a:pt x="256" y="104"/>
                  </a:lnTo>
                  <a:lnTo>
                    <a:pt x="248" y="110"/>
                  </a:lnTo>
                  <a:lnTo>
                    <a:pt x="241" y="114"/>
                  </a:lnTo>
                  <a:lnTo>
                    <a:pt x="234" y="119"/>
                  </a:lnTo>
                  <a:lnTo>
                    <a:pt x="228" y="124"/>
                  </a:lnTo>
                  <a:lnTo>
                    <a:pt x="221" y="128"/>
                  </a:lnTo>
                  <a:lnTo>
                    <a:pt x="208" y="136"/>
                  </a:lnTo>
                  <a:lnTo>
                    <a:pt x="201" y="140"/>
                  </a:lnTo>
                  <a:lnTo>
                    <a:pt x="194" y="144"/>
                  </a:lnTo>
                  <a:lnTo>
                    <a:pt x="187" y="148"/>
                  </a:lnTo>
                  <a:lnTo>
                    <a:pt x="180" y="152"/>
                  </a:lnTo>
                  <a:lnTo>
                    <a:pt x="174" y="156"/>
                  </a:lnTo>
                  <a:lnTo>
                    <a:pt x="167" y="160"/>
                  </a:lnTo>
                  <a:lnTo>
                    <a:pt x="160" y="164"/>
                  </a:lnTo>
                  <a:lnTo>
                    <a:pt x="154" y="168"/>
                  </a:lnTo>
                  <a:lnTo>
                    <a:pt x="147" y="172"/>
                  </a:lnTo>
                  <a:lnTo>
                    <a:pt x="140" y="176"/>
                  </a:lnTo>
                  <a:lnTo>
                    <a:pt x="134" y="180"/>
                  </a:lnTo>
                  <a:lnTo>
                    <a:pt x="127" y="184"/>
                  </a:lnTo>
                  <a:lnTo>
                    <a:pt x="120" y="187"/>
                  </a:lnTo>
                  <a:lnTo>
                    <a:pt x="113" y="191"/>
                  </a:lnTo>
                  <a:lnTo>
                    <a:pt x="106" y="194"/>
                  </a:lnTo>
                  <a:lnTo>
                    <a:pt x="100" y="198"/>
                  </a:lnTo>
                  <a:lnTo>
                    <a:pt x="93" y="201"/>
                  </a:lnTo>
                  <a:lnTo>
                    <a:pt x="86" y="204"/>
                  </a:lnTo>
                  <a:lnTo>
                    <a:pt x="79" y="208"/>
                  </a:lnTo>
                  <a:lnTo>
                    <a:pt x="72" y="210"/>
                  </a:lnTo>
                  <a:lnTo>
                    <a:pt x="65" y="213"/>
                  </a:lnTo>
                  <a:lnTo>
                    <a:pt x="58" y="216"/>
                  </a:lnTo>
                  <a:lnTo>
                    <a:pt x="51" y="219"/>
                  </a:lnTo>
                  <a:lnTo>
                    <a:pt x="44" y="221"/>
                  </a:lnTo>
                  <a:lnTo>
                    <a:pt x="36" y="224"/>
                  </a:lnTo>
                  <a:lnTo>
                    <a:pt x="29" y="226"/>
                  </a:lnTo>
                  <a:lnTo>
                    <a:pt x="22" y="228"/>
                  </a:lnTo>
                  <a:lnTo>
                    <a:pt x="14" y="230"/>
                  </a:lnTo>
                  <a:lnTo>
                    <a:pt x="7" y="232"/>
                  </a:lnTo>
                  <a:lnTo>
                    <a:pt x="0" y="233"/>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Freeform 44">
              <a:extLst>
                <a:ext uri="{FF2B5EF4-FFF2-40B4-BE49-F238E27FC236}">
                  <a16:creationId xmlns:a16="http://schemas.microsoft.com/office/drawing/2014/main" id="{B0D646F3-A5C6-81CD-1085-73C7D4CFF844}"/>
                </a:ext>
              </a:extLst>
            </p:cNvPr>
            <p:cNvSpPr>
              <a:spLocks/>
            </p:cNvSpPr>
            <p:nvPr/>
          </p:nvSpPr>
          <p:spPr bwMode="auto">
            <a:xfrm>
              <a:off x="5288" y="2883"/>
              <a:ext cx="187" cy="12"/>
            </a:xfrm>
            <a:custGeom>
              <a:avLst/>
              <a:gdLst>
                <a:gd name="T0" fmla="*/ 356 w 159"/>
                <a:gd name="T1" fmla="*/ 0 h 11"/>
                <a:gd name="T2" fmla="*/ 333 w 159"/>
                <a:gd name="T3" fmla="*/ 0 h 11"/>
                <a:gd name="T4" fmla="*/ 322 w 159"/>
                <a:gd name="T5" fmla="*/ 1 h 11"/>
                <a:gd name="T6" fmla="*/ 313 w 159"/>
                <a:gd name="T7" fmla="*/ 2 h 11"/>
                <a:gd name="T8" fmla="*/ 298 w 159"/>
                <a:gd name="T9" fmla="*/ 2 h 11"/>
                <a:gd name="T10" fmla="*/ 292 w 159"/>
                <a:gd name="T11" fmla="*/ 2 h 11"/>
                <a:gd name="T12" fmla="*/ 280 w 159"/>
                <a:gd name="T13" fmla="*/ 3 h 11"/>
                <a:gd name="T14" fmla="*/ 268 w 159"/>
                <a:gd name="T15" fmla="*/ 4 h 11"/>
                <a:gd name="T16" fmla="*/ 258 w 159"/>
                <a:gd name="T17" fmla="*/ 4 h 11"/>
                <a:gd name="T18" fmla="*/ 246 w 159"/>
                <a:gd name="T19" fmla="*/ 5 h 11"/>
                <a:gd name="T20" fmla="*/ 233 w 159"/>
                <a:gd name="T21" fmla="*/ 11 h 11"/>
                <a:gd name="T22" fmla="*/ 221 w 159"/>
                <a:gd name="T23" fmla="*/ 11 h 11"/>
                <a:gd name="T24" fmla="*/ 213 w 159"/>
                <a:gd name="T25" fmla="*/ 11 h 11"/>
                <a:gd name="T26" fmla="*/ 201 w 159"/>
                <a:gd name="T27" fmla="*/ 12 h 11"/>
                <a:gd name="T28" fmla="*/ 188 w 159"/>
                <a:gd name="T29" fmla="*/ 13 h 11"/>
                <a:gd name="T30" fmla="*/ 178 w 159"/>
                <a:gd name="T31" fmla="*/ 13 h 11"/>
                <a:gd name="T32" fmla="*/ 166 w 159"/>
                <a:gd name="T33" fmla="*/ 13 h 11"/>
                <a:gd name="T34" fmla="*/ 155 w 159"/>
                <a:gd name="T35" fmla="*/ 14 h 11"/>
                <a:gd name="T36" fmla="*/ 145 w 159"/>
                <a:gd name="T37" fmla="*/ 14 h 11"/>
                <a:gd name="T38" fmla="*/ 132 w 159"/>
                <a:gd name="T39" fmla="*/ 15 h 11"/>
                <a:gd name="T40" fmla="*/ 123 w 159"/>
                <a:gd name="T41" fmla="*/ 15 h 11"/>
                <a:gd name="T42" fmla="*/ 111 w 159"/>
                <a:gd name="T43" fmla="*/ 15 h 11"/>
                <a:gd name="T44" fmla="*/ 101 w 159"/>
                <a:gd name="T45" fmla="*/ 15 h 11"/>
                <a:gd name="T46" fmla="*/ 89 w 159"/>
                <a:gd name="T47" fmla="*/ 15 h 11"/>
                <a:gd name="T48" fmla="*/ 78 w 159"/>
                <a:gd name="T49" fmla="*/ 15 h 11"/>
                <a:gd name="T50" fmla="*/ 66 w 159"/>
                <a:gd name="T51" fmla="*/ 15 h 11"/>
                <a:gd name="T52" fmla="*/ 55 w 159"/>
                <a:gd name="T53" fmla="*/ 15 h 11"/>
                <a:gd name="T54" fmla="*/ 46 w 159"/>
                <a:gd name="T55" fmla="*/ 15 h 11"/>
                <a:gd name="T56" fmla="*/ 34 w 159"/>
                <a:gd name="T57" fmla="*/ 15 h 11"/>
                <a:gd name="T58" fmla="*/ 22 w 159"/>
                <a:gd name="T59" fmla="*/ 15 h 11"/>
                <a:gd name="T60" fmla="*/ 11 w 159"/>
                <a:gd name="T61" fmla="*/ 15 h 11"/>
                <a:gd name="T62" fmla="*/ 0 w 159"/>
                <a:gd name="T63" fmla="*/ 14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
                  <a:moveTo>
                    <a:pt x="158" y="0"/>
                  </a:moveTo>
                  <a:lnTo>
                    <a:pt x="148" y="0"/>
                  </a:lnTo>
                  <a:lnTo>
                    <a:pt x="143" y="1"/>
                  </a:lnTo>
                  <a:lnTo>
                    <a:pt x="139" y="2"/>
                  </a:lnTo>
                  <a:lnTo>
                    <a:pt x="133" y="2"/>
                  </a:lnTo>
                  <a:lnTo>
                    <a:pt x="129" y="2"/>
                  </a:lnTo>
                  <a:lnTo>
                    <a:pt x="124" y="3"/>
                  </a:lnTo>
                  <a:lnTo>
                    <a:pt x="119" y="4"/>
                  </a:lnTo>
                  <a:lnTo>
                    <a:pt x="114" y="4"/>
                  </a:lnTo>
                  <a:lnTo>
                    <a:pt x="109" y="5"/>
                  </a:lnTo>
                  <a:lnTo>
                    <a:pt x="104" y="6"/>
                  </a:lnTo>
                  <a:lnTo>
                    <a:pt x="99" y="6"/>
                  </a:lnTo>
                  <a:lnTo>
                    <a:pt x="94" y="6"/>
                  </a:lnTo>
                  <a:lnTo>
                    <a:pt x="89" y="7"/>
                  </a:lnTo>
                  <a:lnTo>
                    <a:pt x="84" y="8"/>
                  </a:lnTo>
                  <a:lnTo>
                    <a:pt x="79" y="8"/>
                  </a:lnTo>
                  <a:lnTo>
                    <a:pt x="74" y="8"/>
                  </a:lnTo>
                  <a:lnTo>
                    <a:pt x="69" y="9"/>
                  </a:lnTo>
                  <a:lnTo>
                    <a:pt x="65" y="9"/>
                  </a:lnTo>
                  <a:lnTo>
                    <a:pt x="59" y="10"/>
                  </a:lnTo>
                  <a:lnTo>
                    <a:pt x="55" y="10"/>
                  </a:lnTo>
                  <a:lnTo>
                    <a:pt x="49" y="10"/>
                  </a:lnTo>
                  <a:lnTo>
                    <a:pt x="45" y="10"/>
                  </a:lnTo>
                  <a:lnTo>
                    <a:pt x="40" y="10"/>
                  </a:lnTo>
                  <a:lnTo>
                    <a:pt x="35" y="10"/>
                  </a:lnTo>
                  <a:lnTo>
                    <a:pt x="30" y="10"/>
                  </a:lnTo>
                  <a:lnTo>
                    <a:pt x="25" y="10"/>
                  </a:lnTo>
                  <a:lnTo>
                    <a:pt x="20" y="10"/>
                  </a:lnTo>
                  <a:lnTo>
                    <a:pt x="15" y="10"/>
                  </a:lnTo>
                  <a:lnTo>
                    <a:pt x="10" y="10"/>
                  </a:lnTo>
                  <a:lnTo>
                    <a:pt x="5" y="10"/>
                  </a:lnTo>
                  <a:lnTo>
                    <a:pt x="0" y="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Freeform 45">
              <a:extLst>
                <a:ext uri="{FF2B5EF4-FFF2-40B4-BE49-F238E27FC236}">
                  <a16:creationId xmlns:a16="http://schemas.microsoft.com/office/drawing/2014/main" id="{B52748CB-E99C-C020-3C52-6F65E12D9C72}"/>
                </a:ext>
              </a:extLst>
            </p:cNvPr>
            <p:cNvSpPr>
              <a:spLocks/>
            </p:cNvSpPr>
            <p:nvPr/>
          </p:nvSpPr>
          <p:spPr bwMode="auto">
            <a:xfrm>
              <a:off x="5075" y="3033"/>
              <a:ext cx="261" cy="130"/>
            </a:xfrm>
            <a:custGeom>
              <a:avLst/>
              <a:gdLst>
                <a:gd name="T0" fmla="*/ 0 w 223"/>
                <a:gd name="T1" fmla="*/ 0 h 115"/>
                <a:gd name="T2" fmla="*/ 26 w 223"/>
                <a:gd name="T3" fmla="*/ 0 h 115"/>
                <a:gd name="T4" fmla="*/ 41 w 223"/>
                <a:gd name="T5" fmla="*/ 1 h 115"/>
                <a:gd name="T6" fmla="*/ 55 w 223"/>
                <a:gd name="T7" fmla="*/ 2 h 115"/>
                <a:gd name="T8" fmla="*/ 74 w 223"/>
                <a:gd name="T9" fmla="*/ 3 h 115"/>
                <a:gd name="T10" fmla="*/ 88 w 223"/>
                <a:gd name="T11" fmla="*/ 10 h 115"/>
                <a:gd name="T12" fmla="*/ 103 w 223"/>
                <a:gd name="T13" fmla="*/ 12 h 115"/>
                <a:gd name="T14" fmla="*/ 121 w 223"/>
                <a:gd name="T15" fmla="*/ 16 h 115"/>
                <a:gd name="T16" fmla="*/ 139 w 223"/>
                <a:gd name="T17" fmla="*/ 20 h 115"/>
                <a:gd name="T18" fmla="*/ 156 w 223"/>
                <a:gd name="T19" fmla="*/ 24 h 115"/>
                <a:gd name="T20" fmla="*/ 172 w 223"/>
                <a:gd name="T21" fmla="*/ 29 h 115"/>
                <a:gd name="T22" fmla="*/ 191 w 223"/>
                <a:gd name="T23" fmla="*/ 35 h 115"/>
                <a:gd name="T24" fmla="*/ 208 w 223"/>
                <a:gd name="T25" fmla="*/ 42 h 115"/>
                <a:gd name="T26" fmla="*/ 227 w 223"/>
                <a:gd name="T27" fmla="*/ 47 h 115"/>
                <a:gd name="T28" fmla="*/ 243 w 223"/>
                <a:gd name="T29" fmla="*/ 53 h 115"/>
                <a:gd name="T30" fmla="*/ 262 w 223"/>
                <a:gd name="T31" fmla="*/ 60 h 115"/>
                <a:gd name="T32" fmla="*/ 280 w 223"/>
                <a:gd name="T33" fmla="*/ 68 h 115"/>
                <a:gd name="T34" fmla="*/ 297 w 223"/>
                <a:gd name="T35" fmla="*/ 76 h 115"/>
                <a:gd name="T36" fmla="*/ 311 w 223"/>
                <a:gd name="T37" fmla="*/ 86 h 115"/>
                <a:gd name="T38" fmla="*/ 330 w 223"/>
                <a:gd name="T39" fmla="*/ 96 h 115"/>
                <a:gd name="T40" fmla="*/ 345 w 223"/>
                <a:gd name="T41" fmla="*/ 101 h 115"/>
                <a:gd name="T42" fmla="*/ 363 w 223"/>
                <a:gd name="T43" fmla="*/ 111 h 115"/>
                <a:gd name="T44" fmla="*/ 377 w 223"/>
                <a:gd name="T45" fmla="*/ 120 h 115"/>
                <a:gd name="T46" fmla="*/ 394 w 223"/>
                <a:gd name="T47" fmla="*/ 129 h 115"/>
                <a:gd name="T48" fmla="*/ 407 w 223"/>
                <a:gd name="T49" fmla="*/ 139 h 115"/>
                <a:gd name="T50" fmla="*/ 420 w 223"/>
                <a:gd name="T51" fmla="*/ 147 h 115"/>
                <a:gd name="T52" fmla="*/ 433 w 223"/>
                <a:gd name="T53" fmla="*/ 158 h 115"/>
                <a:gd name="T54" fmla="*/ 448 w 223"/>
                <a:gd name="T55" fmla="*/ 167 h 115"/>
                <a:gd name="T56" fmla="*/ 455 w 223"/>
                <a:gd name="T57" fmla="*/ 179 h 115"/>
                <a:gd name="T58" fmla="*/ 467 w 223"/>
                <a:gd name="T59" fmla="*/ 189 h 115"/>
                <a:gd name="T60" fmla="*/ 476 w 223"/>
                <a:gd name="T61" fmla="*/ 199 h 115"/>
                <a:gd name="T62" fmla="*/ 488 w 223"/>
                <a:gd name="T63" fmla="*/ 211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3" h="115">
                  <a:moveTo>
                    <a:pt x="0" y="0"/>
                  </a:moveTo>
                  <a:lnTo>
                    <a:pt x="12" y="0"/>
                  </a:lnTo>
                  <a:lnTo>
                    <a:pt x="19" y="1"/>
                  </a:lnTo>
                  <a:lnTo>
                    <a:pt x="25" y="2"/>
                  </a:lnTo>
                  <a:lnTo>
                    <a:pt x="33" y="3"/>
                  </a:lnTo>
                  <a:lnTo>
                    <a:pt x="40" y="5"/>
                  </a:lnTo>
                  <a:lnTo>
                    <a:pt x="47" y="7"/>
                  </a:lnTo>
                  <a:lnTo>
                    <a:pt x="55" y="9"/>
                  </a:lnTo>
                  <a:lnTo>
                    <a:pt x="63" y="11"/>
                  </a:lnTo>
                  <a:lnTo>
                    <a:pt x="71" y="13"/>
                  </a:lnTo>
                  <a:lnTo>
                    <a:pt x="79" y="16"/>
                  </a:lnTo>
                  <a:lnTo>
                    <a:pt x="87" y="19"/>
                  </a:lnTo>
                  <a:lnTo>
                    <a:pt x="95" y="23"/>
                  </a:lnTo>
                  <a:lnTo>
                    <a:pt x="103" y="26"/>
                  </a:lnTo>
                  <a:lnTo>
                    <a:pt x="111" y="29"/>
                  </a:lnTo>
                  <a:lnTo>
                    <a:pt x="119" y="33"/>
                  </a:lnTo>
                  <a:lnTo>
                    <a:pt x="127" y="37"/>
                  </a:lnTo>
                  <a:lnTo>
                    <a:pt x="135" y="41"/>
                  </a:lnTo>
                  <a:lnTo>
                    <a:pt x="142" y="46"/>
                  </a:lnTo>
                  <a:lnTo>
                    <a:pt x="150" y="51"/>
                  </a:lnTo>
                  <a:lnTo>
                    <a:pt x="157" y="55"/>
                  </a:lnTo>
                  <a:lnTo>
                    <a:pt x="165" y="60"/>
                  </a:lnTo>
                  <a:lnTo>
                    <a:pt x="172" y="65"/>
                  </a:lnTo>
                  <a:lnTo>
                    <a:pt x="179" y="70"/>
                  </a:lnTo>
                  <a:lnTo>
                    <a:pt x="185" y="75"/>
                  </a:lnTo>
                  <a:lnTo>
                    <a:pt x="191" y="80"/>
                  </a:lnTo>
                  <a:lnTo>
                    <a:pt x="197" y="86"/>
                  </a:lnTo>
                  <a:lnTo>
                    <a:pt x="203" y="91"/>
                  </a:lnTo>
                  <a:lnTo>
                    <a:pt x="208" y="97"/>
                  </a:lnTo>
                  <a:lnTo>
                    <a:pt x="213" y="103"/>
                  </a:lnTo>
                  <a:lnTo>
                    <a:pt x="217" y="108"/>
                  </a:lnTo>
                  <a:lnTo>
                    <a:pt x="222" y="11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Freeform 46">
              <a:extLst>
                <a:ext uri="{FF2B5EF4-FFF2-40B4-BE49-F238E27FC236}">
                  <a16:creationId xmlns:a16="http://schemas.microsoft.com/office/drawing/2014/main" id="{0D779898-E4E7-8A27-EEFB-5ACFA5E10CE2}"/>
                </a:ext>
              </a:extLst>
            </p:cNvPr>
            <p:cNvSpPr>
              <a:spLocks/>
            </p:cNvSpPr>
            <p:nvPr/>
          </p:nvSpPr>
          <p:spPr bwMode="auto">
            <a:xfrm>
              <a:off x="5104" y="2964"/>
              <a:ext cx="297" cy="134"/>
            </a:xfrm>
            <a:custGeom>
              <a:avLst/>
              <a:gdLst>
                <a:gd name="T0" fmla="*/ 0 w 254"/>
                <a:gd name="T1" fmla="*/ 9 h 119"/>
                <a:gd name="T2" fmla="*/ 29 w 254"/>
                <a:gd name="T3" fmla="*/ 0 h 119"/>
                <a:gd name="T4" fmla="*/ 43 w 254"/>
                <a:gd name="T5" fmla="*/ 0 h 119"/>
                <a:gd name="T6" fmla="*/ 63 w 254"/>
                <a:gd name="T7" fmla="*/ 0 h 119"/>
                <a:gd name="T8" fmla="*/ 78 w 254"/>
                <a:gd name="T9" fmla="*/ 0 h 119"/>
                <a:gd name="T10" fmla="*/ 96 w 254"/>
                <a:gd name="T11" fmla="*/ 1 h 119"/>
                <a:gd name="T12" fmla="*/ 113 w 254"/>
                <a:gd name="T13" fmla="*/ 3 h 119"/>
                <a:gd name="T14" fmla="*/ 132 w 254"/>
                <a:gd name="T15" fmla="*/ 10 h 119"/>
                <a:gd name="T16" fmla="*/ 152 w 254"/>
                <a:gd name="T17" fmla="*/ 12 h 119"/>
                <a:gd name="T18" fmla="*/ 170 w 254"/>
                <a:gd name="T19" fmla="*/ 18 h 119"/>
                <a:gd name="T20" fmla="*/ 191 w 254"/>
                <a:gd name="T21" fmla="*/ 24 h 119"/>
                <a:gd name="T22" fmla="*/ 209 w 254"/>
                <a:gd name="T23" fmla="*/ 29 h 119"/>
                <a:gd name="T24" fmla="*/ 229 w 254"/>
                <a:gd name="T25" fmla="*/ 37 h 119"/>
                <a:gd name="T26" fmla="*/ 249 w 254"/>
                <a:gd name="T27" fmla="*/ 43 h 119"/>
                <a:gd name="T28" fmla="*/ 268 w 254"/>
                <a:gd name="T29" fmla="*/ 52 h 119"/>
                <a:gd name="T30" fmla="*/ 291 w 254"/>
                <a:gd name="T31" fmla="*/ 60 h 119"/>
                <a:gd name="T32" fmla="*/ 310 w 254"/>
                <a:gd name="T33" fmla="*/ 69 h 119"/>
                <a:gd name="T34" fmla="*/ 331 w 254"/>
                <a:gd name="T35" fmla="*/ 77 h 119"/>
                <a:gd name="T36" fmla="*/ 347 w 254"/>
                <a:gd name="T37" fmla="*/ 88 h 119"/>
                <a:gd name="T38" fmla="*/ 366 w 254"/>
                <a:gd name="T39" fmla="*/ 98 h 119"/>
                <a:gd name="T40" fmla="*/ 387 w 254"/>
                <a:gd name="T41" fmla="*/ 104 h 119"/>
                <a:gd name="T42" fmla="*/ 405 w 254"/>
                <a:gd name="T43" fmla="*/ 115 h 119"/>
                <a:gd name="T44" fmla="*/ 422 w 254"/>
                <a:gd name="T45" fmla="*/ 125 h 119"/>
                <a:gd name="T46" fmla="*/ 441 w 254"/>
                <a:gd name="T47" fmla="*/ 135 h 119"/>
                <a:gd name="T48" fmla="*/ 455 w 254"/>
                <a:gd name="T49" fmla="*/ 144 h 119"/>
                <a:gd name="T50" fmla="*/ 475 w 254"/>
                <a:gd name="T51" fmla="*/ 157 h 119"/>
                <a:gd name="T52" fmla="*/ 488 w 254"/>
                <a:gd name="T53" fmla="*/ 168 h 119"/>
                <a:gd name="T54" fmla="*/ 503 w 254"/>
                <a:gd name="T55" fmla="*/ 177 h 119"/>
                <a:gd name="T56" fmla="*/ 518 w 254"/>
                <a:gd name="T57" fmla="*/ 184 h 119"/>
                <a:gd name="T58" fmla="*/ 530 w 254"/>
                <a:gd name="T59" fmla="*/ 195 h 119"/>
                <a:gd name="T60" fmla="*/ 541 w 254"/>
                <a:gd name="T61" fmla="*/ 204 h 119"/>
                <a:gd name="T62" fmla="*/ 554 w 254"/>
                <a:gd name="T63" fmla="*/ 214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119">
                  <a:moveTo>
                    <a:pt x="0" y="4"/>
                  </a:moveTo>
                  <a:lnTo>
                    <a:pt x="13" y="0"/>
                  </a:lnTo>
                  <a:lnTo>
                    <a:pt x="20" y="0"/>
                  </a:lnTo>
                  <a:lnTo>
                    <a:pt x="28" y="0"/>
                  </a:lnTo>
                  <a:lnTo>
                    <a:pt x="36" y="0"/>
                  </a:lnTo>
                  <a:lnTo>
                    <a:pt x="44" y="1"/>
                  </a:lnTo>
                  <a:lnTo>
                    <a:pt x="52" y="3"/>
                  </a:lnTo>
                  <a:lnTo>
                    <a:pt x="61" y="5"/>
                  </a:lnTo>
                  <a:lnTo>
                    <a:pt x="69" y="7"/>
                  </a:lnTo>
                  <a:lnTo>
                    <a:pt x="78" y="10"/>
                  </a:lnTo>
                  <a:lnTo>
                    <a:pt x="87" y="13"/>
                  </a:lnTo>
                  <a:lnTo>
                    <a:pt x="96" y="16"/>
                  </a:lnTo>
                  <a:lnTo>
                    <a:pt x="105" y="20"/>
                  </a:lnTo>
                  <a:lnTo>
                    <a:pt x="114" y="24"/>
                  </a:lnTo>
                  <a:lnTo>
                    <a:pt x="123" y="28"/>
                  </a:lnTo>
                  <a:lnTo>
                    <a:pt x="133" y="33"/>
                  </a:lnTo>
                  <a:lnTo>
                    <a:pt x="142" y="38"/>
                  </a:lnTo>
                  <a:lnTo>
                    <a:pt x="151" y="42"/>
                  </a:lnTo>
                  <a:lnTo>
                    <a:pt x="159" y="48"/>
                  </a:lnTo>
                  <a:lnTo>
                    <a:pt x="168" y="53"/>
                  </a:lnTo>
                  <a:lnTo>
                    <a:pt x="177" y="58"/>
                  </a:lnTo>
                  <a:lnTo>
                    <a:pt x="185" y="64"/>
                  </a:lnTo>
                  <a:lnTo>
                    <a:pt x="193" y="69"/>
                  </a:lnTo>
                  <a:lnTo>
                    <a:pt x="201" y="75"/>
                  </a:lnTo>
                  <a:lnTo>
                    <a:pt x="209" y="80"/>
                  </a:lnTo>
                  <a:lnTo>
                    <a:pt x="217" y="86"/>
                  </a:lnTo>
                  <a:lnTo>
                    <a:pt x="223" y="92"/>
                  </a:lnTo>
                  <a:lnTo>
                    <a:pt x="230" y="97"/>
                  </a:lnTo>
                  <a:lnTo>
                    <a:pt x="237" y="102"/>
                  </a:lnTo>
                  <a:lnTo>
                    <a:pt x="242" y="108"/>
                  </a:lnTo>
                  <a:lnTo>
                    <a:pt x="248" y="113"/>
                  </a:lnTo>
                  <a:lnTo>
                    <a:pt x="253" y="11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Freeform 47">
              <a:extLst>
                <a:ext uri="{FF2B5EF4-FFF2-40B4-BE49-F238E27FC236}">
                  <a16:creationId xmlns:a16="http://schemas.microsoft.com/office/drawing/2014/main" id="{A986CC46-30F2-42B0-AA86-104EB66DB491}"/>
                </a:ext>
              </a:extLst>
            </p:cNvPr>
            <p:cNvSpPr>
              <a:spLocks/>
            </p:cNvSpPr>
            <p:nvPr/>
          </p:nvSpPr>
          <p:spPr bwMode="auto">
            <a:xfrm>
              <a:off x="5187" y="2920"/>
              <a:ext cx="297" cy="81"/>
            </a:xfrm>
            <a:custGeom>
              <a:avLst/>
              <a:gdLst>
                <a:gd name="T0" fmla="*/ 0 w 254"/>
                <a:gd name="T1" fmla="*/ 10 h 72"/>
                <a:gd name="T2" fmla="*/ 34 w 254"/>
                <a:gd name="T3" fmla="*/ 1 h 72"/>
                <a:gd name="T4" fmla="*/ 48 w 254"/>
                <a:gd name="T5" fmla="*/ 1 h 72"/>
                <a:gd name="T6" fmla="*/ 65 w 254"/>
                <a:gd name="T7" fmla="*/ 0 h 72"/>
                <a:gd name="T8" fmla="*/ 82 w 254"/>
                <a:gd name="T9" fmla="*/ 0 h 72"/>
                <a:gd name="T10" fmla="*/ 102 w 254"/>
                <a:gd name="T11" fmla="*/ 1 h 72"/>
                <a:gd name="T12" fmla="*/ 119 w 254"/>
                <a:gd name="T13" fmla="*/ 2 h 72"/>
                <a:gd name="T14" fmla="*/ 134 w 254"/>
                <a:gd name="T15" fmla="*/ 3 h 72"/>
                <a:gd name="T16" fmla="*/ 153 w 254"/>
                <a:gd name="T17" fmla="*/ 10 h 72"/>
                <a:gd name="T18" fmla="*/ 170 w 254"/>
                <a:gd name="T19" fmla="*/ 12 h 72"/>
                <a:gd name="T20" fmla="*/ 188 w 254"/>
                <a:gd name="T21" fmla="*/ 16 h 72"/>
                <a:gd name="T22" fmla="*/ 207 w 254"/>
                <a:gd name="T23" fmla="*/ 20 h 72"/>
                <a:gd name="T24" fmla="*/ 223 w 254"/>
                <a:gd name="T25" fmla="*/ 24 h 72"/>
                <a:gd name="T26" fmla="*/ 243 w 254"/>
                <a:gd name="T27" fmla="*/ 29 h 72"/>
                <a:gd name="T28" fmla="*/ 261 w 254"/>
                <a:gd name="T29" fmla="*/ 34 h 72"/>
                <a:gd name="T30" fmla="*/ 277 w 254"/>
                <a:gd name="T31" fmla="*/ 42 h 72"/>
                <a:gd name="T32" fmla="*/ 296 w 254"/>
                <a:gd name="T33" fmla="*/ 47 h 72"/>
                <a:gd name="T34" fmla="*/ 312 w 254"/>
                <a:gd name="T35" fmla="*/ 53 h 72"/>
                <a:gd name="T36" fmla="*/ 332 w 254"/>
                <a:gd name="T37" fmla="*/ 60 h 72"/>
                <a:gd name="T38" fmla="*/ 350 w 254"/>
                <a:gd name="T39" fmla="*/ 66 h 72"/>
                <a:gd name="T40" fmla="*/ 366 w 254"/>
                <a:gd name="T41" fmla="*/ 71 h 72"/>
                <a:gd name="T42" fmla="*/ 386 w 254"/>
                <a:gd name="T43" fmla="*/ 78 h 72"/>
                <a:gd name="T44" fmla="*/ 401 w 254"/>
                <a:gd name="T45" fmla="*/ 83 h 72"/>
                <a:gd name="T46" fmla="*/ 421 w 254"/>
                <a:gd name="T47" fmla="*/ 90 h 72"/>
                <a:gd name="T48" fmla="*/ 437 w 254"/>
                <a:gd name="T49" fmla="*/ 98 h 72"/>
                <a:gd name="T50" fmla="*/ 454 w 254"/>
                <a:gd name="T51" fmla="*/ 101 h 72"/>
                <a:gd name="T52" fmla="*/ 469 w 254"/>
                <a:gd name="T53" fmla="*/ 105 h 72"/>
                <a:gd name="T54" fmla="*/ 488 w 254"/>
                <a:gd name="T55" fmla="*/ 113 h 72"/>
                <a:gd name="T56" fmla="*/ 504 w 254"/>
                <a:gd name="T57" fmla="*/ 117 h 72"/>
                <a:gd name="T58" fmla="*/ 519 w 254"/>
                <a:gd name="T59" fmla="*/ 120 h 72"/>
                <a:gd name="T60" fmla="*/ 539 w 254"/>
                <a:gd name="T61" fmla="*/ 125 h 72"/>
                <a:gd name="T62" fmla="*/ 554 w 254"/>
                <a:gd name="T63" fmla="*/ 128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4" h="72">
                  <a:moveTo>
                    <a:pt x="0" y="5"/>
                  </a:moveTo>
                  <a:lnTo>
                    <a:pt x="15" y="1"/>
                  </a:lnTo>
                  <a:lnTo>
                    <a:pt x="22" y="1"/>
                  </a:lnTo>
                  <a:lnTo>
                    <a:pt x="30" y="0"/>
                  </a:lnTo>
                  <a:lnTo>
                    <a:pt x="38" y="0"/>
                  </a:lnTo>
                  <a:lnTo>
                    <a:pt x="46" y="1"/>
                  </a:lnTo>
                  <a:lnTo>
                    <a:pt x="54" y="2"/>
                  </a:lnTo>
                  <a:lnTo>
                    <a:pt x="62" y="3"/>
                  </a:lnTo>
                  <a:lnTo>
                    <a:pt x="70" y="5"/>
                  </a:lnTo>
                  <a:lnTo>
                    <a:pt x="78" y="7"/>
                  </a:lnTo>
                  <a:lnTo>
                    <a:pt x="86" y="9"/>
                  </a:lnTo>
                  <a:lnTo>
                    <a:pt x="94" y="11"/>
                  </a:lnTo>
                  <a:lnTo>
                    <a:pt x="102" y="13"/>
                  </a:lnTo>
                  <a:lnTo>
                    <a:pt x="111" y="16"/>
                  </a:lnTo>
                  <a:lnTo>
                    <a:pt x="119" y="19"/>
                  </a:lnTo>
                  <a:lnTo>
                    <a:pt x="127" y="23"/>
                  </a:lnTo>
                  <a:lnTo>
                    <a:pt x="135" y="26"/>
                  </a:lnTo>
                  <a:lnTo>
                    <a:pt x="143" y="29"/>
                  </a:lnTo>
                  <a:lnTo>
                    <a:pt x="152" y="33"/>
                  </a:lnTo>
                  <a:lnTo>
                    <a:pt x="160" y="36"/>
                  </a:lnTo>
                  <a:lnTo>
                    <a:pt x="168" y="39"/>
                  </a:lnTo>
                  <a:lnTo>
                    <a:pt x="176" y="43"/>
                  </a:lnTo>
                  <a:lnTo>
                    <a:pt x="184" y="46"/>
                  </a:lnTo>
                  <a:lnTo>
                    <a:pt x="192" y="50"/>
                  </a:lnTo>
                  <a:lnTo>
                    <a:pt x="200" y="53"/>
                  </a:lnTo>
                  <a:lnTo>
                    <a:pt x="208" y="56"/>
                  </a:lnTo>
                  <a:lnTo>
                    <a:pt x="215" y="59"/>
                  </a:lnTo>
                  <a:lnTo>
                    <a:pt x="223" y="62"/>
                  </a:lnTo>
                  <a:lnTo>
                    <a:pt x="231" y="65"/>
                  </a:lnTo>
                  <a:lnTo>
                    <a:pt x="238" y="67"/>
                  </a:lnTo>
                  <a:lnTo>
                    <a:pt x="246" y="69"/>
                  </a:lnTo>
                  <a:lnTo>
                    <a:pt x="253" y="7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 name="Freeform 48">
              <a:extLst>
                <a:ext uri="{FF2B5EF4-FFF2-40B4-BE49-F238E27FC236}">
                  <a16:creationId xmlns:a16="http://schemas.microsoft.com/office/drawing/2014/main" id="{75DB3927-2071-ABAC-6A19-2C6CD893929A}"/>
                </a:ext>
              </a:extLst>
            </p:cNvPr>
            <p:cNvSpPr>
              <a:spLocks/>
            </p:cNvSpPr>
            <p:nvPr/>
          </p:nvSpPr>
          <p:spPr bwMode="auto">
            <a:xfrm>
              <a:off x="5665" y="2150"/>
              <a:ext cx="171" cy="271"/>
            </a:xfrm>
            <a:custGeom>
              <a:avLst/>
              <a:gdLst>
                <a:gd name="T0" fmla="*/ 320 w 146"/>
                <a:gd name="T1" fmla="*/ 0 h 240"/>
                <a:gd name="T2" fmla="*/ 294 w 146"/>
                <a:gd name="T3" fmla="*/ 1 h 240"/>
                <a:gd name="T4" fmla="*/ 282 w 146"/>
                <a:gd name="T5" fmla="*/ 3 h 240"/>
                <a:gd name="T6" fmla="*/ 272 w 146"/>
                <a:gd name="T7" fmla="*/ 10 h 240"/>
                <a:gd name="T8" fmla="*/ 262 w 146"/>
                <a:gd name="T9" fmla="*/ 14 h 240"/>
                <a:gd name="T10" fmla="*/ 254 w 146"/>
                <a:gd name="T11" fmla="*/ 20 h 240"/>
                <a:gd name="T12" fmla="*/ 246 w 146"/>
                <a:gd name="T13" fmla="*/ 27 h 240"/>
                <a:gd name="T14" fmla="*/ 241 w 146"/>
                <a:gd name="T15" fmla="*/ 34 h 240"/>
                <a:gd name="T16" fmla="*/ 232 w 146"/>
                <a:gd name="T17" fmla="*/ 43 h 240"/>
                <a:gd name="T18" fmla="*/ 227 w 146"/>
                <a:gd name="T19" fmla="*/ 53 h 240"/>
                <a:gd name="T20" fmla="*/ 223 w 146"/>
                <a:gd name="T21" fmla="*/ 62 h 240"/>
                <a:gd name="T22" fmla="*/ 218 w 146"/>
                <a:gd name="T23" fmla="*/ 71 h 240"/>
                <a:gd name="T24" fmla="*/ 216 w 146"/>
                <a:gd name="T25" fmla="*/ 82 h 240"/>
                <a:gd name="T26" fmla="*/ 208 w 146"/>
                <a:gd name="T27" fmla="*/ 93 h 240"/>
                <a:gd name="T28" fmla="*/ 206 w 146"/>
                <a:gd name="T29" fmla="*/ 103 h 240"/>
                <a:gd name="T30" fmla="*/ 203 w 146"/>
                <a:gd name="T31" fmla="*/ 115 h 240"/>
                <a:gd name="T32" fmla="*/ 200 w 146"/>
                <a:gd name="T33" fmla="*/ 126 h 240"/>
                <a:gd name="T34" fmla="*/ 196 w 146"/>
                <a:gd name="T35" fmla="*/ 138 h 240"/>
                <a:gd name="T36" fmla="*/ 194 w 146"/>
                <a:gd name="T37" fmla="*/ 148 h 240"/>
                <a:gd name="T38" fmla="*/ 190 w 146"/>
                <a:gd name="T39" fmla="*/ 159 h 240"/>
                <a:gd name="T40" fmla="*/ 187 w 146"/>
                <a:gd name="T41" fmla="*/ 171 h 240"/>
                <a:gd name="T42" fmla="*/ 184 w 146"/>
                <a:gd name="T43" fmla="*/ 181 h 240"/>
                <a:gd name="T44" fmla="*/ 179 w 146"/>
                <a:gd name="T45" fmla="*/ 193 h 240"/>
                <a:gd name="T46" fmla="*/ 177 w 146"/>
                <a:gd name="T47" fmla="*/ 201 h 240"/>
                <a:gd name="T48" fmla="*/ 171 w 146"/>
                <a:gd name="T49" fmla="*/ 211 h 240"/>
                <a:gd name="T50" fmla="*/ 167 w 146"/>
                <a:gd name="T51" fmla="*/ 224 h 240"/>
                <a:gd name="T52" fmla="*/ 163 w 146"/>
                <a:gd name="T53" fmla="*/ 229 h 240"/>
                <a:gd name="T54" fmla="*/ 157 w 146"/>
                <a:gd name="T55" fmla="*/ 238 h 240"/>
                <a:gd name="T56" fmla="*/ 152 w 146"/>
                <a:gd name="T57" fmla="*/ 246 h 240"/>
                <a:gd name="T58" fmla="*/ 143 w 146"/>
                <a:gd name="T59" fmla="*/ 253 h 240"/>
                <a:gd name="T60" fmla="*/ 138 w 146"/>
                <a:gd name="T61" fmla="*/ 259 h 240"/>
                <a:gd name="T62" fmla="*/ 129 w 146"/>
                <a:gd name="T63" fmla="*/ 263 h 240"/>
                <a:gd name="T64" fmla="*/ 114 w 146"/>
                <a:gd name="T65" fmla="*/ 269 h 240"/>
                <a:gd name="T66" fmla="*/ 107 w 146"/>
                <a:gd name="T67" fmla="*/ 274 h 240"/>
                <a:gd name="T68" fmla="*/ 102 w 146"/>
                <a:gd name="T69" fmla="*/ 278 h 240"/>
                <a:gd name="T70" fmla="*/ 95 w 146"/>
                <a:gd name="T71" fmla="*/ 280 h 240"/>
                <a:gd name="T72" fmla="*/ 87 w 146"/>
                <a:gd name="T73" fmla="*/ 286 h 240"/>
                <a:gd name="T74" fmla="*/ 81 w 146"/>
                <a:gd name="T75" fmla="*/ 288 h 240"/>
                <a:gd name="T76" fmla="*/ 75 w 146"/>
                <a:gd name="T77" fmla="*/ 292 h 240"/>
                <a:gd name="T78" fmla="*/ 67 w 146"/>
                <a:gd name="T79" fmla="*/ 297 h 240"/>
                <a:gd name="T80" fmla="*/ 63 w 146"/>
                <a:gd name="T81" fmla="*/ 299 h 240"/>
                <a:gd name="T82" fmla="*/ 55 w 146"/>
                <a:gd name="T83" fmla="*/ 304 h 240"/>
                <a:gd name="T84" fmla="*/ 50 w 146"/>
                <a:gd name="T85" fmla="*/ 309 h 240"/>
                <a:gd name="T86" fmla="*/ 47 w 146"/>
                <a:gd name="T87" fmla="*/ 314 h 240"/>
                <a:gd name="T88" fmla="*/ 40 w 146"/>
                <a:gd name="T89" fmla="*/ 316 h 240"/>
                <a:gd name="T90" fmla="*/ 35 w 146"/>
                <a:gd name="T91" fmla="*/ 324 h 240"/>
                <a:gd name="T92" fmla="*/ 30 w 146"/>
                <a:gd name="T93" fmla="*/ 327 h 240"/>
                <a:gd name="T94" fmla="*/ 26 w 146"/>
                <a:gd name="T95" fmla="*/ 332 h 240"/>
                <a:gd name="T96" fmla="*/ 22 w 146"/>
                <a:gd name="T97" fmla="*/ 338 h 240"/>
                <a:gd name="T98" fmla="*/ 18 w 146"/>
                <a:gd name="T99" fmla="*/ 343 h 240"/>
                <a:gd name="T100" fmla="*/ 15 w 146"/>
                <a:gd name="T101" fmla="*/ 352 h 240"/>
                <a:gd name="T102" fmla="*/ 11 w 146"/>
                <a:gd name="T103" fmla="*/ 356 h 240"/>
                <a:gd name="T104" fmla="*/ 9 w 146"/>
                <a:gd name="T105" fmla="*/ 361 h 240"/>
                <a:gd name="T106" fmla="*/ 8 w 146"/>
                <a:gd name="T107" fmla="*/ 368 h 240"/>
                <a:gd name="T108" fmla="*/ 2 w 146"/>
                <a:gd name="T109" fmla="*/ 375 h 240"/>
                <a:gd name="T110" fmla="*/ 1 w 146"/>
                <a:gd name="T111" fmla="*/ 382 h 240"/>
                <a:gd name="T112" fmla="*/ 1 w 146"/>
                <a:gd name="T113" fmla="*/ 388 h 240"/>
                <a:gd name="T114" fmla="*/ 0 w 146"/>
                <a:gd name="T115" fmla="*/ 397 h 240"/>
                <a:gd name="T116" fmla="*/ 0 w 146"/>
                <a:gd name="T117" fmla="*/ 403 h 240"/>
                <a:gd name="T118" fmla="*/ 1 w 146"/>
                <a:gd name="T119" fmla="*/ 413 h 240"/>
                <a:gd name="T120" fmla="*/ 1 w 146"/>
                <a:gd name="T121" fmla="*/ 421 h 240"/>
                <a:gd name="T122" fmla="*/ 1 w 146"/>
                <a:gd name="T123" fmla="*/ 427 h 240"/>
                <a:gd name="T124" fmla="*/ 8 w 146"/>
                <a:gd name="T125" fmla="*/ 438 h 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6" h="240">
                  <a:moveTo>
                    <a:pt x="145" y="0"/>
                  </a:moveTo>
                  <a:lnTo>
                    <a:pt x="133" y="1"/>
                  </a:lnTo>
                  <a:lnTo>
                    <a:pt x="128" y="3"/>
                  </a:lnTo>
                  <a:lnTo>
                    <a:pt x="123" y="5"/>
                  </a:lnTo>
                  <a:lnTo>
                    <a:pt x="119" y="8"/>
                  </a:lnTo>
                  <a:lnTo>
                    <a:pt x="115" y="11"/>
                  </a:lnTo>
                  <a:lnTo>
                    <a:pt x="112" y="15"/>
                  </a:lnTo>
                  <a:lnTo>
                    <a:pt x="109" y="19"/>
                  </a:lnTo>
                  <a:lnTo>
                    <a:pt x="105" y="24"/>
                  </a:lnTo>
                  <a:lnTo>
                    <a:pt x="103" y="29"/>
                  </a:lnTo>
                  <a:lnTo>
                    <a:pt x="101" y="34"/>
                  </a:lnTo>
                  <a:lnTo>
                    <a:pt x="99" y="39"/>
                  </a:lnTo>
                  <a:lnTo>
                    <a:pt x="97" y="45"/>
                  </a:lnTo>
                  <a:lnTo>
                    <a:pt x="95" y="51"/>
                  </a:lnTo>
                  <a:lnTo>
                    <a:pt x="93" y="57"/>
                  </a:lnTo>
                  <a:lnTo>
                    <a:pt x="92" y="63"/>
                  </a:lnTo>
                  <a:lnTo>
                    <a:pt x="91" y="69"/>
                  </a:lnTo>
                  <a:lnTo>
                    <a:pt x="89" y="75"/>
                  </a:lnTo>
                  <a:lnTo>
                    <a:pt x="88" y="81"/>
                  </a:lnTo>
                  <a:lnTo>
                    <a:pt x="86" y="87"/>
                  </a:lnTo>
                  <a:lnTo>
                    <a:pt x="85" y="93"/>
                  </a:lnTo>
                  <a:lnTo>
                    <a:pt x="83" y="99"/>
                  </a:lnTo>
                  <a:lnTo>
                    <a:pt x="82" y="105"/>
                  </a:lnTo>
                  <a:lnTo>
                    <a:pt x="80" y="110"/>
                  </a:lnTo>
                  <a:lnTo>
                    <a:pt x="78" y="115"/>
                  </a:lnTo>
                  <a:lnTo>
                    <a:pt x="76" y="121"/>
                  </a:lnTo>
                  <a:lnTo>
                    <a:pt x="74" y="125"/>
                  </a:lnTo>
                  <a:lnTo>
                    <a:pt x="71" y="130"/>
                  </a:lnTo>
                  <a:lnTo>
                    <a:pt x="69" y="134"/>
                  </a:lnTo>
                  <a:lnTo>
                    <a:pt x="65" y="137"/>
                  </a:lnTo>
                  <a:lnTo>
                    <a:pt x="62" y="141"/>
                  </a:lnTo>
                  <a:lnTo>
                    <a:pt x="58" y="143"/>
                  </a:lnTo>
                  <a:lnTo>
                    <a:pt x="52" y="147"/>
                  </a:lnTo>
                  <a:lnTo>
                    <a:pt x="49" y="149"/>
                  </a:lnTo>
                  <a:lnTo>
                    <a:pt x="46" y="151"/>
                  </a:lnTo>
                  <a:lnTo>
                    <a:pt x="43" y="153"/>
                  </a:lnTo>
                  <a:lnTo>
                    <a:pt x="39" y="155"/>
                  </a:lnTo>
                  <a:lnTo>
                    <a:pt x="37" y="157"/>
                  </a:lnTo>
                  <a:lnTo>
                    <a:pt x="34" y="159"/>
                  </a:lnTo>
                  <a:lnTo>
                    <a:pt x="31" y="161"/>
                  </a:lnTo>
                  <a:lnTo>
                    <a:pt x="28" y="163"/>
                  </a:lnTo>
                  <a:lnTo>
                    <a:pt x="25" y="166"/>
                  </a:lnTo>
                  <a:lnTo>
                    <a:pt x="23" y="168"/>
                  </a:lnTo>
                  <a:lnTo>
                    <a:pt x="21" y="171"/>
                  </a:lnTo>
                  <a:lnTo>
                    <a:pt x="18" y="173"/>
                  </a:lnTo>
                  <a:lnTo>
                    <a:pt x="16" y="176"/>
                  </a:lnTo>
                  <a:lnTo>
                    <a:pt x="14" y="179"/>
                  </a:lnTo>
                  <a:lnTo>
                    <a:pt x="12" y="181"/>
                  </a:lnTo>
                  <a:lnTo>
                    <a:pt x="10" y="184"/>
                  </a:lnTo>
                  <a:lnTo>
                    <a:pt x="8" y="187"/>
                  </a:lnTo>
                  <a:lnTo>
                    <a:pt x="7" y="191"/>
                  </a:lnTo>
                  <a:lnTo>
                    <a:pt x="5" y="194"/>
                  </a:lnTo>
                  <a:lnTo>
                    <a:pt x="4" y="197"/>
                  </a:lnTo>
                  <a:lnTo>
                    <a:pt x="3" y="201"/>
                  </a:lnTo>
                  <a:lnTo>
                    <a:pt x="2" y="204"/>
                  </a:lnTo>
                  <a:lnTo>
                    <a:pt x="1" y="208"/>
                  </a:lnTo>
                  <a:lnTo>
                    <a:pt x="1" y="212"/>
                  </a:lnTo>
                  <a:lnTo>
                    <a:pt x="0" y="216"/>
                  </a:lnTo>
                  <a:lnTo>
                    <a:pt x="0" y="220"/>
                  </a:lnTo>
                  <a:lnTo>
                    <a:pt x="1" y="225"/>
                  </a:lnTo>
                  <a:lnTo>
                    <a:pt x="1" y="229"/>
                  </a:lnTo>
                  <a:lnTo>
                    <a:pt x="1" y="233"/>
                  </a:lnTo>
                  <a:lnTo>
                    <a:pt x="3" y="23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 name="Freeform 49">
              <a:extLst>
                <a:ext uri="{FF2B5EF4-FFF2-40B4-BE49-F238E27FC236}">
                  <a16:creationId xmlns:a16="http://schemas.microsoft.com/office/drawing/2014/main" id="{DD1F2AB2-0188-924C-FF34-94B16D5FED31}"/>
                </a:ext>
              </a:extLst>
            </p:cNvPr>
            <p:cNvSpPr>
              <a:spLocks/>
            </p:cNvSpPr>
            <p:nvPr/>
          </p:nvSpPr>
          <p:spPr bwMode="auto">
            <a:xfrm>
              <a:off x="5453" y="2022"/>
              <a:ext cx="272" cy="474"/>
            </a:xfrm>
            <a:custGeom>
              <a:avLst/>
              <a:gdLst>
                <a:gd name="T0" fmla="*/ 496 w 232"/>
                <a:gd name="T1" fmla="*/ 37 h 420"/>
                <a:gd name="T2" fmla="*/ 476 w 232"/>
                <a:gd name="T3" fmla="*/ 68 h 420"/>
                <a:gd name="T4" fmla="*/ 451 w 232"/>
                <a:gd name="T5" fmla="*/ 90 h 420"/>
                <a:gd name="T6" fmla="*/ 426 w 232"/>
                <a:gd name="T7" fmla="*/ 112 h 420"/>
                <a:gd name="T8" fmla="*/ 396 w 232"/>
                <a:gd name="T9" fmla="*/ 126 h 420"/>
                <a:gd name="T10" fmla="*/ 365 w 232"/>
                <a:gd name="T11" fmla="*/ 139 h 420"/>
                <a:gd name="T12" fmla="*/ 333 w 232"/>
                <a:gd name="T13" fmla="*/ 148 h 420"/>
                <a:gd name="T14" fmla="*/ 298 w 232"/>
                <a:gd name="T15" fmla="*/ 157 h 420"/>
                <a:gd name="T16" fmla="*/ 265 w 232"/>
                <a:gd name="T17" fmla="*/ 167 h 420"/>
                <a:gd name="T18" fmla="*/ 233 w 232"/>
                <a:gd name="T19" fmla="*/ 176 h 420"/>
                <a:gd name="T20" fmla="*/ 205 w 232"/>
                <a:gd name="T21" fmla="*/ 187 h 420"/>
                <a:gd name="T22" fmla="*/ 172 w 232"/>
                <a:gd name="T23" fmla="*/ 200 h 420"/>
                <a:gd name="T24" fmla="*/ 145 w 232"/>
                <a:gd name="T25" fmla="*/ 216 h 420"/>
                <a:gd name="T26" fmla="*/ 124 w 232"/>
                <a:gd name="T27" fmla="*/ 238 h 420"/>
                <a:gd name="T28" fmla="*/ 106 w 232"/>
                <a:gd name="T29" fmla="*/ 265 h 420"/>
                <a:gd name="T30" fmla="*/ 90 w 232"/>
                <a:gd name="T31" fmla="*/ 298 h 420"/>
                <a:gd name="T32" fmla="*/ 86 w 232"/>
                <a:gd name="T33" fmla="*/ 315 h 420"/>
                <a:gd name="T34" fmla="*/ 77 w 232"/>
                <a:gd name="T35" fmla="*/ 333 h 420"/>
                <a:gd name="T36" fmla="*/ 73 w 232"/>
                <a:gd name="T37" fmla="*/ 356 h 420"/>
                <a:gd name="T38" fmla="*/ 63 w 232"/>
                <a:gd name="T39" fmla="*/ 379 h 420"/>
                <a:gd name="T40" fmla="*/ 54 w 232"/>
                <a:gd name="T41" fmla="*/ 404 h 420"/>
                <a:gd name="T42" fmla="*/ 45 w 232"/>
                <a:gd name="T43" fmla="*/ 433 h 420"/>
                <a:gd name="T44" fmla="*/ 35 w 232"/>
                <a:gd name="T45" fmla="*/ 465 h 420"/>
                <a:gd name="T46" fmla="*/ 26 w 232"/>
                <a:gd name="T47" fmla="*/ 493 h 420"/>
                <a:gd name="T48" fmla="*/ 21 w 232"/>
                <a:gd name="T49" fmla="*/ 521 h 420"/>
                <a:gd name="T50" fmla="*/ 13 w 232"/>
                <a:gd name="T51" fmla="*/ 546 h 420"/>
                <a:gd name="T52" fmla="*/ 8 w 232"/>
                <a:gd name="T53" fmla="*/ 572 h 420"/>
                <a:gd name="T54" fmla="*/ 1 w 232"/>
                <a:gd name="T55" fmla="*/ 595 h 420"/>
                <a:gd name="T56" fmla="*/ 0 w 232"/>
                <a:gd name="T57" fmla="*/ 615 h 420"/>
                <a:gd name="T58" fmla="*/ 0 w 232"/>
                <a:gd name="T59" fmla="*/ 631 h 420"/>
                <a:gd name="T60" fmla="*/ 0 w 232"/>
                <a:gd name="T61" fmla="*/ 642 h 420"/>
                <a:gd name="T62" fmla="*/ 9 w 232"/>
                <a:gd name="T63" fmla="*/ 651 h 420"/>
                <a:gd name="T64" fmla="*/ 15 w 232"/>
                <a:gd name="T65" fmla="*/ 656 h 420"/>
                <a:gd name="T66" fmla="*/ 25 w 232"/>
                <a:gd name="T67" fmla="*/ 664 h 420"/>
                <a:gd name="T68" fmla="*/ 35 w 232"/>
                <a:gd name="T69" fmla="*/ 670 h 420"/>
                <a:gd name="T70" fmla="*/ 48 w 232"/>
                <a:gd name="T71" fmla="*/ 679 h 420"/>
                <a:gd name="T72" fmla="*/ 64 w 232"/>
                <a:gd name="T73" fmla="*/ 685 h 420"/>
                <a:gd name="T74" fmla="*/ 77 w 232"/>
                <a:gd name="T75" fmla="*/ 695 h 420"/>
                <a:gd name="T76" fmla="*/ 93 w 232"/>
                <a:gd name="T77" fmla="*/ 705 h 420"/>
                <a:gd name="T78" fmla="*/ 109 w 232"/>
                <a:gd name="T79" fmla="*/ 712 h 420"/>
                <a:gd name="T80" fmla="*/ 124 w 232"/>
                <a:gd name="T81" fmla="*/ 722 h 420"/>
                <a:gd name="T82" fmla="*/ 141 w 232"/>
                <a:gd name="T83" fmla="*/ 730 h 420"/>
                <a:gd name="T84" fmla="*/ 155 w 232"/>
                <a:gd name="T85" fmla="*/ 739 h 420"/>
                <a:gd name="T86" fmla="*/ 166 w 232"/>
                <a:gd name="T87" fmla="*/ 746 h 420"/>
                <a:gd name="T88" fmla="*/ 178 w 232"/>
                <a:gd name="T89" fmla="*/ 755 h 420"/>
                <a:gd name="T90" fmla="*/ 189 w 232"/>
                <a:gd name="T91" fmla="*/ 761 h 420"/>
                <a:gd name="T92" fmla="*/ 197 w 232"/>
                <a:gd name="T93" fmla="*/ 769 h 4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2" h="420">
                  <a:moveTo>
                    <a:pt x="231" y="0"/>
                  </a:moveTo>
                  <a:lnTo>
                    <a:pt x="224" y="20"/>
                  </a:lnTo>
                  <a:lnTo>
                    <a:pt x="220" y="29"/>
                  </a:lnTo>
                  <a:lnTo>
                    <a:pt x="215" y="37"/>
                  </a:lnTo>
                  <a:lnTo>
                    <a:pt x="210" y="44"/>
                  </a:lnTo>
                  <a:lnTo>
                    <a:pt x="204" y="50"/>
                  </a:lnTo>
                  <a:lnTo>
                    <a:pt x="198" y="56"/>
                  </a:lnTo>
                  <a:lnTo>
                    <a:pt x="192" y="61"/>
                  </a:lnTo>
                  <a:lnTo>
                    <a:pt x="186" y="65"/>
                  </a:lnTo>
                  <a:lnTo>
                    <a:pt x="179" y="69"/>
                  </a:lnTo>
                  <a:lnTo>
                    <a:pt x="172" y="73"/>
                  </a:lnTo>
                  <a:lnTo>
                    <a:pt x="165" y="76"/>
                  </a:lnTo>
                  <a:lnTo>
                    <a:pt x="158" y="79"/>
                  </a:lnTo>
                  <a:lnTo>
                    <a:pt x="150" y="81"/>
                  </a:lnTo>
                  <a:lnTo>
                    <a:pt x="142" y="84"/>
                  </a:lnTo>
                  <a:lnTo>
                    <a:pt x="135" y="86"/>
                  </a:lnTo>
                  <a:lnTo>
                    <a:pt x="128" y="89"/>
                  </a:lnTo>
                  <a:lnTo>
                    <a:pt x="120" y="91"/>
                  </a:lnTo>
                  <a:lnTo>
                    <a:pt x="113" y="93"/>
                  </a:lnTo>
                  <a:lnTo>
                    <a:pt x="106" y="96"/>
                  </a:lnTo>
                  <a:lnTo>
                    <a:pt x="98" y="99"/>
                  </a:lnTo>
                  <a:lnTo>
                    <a:pt x="92" y="102"/>
                  </a:lnTo>
                  <a:lnTo>
                    <a:pt x="85" y="105"/>
                  </a:lnTo>
                  <a:lnTo>
                    <a:pt x="78" y="109"/>
                  </a:lnTo>
                  <a:lnTo>
                    <a:pt x="72" y="113"/>
                  </a:lnTo>
                  <a:lnTo>
                    <a:pt x="66" y="118"/>
                  </a:lnTo>
                  <a:lnTo>
                    <a:pt x="61" y="123"/>
                  </a:lnTo>
                  <a:lnTo>
                    <a:pt x="56" y="130"/>
                  </a:lnTo>
                  <a:lnTo>
                    <a:pt x="52" y="137"/>
                  </a:lnTo>
                  <a:lnTo>
                    <a:pt x="48" y="144"/>
                  </a:lnTo>
                  <a:lnTo>
                    <a:pt x="44" y="153"/>
                  </a:lnTo>
                  <a:lnTo>
                    <a:pt x="41" y="162"/>
                  </a:lnTo>
                  <a:lnTo>
                    <a:pt x="39" y="168"/>
                  </a:lnTo>
                  <a:lnTo>
                    <a:pt x="38" y="172"/>
                  </a:lnTo>
                  <a:lnTo>
                    <a:pt x="37" y="177"/>
                  </a:lnTo>
                  <a:lnTo>
                    <a:pt x="35" y="182"/>
                  </a:lnTo>
                  <a:lnTo>
                    <a:pt x="34" y="188"/>
                  </a:lnTo>
                  <a:lnTo>
                    <a:pt x="32" y="194"/>
                  </a:lnTo>
                  <a:lnTo>
                    <a:pt x="30" y="200"/>
                  </a:lnTo>
                  <a:lnTo>
                    <a:pt x="28" y="207"/>
                  </a:lnTo>
                  <a:lnTo>
                    <a:pt x="26" y="214"/>
                  </a:lnTo>
                  <a:lnTo>
                    <a:pt x="24" y="221"/>
                  </a:lnTo>
                  <a:lnTo>
                    <a:pt x="22" y="229"/>
                  </a:lnTo>
                  <a:lnTo>
                    <a:pt x="20" y="237"/>
                  </a:lnTo>
                  <a:lnTo>
                    <a:pt x="18" y="245"/>
                  </a:lnTo>
                  <a:lnTo>
                    <a:pt x="16" y="253"/>
                  </a:lnTo>
                  <a:lnTo>
                    <a:pt x="14" y="261"/>
                  </a:lnTo>
                  <a:lnTo>
                    <a:pt x="12" y="269"/>
                  </a:lnTo>
                  <a:lnTo>
                    <a:pt x="10" y="276"/>
                  </a:lnTo>
                  <a:lnTo>
                    <a:pt x="9" y="284"/>
                  </a:lnTo>
                  <a:lnTo>
                    <a:pt x="7" y="292"/>
                  </a:lnTo>
                  <a:lnTo>
                    <a:pt x="6" y="299"/>
                  </a:lnTo>
                  <a:lnTo>
                    <a:pt x="4" y="306"/>
                  </a:lnTo>
                  <a:lnTo>
                    <a:pt x="3" y="313"/>
                  </a:lnTo>
                  <a:lnTo>
                    <a:pt x="2" y="319"/>
                  </a:lnTo>
                  <a:lnTo>
                    <a:pt x="1" y="325"/>
                  </a:lnTo>
                  <a:lnTo>
                    <a:pt x="0" y="331"/>
                  </a:lnTo>
                  <a:lnTo>
                    <a:pt x="0" y="336"/>
                  </a:lnTo>
                  <a:lnTo>
                    <a:pt x="0" y="341"/>
                  </a:lnTo>
                  <a:lnTo>
                    <a:pt x="0" y="345"/>
                  </a:lnTo>
                  <a:lnTo>
                    <a:pt x="0" y="348"/>
                  </a:lnTo>
                  <a:lnTo>
                    <a:pt x="0" y="351"/>
                  </a:lnTo>
                  <a:lnTo>
                    <a:pt x="2" y="353"/>
                  </a:lnTo>
                  <a:lnTo>
                    <a:pt x="4" y="355"/>
                  </a:lnTo>
                  <a:lnTo>
                    <a:pt x="5" y="357"/>
                  </a:lnTo>
                  <a:lnTo>
                    <a:pt x="7" y="358"/>
                  </a:lnTo>
                  <a:lnTo>
                    <a:pt x="9" y="360"/>
                  </a:lnTo>
                  <a:lnTo>
                    <a:pt x="11" y="362"/>
                  </a:lnTo>
                  <a:lnTo>
                    <a:pt x="14" y="364"/>
                  </a:lnTo>
                  <a:lnTo>
                    <a:pt x="16" y="366"/>
                  </a:lnTo>
                  <a:lnTo>
                    <a:pt x="19" y="368"/>
                  </a:lnTo>
                  <a:lnTo>
                    <a:pt x="22" y="370"/>
                  </a:lnTo>
                  <a:lnTo>
                    <a:pt x="25" y="373"/>
                  </a:lnTo>
                  <a:lnTo>
                    <a:pt x="29" y="375"/>
                  </a:lnTo>
                  <a:lnTo>
                    <a:pt x="32" y="377"/>
                  </a:lnTo>
                  <a:lnTo>
                    <a:pt x="35" y="380"/>
                  </a:lnTo>
                  <a:lnTo>
                    <a:pt x="39" y="382"/>
                  </a:lnTo>
                  <a:lnTo>
                    <a:pt x="42" y="385"/>
                  </a:lnTo>
                  <a:lnTo>
                    <a:pt x="46" y="387"/>
                  </a:lnTo>
                  <a:lnTo>
                    <a:pt x="49" y="389"/>
                  </a:lnTo>
                  <a:lnTo>
                    <a:pt x="53" y="392"/>
                  </a:lnTo>
                  <a:lnTo>
                    <a:pt x="56" y="394"/>
                  </a:lnTo>
                  <a:lnTo>
                    <a:pt x="60" y="397"/>
                  </a:lnTo>
                  <a:lnTo>
                    <a:pt x="63" y="399"/>
                  </a:lnTo>
                  <a:lnTo>
                    <a:pt x="66" y="401"/>
                  </a:lnTo>
                  <a:lnTo>
                    <a:pt x="70" y="403"/>
                  </a:lnTo>
                  <a:lnTo>
                    <a:pt x="72" y="406"/>
                  </a:lnTo>
                  <a:lnTo>
                    <a:pt x="75" y="408"/>
                  </a:lnTo>
                  <a:lnTo>
                    <a:pt x="78" y="410"/>
                  </a:lnTo>
                  <a:lnTo>
                    <a:pt x="81" y="412"/>
                  </a:lnTo>
                  <a:lnTo>
                    <a:pt x="83" y="414"/>
                  </a:lnTo>
                  <a:lnTo>
                    <a:pt x="85" y="416"/>
                  </a:lnTo>
                  <a:lnTo>
                    <a:pt x="87" y="417"/>
                  </a:lnTo>
                  <a:lnTo>
                    <a:pt x="89" y="41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 name="Freeform 50">
              <a:extLst>
                <a:ext uri="{FF2B5EF4-FFF2-40B4-BE49-F238E27FC236}">
                  <a16:creationId xmlns:a16="http://schemas.microsoft.com/office/drawing/2014/main" id="{B6EF1297-6E5D-7D40-BB8E-C34FAC269F11}"/>
                </a:ext>
              </a:extLst>
            </p:cNvPr>
            <p:cNvSpPr>
              <a:spLocks/>
            </p:cNvSpPr>
            <p:nvPr/>
          </p:nvSpPr>
          <p:spPr bwMode="auto">
            <a:xfrm>
              <a:off x="4751" y="2312"/>
              <a:ext cx="103" cy="88"/>
            </a:xfrm>
            <a:custGeom>
              <a:avLst/>
              <a:gdLst>
                <a:gd name="T0" fmla="*/ 0 w 88"/>
                <a:gd name="T1" fmla="*/ 141 h 78"/>
                <a:gd name="T2" fmla="*/ 15 w 88"/>
                <a:gd name="T3" fmla="*/ 135 h 78"/>
                <a:gd name="T4" fmla="*/ 22 w 88"/>
                <a:gd name="T5" fmla="*/ 131 h 78"/>
                <a:gd name="T6" fmla="*/ 30 w 88"/>
                <a:gd name="T7" fmla="*/ 127 h 78"/>
                <a:gd name="T8" fmla="*/ 37 w 88"/>
                <a:gd name="T9" fmla="*/ 125 h 78"/>
                <a:gd name="T10" fmla="*/ 43 w 88"/>
                <a:gd name="T11" fmla="*/ 120 h 78"/>
                <a:gd name="T12" fmla="*/ 48 w 88"/>
                <a:gd name="T13" fmla="*/ 115 h 78"/>
                <a:gd name="T14" fmla="*/ 55 w 88"/>
                <a:gd name="T15" fmla="*/ 112 h 78"/>
                <a:gd name="T16" fmla="*/ 63 w 88"/>
                <a:gd name="T17" fmla="*/ 105 h 78"/>
                <a:gd name="T18" fmla="*/ 66 w 88"/>
                <a:gd name="T19" fmla="*/ 100 h 78"/>
                <a:gd name="T20" fmla="*/ 69 w 88"/>
                <a:gd name="T21" fmla="*/ 98 h 78"/>
                <a:gd name="T22" fmla="*/ 75 w 88"/>
                <a:gd name="T23" fmla="*/ 90 h 78"/>
                <a:gd name="T24" fmla="*/ 81 w 88"/>
                <a:gd name="T25" fmla="*/ 87 h 78"/>
                <a:gd name="T26" fmla="*/ 87 w 88"/>
                <a:gd name="T27" fmla="*/ 80 h 78"/>
                <a:gd name="T28" fmla="*/ 90 w 88"/>
                <a:gd name="T29" fmla="*/ 76 h 78"/>
                <a:gd name="T30" fmla="*/ 95 w 88"/>
                <a:gd name="T31" fmla="*/ 70 h 78"/>
                <a:gd name="T32" fmla="*/ 99 w 88"/>
                <a:gd name="T33" fmla="*/ 63 h 78"/>
                <a:gd name="T34" fmla="*/ 103 w 88"/>
                <a:gd name="T35" fmla="*/ 59 h 78"/>
                <a:gd name="T36" fmla="*/ 107 w 88"/>
                <a:gd name="T37" fmla="*/ 55 h 78"/>
                <a:gd name="T38" fmla="*/ 114 w 88"/>
                <a:gd name="T39" fmla="*/ 49 h 78"/>
                <a:gd name="T40" fmla="*/ 119 w 88"/>
                <a:gd name="T41" fmla="*/ 43 h 78"/>
                <a:gd name="T42" fmla="*/ 123 w 88"/>
                <a:gd name="T43" fmla="*/ 38 h 78"/>
                <a:gd name="T44" fmla="*/ 129 w 88"/>
                <a:gd name="T45" fmla="*/ 33 h 78"/>
                <a:gd name="T46" fmla="*/ 133 w 88"/>
                <a:gd name="T47" fmla="*/ 29 h 78"/>
                <a:gd name="T48" fmla="*/ 142 w 88"/>
                <a:gd name="T49" fmla="*/ 26 h 78"/>
                <a:gd name="T50" fmla="*/ 144 w 88"/>
                <a:gd name="T51" fmla="*/ 20 h 78"/>
                <a:gd name="T52" fmla="*/ 152 w 88"/>
                <a:gd name="T53" fmla="*/ 16 h 78"/>
                <a:gd name="T54" fmla="*/ 158 w 88"/>
                <a:gd name="T55" fmla="*/ 12 h 78"/>
                <a:gd name="T56" fmla="*/ 167 w 88"/>
                <a:gd name="T57" fmla="*/ 10 h 78"/>
                <a:gd name="T58" fmla="*/ 172 w 88"/>
                <a:gd name="T59" fmla="*/ 3 h 78"/>
                <a:gd name="T60" fmla="*/ 183 w 88"/>
                <a:gd name="T61" fmla="*/ 2 h 78"/>
                <a:gd name="T62" fmla="*/ 191 w 88"/>
                <a:gd name="T63" fmla="*/ 0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78">
                  <a:moveTo>
                    <a:pt x="0" y="77"/>
                  </a:moveTo>
                  <a:lnTo>
                    <a:pt x="7" y="74"/>
                  </a:lnTo>
                  <a:lnTo>
                    <a:pt x="10" y="72"/>
                  </a:lnTo>
                  <a:lnTo>
                    <a:pt x="14" y="70"/>
                  </a:lnTo>
                  <a:lnTo>
                    <a:pt x="17" y="68"/>
                  </a:lnTo>
                  <a:lnTo>
                    <a:pt x="20" y="66"/>
                  </a:lnTo>
                  <a:lnTo>
                    <a:pt x="22" y="63"/>
                  </a:lnTo>
                  <a:lnTo>
                    <a:pt x="25" y="61"/>
                  </a:lnTo>
                  <a:lnTo>
                    <a:pt x="28" y="58"/>
                  </a:lnTo>
                  <a:lnTo>
                    <a:pt x="30" y="55"/>
                  </a:lnTo>
                  <a:lnTo>
                    <a:pt x="32" y="53"/>
                  </a:lnTo>
                  <a:lnTo>
                    <a:pt x="34" y="50"/>
                  </a:lnTo>
                  <a:lnTo>
                    <a:pt x="37" y="47"/>
                  </a:lnTo>
                  <a:lnTo>
                    <a:pt x="39" y="44"/>
                  </a:lnTo>
                  <a:lnTo>
                    <a:pt x="41" y="41"/>
                  </a:lnTo>
                  <a:lnTo>
                    <a:pt x="43" y="38"/>
                  </a:lnTo>
                  <a:lnTo>
                    <a:pt x="45" y="35"/>
                  </a:lnTo>
                  <a:lnTo>
                    <a:pt x="47" y="32"/>
                  </a:lnTo>
                  <a:lnTo>
                    <a:pt x="49" y="30"/>
                  </a:lnTo>
                  <a:lnTo>
                    <a:pt x="52" y="27"/>
                  </a:lnTo>
                  <a:lnTo>
                    <a:pt x="54" y="24"/>
                  </a:lnTo>
                  <a:lnTo>
                    <a:pt x="56" y="21"/>
                  </a:lnTo>
                  <a:lnTo>
                    <a:pt x="58" y="18"/>
                  </a:lnTo>
                  <a:lnTo>
                    <a:pt x="61" y="16"/>
                  </a:lnTo>
                  <a:lnTo>
                    <a:pt x="64" y="14"/>
                  </a:lnTo>
                  <a:lnTo>
                    <a:pt x="66" y="11"/>
                  </a:lnTo>
                  <a:lnTo>
                    <a:pt x="69" y="9"/>
                  </a:lnTo>
                  <a:lnTo>
                    <a:pt x="72" y="7"/>
                  </a:lnTo>
                  <a:lnTo>
                    <a:pt x="76" y="5"/>
                  </a:lnTo>
                  <a:lnTo>
                    <a:pt x="79" y="3"/>
                  </a:lnTo>
                  <a:lnTo>
                    <a:pt x="83" y="2"/>
                  </a:lnTo>
                  <a:lnTo>
                    <a:pt x="87"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 name="Freeform 51">
              <a:extLst>
                <a:ext uri="{FF2B5EF4-FFF2-40B4-BE49-F238E27FC236}">
                  <a16:creationId xmlns:a16="http://schemas.microsoft.com/office/drawing/2014/main" id="{EFC68994-4B6D-0BB3-FB18-1454A8D96AB5}"/>
                </a:ext>
              </a:extLst>
            </p:cNvPr>
            <p:cNvSpPr>
              <a:spLocks/>
            </p:cNvSpPr>
            <p:nvPr/>
          </p:nvSpPr>
          <p:spPr bwMode="auto">
            <a:xfrm>
              <a:off x="4195" y="2377"/>
              <a:ext cx="817" cy="453"/>
            </a:xfrm>
            <a:custGeom>
              <a:avLst/>
              <a:gdLst>
                <a:gd name="T0" fmla="*/ 1509 w 698"/>
                <a:gd name="T1" fmla="*/ 45 h 401"/>
                <a:gd name="T2" fmla="*/ 1524 w 698"/>
                <a:gd name="T3" fmla="*/ 86 h 401"/>
                <a:gd name="T4" fmla="*/ 1532 w 698"/>
                <a:gd name="T5" fmla="*/ 117 h 401"/>
                <a:gd name="T6" fmla="*/ 1524 w 698"/>
                <a:gd name="T7" fmla="*/ 146 h 401"/>
                <a:gd name="T8" fmla="*/ 1509 w 698"/>
                <a:gd name="T9" fmla="*/ 167 h 401"/>
                <a:gd name="T10" fmla="*/ 1487 w 698"/>
                <a:gd name="T11" fmla="*/ 188 h 401"/>
                <a:gd name="T12" fmla="*/ 1457 w 698"/>
                <a:gd name="T13" fmla="*/ 201 h 401"/>
                <a:gd name="T14" fmla="*/ 1428 w 698"/>
                <a:gd name="T15" fmla="*/ 216 h 401"/>
                <a:gd name="T16" fmla="*/ 1387 w 698"/>
                <a:gd name="T17" fmla="*/ 227 h 401"/>
                <a:gd name="T18" fmla="*/ 1347 w 698"/>
                <a:gd name="T19" fmla="*/ 239 h 401"/>
                <a:gd name="T20" fmla="*/ 1307 w 698"/>
                <a:gd name="T21" fmla="*/ 249 h 401"/>
                <a:gd name="T22" fmla="*/ 1268 w 698"/>
                <a:gd name="T23" fmla="*/ 256 h 401"/>
                <a:gd name="T24" fmla="*/ 1230 w 698"/>
                <a:gd name="T25" fmla="*/ 268 h 401"/>
                <a:gd name="T26" fmla="*/ 1197 w 698"/>
                <a:gd name="T27" fmla="*/ 281 h 401"/>
                <a:gd name="T28" fmla="*/ 1168 w 698"/>
                <a:gd name="T29" fmla="*/ 297 h 401"/>
                <a:gd name="T30" fmla="*/ 1147 w 698"/>
                <a:gd name="T31" fmla="*/ 314 h 401"/>
                <a:gd name="T32" fmla="*/ 1126 w 698"/>
                <a:gd name="T33" fmla="*/ 337 h 401"/>
                <a:gd name="T34" fmla="*/ 1112 w 698"/>
                <a:gd name="T35" fmla="*/ 351 h 401"/>
                <a:gd name="T36" fmla="*/ 1100 w 698"/>
                <a:gd name="T37" fmla="*/ 365 h 401"/>
                <a:gd name="T38" fmla="*/ 1087 w 698"/>
                <a:gd name="T39" fmla="*/ 375 h 401"/>
                <a:gd name="T40" fmla="*/ 1078 w 698"/>
                <a:gd name="T41" fmla="*/ 387 h 401"/>
                <a:gd name="T42" fmla="*/ 1064 w 698"/>
                <a:gd name="T43" fmla="*/ 400 h 401"/>
                <a:gd name="T44" fmla="*/ 1048 w 698"/>
                <a:gd name="T45" fmla="*/ 411 h 401"/>
                <a:gd name="T46" fmla="*/ 1036 w 698"/>
                <a:gd name="T47" fmla="*/ 420 h 401"/>
                <a:gd name="T48" fmla="*/ 1022 w 698"/>
                <a:gd name="T49" fmla="*/ 429 h 401"/>
                <a:gd name="T50" fmla="*/ 1008 w 698"/>
                <a:gd name="T51" fmla="*/ 437 h 401"/>
                <a:gd name="T52" fmla="*/ 990 w 698"/>
                <a:gd name="T53" fmla="*/ 444 h 401"/>
                <a:gd name="T54" fmla="*/ 973 w 698"/>
                <a:gd name="T55" fmla="*/ 453 h 401"/>
                <a:gd name="T56" fmla="*/ 956 w 698"/>
                <a:gd name="T57" fmla="*/ 460 h 401"/>
                <a:gd name="T58" fmla="*/ 938 w 698"/>
                <a:gd name="T59" fmla="*/ 465 h 401"/>
                <a:gd name="T60" fmla="*/ 914 w 698"/>
                <a:gd name="T61" fmla="*/ 470 h 401"/>
                <a:gd name="T62" fmla="*/ 884 w 698"/>
                <a:gd name="T63" fmla="*/ 474 h 401"/>
                <a:gd name="T64" fmla="*/ 863 w 698"/>
                <a:gd name="T65" fmla="*/ 479 h 401"/>
                <a:gd name="T66" fmla="*/ 846 w 698"/>
                <a:gd name="T67" fmla="*/ 480 h 401"/>
                <a:gd name="T68" fmla="*/ 826 w 698"/>
                <a:gd name="T69" fmla="*/ 485 h 401"/>
                <a:gd name="T70" fmla="*/ 809 w 698"/>
                <a:gd name="T71" fmla="*/ 486 h 401"/>
                <a:gd name="T72" fmla="*/ 790 w 698"/>
                <a:gd name="T73" fmla="*/ 488 h 401"/>
                <a:gd name="T74" fmla="*/ 774 w 698"/>
                <a:gd name="T75" fmla="*/ 491 h 401"/>
                <a:gd name="T76" fmla="*/ 758 w 698"/>
                <a:gd name="T77" fmla="*/ 494 h 401"/>
                <a:gd name="T78" fmla="*/ 740 w 698"/>
                <a:gd name="T79" fmla="*/ 499 h 401"/>
                <a:gd name="T80" fmla="*/ 725 w 698"/>
                <a:gd name="T81" fmla="*/ 504 h 401"/>
                <a:gd name="T82" fmla="*/ 708 w 698"/>
                <a:gd name="T83" fmla="*/ 511 h 401"/>
                <a:gd name="T84" fmla="*/ 693 w 698"/>
                <a:gd name="T85" fmla="*/ 515 h 401"/>
                <a:gd name="T86" fmla="*/ 674 w 698"/>
                <a:gd name="T87" fmla="*/ 524 h 401"/>
                <a:gd name="T88" fmla="*/ 659 w 698"/>
                <a:gd name="T89" fmla="*/ 535 h 401"/>
                <a:gd name="T90" fmla="*/ 641 w 698"/>
                <a:gd name="T91" fmla="*/ 548 h 401"/>
                <a:gd name="T92" fmla="*/ 627 w 698"/>
                <a:gd name="T93" fmla="*/ 558 h 401"/>
                <a:gd name="T94" fmla="*/ 571 w 698"/>
                <a:gd name="T95" fmla="*/ 596 h 401"/>
                <a:gd name="T96" fmla="*/ 533 w 698"/>
                <a:gd name="T97" fmla="*/ 613 h 401"/>
                <a:gd name="T98" fmla="*/ 495 w 698"/>
                <a:gd name="T99" fmla="*/ 629 h 401"/>
                <a:gd name="T100" fmla="*/ 455 w 698"/>
                <a:gd name="T101" fmla="*/ 641 h 401"/>
                <a:gd name="T102" fmla="*/ 417 w 698"/>
                <a:gd name="T103" fmla="*/ 650 h 401"/>
                <a:gd name="T104" fmla="*/ 377 w 698"/>
                <a:gd name="T105" fmla="*/ 655 h 401"/>
                <a:gd name="T106" fmla="*/ 338 w 698"/>
                <a:gd name="T107" fmla="*/ 662 h 401"/>
                <a:gd name="T108" fmla="*/ 298 w 698"/>
                <a:gd name="T109" fmla="*/ 665 h 401"/>
                <a:gd name="T110" fmla="*/ 260 w 698"/>
                <a:gd name="T111" fmla="*/ 668 h 401"/>
                <a:gd name="T112" fmla="*/ 218 w 698"/>
                <a:gd name="T113" fmla="*/ 670 h 401"/>
                <a:gd name="T114" fmla="*/ 178 w 698"/>
                <a:gd name="T115" fmla="*/ 678 h 401"/>
                <a:gd name="T116" fmla="*/ 139 w 698"/>
                <a:gd name="T117" fmla="*/ 682 h 401"/>
                <a:gd name="T118" fmla="*/ 99 w 698"/>
                <a:gd name="T119" fmla="*/ 696 h 401"/>
                <a:gd name="T120" fmla="*/ 56 w 698"/>
                <a:gd name="T121" fmla="*/ 708 h 401"/>
                <a:gd name="T122" fmla="*/ 21 w 698"/>
                <a:gd name="T123" fmla="*/ 725 h 4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8" h="401">
                  <a:moveTo>
                    <a:pt x="673" y="0"/>
                  </a:moveTo>
                  <a:lnTo>
                    <a:pt x="687" y="24"/>
                  </a:lnTo>
                  <a:lnTo>
                    <a:pt x="691" y="36"/>
                  </a:lnTo>
                  <a:lnTo>
                    <a:pt x="694" y="46"/>
                  </a:lnTo>
                  <a:lnTo>
                    <a:pt x="696" y="55"/>
                  </a:lnTo>
                  <a:lnTo>
                    <a:pt x="697" y="64"/>
                  </a:lnTo>
                  <a:lnTo>
                    <a:pt x="696" y="72"/>
                  </a:lnTo>
                  <a:lnTo>
                    <a:pt x="694" y="79"/>
                  </a:lnTo>
                  <a:lnTo>
                    <a:pt x="691" y="85"/>
                  </a:lnTo>
                  <a:lnTo>
                    <a:pt x="687" y="91"/>
                  </a:lnTo>
                  <a:lnTo>
                    <a:pt x="683" y="97"/>
                  </a:lnTo>
                  <a:lnTo>
                    <a:pt x="677" y="102"/>
                  </a:lnTo>
                  <a:lnTo>
                    <a:pt x="671" y="106"/>
                  </a:lnTo>
                  <a:lnTo>
                    <a:pt x="664" y="110"/>
                  </a:lnTo>
                  <a:lnTo>
                    <a:pt x="657" y="114"/>
                  </a:lnTo>
                  <a:lnTo>
                    <a:pt x="649" y="118"/>
                  </a:lnTo>
                  <a:lnTo>
                    <a:pt x="640" y="121"/>
                  </a:lnTo>
                  <a:lnTo>
                    <a:pt x="631" y="124"/>
                  </a:lnTo>
                  <a:lnTo>
                    <a:pt x="623" y="127"/>
                  </a:lnTo>
                  <a:lnTo>
                    <a:pt x="613" y="130"/>
                  </a:lnTo>
                  <a:lnTo>
                    <a:pt x="604" y="132"/>
                  </a:lnTo>
                  <a:lnTo>
                    <a:pt x="595" y="135"/>
                  </a:lnTo>
                  <a:lnTo>
                    <a:pt x="586" y="138"/>
                  </a:lnTo>
                  <a:lnTo>
                    <a:pt x="577" y="140"/>
                  </a:lnTo>
                  <a:lnTo>
                    <a:pt x="569" y="143"/>
                  </a:lnTo>
                  <a:lnTo>
                    <a:pt x="560" y="146"/>
                  </a:lnTo>
                  <a:lnTo>
                    <a:pt x="552" y="150"/>
                  </a:lnTo>
                  <a:lnTo>
                    <a:pt x="545" y="153"/>
                  </a:lnTo>
                  <a:lnTo>
                    <a:pt x="538" y="157"/>
                  </a:lnTo>
                  <a:lnTo>
                    <a:pt x="532" y="161"/>
                  </a:lnTo>
                  <a:lnTo>
                    <a:pt x="527" y="166"/>
                  </a:lnTo>
                  <a:lnTo>
                    <a:pt x="522" y="171"/>
                  </a:lnTo>
                  <a:lnTo>
                    <a:pt x="516" y="179"/>
                  </a:lnTo>
                  <a:lnTo>
                    <a:pt x="513" y="183"/>
                  </a:lnTo>
                  <a:lnTo>
                    <a:pt x="510" y="186"/>
                  </a:lnTo>
                  <a:lnTo>
                    <a:pt x="507" y="190"/>
                  </a:lnTo>
                  <a:lnTo>
                    <a:pt x="504" y="194"/>
                  </a:lnTo>
                  <a:lnTo>
                    <a:pt x="501" y="198"/>
                  </a:lnTo>
                  <a:lnTo>
                    <a:pt x="498" y="201"/>
                  </a:lnTo>
                  <a:lnTo>
                    <a:pt x="495" y="204"/>
                  </a:lnTo>
                  <a:lnTo>
                    <a:pt x="493" y="208"/>
                  </a:lnTo>
                  <a:lnTo>
                    <a:pt x="490" y="211"/>
                  </a:lnTo>
                  <a:lnTo>
                    <a:pt x="487" y="214"/>
                  </a:lnTo>
                  <a:lnTo>
                    <a:pt x="484" y="217"/>
                  </a:lnTo>
                  <a:lnTo>
                    <a:pt x="481" y="220"/>
                  </a:lnTo>
                  <a:lnTo>
                    <a:pt x="478" y="223"/>
                  </a:lnTo>
                  <a:lnTo>
                    <a:pt x="475" y="226"/>
                  </a:lnTo>
                  <a:lnTo>
                    <a:pt x="472" y="228"/>
                  </a:lnTo>
                  <a:lnTo>
                    <a:pt x="469" y="231"/>
                  </a:lnTo>
                  <a:lnTo>
                    <a:pt x="465" y="233"/>
                  </a:lnTo>
                  <a:lnTo>
                    <a:pt x="462" y="236"/>
                  </a:lnTo>
                  <a:lnTo>
                    <a:pt x="459" y="238"/>
                  </a:lnTo>
                  <a:lnTo>
                    <a:pt x="455" y="240"/>
                  </a:lnTo>
                  <a:lnTo>
                    <a:pt x="451" y="242"/>
                  </a:lnTo>
                  <a:lnTo>
                    <a:pt x="447" y="244"/>
                  </a:lnTo>
                  <a:lnTo>
                    <a:pt x="443" y="246"/>
                  </a:lnTo>
                  <a:lnTo>
                    <a:pt x="439" y="248"/>
                  </a:lnTo>
                  <a:lnTo>
                    <a:pt x="435" y="250"/>
                  </a:lnTo>
                  <a:lnTo>
                    <a:pt x="431" y="251"/>
                  </a:lnTo>
                  <a:lnTo>
                    <a:pt x="426" y="253"/>
                  </a:lnTo>
                  <a:lnTo>
                    <a:pt x="421" y="254"/>
                  </a:lnTo>
                  <a:lnTo>
                    <a:pt x="416" y="256"/>
                  </a:lnTo>
                  <a:lnTo>
                    <a:pt x="411" y="257"/>
                  </a:lnTo>
                  <a:lnTo>
                    <a:pt x="402" y="258"/>
                  </a:lnTo>
                  <a:lnTo>
                    <a:pt x="397" y="259"/>
                  </a:lnTo>
                  <a:lnTo>
                    <a:pt x="393" y="260"/>
                  </a:lnTo>
                  <a:lnTo>
                    <a:pt x="389" y="261"/>
                  </a:lnTo>
                  <a:lnTo>
                    <a:pt x="385" y="261"/>
                  </a:lnTo>
                  <a:lnTo>
                    <a:pt x="380" y="262"/>
                  </a:lnTo>
                  <a:lnTo>
                    <a:pt x="376" y="263"/>
                  </a:lnTo>
                  <a:lnTo>
                    <a:pt x="372" y="263"/>
                  </a:lnTo>
                  <a:lnTo>
                    <a:pt x="368" y="264"/>
                  </a:lnTo>
                  <a:lnTo>
                    <a:pt x="364" y="265"/>
                  </a:lnTo>
                  <a:lnTo>
                    <a:pt x="360" y="265"/>
                  </a:lnTo>
                  <a:lnTo>
                    <a:pt x="356" y="266"/>
                  </a:lnTo>
                  <a:lnTo>
                    <a:pt x="353" y="267"/>
                  </a:lnTo>
                  <a:lnTo>
                    <a:pt x="349" y="268"/>
                  </a:lnTo>
                  <a:lnTo>
                    <a:pt x="345" y="269"/>
                  </a:lnTo>
                  <a:lnTo>
                    <a:pt x="341" y="270"/>
                  </a:lnTo>
                  <a:lnTo>
                    <a:pt x="337" y="271"/>
                  </a:lnTo>
                  <a:lnTo>
                    <a:pt x="334" y="272"/>
                  </a:lnTo>
                  <a:lnTo>
                    <a:pt x="330" y="274"/>
                  </a:lnTo>
                  <a:lnTo>
                    <a:pt x="326" y="275"/>
                  </a:lnTo>
                  <a:lnTo>
                    <a:pt x="323" y="277"/>
                  </a:lnTo>
                  <a:lnTo>
                    <a:pt x="319" y="279"/>
                  </a:lnTo>
                  <a:lnTo>
                    <a:pt x="315" y="281"/>
                  </a:lnTo>
                  <a:lnTo>
                    <a:pt x="311" y="283"/>
                  </a:lnTo>
                  <a:lnTo>
                    <a:pt x="307" y="285"/>
                  </a:lnTo>
                  <a:lnTo>
                    <a:pt x="304" y="288"/>
                  </a:lnTo>
                  <a:lnTo>
                    <a:pt x="300" y="291"/>
                  </a:lnTo>
                  <a:lnTo>
                    <a:pt x="296" y="294"/>
                  </a:lnTo>
                  <a:lnTo>
                    <a:pt x="292" y="297"/>
                  </a:lnTo>
                  <a:lnTo>
                    <a:pt x="288" y="300"/>
                  </a:lnTo>
                  <a:lnTo>
                    <a:pt x="285" y="304"/>
                  </a:lnTo>
                  <a:lnTo>
                    <a:pt x="268" y="318"/>
                  </a:lnTo>
                  <a:lnTo>
                    <a:pt x="260" y="324"/>
                  </a:lnTo>
                  <a:lnTo>
                    <a:pt x="251" y="330"/>
                  </a:lnTo>
                  <a:lnTo>
                    <a:pt x="243" y="334"/>
                  </a:lnTo>
                  <a:lnTo>
                    <a:pt x="234" y="339"/>
                  </a:lnTo>
                  <a:lnTo>
                    <a:pt x="225" y="342"/>
                  </a:lnTo>
                  <a:lnTo>
                    <a:pt x="217" y="346"/>
                  </a:lnTo>
                  <a:lnTo>
                    <a:pt x="208" y="348"/>
                  </a:lnTo>
                  <a:lnTo>
                    <a:pt x="199" y="351"/>
                  </a:lnTo>
                  <a:lnTo>
                    <a:pt x="190" y="353"/>
                  </a:lnTo>
                  <a:lnTo>
                    <a:pt x="181" y="354"/>
                  </a:lnTo>
                  <a:lnTo>
                    <a:pt x="172" y="356"/>
                  </a:lnTo>
                  <a:lnTo>
                    <a:pt x="163" y="358"/>
                  </a:lnTo>
                  <a:lnTo>
                    <a:pt x="154" y="359"/>
                  </a:lnTo>
                  <a:lnTo>
                    <a:pt x="145" y="360"/>
                  </a:lnTo>
                  <a:lnTo>
                    <a:pt x="136" y="361"/>
                  </a:lnTo>
                  <a:lnTo>
                    <a:pt x="127" y="362"/>
                  </a:lnTo>
                  <a:lnTo>
                    <a:pt x="118" y="363"/>
                  </a:lnTo>
                  <a:lnTo>
                    <a:pt x="109" y="364"/>
                  </a:lnTo>
                  <a:lnTo>
                    <a:pt x="99" y="365"/>
                  </a:lnTo>
                  <a:lnTo>
                    <a:pt x="90" y="366"/>
                  </a:lnTo>
                  <a:lnTo>
                    <a:pt x="81" y="368"/>
                  </a:lnTo>
                  <a:lnTo>
                    <a:pt x="72" y="370"/>
                  </a:lnTo>
                  <a:lnTo>
                    <a:pt x="63" y="372"/>
                  </a:lnTo>
                  <a:lnTo>
                    <a:pt x="53" y="374"/>
                  </a:lnTo>
                  <a:lnTo>
                    <a:pt x="45" y="378"/>
                  </a:lnTo>
                  <a:lnTo>
                    <a:pt x="35" y="381"/>
                  </a:lnTo>
                  <a:lnTo>
                    <a:pt x="26" y="385"/>
                  </a:lnTo>
                  <a:lnTo>
                    <a:pt x="17" y="389"/>
                  </a:lnTo>
                  <a:lnTo>
                    <a:pt x="9" y="394"/>
                  </a:lnTo>
                  <a:lnTo>
                    <a:pt x="0" y="40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 name="Freeform 52">
              <a:extLst>
                <a:ext uri="{FF2B5EF4-FFF2-40B4-BE49-F238E27FC236}">
                  <a16:creationId xmlns:a16="http://schemas.microsoft.com/office/drawing/2014/main" id="{C73A30F1-051E-4D2D-C7F2-9C725F2DD184}"/>
                </a:ext>
              </a:extLst>
            </p:cNvPr>
            <p:cNvSpPr>
              <a:spLocks/>
            </p:cNvSpPr>
            <p:nvPr/>
          </p:nvSpPr>
          <p:spPr bwMode="auto">
            <a:xfrm>
              <a:off x="4139" y="1291"/>
              <a:ext cx="216" cy="699"/>
            </a:xfrm>
            <a:custGeom>
              <a:avLst/>
              <a:gdLst>
                <a:gd name="T0" fmla="*/ 9 w 184"/>
                <a:gd name="T1" fmla="*/ 20 h 620"/>
                <a:gd name="T2" fmla="*/ 15 w 184"/>
                <a:gd name="T3" fmla="*/ 46 h 620"/>
                <a:gd name="T4" fmla="*/ 25 w 184"/>
                <a:gd name="T5" fmla="*/ 76 h 620"/>
                <a:gd name="T6" fmla="*/ 31 w 184"/>
                <a:gd name="T7" fmla="*/ 104 h 620"/>
                <a:gd name="T8" fmla="*/ 38 w 184"/>
                <a:gd name="T9" fmla="*/ 138 h 620"/>
                <a:gd name="T10" fmla="*/ 47 w 184"/>
                <a:gd name="T11" fmla="*/ 168 h 620"/>
                <a:gd name="T12" fmla="*/ 55 w 184"/>
                <a:gd name="T13" fmla="*/ 198 h 620"/>
                <a:gd name="T14" fmla="*/ 65 w 184"/>
                <a:gd name="T15" fmla="*/ 225 h 620"/>
                <a:gd name="T16" fmla="*/ 77 w 184"/>
                <a:gd name="T17" fmla="*/ 247 h 620"/>
                <a:gd name="T18" fmla="*/ 94 w 184"/>
                <a:gd name="T19" fmla="*/ 268 h 620"/>
                <a:gd name="T20" fmla="*/ 122 w 184"/>
                <a:gd name="T21" fmla="*/ 286 h 620"/>
                <a:gd name="T22" fmla="*/ 143 w 184"/>
                <a:gd name="T23" fmla="*/ 297 h 620"/>
                <a:gd name="T24" fmla="*/ 164 w 184"/>
                <a:gd name="T25" fmla="*/ 303 h 620"/>
                <a:gd name="T26" fmla="*/ 181 w 184"/>
                <a:gd name="T27" fmla="*/ 312 h 620"/>
                <a:gd name="T28" fmla="*/ 197 w 184"/>
                <a:gd name="T29" fmla="*/ 317 h 620"/>
                <a:gd name="T30" fmla="*/ 212 w 184"/>
                <a:gd name="T31" fmla="*/ 322 h 620"/>
                <a:gd name="T32" fmla="*/ 221 w 184"/>
                <a:gd name="T33" fmla="*/ 330 h 620"/>
                <a:gd name="T34" fmla="*/ 231 w 184"/>
                <a:gd name="T35" fmla="*/ 345 h 620"/>
                <a:gd name="T36" fmla="*/ 239 w 184"/>
                <a:gd name="T37" fmla="*/ 360 h 620"/>
                <a:gd name="T38" fmla="*/ 243 w 184"/>
                <a:gd name="T39" fmla="*/ 383 h 620"/>
                <a:gd name="T40" fmla="*/ 248 w 184"/>
                <a:gd name="T41" fmla="*/ 417 h 620"/>
                <a:gd name="T42" fmla="*/ 248 w 184"/>
                <a:gd name="T43" fmla="*/ 460 h 620"/>
                <a:gd name="T44" fmla="*/ 248 w 184"/>
                <a:gd name="T45" fmla="*/ 490 h 620"/>
                <a:gd name="T46" fmla="*/ 248 w 184"/>
                <a:gd name="T47" fmla="*/ 516 h 620"/>
                <a:gd name="T48" fmla="*/ 248 w 184"/>
                <a:gd name="T49" fmla="*/ 538 h 620"/>
                <a:gd name="T50" fmla="*/ 252 w 184"/>
                <a:gd name="T51" fmla="*/ 559 h 620"/>
                <a:gd name="T52" fmla="*/ 254 w 184"/>
                <a:gd name="T53" fmla="*/ 582 h 620"/>
                <a:gd name="T54" fmla="*/ 261 w 184"/>
                <a:gd name="T55" fmla="*/ 600 h 620"/>
                <a:gd name="T56" fmla="*/ 271 w 184"/>
                <a:gd name="T57" fmla="*/ 620 h 620"/>
                <a:gd name="T58" fmla="*/ 286 w 184"/>
                <a:gd name="T59" fmla="*/ 643 h 620"/>
                <a:gd name="T60" fmla="*/ 309 w 184"/>
                <a:gd name="T61" fmla="*/ 670 h 620"/>
                <a:gd name="T62" fmla="*/ 335 w 184"/>
                <a:gd name="T63" fmla="*/ 689 h 620"/>
                <a:gd name="T64" fmla="*/ 350 w 184"/>
                <a:gd name="T65" fmla="*/ 699 h 620"/>
                <a:gd name="T66" fmla="*/ 363 w 184"/>
                <a:gd name="T67" fmla="*/ 706 h 620"/>
                <a:gd name="T68" fmla="*/ 373 w 184"/>
                <a:gd name="T69" fmla="*/ 707 h 620"/>
                <a:gd name="T70" fmla="*/ 383 w 184"/>
                <a:gd name="T71" fmla="*/ 709 h 620"/>
                <a:gd name="T72" fmla="*/ 393 w 184"/>
                <a:gd name="T73" fmla="*/ 711 h 620"/>
                <a:gd name="T74" fmla="*/ 399 w 184"/>
                <a:gd name="T75" fmla="*/ 718 h 620"/>
                <a:gd name="T76" fmla="*/ 403 w 184"/>
                <a:gd name="T77" fmla="*/ 727 h 620"/>
                <a:gd name="T78" fmla="*/ 406 w 184"/>
                <a:gd name="T79" fmla="*/ 741 h 620"/>
                <a:gd name="T80" fmla="*/ 407 w 184"/>
                <a:gd name="T81" fmla="*/ 761 h 620"/>
                <a:gd name="T82" fmla="*/ 406 w 184"/>
                <a:gd name="T83" fmla="*/ 802 h 620"/>
                <a:gd name="T84" fmla="*/ 399 w 184"/>
                <a:gd name="T85" fmla="*/ 834 h 620"/>
                <a:gd name="T86" fmla="*/ 393 w 184"/>
                <a:gd name="T87" fmla="*/ 866 h 620"/>
                <a:gd name="T88" fmla="*/ 382 w 184"/>
                <a:gd name="T89" fmla="*/ 897 h 620"/>
                <a:gd name="T90" fmla="*/ 372 w 184"/>
                <a:gd name="T91" fmla="*/ 927 h 620"/>
                <a:gd name="T92" fmla="*/ 362 w 184"/>
                <a:gd name="T93" fmla="*/ 958 h 620"/>
                <a:gd name="T94" fmla="*/ 356 w 184"/>
                <a:gd name="T95" fmla="*/ 989 h 620"/>
                <a:gd name="T96" fmla="*/ 347 w 184"/>
                <a:gd name="T97" fmla="*/ 1021 h 620"/>
                <a:gd name="T98" fmla="*/ 346 w 184"/>
                <a:gd name="T99" fmla="*/ 1055 h 620"/>
                <a:gd name="T100" fmla="*/ 346 w 184"/>
                <a:gd name="T101" fmla="*/ 1090 h 620"/>
                <a:gd name="T102" fmla="*/ 356 w 184"/>
                <a:gd name="T103" fmla="*/ 1127 h 6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4" h="620">
                  <a:moveTo>
                    <a:pt x="0" y="0"/>
                  </a:moveTo>
                  <a:lnTo>
                    <a:pt x="3" y="7"/>
                  </a:lnTo>
                  <a:lnTo>
                    <a:pt x="4" y="11"/>
                  </a:lnTo>
                  <a:lnTo>
                    <a:pt x="5" y="16"/>
                  </a:lnTo>
                  <a:lnTo>
                    <a:pt x="6" y="21"/>
                  </a:lnTo>
                  <a:lnTo>
                    <a:pt x="7" y="25"/>
                  </a:lnTo>
                  <a:lnTo>
                    <a:pt x="8" y="31"/>
                  </a:lnTo>
                  <a:lnTo>
                    <a:pt x="9" y="36"/>
                  </a:lnTo>
                  <a:lnTo>
                    <a:pt x="11" y="41"/>
                  </a:lnTo>
                  <a:lnTo>
                    <a:pt x="11" y="47"/>
                  </a:lnTo>
                  <a:lnTo>
                    <a:pt x="13" y="52"/>
                  </a:lnTo>
                  <a:lnTo>
                    <a:pt x="14" y="58"/>
                  </a:lnTo>
                  <a:lnTo>
                    <a:pt x="15" y="63"/>
                  </a:lnTo>
                  <a:lnTo>
                    <a:pt x="16" y="69"/>
                  </a:lnTo>
                  <a:lnTo>
                    <a:pt x="17" y="75"/>
                  </a:lnTo>
                  <a:lnTo>
                    <a:pt x="18" y="81"/>
                  </a:lnTo>
                  <a:lnTo>
                    <a:pt x="19" y="86"/>
                  </a:lnTo>
                  <a:lnTo>
                    <a:pt x="21" y="92"/>
                  </a:lnTo>
                  <a:lnTo>
                    <a:pt x="22" y="97"/>
                  </a:lnTo>
                  <a:lnTo>
                    <a:pt x="23" y="103"/>
                  </a:lnTo>
                  <a:lnTo>
                    <a:pt x="25" y="108"/>
                  </a:lnTo>
                  <a:lnTo>
                    <a:pt x="26" y="113"/>
                  </a:lnTo>
                  <a:lnTo>
                    <a:pt x="28" y="118"/>
                  </a:lnTo>
                  <a:lnTo>
                    <a:pt x="29" y="123"/>
                  </a:lnTo>
                  <a:lnTo>
                    <a:pt x="31" y="128"/>
                  </a:lnTo>
                  <a:lnTo>
                    <a:pt x="33" y="132"/>
                  </a:lnTo>
                  <a:lnTo>
                    <a:pt x="35" y="136"/>
                  </a:lnTo>
                  <a:lnTo>
                    <a:pt x="37" y="140"/>
                  </a:lnTo>
                  <a:lnTo>
                    <a:pt x="40" y="143"/>
                  </a:lnTo>
                  <a:lnTo>
                    <a:pt x="42" y="147"/>
                  </a:lnTo>
                  <a:lnTo>
                    <a:pt x="45" y="149"/>
                  </a:lnTo>
                  <a:lnTo>
                    <a:pt x="48" y="152"/>
                  </a:lnTo>
                  <a:lnTo>
                    <a:pt x="55" y="157"/>
                  </a:lnTo>
                  <a:lnTo>
                    <a:pt x="58" y="159"/>
                  </a:lnTo>
                  <a:lnTo>
                    <a:pt x="61" y="161"/>
                  </a:lnTo>
                  <a:lnTo>
                    <a:pt x="65" y="163"/>
                  </a:lnTo>
                  <a:lnTo>
                    <a:pt x="68" y="165"/>
                  </a:lnTo>
                  <a:lnTo>
                    <a:pt x="71" y="166"/>
                  </a:lnTo>
                  <a:lnTo>
                    <a:pt x="73" y="167"/>
                  </a:lnTo>
                  <a:lnTo>
                    <a:pt x="76" y="169"/>
                  </a:lnTo>
                  <a:lnTo>
                    <a:pt x="79" y="170"/>
                  </a:lnTo>
                  <a:lnTo>
                    <a:pt x="81" y="171"/>
                  </a:lnTo>
                  <a:lnTo>
                    <a:pt x="84" y="172"/>
                  </a:lnTo>
                  <a:lnTo>
                    <a:pt x="86" y="173"/>
                  </a:lnTo>
                  <a:lnTo>
                    <a:pt x="89" y="174"/>
                  </a:lnTo>
                  <a:lnTo>
                    <a:pt x="91" y="175"/>
                  </a:lnTo>
                  <a:lnTo>
                    <a:pt x="93" y="176"/>
                  </a:lnTo>
                  <a:lnTo>
                    <a:pt x="95" y="177"/>
                  </a:lnTo>
                  <a:lnTo>
                    <a:pt x="96" y="179"/>
                  </a:lnTo>
                  <a:lnTo>
                    <a:pt x="98" y="180"/>
                  </a:lnTo>
                  <a:lnTo>
                    <a:pt x="99" y="182"/>
                  </a:lnTo>
                  <a:lnTo>
                    <a:pt x="101" y="184"/>
                  </a:lnTo>
                  <a:lnTo>
                    <a:pt x="103" y="186"/>
                  </a:lnTo>
                  <a:lnTo>
                    <a:pt x="104" y="189"/>
                  </a:lnTo>
                  <a:lnTo>
                    <a:pt x="105" y="192"/>
                  </a:lnTo>
                  <a:lnTo>
                    <a:pt x="106" y="195"/>
                  </a:lnTo>
                  <a:lnTo>
                    <a:pt x="107" y="198"/>
                  </a:lnTo>
                  <a:lnTo>
                    <a:pt x="108" y="202"/>
                  </a:lnTo>
                  <a:lnTo>
                    <a:pt x="109" y="207"/>
                  </a:lnTo>
                  <a:lnTo>
                    <a:pt x="109" y="211"/>
                  </a:lnTo>
                  <a:lnTo>
                    <a:pt x="110" y="217"/>
                  </a:lnTo>
                  <a:lnTo>
                    <a:pt x="111" y="222"/>
                  </a:lnTo>
                  <a:lnTo>
                    <a:pt x="111" y="229"/>
                  </a:lnTo>
                  <a:lnTo>
                    <a:pt x="111" y="241"/>
                  </a:lnTo>
                  <a:lnTo>
                    <a:pt x="111" y="247"/>
                  </a:lnTo>
                  <a:lnTo>
                    <a:pt x="111" y="253"/>
                  </a:lnTo>
                  <a:lnTo>
                    <a:pt x="111" y="259"/>
                  </a:lnTo>
                  <a:lnTo>
                    <a:pt x="111" y="264"/>
                  </a:lnTo>
                  <a:lnTo>
                    <a:pt x="111" y="269"/>
                  </a:lnTo>
                  <a:lnTo>
                    <a:pt x="111" y="274"/>
                  </a:lnTo>
                  <a:lnTo>
                    <a:pt x="111" y="278"/>
                  </a:lnTo>
                  <a:lnTo>
                    <a:pt x="111" y="283"/>
                  </a:lnTo>
                  <a:lnTo>
                    <a:pt x="111" y="287"/>
                  </a:lnTo>
                  <a:lnTo>
                    <a:pt x="111" y="291"/>
                  </a:lnTo>
                  <a:lnTo>
                    <a:pt x="111" y="295"/>
                  </a:lnTo>
                  <a:lnTo>
                    <a:pt x="112" y="299"/>
                  </a:lnTo>
                  <a:lnTo>
                    <a:pt x="112" y="303"/>
                  </a:lnTo>
                  <a:lnTo>
                    <a:pt x="113" y="307"/>
                  </a:lnTo>
                  <a:lnTo>
                    <a:pt x="113" y="311"/>
                  </a:lnTo>
                  <a:lnTo>
                    <a:pt x="113" y="315"/>
                  </a:lnTo>
                  <a:lnTo>
                    <a:pt x="114" y="319"/>
                  </a:lnTo>
                  <a:lnTo>
                    <a:pt x="115" y="322"/>
                  </a:lnTo>
                  <a:lnTo>
                    <a:pt x="116" y="326"/>
                  </a:lnTo>
                  <a:lnTo>
                    <a:pt x="117" y="330"/>
                  </a:lnTo>
                  <a:lnTo>
                    <a:pt x="119" y="333"/>
                  </a:lnTo>
                  <a:lnTo>
                    <a:pt x="121" y="337"/>
                  </a:lnTo>
                  <a:lnTo>
                    <a:pt x="122" y="341"/>
                  </a:lnTo>
                  <a:lnTo>
                    <a:pt x="125" y="345"/>
                  </a:lnTo>
                  <a:lnTo>
                    <a:pt x="127" y="349"/>
                  </a:lnTo>
                  <a:lnTo>
                    <a:pt x="129" y="353"/>
                  </a:lnTo>
                  <a:lnTo>
                    <a:pt x="132" y="357"/>
                  </a:lnTo>
                  <a:lnTo>
                    <a:pt x="135" y="362"/>
                  </a:lnTo>
                  <a:lnTo>
                    <a:pt x="139" y="367"/>
                  </a:lnTo>
                  <a:lnTo>
                    <a:pt x="143" y="371"/>
                  </a:lnTo>
                  <a:lnTo>
                    <a:pt x="148" y="377"/>
                  </a:lnTo>
                  <a:lnTo>
                    <a:pt x="150" y="379"/>
                  </a:lnTo>
                  <a:lnTo>
                    <a:pt x="153" y="381"/>
                  </a:lnTo>
                  <a:lnTo>
                    <a:pt x="155" y="383"/>
                  </a:lnTo>
                  <a:lnTo>
                    <a:pt x="157" y="384"/>
                  </a:lnTo>
                  <a:lnTo>
                    <a:pt x="159" y="385"/>
                  </a:lnTo>
                  <a:lnTo>
                    <a:pt x="161" y="386"/>
                  </a:lnTo>
                  <a:lnTo>
                    <a:pt x="163" y="387"/>
                  </a:lnTo>
                  <a:lnTo>
                    <a:pt x="165" y="387"/>
                  </a:lnTo>
                  <a:lnTo>
                    <a:pt x="166" y="388"/>
                  </a:lnTo>
                  <a:lnTo>
                    <a:pt x="168" y="388"/>
                  </a:lnTo>
                  <a:lnTo>
                    <a:pt x="169" y="389"/>
                  </a:lnTo>
                  <a:lnTo>
                    <a:pt x="171" y="389"/>
                  </a:lnTo>
                  <a:lnTo>
                    <a:pt x="172" y="389"/>
                  </a:lnTo>
                  <a:lnTo>
                    <a:pt x="173" y="390"/>
                  </a:lnTo>
                  <a:lnTo>
                    <a:pt x="175" y="391"/>
                  </a:lnTo>
                  <a:lnTo>
                    <a:pt x="176" y="391"/>
                  </a:lnTo>
                  <a:lnTo>
                    <a:pt x="177" y="392"/>
                  </a:lnTo>
                  <a:lnTo>
                    <a:pt x="178" y="393"/>
                  </a:lnTo>
                  <a:lnTo>
                    <a:pt x="179" y="394"/>
                  </a:lnTo>
                  <a:lnTo>
                    <a:pt x="179" y="395"/>
                  </a:lnTo>
                  <a:lnTo>
                    <a:pt x="180" y="397"/>
                  </a:lnTo>
                  <a:lnTo>
                    <a:pt x="181" y="399"/>
                  </a:lnTo>
                  <a:lnTo>
                    <a:pt x="181" y="401"/>
                  </a:lnTo>
                  <a:lnTo>
                    <a:pt x="181" y="404"/>
                  </a:lnTo>
                  <a:lnTo>
                    <a:pt x="182" y="407"/>
                  </a:lnTo>
                  <a:lnTo>
                    <a:pt x="182" y="410"/>
                  </a:lnTo>
                  <a:lnTo>
                    <a:pt x="182" y="414"/>
                  </a:lnTo>
                  <a:lnTo>
                    <a:pt x="183" y="418"/>
                  </a:lnTo>
                  <a:lnTo>
                    <a:pt x="183" y="423"/>
                  </a:lnTo>
                  <a:lnTo>
                    <a:pt x="183" y="429"/>
                  </a:lnTo>
                  <a:lnTo>
                    <a:pt x="182" y="441"/>
                  </a:lnTo>
                  <a:lnTo>
                    <a:pt x="181" y="447"/>
                  </a:lnTo>
                  <a:lnTo>
                    <a:pt x="180" y="452"/>
                  </a:lnTo>
                  <a:lnTo>
                    <a:pt x="179" y="458"/>
                  </a:lnTo>
                  <a:lnTo>
                    <a:pt x="178" y="464"/>
                  </a:lnTo>
                  <a:lnTo>
                    <a:pt x="177" y="470"/>
                  </a:lnTo>
                  <a:lnTo>
                    <a:pt x="176" y="475"/>
                  </a:lnTo>
                  <a:lnTo>
                    <a:pt x="174" y="481"/>
                  </a:lnTo>
                  <a:lnTo>
                    <a:pt x="173" y="487"/>
                  </a:lnTo>
                  <a:lnTo>
                    <a:pt x="171" y="492"/>
                  </a:lnTo>
                  <a:lnTo>
                    <a:pt x="170" y="498"/>
                  </a:lnTo>
                  <a:lnTo>
                    <a:pt x="168" y="503"/>
                  </a:lnTo>
                  <a:lnTo>
                    <a:pt x="167" y="509"/>
                  </a:lnTo>
                  <a:lnTo>
                    <a:pt x="165" y="515"/>
                  </a:lnTo>
                  <a:lnTo>
                    <a:pt x="164" y="521"/>
                  </a:lnTo>
                  <a:lnTo>
                    <a:pt x="162" y="526"/>
                  </a:lnTo>
                  <a:lnTo>
                    <a:pt x="161" y="532"/>
                  </a:lnTo>
                  <a:lnTo>
                    <a:pt x="160" y="538"/>
                  </a:lnTo>
                  <a:lnTo>
                    <a:pt x="159" y="543"/>
                  </a:lnTo>
                  <a:lnTo>
                    <a:pt x="157" y="549"/>
                  </a:lnTo>
                  <a:lnTo>
                    <a:pt x="157" y="555"/>
                  </a:lnTo>
                  <a:lnTo>
                    <a:pt x="156" y="561"/>
                  </a:lnTo>
                  <a:lnTo>
                    <a:pt x="155" y="567"/>
                  </a:lnTo>
                  <a:lnTo>
                    <a:pt x="155" y="573"/>
                  </a:lnTo>
                  <a:lnTo>
                    <a:pt x="155" y="579"/>
                  </a:lnTo>
                  <a:lnTo>
                    <a:pt x="155" y="586"/>
                  </a:lnTo>
                  <a:lnTo>
                    <a:pt x="155" y="592"/>
                  </a:lnTo>
                  <a:lnTo>
                    <a:pt x="155" y="599"/>
                  </a:lnTo>
                  <a:lnTo>
                    <a:pt x="156" y="605"/>
                  </a:lnTo>
                  <a:lnTo>
                    <a:pt x="157" y="612"/>
                  </a:lnTo>
                  <a:lnTo>
                    <a:pt x="159" y="61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 name="Freeform 53">
              <a:extLst>
                <a:ext uri="{FF2B5EF4-FFF2-40B4-BE49-F238E27FC236}">
                  <a16:creationId xmlns:a16="http://schemas.microsoft.com/office/drawing/2014/main" id="{12A1BDDD-373E-2C6B-3D3F-0B716F017A94}"/>
                </a:ext>
              </a:extLst>
            </p:cNvPr>
            <p:cNvSpPr>
              <a:spLocks/>
            </p:cNvSpPr>
            <p:nvPr/>
          </p:nvSpPr>
          <p:spPr bwMode="auto">
            <a:xfrm>
              <a:off x="3093" y="2014"/>
              <a:ext cx="437" cy="386"/>
            </a:xfrm>
            <a:custGeom>
              <a:avLst/>
              <a:gdLst>
                <a:gd name="T0" fmla="*/ 25 w 373"/>
                <a:gd name="T1" fmla="*/ 2 h 342"/>
                <a:gd name="T2" fmla="*/ 50 w 373"/>
                <a:gd name="T3" fmla="*/ 0 h 342"/>
                <a:gd name="T4" fmla="*/ 81 w 373"/>
                <a:gd name="T5" fmla="*/ 0 h 342"/>
                <a:gd name="T6" fmla="*/ 111 w 373"/>
                <a:gd name="T7" fmla="*/ 9 h 342"/>
                <a:gd name="T8" fmla="*/ 142 w 373"/>
                <a:gd name="T9" fmla="*/ 18 h 342"/>
                <a:gd name="T10" fmla="*/ 171 w 373"/>
                <a:gd name="T11" fmla="*/ 33 h 342"/>
                <a:gd name="T12" fmla="*/ 200 w 373"/>
                <a:gd name="T13" fmla="*/ 49 h 342"/>
                <a:gd name="T14" fmla="*/ 232 w 373"/>
                <a:gd name="T15" fmla="*/ 70 h 342"/>
                <a:gd name="T16" fmla="*/ 259 w 373"/>
                <a:gd name="T17" fmla="*/ 89 h 342"/>
                <a:gd name="T18" fmla="*/ 285 w 373"/>
                <a:gd name="T19" fmla="*/ 113 h 342"/>
                <a:gd name="T20" fmla="*/ 309 w 373"/>
                <a:gd name="T21" fmla="*/ 137 h 342"/>
                <a:gd name="T22" fmla="*/ 330 w 373"/>
                <a:gd name="T23" fmla="*/ 159 h 342"/>
                <a:gd name="T24" fmla="*/ 350 w 373"/>
                <a:gd name="T25" fmla="*/ 181 h 342"/>
                <a:gd name="T26" fmla="*/ 363 w 373"/>
                <a:gd name="T27" fmla="*/ 202 h 342"/>
                <a:gd name="T28" fmla="*/ 376 w 373"/>
                <a:gd name="T29" fmla="*/ 223 h 342"/>
                <a:gd name="T30" fmla="*/ 384 w 373"/>
                <a:gd name="T31" fmla="*/ 239 h 342"/>
                <a:gd name="T32" fmla="*/ 403 w 373"/>
                <a:gd name="T33" fmla="*/ 289 h 342"/>
                <a:gd name="T34" fmla="*/ 422 w 373"/>
                <a:gd name="T35" fmla="*/ 316 h 342"/>
                <a:gd name="T36" fmla="*/ 441 w 373"/>
                <a:gd name="T37" fmla="*/ 339 h 342"/>
                <a:gd name="T38" fmla="*/ 465 w 373"/>
                <a:gd name="T39" fmla="*/ 358 h 342"/>
                <a:gd name="T40" fmla="*/ 490 w 373"/>
                <a:gd name="T41" fmla="*/ 376 h 342"/>
                <a:gd name="T42" fmla="*/ 517 w 373"/>
                <a:gd name="T43" fmla="*/ 388 h 342"/>
                <a:gd name="T44" fmla="*/ 545 w 373"/>
                <a:gd name="T45" fmla="*/ 403 h 342"/>
                <a:gd name="T46" fmla="*/ 574 w 373"/>
                <a:gd name="T47" fmla="*/ 414 h 342"/>
                <a:gd name="T48" fmla="*/ 602 w 373"/>
                <a:gd name="T49" fmla="*/ 427 h 342"/>
                <a:gd name="T50" fmla="*/ 634 w 373"/>
                <a:gd name="T51" fmla="*/ 439 h 342"/>
                <a:gd name="T52" fmla="*/ 658 w 373"/>
                <a:gd name="T53" fmla="*/ 455 h 342"/>
                <a:gd name="T54" fmla="*/ 690 w 373"/>
                <a:gd name="T55" fmla="*/ 468 h 342"/>
                <a:gd name="T56" fmla="*/ 712 w 373"/>
                <a:gd name="T57" fmla="*/ 489 h 342"/>
                <a:gd name="T58" fmla="*/ 737 w 373"/>
                <a:gd name="T59" fmla="*/ 512 h 342"/>
                <a:gd name="T60" fmla="*/ 759 w 373"/>
                <a:gd name="T61" fmla="*/ 538 h 342"/>
                <a:gd name="T62" fmla="*/ 770 w 373"/>
                <a:gd name="T63" fmla="*/ 558 h 342"/>
                <a:gd name="T64" fmla="*/ 776 w 373"/>
                <a:gd name="T65" fmla="*/ 565 h 342"/>
                <a:gd name="T66" fmla="*/ 777 w 373"/>
                <a:gd name="T67" fmla="*/ 568 h 342"/>
                <a:gd name="T68" fmla="*/ 779 w 373"/>
                <a:gd name="T69" fmla="*/ 572 h 342"/>
                <a:gd name="T70" fmla="*/ 781 w 373"/>
                <a:gd name="T71" fmla="*/ 578 h 342"/>
                <a:gd name="T72" fmla="*/ 786 w 373"/>
                <a:gd name="T73" fmla="*/ 582 h 342"/>
                <a:gd name="T74" fmla="*/ 787 w 373"/>
                <a:gd name="T75" fmla="*/ 585 h 342"/>
                <a:gd name="T76" fmla="*/ 793 w 373"/>
                <a:gd name="T77" fmla="*/ 593 h 342"/>
                <a:gd name="T78" fmla="*/ 794 w 373"/>
                <a:gd name="T79" fmla="*/ 595 h 342"/>
                <a:gd name="T80" fmla="*/ 798 w 373"/>
                <a:gd name="T81" fmla="*/ 602 h 342"/>
                <a:gd name="T82" fmla="*/ 800 w 373"/>
                <a:gd name="T83" fmla="*/ 604 h 342"/>
                <a:gd name="T84" fmla="*/ 806 w 373"/>
                <a:gd name="T85" fmla="*/ 607 h 342"/>
                <a:gd name="T86" fmla="*/ 808 w 373"/>
                <a:gd name="T87" fmla="*/ 613 h 342"/>
                <a:gd name="T88" fmla="*/ 813 w 373"/>
                <a:gd name="T89" fmla="*/ 615 h 342"/>
                <a:gd name="T90" fmla="*/ 815 w 373"/>
                <a:gd name="T91" fmla="*/ 617 h 342"/>
                <a:gd name="T92" fmla="*/ 822 w 373"/>
                <a:gd name="T93" fmla="*/ 625 h 3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73" h="342">
                  <a:moveTo>
                    <a:pt x="0" y="7"/>
                  </a:moveTo>
                  <a:lnTo>
                    <a:pt x="11" y="2"/>
                  </a:lnTo>
                  <a:lnTo>
                    <a:pt x="17" y="0"/>
                  </a:lnTo>
                  <a:lnTo>
                    <a:pt x="23" y="0"/>
                  </a:lnTo>
                  <a:lnTo>
                    <a:pt x="30" y="0"/>
                  </a:lnTo>
                  <a:lnTo>
                    <a:pt x="37" y="0"/>
                  </a:lnTo>
                  <a:lnTo>
                    <a:pt x="43" y="2"/>
                  </a:lnTo>
                  <a:lnTo>
                    <a:pt x="50" y="4"/>
                  </a:lnTo>
                  <a:lnTo>
                    <a:pt x="57" y="7"/>
                  </a:lnTo>
                  <a:lnTo>
                    <a:pt x="64" y="10"/>
                  </a:lnTo>
                  <a:lnTo>
                    <a:pt x="71" y="14"/>
                  </a:lnTo>
                  <a:lnTo>
                    <a:pt x="78" y="18"/>
                  </a:lnTo>
                  <a:lnTo>
                    <a:pt x="85" y="22"/>
                  </a:lnTo>
                  <a:lnTo>
                    <a:pt x="91" y="27"/>
                  </a:lnTo>
                  <a:lnTo>
                    <a:pt x="98" y="32"/>
                  </a:lnTo>
                  <a:lnTo>
                    <a:pt x="105" y="38"/>
                  </a:lnTo>
                  <a:lnTo>
                    <a:pt x="111" y="44"/>
                  </a:lnTo>
                  <a:lnTo>
                    <a:pt x="117" y="49"/>
                  </a:lnTo>
                  <a:lnTo>
                    <a:pt x="123" y="55"/>
                  </a:lnTo>
                  <a:lnTo>
                    <a:pt x="129" y="62"/>
                  </a:lnTo>
                  <a:lnTo>
                    <a:pt x="135" y="68"/>
                  </a:lnTo>
                  <a:lnTo>
                    <a:pt x="140" y="74"/>
                  </a:lnTo>
                  <a:lnTo>
                    <a:pt x="145" y="80"/>
                  </a:lnTo>
                  <a:lnTo>
                    <a:pt x="150" y="87"/>
                  </a:lnTo>
                  <a:lnTo>
                    <a:pt x="155" y="93"/>
                  </a:lnTo>
                  <a:lnTo>
                    <a:pt x="159" y="99"/>
                  </a:lnTo>
                  <a:lnTo>
                    <a:pt x="162" y="105"/>
                  </a:lnTo>
                  <a:lnTo>
                    <a:pt x="165" y="111"/>
                  </a:lnTo>
                  <a:lnTo>
                    <a:pt x="168" y="116"/>
                  </a:lnTo>
                  <a:lnTo>
                    <a:pt x="171" y="121"/>
                  </a:lnTo>
                  <a:lnTo>
                    <a:pt x="172" y="126"/>
                  </a:lnTo>
                  <a:lnTo>
                    <a:pt x="174" y="131"/>
                  </a:lnTo>
                  <a:lnTo>
                    <a:pt x="179" y="150"/>
                  </a:lnTo>
                  <a:lnTo>
                    <a:pt x="183" y="158"/>
                  </a:lnTo>
                  <a:lnTo>
                    <a:pt x="187" y="166"/>
                  </a:lnTo>
                  <a:lnTo>
                    <a:pt x="191" y="173"/>
                  </a:lnTo>
                  <a:lnTo>
                    <a:pt x="195" y="179"/>
                  </a:lnTo>
                  <a:lnTo>
                    <a:pt x="200" y="185"/>
                  </a:lnTo>
                  <a:lnTo>
                    <a:pt x="205" y="191"/>
                  </a:lnTo>
                  <a:lnTo>
                    <a:pt x="211" y="196"/>
                  </a:lnTo>
                  <a:lnTo>
                    <a:pt x="216" y="200"/>
                  </a:lnTo>
                  <a:lnTo>
                    <a:pt x="222" y="205"/>
                  </a:lnTo>
                  <a:lnTo>
                    <a:pt x="228" y="209"/>
                  </a:lnTo>
                  <a:lnTo>
                    <a:pt x="234" y="212"/>
                  </a:lnTo>
                  <a:lnTo>
                    <a:pt x="241" y="216"/>
                  </a:lnTo>
                  <a:lnTo>
                    <a:pt x="247" y="220"/>
                  </a:lnTo>
                  <a:lnTo>
                    <a:pt x="254" y="223"/>
                  </a:lnTo>
                  <a:lnTo>
                    <a:pt x="260" y="226"/>
                  </a:lnTo>
                  <a:lnTo>
                    <a:pt x="267" y="230"/>
                  </a:lnTo>
                  <a:lnTo>
                    <a:pt x="273" y="233"/>
                  </a:lnTo>
                  <a:lnTo>
                    <a:pt x="280" y="236"/>
                  </a:lnTo>
                  <a:lnTo>
                    <a:pt x="287" y="240"/>
                  </a:lnTo>
                  <a:lnTo>
                    <a:pt x="293" y="244"/>
                  </a:lnTo>
                  <a:lnTo>
                    <a:pt x="299" y="248"/>
                  </a:lnTo>
                  <a:lnTo>
                    <a:pt x="305" y="252"/>
                  </a:lnTo>
                  <a:lnTo>
                    <a:pt x="312" y="256"/>
                  </a:lnTo>
                  <a:lnTo>
                    <a:pt x="317" y="262"/>
                  </a:lnTo>
                  <a:lnTo>
                    <a:pt x="323" y="267"/>
                  </a:lnTo>
                  <a:lnTo>
                    <a:pt x="329" y="273"/>
                  </a:lnTo>
                  <a:lnTo>
                    <a:pt x="334" y="279"/>
                  </a:lnTo>
                  <a:lnTo>
                    <a:pt x="339" y="286"/>
                  </a:lnTo>
                  <a:lnTo>
                    <a:pt x="344" y="294"/>
                  </a:lnTo>
                  <a:lnTo>
                    <a:pt x="348" y="302"/>
                  </a:lnTo>
                  <a:lnTo>
                    <a:pt x="349" y="305"/>
                  </a:lnTo>
                  <a:lnTo>
                    <a:pt x="350" y="306"/>
                  </a:lnTo>
                  <a:lnTo>
                    <a:pt x="351" y="308"/>
                  </a:lnTo>
                  <a:lnTo>
                    <a:pt x="351" y="309"/>
                  </a:lnTo>
                  <a:lnTo>
                    <a:pt x="352" y="310"/>
                  </a:lnTo>
                  <a:lnTo>
                    <a:pt x="352" y="311"/>
                  </a:lnTo>
                  <a:lnTo>
                    <a:pt x="353" y="313"/>
                  </a:lnTo>
                  <a:lnTo>
                    <a:pt x="353" y="314"/>
                  </a:lnTo>
                  <a:lnTo>
                    <a:pt x="354" y="315"/>
                  </a:lnTo>
                  <a:lnTo>
                    <a:pt x="355" y="316"/>
                  </a:lnTo>
                  <a:lnTo>
                    <a:pt x="356" y="318"/>
                  </a:lnTo>
                  <a:lnTo>
                    <a:pt x="356" y="319"/>
                  </a:lnTo>
                  <a:lnTo>
                    <a:pt x="357" y="320"/>
                  </a:lnTo>
                  <a:lnTo>
                    <a:pt x="358" y="322"/>
                  </a:lnTo>
                  <a:lnTo>
                    <a:pt x="359" y="323"/>
                  </a:lnTo>
                  <a:lnTo>
                    <a:pt x="359" y="324"/>
                  </a:lnTo>
                  <a:lnTo>
                    <a:pt x="360" y="325"/>
                  </a:lnTo>
                  <a:lnTo>
                    <a:pt x="361" y="326"/>
                  </a:lnTo>
                  <a:lnTo>
                    <a:pt x="361" y="328"/>
                  </a:lnTo>
                  <a:lnTo>
                    <a:pt x="362" y="329"/>
                  </a:lnTo>
                  <a:lnTo>
                    <a:pt x="363" y="330"/>
                  </a:lnTo>
                  <a:lnTo>
                    <a:pt x="364" y="331"/>
                  </a:lnTo>
                  <a:lnTo>
                    <a:pt x="365" y="332"/>
                  </a:lnTo>
                  <a:lnTo>
                    <a:pt x="365" y="333"/>
                  </a:lnTo>
                  <a:lnTo>
                    <a:pt x="366" y="334"/>
                  </a:lnTo>
                  <a:lnTo>
                    <a:pt x="367" y="336"/>
                  </a:lnTo>
                  <a:lnTo>
                    <a:pt x="368" y="336"/>
                  </a:lnTo>
                  <a:lnTo>
                    <a:pt x="369" y="338"/>
                  </a:lnTo>
                  <a:lnTo>
                    <a:pt x="370" y="338"/>
                  </a:lnTo>
                  <a:lnTo>
                    <a:pt x="371" y="340"/>
                  </a:lnTo>
                  <a:lnTo>
                    <a:pt x="372" y="34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6" name="Freeform 54">
              <a:extLst>
                <a:ext uri="{FF2B5EF4-FFF2-40B4-BE49-F238E27FC236}">
                  <a16:creationId xmlns:a16="http://schemas.microsoft.com/office/drawing/2014/main" id="{18D2335B-9C08-AE60-E688-7849D58BE5A9}"/>
                </a:ext>
              </a:extLst>
            </p:cNvPr>
            <p:cNvSpPr>
              <a:spLocks/>
            </p:cNvSpPr>
            <p:nvPr/>
          </p:nvSpPr>
          <p:spPr bwMode="auto">
            <a:xfrm>
              <a:off x="5594" y="3754"/>
              <a:ext cx="131" cy="215"/>
            </a:xfrm>
            <a:custGeom>
              <a:avLst/>
              <a:gdLst>
                <a:gd name="T0" fmla="*/ 243 w 112"/>
                <a:gd name="T1" fmla="*/ 0 h 191"/>
                <a:gd name="T2" fmla="*/ 211 w 112"/>
                <a:gd name="T3" fmla="*/ 1 h 191"/>
                <a:gd name="T4" fmla="*/ 197 w 112"/>
                <a:gd name="T5" fmla="*/ 3 h 191"/>
                <a:gd name="T6" fmla="*/ 186 w 112"/>
                <a:gd name="T7" fmla="*/ 10 h 191"/>
                <a:gd name="T8" fmla="*/ 172 w 112"/>
                <a:gd name="T9" fmla="*/ 14 h 191"/>
                <a:gd name="T10" fmla="*/ 163 w 112"/>
                <a:gd name="T11" fmla="*/ 23 h 191"/>
                <a:gd name="T12" fmla="*/ 153 w 112"/>
                <a:gd name="T13" fmla="*/ 29 h 191"/>
                <a:gd name="T14" fmla="*/ 143 w 112"/>
                <a:gd name="T15" fmla="*/ 38 h 191"/>
                <a:gd name="T16" fmla="*/ 132 w 112"/>
                <a:gd name="T17" fmla="*/ 47 h 191"/>
                <a:gd name="T18" fmla="*/ 129 w 112"/>
                <a:gd name="T19" fmla="*/ 59 h 191"/>
                <a:gd name="T20" fmla="*/ 119 w 112"/>
                <a:gd name="T21" fmla="*/ 69 h 191"/>
                <a:gd name="T22" fmla="*/ 112 w 112"/>
                <a:gd name="T23" fmla="*/ 80 h 191"/>
                <a:gd name="T24" fmla="*/ 105 w 112"/>
                <a:gd name="T25" fmla="*/ 91 h 191"/>
                <a:gd name="T26" fmla="*/ 99 w 112"/>
                <a:gd name="T27" fmla="*/ 104 h 191"/>
                <a:gd name="T28" fmla="*/ 94 w 112"/>
                <a:gd name="T29" fmla="*/ 118 h 191"/>
                <a:gd name="T30" fmla="*/ 88 w 112"/>
                <a:gd name="T31" fmla="*/ 132 h 191"/>
                <a:gd name="T32" fmla="*/ 82 w 112"/>
                <a:gd name="T33" fmla="*/ 145 h 191"/>
                <a:gd name="T34" fmla="*/ 78 w 112"/>
                <a:gd name="T35" fmla="*/ 159 h 191"/>
                <a:gd name="T36" fmla="*/ 75 w 112"/>
                <a:gd name="T37" fmla="*/ 173 h 191"/>
                <a:gd name="T38" fmla="*/ 68 w 112"/>
                <a:gd name="T39" fmla="*/ 189 h 191"/>
                <a:gd name="T40" fmla="*/ 66 w 112"/>
                <a:gd name="T41" fmla="*/ 203 h 191"/>
                <a:gd name="T42" fmla="*/ 58 w 112"/>
                <a:gd name="T43" fmla="*/ 216 h 191"/>
                <a:gd name="T44" fmla="*/ 55 w 112"/>
                <a:gd name="T45" fmla="*/ 231 h 191"/>
                <a:gd name="T46" fmla="*/ 50 w 112"/>
                <a:gd name="T47" fmla="*/ 245 h 191"/>
                <a:gd name="T48" fmla="*/ 47 w 112"/>
                <a:gd name="T49" fmla="*/ 260 h 191"/>
                <a:gd name="T50" fmla="*/ 40 w 112"/>
                <a:gd name="T51" fmla="*/ 272 h 191"/>
                <a:gd name="T52" fmla="*/ 35 w 112"/>
                <a:gd name="T53" fmla="*/ 285 h 191"/>
                <a:gd name="T54" fmla="*/ 29 w 112"/>
                <a:gd name="T55" fmla="*/ 299 h 191"/>
                <a:gd name="T56" fmla="*/ 22 w 112"/>
                <a:gd name="T57" fmla="*/ 311 h 191"/>
                <a:gd name="T58" fmla="*/ 15 w 112"/>
                <a:gd name="T59" fmla="*/ 321 h 191"/>
                <a:gd name="T60" fmla="*/ 9 w 112"/>
                <a:gd name="T61" fmla="*/ 332 h 191"/>
                <a:gd name="T62" fmla="*/ 0 w 112"/>
                <a:gd name="T63" fmla="*/ 343 h 1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91">
                  <a:moveTo>
                    <a:pt x="111" y="0"/>
                  </a:moveTo>
                  <a:lnTo>
                    <a:pt x="97" y="1"/>
                  </a:lnTo>
                  <a:lnTo>
                    <a:pt x="90" y="3"/>
                  </a:lnTo>
                  <a:lnTo>
                    <a:pt x="85" y="5"/>
                  </a:lnTo>
                  <a:lnTo>
                    <a:pt x="79" y="8"/>
                  </a:lnTo>
                  <a:lnTo>
                    <a:pt x="74" y="12"/>
                  </a:lnTo>
                  <a:lnTo>
                    <a:pt x="70" y="16"/>
                  </a:lnTo>
                  <a:lnTo>
                    <a:pt x="65" y="21"/>
                  </a:lnTo>
                  <a:lnTo>
                    <a:pt x="61" y="26"/>
                  </a:lnTo>
                  <a:lnTo>
                    <a:pt x="58" y="32"/>
                  </a:lnTo>
                  <a:lnTo>
                    <a:pt x="54" y="38"/>
                  </a:lnTo>
                  <a:lnTo>
                    <a:pt x="51" y="44"/>
                  </a:lnTo>
                  <a:lnTo>
                    <a:pt x="48" y="51"/>
                  </a:lnTo>
                  <a:lnTo>
                    <a:pt x="45" y="58"/>
                  </a:lnTo>
                  <a:lnTo>
                    <a:pt x="43" y="66"/>
                  </a:lnTo>
                  <a:lnTo>
                    <a:pt x="40" y="73"/>
                  </a:lnTo>
                  <a:lnTo>
                    <a:pt x="38" y="81"/>
                  </a:lnTo>
                  <a:lnTo>
                    <a:pt x="36" y="88"/>
                  </a:lnTo>
                  <a:lnTo>
                    <a:pt x="34" y="96"/>
                  </a:lnTo>
                  <a:lnTo>
                    <a:pt x="32" y="104"/>
                  </a:lnTo>
                  <a:lnTo>
                    <a:pt x="30" y="112"/>
                  </a:lnTo>
                  <a:lnTo>
                    <a:pt x="27" y="120"/>
                  </a:lnTo>
                  <a:lnTo>
                    <a:pt x="25" y="128"/>
                  </a:lnTo>
                  <a:lnTo>
                    <a:pt x="23" y="136"/>
                  </a:lnTo>
                  <a:lnTo>
                    <a:pt x="21" y="144"/>
                  </a:lnTo>
                  <a:lnTo>
                    <a:pt x="18" y="151"/>
                  </a:lnTo>
                  <a:lnTo>
                    <a:pt x="16" y="158"/>
                  </a:lnTo>
                  <a:lnTo>
                    <a:pt x="13" y="166"/>
                  </a:lnTo>
                  <a:lnTo>
                    <a:pt x="10" y="172"/>
                  </a:lnTo>
                  <a:lnTo>
                    <a:pt x="7" y="178"/>
                  </a:lnTo>
                  <a:lnTo>
                    <a:pt x="4" y="184"/>
                  </a:lnTo>
                  <a:lnTo>
                    <a:pt x="0" y="19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7" name="Freeform 55">
              <a:extLst>
                <a:ext uri="{FF2B5EF4-FFF2-40B4-BE49-F238E27FC236}">
                  <a16:creationId xmlns:a16="http://schemas.microsoft.com/office/drawing/2014/main" id="{8CF8DA05-FDFE-DBD8-5935-485F73E5E804}"/>
                </a:ext>
              </a:extLst>
            </p:cNvPr>
            <p:cNvSpPr>
              <a:spLocks/>
            </p:cNvSpPr>
            <p:nvPr/>
          </p:nvSpPr>
          <p:spPr bwMode="auto">
            <a:xfrm>
              <a:off x="4974" y="3148"/>
              <a:ext cx="334" cy="79"/>
            </a:xfrm>
            <a:custGeom>
              <a:avLst/>
              <a:gdLst>
                <a:gd name="T0" fmla="*/ 0 w 286"/>
                <a:gd name="T1" fmla="*/ 3 h 70"/>
                <a:gd name="T2" fmla="*/ 37 w 286"/>
                <a:gd name="T3" fmla="*/ 1 h 70"/>
                <a:gd name="T4" fmla="*/ 56 w 286"/>
                <a:gd name="T5" fmla="*/ 0 h 70"/>
                <a:gd name="T6" fmla="*/ 75 w 286"/>
                <a:gd name="T7" fmla="*/ 0 h 70"/>
                <a:gd name="T8" fmla="*/ 92 w 286"/>
                <a:gd name="T9" fmla="*/ 1 h 70"/>
                <a:gd name="T10" fmla="*/ 113 w 286"/>
                <a:gd name="T11" fmla="*/ 2 h 70"/>
                <a:gd name="T12" fmla="*/ 132 w 286"/>
                <a:gd name="T13" fmla="*/ 3 h 70"/>
                <a:gd name="T14" fmla="*/ 153 w 286"/>
                <a:gd name="T15" fmla="*/ 10 h 70"/>
                <a:gd name="T16" fmla="*/ 171 w 286"/>
                <a:gd name="T17" fmla="*/ 12 h 70"/>
                <a:gd name="T18" fmla="*/ 190 w 286"/>
                <a:gd name="T19" fmla="*/ 18 h 70"/>
                <a:gd name="T20" fmla="*/ 209 w 286"/>
                <a:gd name="T21" fmla="*/ 24 h 70"/>
                <a:gd name="T22" fmla="*/ 229 w 286"/>
                <a:gd name="T23" fmla="*/ 27 h 70"/>
                <a:gd name="T24" fmla="*/ 246 w 286"/>
                <a:gd name="T25" fmla="*/ 34 h 70"/>
                <a:gd name="T26" fmla="*/ 267 w 286"/>
                <a:gd name="T27" fmla="*/ 41 h 70"/>
                <a:gd name="T28" fmla="*/ 286 w 286"/>
                <a:gd name="T29" fmla="*/ 46 h 70"/>
                <a:gd name="T30" fmla="*/ 307 w 286"/>
                <a:gd name="T31" fmla="*/ 53 h 70"/>
                <a:gd name="T32" fmla="*/ 325 w 286"/>
                <a:gd name="T33" fmla="*/ 60 h 70"/>
                <a:gd name="T34" fmla="*/ 345 w 286"/>
                <a:gd name="T35" fmla="*/ 67 h 70"/>
                <a:gd name="T36" fmla="*/ 364 w 286"/>
                <a:gd name="T37" fmla="*/ 73 h 70"/>
                <a:gd name="T38" fmla="*/ 385 w 286"/>
                <a:gd name="T39" fmla="*/ 79 h 70"/>
                <a:gd name="T40" fmla="*/ 403 w 286"/>
                <a:gd name="T41" fmla="*/ 87 h 70"/>
                <a:gd name="T42" fmla="*/ 424 w 286"/>
                <a:gd name="T43" fmla="*/ 90 h 70"/>
                <a:gd name="T44" fmla="*/ 444 w 286"/>
                <a:gd name="T45" fmla="*/ 98 h 70"/>
                <a:gd name="T46" fmla="*/ 464 w 286"/>
                <a:gd name="T47" fmla="*/ 102 h 70"/>
                <a:gd name="T48" fmla="*/ 481 w 286"/>
                <a:gd name="T49" fmla="*/ 109 h 70"/>
                <a:gd name="T50" fmla="*/ 502 w 286"/>
                <a:gd name="T51" fmla="*/ 112 h 70"/>
                <a:gd name="T52" fmla="*/ 521 w 286"/>
                <a:gd name="T53" fmla="*/ 116 h 70"/>
                <a:gd name="T54" fmla="*/ 542 w 286"/>
                <a:gd name="T55" fmla="*/ 119 h 70"/>
                <a:gd name="T56" fmla="*/ 561 w 286"/>
                <a:gd name="T57" fmla="*/ 123 h 70"/>
                <a:gd name="T58" fmla="*/ 579 w 286"/>
                <a:gd name="T59" fmla="*/ 125 h 70"/>
                <a:gd name="T60" fmla="*/ 599 w 286"/>
                <a:gd name="T61" fmla="*/ 126 h 70"/>
                <a:gd name="T62" fmla="*/ 619 w 286"/>
                <a:gd name="T63" fmla="*/ 126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6" h="70">
                  <a:moveTo>
                    <a:pt x="0" y="3"/>
                  </a:moveTo>
                  <a:lnTo>
                    <a:pt x="17" y="1"/>
                  </a:lnTo>
                  <a:lnTo>
                    <a:pt x="26" y="0"/>
                  </a:lnTo>
                  <a:lnTo>
                    <a:pt x="34" y="0"/>
                  </a:lnTo>
                  <a:lnTo>
                    <a:pt x="43" y="1"/>
                  </a:lnTo>
                  <a:lnTo>
                    <a:pt x="52" y="2"/>
                  </a:lnTo>
                  <a:lnTo>
                    <a:pt x="61" y="3"/>
                  </a:lnTo>
                  <a:lnTo>
                    <a:pt x="70" y="5"/>
                  </a:lnTo>
                  <a:lnTo>
                    <a:pt x="79" y="7"/>
                  </a:lnTo>
                  <a:lnTo>
                    <a:pt x="88" y="10"/>
                  </a:lnTo>
                  <a:lnTo>
                    <a:pt x="96" y="13"/>
                  </a:lnTo>
                  <a:lnTo>
                    <a:pt x="105" y="15"/>
                  </a:lnTo>
                  <a:lnTo>
                    <a:pt x="114" y="19"/>
                  </a:lnTo>
                  <a:lnTo>
                    <a:pt x="123" y="22"/>
                  </a:lnTo>
                  <a:lnTo>
                    <a:pt x="132" y="25"/>
                  </a:lnTo>
                  <a:lnTo>
                    <a:pt x="141" y="29"/>
                  </a:lnTo>
                  <a:lnTo>
                    <a:pt x="150" y="33"/>
                  </a:lnTo>
                  <a:lnTo>
                    <a:pt x="159" y="36"/>
                  </a:lnTo>
                  <a:lnTo>
                    <a:pt x="168" y="40"/>
                  </a:lnTo>
                  <a:lnTo>
                    <a:pt x="177" y="43"/>
                  </a:lnTo>
                  <a:lnTo>
                    <a:pt x="186" y="47"/>
                  </a:lnTo>
                  <a:lnTo>
                    <a:pt x="195" y="50"/>
                  </a:lnTo>
                  <a:lnTo>
                    <a:pt x="204" y="53"/>
                  </a:lnTo>
                  <a:lnTo>
                    <a:pt x="213" y="56"/>
                  </a:lnTo>
                  <a:lnTo>
                    <a:pt x="222" y="59"/>
                  </a:lnTo>
                  <a:lnTo>
                    <a:pt x="231" y="61"/>
                  </a:lnTo>
                  <a:lnTo>
                    <a:pt x="240" y="64"/>
                  </a:lnTo>
                  <a:lnTo>
                    <a:pt x="249" y="65"/>
                  </a:lnTo>
                  <a:lnTo>
                    <a:pt x="258" y="67"/>
                  </a:lnTo>
                  <a:lnTo>
                    <a:pt x="267" y="68"/>
                  </a:lnTo>
                  <a:lnTo>
                    <a:pt x="276" y="69"/>
                  </a:lnTo>
                  <a:lnTo>
                    <a:pt x="285" y="6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56">
              <a:extLst>
                <a:ext uri="{FF2B5EF4-FFF2-40B4-BE49-F238E27FC236}">
                  <a16:creationId xmlns:a16="http://schemas.microsoft.com/office/drawing/2014/main" id="{EA8D9C0E-54A3-7D70-FDF1-445F249580AF}"/>
                </a:ext>
              </a:extLst>
            </p:cNvPr>
            <p:cNvSpPr>
              <a:spLocks noChangeShapeType="1"/>
            </p:cNvSpPr>
            <p:nvPr/>
          </p:nvSpPr>
          <p:spPr bwMode="auto">
            <a:xfrm flipV="1">
              <a:off x="5047" y="3033"/>
              <a:ext cx="38" cy="10"/>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9" name="Freeform 57">
              <a:extLst>
                <a:ext uri="{FF2B5EF4-FFF2-40B4-BE49-F238E27FC236}">
                  <a16:creationId xmlns:a16="http://schemas.microsoft.com/office/drawing/2014/main" id="{999E8766-402A-81A8-BD67-E965CF55467D}"/>
                </a:ext>
              </a:extLst>
            </p:cNvPr>
            <p:cNvSpPr>
              <a:spLocks/>
            </p:cNvSpPr>
            <p:nvPr/>
          </p:nvSpPr>
          <p:spPr bwMode="auto">
            <a:xfrm>
              <a:off x="3269" y="1462"/>
              <a:ext cx="428" cy="442"/>
            </a:xfrm>
            <a:custGeom>
              <a:avLst/>
              <a:gdLst>
                <a:gd name="T0" fmla="*/ 21 w 366"/>
                <a:gd name="T1" fmla="*/ 697 h 392"/>
                <a:gd name="T2" fmla="*/ 37 w 366"/>
                <a:gd name="T3" fmla="*/ 684 h 392"/>
                <a:gd name="T4" fmla="*/ 56 w 366"/>
                <a:gd name="T5" fmla="*/ 670 h 392"/>
                <a:gd name="T6" fmla="*/ 76 w 366"/>
                <a:gd name="T7" fmla="*/ 656 h 392"/>
                <a:gd name="T8" fmla="*/ 94 w 366"/>
                <a:gd name="T9" fmla="*/ 644 h 392"/>
                <a:gd name="T10" fmla="*/ 112 w 366"/>
                <a:gd name="T11" fmla="*/ 630 h 392"/>
                <a:gd name="T12" fmla="*/ 130 w 366"/>
                <a:gd name="T13" fmla="*/ 618 h 392"/>
                <a:gd name="T14" fmla="*/ 145 w 366"/>
                <a:gd name="T15" fmla="*/ 605 h 392"/>
                <a:gd name="T16" fmla="*/ 163 w 366"/>
                <a:gd name="T17" fmla="*/ 592 h 392"/>
                <a:gd name="T18" fmla="*/ 178 w 366"/>
                <a:gd name="T19" fmla="*/ 575 h 392"/>
                <a:gd name="T20" fmla="*/ 191 w 366"/>
                <a:gd name="T21" fmla="*/ 559 h 392"/>
                <a:gd name="T22" fmla="*/ 203 w 366"/>
                <a:gd name="T23" fmla="*/ 542 h 392"/>
                <a:gd name="T24" fmla="*/ 218 w 366"/>
                <a:gd name="T25" fmla="*/ 524 h 392"/>
                <a:gd name="T26" fmla="*/ 225 w 366"/>
                <a:gd name="T27" fmla="*/ 502 h 392"/>
                <a:gd name="T28" fmla="*/ 234 w 366"/>
                <a:gd name="T29" fmla="*/ 477 h 392"/>
                <a:gd name="T30" fmla="*/ 243 w 366"/>
                <a:gd name="T31" fmla="*/ 452 h 392"/>
                <a:gd name="T32" fmla="*/ 249 w 366"/>
                <a:gd name="T33" fmla="*/ 426 h 392"/>
                <a:gd name="T34" fmla="*/ 251 w 366"/>
                <a:gd name="T35" fmla="*/ 409 h 392"/>
                <a:gd name="T36" fmla="*/ 256 w 366"/>
                <a:gd name="T37" fmla="*/ 396 h 392"/>
                <a:gd name="T38" fmla="*/ 261 w 366"/>
                <a:gd name="T39" fmla="*/ 382 h 392"/>
                <a:gd name="T40" fmla="*/ 264 w 366"/>
                <a:gd name="T41" fmla="*/ 371 h 392"/>
                <a:gd name="T42" fmla="*/ 268 w 366"/>
                <a:gd name="T43" fmla="*/ 362 h 392"/>
                <a:gd name="T44" fmla="*/ 275 w 366"/>
                <a:gd name="T45" fmla="*/ 355 h 392"/>
                <a:gd name="T46" fmla="*/ 281 w 366"/>
                <a:gd name="T47" fmla="*/ 346 h 392"/>
                <a:gd name="T48" fmla="*/ 285 w 366"/>
                <a:gd name="T49" fmla="*/ 339 h 392"/>
                <a:gd name="T50" fmla="*/ 296 w 366"/>
                <a:gd name="T51" fmla="*/ 330 h 392"/>
                <a:gd name="T52" fmla="*/ 305 w 366"/>
                <a:gd name="T53" fmla="*/ 326 h 392"/>
                <a:gd name="T54" fmla="*/ 313 w 366"/>
                <a:gd name="T55" fmla="*/ 318 h 392"/>
                <a:gd name="T56" fmla="*/ 324 w 366"/>
                <a:gd name="T57" fmla="*/ 312 h 392"/>
                <a:gd name="T58" fmla="*/ 339 w 366"/>
                <a:gd name="T59" fmla="*/ 306 h 392"/>
                <a:gd name="T60" fmla="*/ 353 w 366"/>
                <a:gd name="T61" fmla="*/ 300 h 392"/>
                <a:gd name="T62" fmla="*/ 387 w 366"/>
                <a:gd name="T63" fmla="*/ 288 h 392"/>
                <a:gd name="T64" fmla="*/ 413 w 366"/>
                <a:gd name="T65" fmla="*/ 277 h 392"/>
                <a:gd name="T66" fmla="*/ 442 w 366"/>
                <a:gd name="T67" fmla="*/ 268 h 392"/>
                <a:gd name="T68" fmla="*/ 467 w 366"/>
                <a:gd name="T69" fmla="*/ 260 h 392"/>
                <a:gd name="T70" fmla="*/ 496 w 366"/>
                <a:gd name="T71" fmla="*/ 255 h 392"/>
                <a:gd name="T72" fmla="*/ 526 w 366"/>
                <a:gd name="T73" fmla="*/ 246 h 392"/>
                <a:gd name="T74" fmla="*/ 554 w 366"/>
                <a:gd name="T75" fmla="*/ 238 h 392"/>
                <a:gd name="T76" fmla="*/ 582 w 366"/>
                <a:gd name="T77" fmla="*/ 229 h 392"/>
                <a:gd name="T78" fmla="*/ 610 w 366"/>
                <a:gd name="T79" fmla="*/ 220 h 392"/>
                <a:gd name="T80" fmla="*/ 638 w 366"/>
                <a:gd name="T81" fmla="*/ 211 h 392"/>
                <a:gd name="T82" fmla="*/ 663 w 366"/>
                <a:gd name="T83" fmla="*/ 200 h 392"/>
                <a:gd name="T84" fmla="*/ 688 w 366"/>
                <a:gd name="T85" fmla="*/ 188 h 392"/>
                <a:gd name="T86" fmla="*/ 716 w 366"/>
                <a:gd name="T87" fmla="*/ 173 h 392"/>
                <a:gd name="T88" fmla="*/ 737 w 366"/>
                <a:gd name="T89" fmla="*/ 159 h 392"/>
                <a:gd name="T90" fmla="*/ 759 w 366"/>
                <a:gd name="T91" fmla="*/ 141 h 392"/>
                <a:gd name="T92" fmla="*/ 776 w 366"/>
                <a:gd name="T93" fmla="*/ 123 h 392"/>
                <a:gd name="T94" fmla="*/ 786 w 366"/>
                <a:gd name="T95" fmla="*/ 103 h 392"/>
                <a:gd name="T96" fmla="*/ 792 w 366"/>
                <a:gd name="T97" fmla="*/ 97 h 392"/>
                <a:gd name="T98" fmla="*/ 796 w 366"/>
                <a:gd name="T99" fmla="*/ 87 h 392"/>
                <a:gd name="T100" fmla="*/ 799 w 366"/>
                <a:gd name="T101" fmla="*/ 76 h 392"/>
                <a:gd name="T102" fmla="*/ 799 w 366"/>
                <a:gd name="T103" fmla="*/ 68 h 392"/>
                <a:gd name="T104" fmla="*/ 799 w 366"/>
                <a:gd name="T105" fmla="*/ 59 h 392"/>
                <a:gd name="T106" fmla="*/ 796 w 366"/>
                <a:gd name="T107" fmla="*/ 48 h 392"/>
                <a:gd name="T108" fmla="*/ 792 w 366"/>
                <a:gd name="T109" fmla="*/ 42 h 392"/>
                <a:gd name="T110" fmla="*/ 786 w 366"/>
                <a:gd name="T111" fmla="*/ 34 h 392"/>
                <a:gd name="T112" fmla="*/ 781 w 366"/>
                <a:gd name="T113" fmla="*/ 29 h 392"/>
                <a:gd name="T114" fmla="*/ 774 w 366"/>
                <a:gd name="T115" fmla="*/ 23 h 392"/>
                <a:gd name="T116" fmla="*/ 765 w 366"/>
                <a:gd name="T117" fmla="*/ 16 h 392"/>
                <a:gd name="T118" fmla="*/ 758 w 366"/>
                <a:gd name="T119" fmla="*/ 11 h 392"/>
                <a:gd name="T120" fmla="*/ 746 w 366"/>
                <a:gd name="T121" fmla="*/ 3 h 392"/>
                <a:gd name="T122" fmla="*/ 733 w 366"/>
                <a:gd name="T123" fmla="*/ 1 h 3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6" h="392">
                  <a:moveTo>
                    <a:pt x="0" y="391"/>
                  </a:moveTo>
                  <a:lnTo>
                    <a:pt x="9" y="382"/>
                  </a:lnTo>
                  <a:lnTo>
                    <a:pt x="13" y="378"/>
                  </a:lnTo>
                  <a:lnTo>
                    <a:pt x="17" y="375"/>
                  </a:lnTo>
                  <a:lnTo>
                    <a:pt x="22" y="371"/>
                  </a:lnTo>
                  <a:lnTo>
                    <a:pt x="26" y="367"/>
                  </a:lnTo>
                  <a:lnTo>
                    <a:pt x="30" y="363"/>
                  </a:lnTo>
                  <a:lnTo>
                    <a:pt x="35" y="360"/>
                  </a:lnTo>
                  <a:lnTo>
                    <a:pt x="39" y="357"/>
                  </a:lnTo>
                  <a:lnTo>
                    <a:pt x="43" y="353"/>
                  </a:lnTo>
                  <a:lnTo>
                    <a:pt x="47" y="350"/>
                  </a:lnTo>
                  <a:lnTo>
                    <a:pt x="51" y="346"/>
                  </a:lnTo>
                  <a:lnTo>
                    <a:pt x="55" y="343"/>
                  </a:lnTo>
                  <a:lnTo>
                    <a:pt x="59" y="339"/>
                  </a:lnTo>
                  <a:lnTo>
                    <a:pt x="63" y="336"/>
                  </a:lnTo>
                  <a:lnTo>
                    <a:pt x="67" y="332"/>
                  </a:lnTo>
                  <a:lnTo>
                    <a:pt x="71" y="328"/>
                  </a:lnTo>
                  <a:lnTo>
                    <a:pt x="74" y="325"/>
                  </a:lnTo>
                  <a:lnTo>
                    <a:pt x="78" y="321"/>
                  </a:lnTo>
                  <a:lnTo>
                    <a:pt x="81" y="316"/>
                  </a:lnTo>
                  <a:lnTo>
                    <a:pt x="84" y="312"/>
                  </a:lnTo>
                  <a:lnTo>
                    <a:pt x="87" y="307"/>
                  </a:lnTo>
                  <a:lnTo>
                    <a:pt x="90" y="303"/>
                  </a:lnTo>
                  <a:lnTo>
                    <a:pt x="93" y="298"/>
                  </a:lnTo>
                  <a:lnTo>
                    <a:pt x="96" y="293"/>
                  </a:lnTo>
                  <a:lnTo>
                    <a:pt x="99" y="287"/>
                  </a:lnTo>
                  <a:lnTo>
                    <a:pt x="101" y="281"/>
                  </a:lnTo>
                  <a:lnTo>
                    <a:pt x="103" y="275"/>
                  </a:lnTo>
                  <a:lnTo>
                    <a:pt x="105" y="269"/>
                  </a:lnTo>
                  <a:lnTo>
                    <a:pt x="107" y="262"/>
                  </a:lnTo>
                  <a:lnTo>
                    <a:pt x="109" y="255"/>
                  </a:lnTo>
                  <a:lnTo>
                    <a:pt x="111" y="248"/>
                  </a:lnTo>
                  <a:lnTo>
                    <a:pt x="113" y="238"/>
                  </a:lnTo>
                  <a:lnTo>
                    <a:pt x="114" y="233"/>
                  </a:lnTo>
                  <a:lnTo>
                    <a:pt x="115" y="229"/>
                  </a:lnTo>
                  <a:lnTo>
                    <a:pt x="115" y="225"/>
                  </a:lnTo>
                  <a:lnTo>
                    <a:pt x="117" y="221"/>
                  </a:lnTo>
                  <a:lnTo>
                    <a:pt x="117" y="217"/>
                  </a:lnTo>
                  <a:lnTo>
                    <a:pt x="118" y="214"/>
                  </a:lnTo>
                  <a:lnTo>
                    <a:pt x="119" y="210"/>
                  </a:lnTo>
                  <a:lnTo>
                    <a:pt x="120" y="207"/>
                  </a:lnTo>
                  <a:lnTo>
                    <a:pt x="121" y="204"/>
                  </a:lnTo>
                  <a:lnTo>
                    <a:pt x="122" y="201"/>
                  </a:lnTo>
                  <a:lnTo>
                    <a:pt x="123" y="199"/>
                  </a:lnTo>
                  <a:lnTo>
                    <a:pt x="125" y="196"/>
                  </a:lnTo>
                  <a:lnTo>
                    <a:pt x="126" y="194"/>
                  </a:lnTo>
                  <a:lnTo>
                    <a:pt x="127" y="192"/>
                  </a:lnTo>
                  <a:lnTo>
                    <a:pt x="128" y="190"/>
                  </a:lnTo>
                  <a:lnTo>
                    <a:pt x="130" y="187"/>
                  </a:lnTo>
                  <a:lnTo>
                    <a:pt x="131" y="186"/>
                  </a:lnTo>
                  <a:lnTo>
                    <a:pt x="133" y="184"/>
                  </a:lnTo>
                  <a:lnTo>
                    <a:pt x="135" y="182"/>
                  </a:lnTo>
                  <a:lnTo>
                    <a:pt x="137" y="180"/>
                  </a:lnTo>
                  <a:lnTo>
                    <a:pt x="139" y="178"/>
                  </a:lnTo>
                  <a:lnTo>
                    <a:pt x="141" y="177"/>
                  </a:lnTo>
                  <a:lnTo>
                    <a:pt x="144" y="175"/>
                  </a:lnTo>
                  <a:lnTo>
                    <a:pt x="147" y="173"/>
                  </a:lnTo>
                  <a:lnTo>
                    <a:pt x="149" y="171"/>
                  </a:lnTo>
                  <a:lnTo>
                    <a:pt x="152" y="169"/>
                  </a:lnTo>
                  <a:lnTo>
                    <a:pt x="155" y="168"/>
                  </a:lnTo>
                  <a:lnTo>
                    <a:pt x="159" y="166"/>
                  </a:lnTo>
                  <a:lnTo>
                    <a:pt x="162" y="164"/>
                  </a:lnTo>
                  <a:lnTo>
                    <a:pt x="166" y="162"/>
                  </a:lnTo>
                  <a:lnTo>
                    <a:pt x="177" y="157"/>
                  </a:lnTo>
                  <a:lnTo>
                    <a:pt x="183" y="154"/>
                  </a:lnTo>
                  <a:lnTo>
                    <a:pt x="189" y="152"/>
                  </a:lnTo>
                  <a:lnTo>
                    <a:pt x="195" y="149"/>
                  </a:lnTo>
                  <a:lnTo>
                    <a:pt x="202" y="147"/>
                  </a:lnTo>
                  <a:lnTo>
                    <a:pt x="208" y="145"/>
                  </a:lnTo>
                  <a:lnTo>
                    <a:pt x="214" y="143"/>
                  </a:lnTo>
                  <a:lnTo>
                    <a:pt x="221" y="141"/>
                  </a:lnTo>
                  <a:lnTo>
                    <a:pt x="227" y="139"/>
                  </a:lnTo>
                  <a:lnTo>
                    <a:pt x="234" y="137"/>
                  </a:lnTo>
                  <a:lnTo>
                    <a:pt x="240" y="135"/>
                  </a:lnTo>
                  <a:lnTo>
                    <a:pt x="247" y="132"/>
                  </a:lnTo>
                  <a:lnTo>
                    <a:pt x="253" y="130"/>
                  </a:lnTo>
                  <a:lnTo>
                    <a:pt x="260" y="128"/>
                  </a:lnTo>
                  <a:lnTo>
                    <a:pt x="266" y="126"/>
                  </a:lnTo>
                  <a:lnTo>
                    <a:pt x="273" y="123"/>
                  </a:lnTo>
                  <a:lnTo>
                    <a:pt x="279" y="121"/>
                  </a:lnTo>
                  <a:lnTo>
                    <a:pt x="285" y="118"/>
                  </a:lnTo>
                  <a:lnTo>
                    <a:pt x="292" y="115"/>
                  </a:lnTo>
                  <a:lnTo>
                    <a:pt x="298" y="113"/>
                  </a:lnTo>
                  <a:lnTo>
                    <a:pt x="304" y="109"/>
                  </a:lnTo>
                  <a:lnTo>
                    <a:pt x="310" y="106"/>
                  </a:lnTo>
                  <a:lnTo>
                    <a:pt x="315" y="103"/>
                  </a:lnTo>
                  <a:lnTo>
                    <a:pt x="321" y="99"/>
                  </a:lnTo>
                  <a:lnTo>
                    <a:pt x="327" y="95"/>
                  </a:lnTo>
                  <a:lnTo>
                    <a:pt x="332" y="91"/>
                  </a:lnTo>
                  <a:lnTo>
                    <a:pt x="337" y="87"/>
                  </a:lnTo>
                  <a:lnTo>
                    <a:pt x="342" y="82"/>
                  </a:lnTo>
                  <a:lnTo>
                    <a:pt x="347" y="77"/>
                  </a:lnTo>
                  <a:lnTo>
                    <a:pt x="352" y="72"/>
                  </a:lnTo>
                  <a:lnTo>
                    <a:pt x="356" y="67"/>
                  </a:lnTo>
                  <a:lnTo>
                    <a:pt x="359" y="61"/>
                  </a:lnTo>
                  <a:lnTo>
                    <a:pt x="360" y="57"/>
                  </a:lnTo>
                  <a:lnTo>
                    <a:pt x="361" y="55"/>
                  </a:lnTo>
                  <a:lnTo>
                    <a:pt x="362" y="52"/>
                  </a:lnTo>
                  <a:lnTo>
                    <a:pt x="363" y="49"/>
                  </a:lnTo>
                  <a:lnTo>
                    <a:pt x="364" y="47"/>
                  </a:lnTo>
                  <a:lnTo>
                    <a:pt x="364" y="44"/>
                  </a:lnTo>
                  <a:lnTo>
                    <a:pt x="365" y="41"/>
                  </a:lnTo>
                  <a:lnTo>
                    <a:pt x="365" y="39"/>
                  </a:lnTo>
                  <a:lnTo>
                    <a:pt x="365" y="37"/>
                  </a:lnTo>
                  <a:lnTo>
                    <a:pt x="365" y="34"/>
                  </a:lnTo>
                  <a:lnTo>
                    <a:pt x="365" y="32"/>
                  </a:lnTo>
                  <a:lnTo>
                    <a:pt x="364" y="30"/>
                  </a:lnTo>
                  <a:lnTo>
                    <a:pt x="364" y="27"/>
                  </a:lnTo>
                  <a:lnTo>
                    <a:pt x="363" y="25"/>
                  </a:lnTo>
                  <a:lnTo>
                    <a:pt x="362" y="23"/>
                  </a:lnTo>
                  <a:lnTo>
                    <a:pt x="361" y="21"/>
                  </a:lnTo>
                  <a:lnTo>
                    <a:pt x="360" y="19"/>
                  </a:lnTo>
                  <a:lnTo>
                    <a:pt x="359" y="17"/>
                  </a:lnTo>
                  <a:lnTo>
                    <a:pt x="357" y="16"/>
                  </a:lnTo>
                  <a:lnTo>
                    <a:pt x="356" y="14"/>
                  </a:lnTo>
                  <a:lnTo>
                    <a:pt x="354" y="12"/>
                  </a:lnTo>
                  <a:lnTo>
                    <a:pt x="353" y="11"/>
                  </a:lnTo>
                  <a:lnTo>
                    <a:pt x="350" y="9"/>
                  </a:lnTo>
                  <a:lnTo>
                    <a:pt x="348" y="8"/>
                  </a:lnTo>
                  <a:lnTo>
                    <a:pt x="346" y="6"/>
                  </a:lnTo>
                  <a:lnTo>
                    <a:pt x="343" y="5"/>
                  </a:lnTo>
                  <a:lnTo>
                    <a:pt x="341" y="3"/>
                  </a:lnTo>
                  <a:lnTo>
                    <a:pt x="338" y="2"/>
                  </a:lnTo>
                  <a:lnTo>
                    <a:pt x="335" y="1"/>
                  </a:lnTo>
                  <a:lnTo>
                    <a:pt x="333"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0" name="Freeform 58">
              <a:extLst>
                <a:ext uri="{FF2B5EF4-FFF2-40B4-BE49-F238E27FC236}">
                  <a16:creationId xmlns:a16="http://schemas.microsoft.com/office/drawing/2014/main" id="{E0E09505-0638-ADE0-DA9E-E09A70AEC6FD}"/>
                </a:ext>
              </a:extLst>
            </p:cNvPr>
            <p:cNvSpPr>
              <a:spLocks/>
            </p:cNvSpPr>
            <p:nvPr/>
          </p:nvSpPr>
          <p:spPr bwMode="auto">
            <a:xfrm>
              <a:off x="3398" y="1811"/>
              <a:ext cx="604" cy="362"/>
            </a:xfrm>
            <a:custGeom>
              <a:avLst/>
              <a:gdLst>
                <a:gd name="T0" fmla="*/ 41 w 516"/>
                <a:gd name="T1" fmla="*/ 302 h 321"/>
                <a:gd name="T2" fmla="*/ 77 w 516"/>
                <a:gd name="T3" fmla="*/ 291 h 321"/>
                <a:gd name="T4" fmla="*/ 107 w 516"/>
                <a:gd name="T5" fmla="*/ 277 h 321"/>
                <a:gd name="T6" fmla="*/ 133 w 516"/>
                <a:gd name="T7" fmla="*/ 258 h 321"/>
                <a:gd name="T8" fmla="*/ 156 w 516"/>
                <a:gd name="T9" fmla="*/ 238 h 321"/>
                <a:gd name="T10" fmla="*/ 177 w 516"/>
                <a:gd name="T11" fmla="*/ 215 h 321"/>
                <a:gd name="T12" fmla="*/ 195 w 516"/>
                <a:gd name="T13" fmla="*/ 191 h 321"/>
                <a:gd name="T14" fmla="*/ 217 w 516"/>
                <a:gd name="T15" fmla="*/ 168 h 321"/>
                <a:gd name="T16" fmla="*/ 235 w 516"/>
                <a:gd name="T17" fmla="*/ 145 h 321"/>
                <a:gd name="T18" fmla="*/ 260 w 516"/>
                <a:gd name="T19" fmla="*/ 126 h 321"/>
                <a:gd name="T20" fmla="*/ 293 w 516"/>
                <a:gd name="T21" fmla="*/ 109 h 321"/>
                <a:gd name="T22" fmla="*/ 327 w 516"/>
                <a:gd name="T23" fmla="*/ 97 h 321"/>
                <a:gd name="T24" fmla="*/ 372 w 516"/>
                <a:gd name="T25" fmla="*/ 78 h 321"/>
                <a:gd name="T26" fmla="*/ 425 w 516"/>
                <a:gd name="T27" fmla="*/ 61 h 321"/>
                <a:gd name="T28" fmla="*/ 485 w 516"/>
                <a:gd name="T29" fmla="*/ 43 h 321"/>
                <a:gd name="T30" fmla="*/ 544 w 516"/>
                <a:gd name="T31" fmla="*/ 27 h 321"/>
                <a:gd name="T32" fmla="*/ 605 w 516"/>
                <a:gd name="T33" fmla="*/ 14 h 321"/>
                <a:gd name="T34" fmla="*/ 660 w 516"/>
                <a:gd name="T35" fmla="*/ 2 h 321"/>
                <a:gd name="T36" fmla="*/ 707 w 516"/>
                <a:gd name="T37" fmla="*/ 0 h 321"/>
                <a:gd name="T38" fmla="*/ 746 w 516"/>
                <a:gd name="T39" fmla="*/ 1 h 321"/>
                <a:gd name="T40" fmla="*/ 763 w 516"/>
                <a:gd name="T41" fmla="*/ 11 h 321"/>
                <a:gd name="T42" fmla="*/ 794 w 516"/>
                <a:gd name="T43" fmla="*/ 47 h 321"/>
                <a:gd name="T44" fmla="*/ 811 w 516"/>
                <a:gd name="T45" fmla="*/ 80 h 321"/>
                <a:gd name="T46" fmla="*/ 828 w 516"/>
                <a:gd name="T47" fmla="*/ 114 h 321"/>
                <a:gd name="T48" fmla="*/ 846 w 516"/>
                <a:gd name="T49" fmla="*/ 153 h 321"/>
                <a:gd name="T50" fmla="*/ 862 w 516"/>
                <a:gd name="T51" fmla="*/ 193 h 321"/>
                <a:gd name="T52" fmla="*/ 878 w 516"/>
                <a:gd name="T53" fmla="*/ 232 h 321"/>
                <a:gd name="T54" fmla="*/ 899 w 516"/>
                <a:gd name="T55" fmla="*/ 273 h 321"/>
                <a:gd name="T56" fmla="*/ 918 w 516"/>
                <a:gd name="T57" fmla="*/ 312 h 321"/>
                <a:gd name="T58" fmla="*/ 940 w 516"/>
                <a:gd name="T59" fmla="*/ 347 h 321"/>
                <a:gd name="T60" fmla="*/ 966 w 516"/>
                <a:gd name="T61" fmla="*/ 382 h 321"/>
                <a:gd name="T62" fmla="*/ 989 w 516"/>
                <a:gd name="T63" fmla="*/ 408 h 321"/>
                <a:gd name="T64" fmla="*/ 1004 w 516"/>
                <a:gd name="T65" fmla="*/ 416 h 321"/>
                <a:gd name="T66" fmla="*/ 1017 w 516"/>
                <a:gd name="T67" fmla="*/ 416 h 321"/>
                <a:gd name="T68" fmla="*/ 1031 w 516"/>
                <a:gd name="T69" fmla="*/ 415 h 321"/>
                <a:gd name="T70" fmla="*/ 1043 w 516"/>
                <a:gd name="T71" fmla="*/ 410 h 321"/>
                <a:gd name="T72" fmla="*/ 1053 w 516"/>
                <a:gd name="T73" fmla="*/ 406 h 321"/>
                <a:gd name="T74" fmla="*/ 1065 w 516"/>
                <a:gd name="T75" fmla="*/ 405 h 321"/>
                <a:gd name="T76" fmla="*/ 1078 w 516"/>
                <a:gd name="T77" fmla="*/ 406 h 321"/>
                <a:gd name="T78" fmla="*/ 1091 w 516"/>
                <a:gd name="T79" fmla="*/ 415 h 321"/>
                <a:gd name="T80" fmla="*/ 1103 w 516"/>
                <a:gd name="T81" fmla="*/ 429 h 321"/>
                <a:gd name="T82" fmla="*/ 1117 w 516"/>
                <a:gd name="T83" fmla="*/ 452 h 321"/>
                <a:gd name="T84" fmla="*/ 1121 w 516"/>
                <a:gd name="T85" fmla="*/ 467 h 321"/>
                <a:gd name="T86" fmla="*/ 1123 w 516"/>
                <a:gd name="T87" fmla="*/ 478 h 321"/>
                <a:gd name="T88" fmla="*/ 1125 w 516"/>
                <a:gd name="T89" fmla="*/ 491 h 321"/>
                <a:gd name="T90" fmla="*/ 1125 w 516"/>
                <a:gd name="T91" fmla="*/ 504 h 321"/>
                <a:gd name="T92" fmla="*/ 1125 w 516"/>
                <a:gd name="T93" fmla="*/ 518 h 321"/>
                <a:gd name="T94" fmla="*/ 1123 w 516"/>
                <a:gd name="T95" fmla="*/ 530 h 321"/>
                <a:gd name="T96" fmla="*/ 1123 w 516"/>
                <a:gd name="T97" fmla="*/ 546 h 321"/>
                <a:gd name="T98" fmla="*/ 1125 w 516"/>
                <a:gd name="T99" fmla="*/ 558 h 321"/>
                <a:gd name="T100" fmla="*/ 1126 w 516"/>
                <a:gd name="T101" fmla="*/ 571 h 321"/>
                <a:gd name="T102" fmla="*/ 1132 w 516"/>
                <a:gd name="T103" fmla="*/ 584 h 3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6" h="321">
                  <a:moveTo>
                    <a:pt x="0" y="168"/>
                  </a:moveTo>
                  <a:lnTo>
                    <a:pt x="13" y="167"/>
                  </a:lnTo>
                  <a:lnTo>
                    <a:pt x="19" y="166"/>
                  </a:lnTo>
                  <a:lnTo>
                    <a:pt x="25" y="164"/>
                  </a:lnTo>
                  <a:lnTo>
                    <a:pt x="30" y="162"/>
                  </a:lnTo>
                  <a:lnTo>
                    <a:pt x="35" y="160"/>
                  </a:lnTo>
                  <a:lnTo>
                    <a:pt x="40" y="158"/>
                  </a:lnTo>
                  <a:lnTo>
                    <a:pt x="45" y="155"/>
                  </a:lnTo>
                  <a:lnTo>
                    <a:pt x="49" y="152"/>
                  </a:lnTo>
                  <a:lnTo>
                    <a:pt x="53" y="149"/>
                  </a:lnTo>
                  <a:lnTo>
                    <a:pt x="57" y="146"/>
                  </a:lnTo>
                  <a:lnTo>
                    <a:pt x="61" y="142"/>
                  </a:lnTo>
                  <a:lnTo>
                    <a:pt x="64" y="138"/>
                  </a:lnTo>
                  <a:lnTo>
                    <a:pt x="68" y="134"/>
                  </a:lnTo>
                  <a:lnTo>
                    <a:pt x="71" y="130"/>
                  </a:lnTo>
                  <a:lnTo>
                    <a:pt x="74" y="126"/>
                  </a:lnTo>
                  <a:lnTo>
                    <a:pt x="77" y="122"/>
                  </a:lnTo>
                  <a:lnTo>
                    <a:pt x="80" y="118"/>
                  </a:lnTo>
                  <a:lnTo>
                    <a:pt x="83" y="114"/>
                  </a:lnTo>
                  <a:lnTo>
                    <a:pt x="86" y="109"/>
                  </a:lnTo>
                  <a:lnTo>
                    <a:pt x="89" y="105"/>
                  </a:lnTo>
                  <a:lnTo>
                    <a:pt x="92" y="100"/>
                  </a:lnTo>
                  <a:lnTo>
                    <a:pt x="95" y="96"/>
                  </a:lnTo>
                  <a:lnTo>
                    <a:pt x="98" y="92"/>
                  </a:lnTo>
                  <a:lnTo>
                    <a:pt x="101" y="88"/>
                  </a:lnTo>
                  <a:lnTo>
                    <a:pt x="104" y="84"/>
                  </a:lnTo>
                  <a:lnTo>
                    <a:pt x="108" y="80"/>
                  </a:lnTo>
                  <a:lnTo>
                    <a:pt x="111" y="76"/>
                  </a:lnTo>
                  <a:lnTo>
                    <a:pt x="114" y="72"/>
                  </a:lnTo>
                  <a:lnTo>
                    <a:pt x="118" y="69"/>
                  </a:lnTo>
                  <a:lnTo>
                    <a:pt x="122" y="66"/>
                  </a:lnTo>
                  <a:lnTo>
                    <a:pt x="126" y="63"/>
                  </a:lnTo>
                  <a:lnTo>
                    <a:pt x="133" y="59"/>
                  </a:lnTo>
                  <a:lnTo>
                    <a:pt x="137" y="57"/>
                  </a:lnTo>
                  <a:lnTo>
                    <a:pt x="142" y="54"/>
                  </a:lnTo>
                  <a:lnTo>
                    <a:pt x="148" y="52"/>
                  </a:lnTo>
                  <a:lnTo>
                    <a:pt x="154" y="49"/>
                  </a:lnTo>
                  <a:lnTo>
                    <a:pt x="161" y="46"/>
                  </a:lnTo>
                  <a:lnTo>
                    <a:pt x="169" y="43"/>
                  </a:lnTo>
                  <a:lnTo>
                    <a:pt x="176" y="40"/>
                  </a:lnTo>
                  <a:lnTo>
                    <a:pt x="185" y="37"/>
                  </a:lnTo>
                  <a:lnTo>
                    <a:pt x="193" y="34"/>
                  </a:lnTo>
                  <a:lnTo>
                    <a:pt x="202" y="30"/>
                  </a:lnTo>
                  <a:lnTo>
                    <a:pt x="211" y="27"/>
                  </a:lnTo>
                  <a:lnTo>
                    <a:pt x="220" y="24"/>
                  </a:lnTo>
                  <a:lnTo>
                    <a:pt x="230" y="21"/>
                  </a:lnTo>
                  <a:lnTo>
                    <a:pt x="239" y="18"/>
                  </a:lnTo>
                  <a:lnTo>
                    <a:pt x="248" y="15"/>
                  </a:lnTo>
                  <a:lnTo>
                    <a:pt x="258" y="13"/>
                  </a:lnTo>
                  <a:lnTo>
                    <a:pt x="267" y="10"/>
                  </a:lnTo>
                  <a:lnTo>
                    <a:pt x="276" y="8"/>
                  </a:lnTo>
                  <a:lnTo>
                    <a:pt x="284" y="6"/>
                  </a:lnTo>
                  <a:lnTo>
                    <a:pt x="293" y="4"/>
                  </a:lnTo>
                  <a:lnTo>
                    <a:pt x="301" y="2"/>
                  </a:lnTo>
                  <a:lnTo>
                    <a:pt x="309" y="1"/>
                  </a:lnTo>
                  <a:lnTo>
                    <a:pt x="316" y="0"/>
                  </a:lnTo>
                  <a:lnTo>
                    <a:pt x="322" y="0"/>
                  </a:lnTo>
                  <a:lnTo>
                    <a:pt x="328" y="0"/>
                  </a:lnTo>
                  <a:lnTo>
                    <a:pt x="334" y="0"/>
                  </a:lnTo>
                  <a:lnTo>
                    <a:pt x="339" y="1"/>
                  </a:lnTo>
                  <a:lnTo>
                    <a:pt x="343" y="2"/>
                  </a:lnTo>
                  <a:lnTo>
                    <a:pt x="346" y="4"/>
                  </a:lnTo>
                  <a:lnTo>
                    <a:pt x="348" y="6"/>
                  </a:lnTo>
                  <a:lnTo>
                    <a:pt x="355" y="15"/>
                  </a:lnTo>
                  <a:lnTo>
                    <a:pt x="358" y="20"/>
                  </a:lnTo>
                  <a:lnTo>
                    <a:pt x="361" y="26"/>
                  </a:lnTo>
                  <a:lnTo>
                    <a:pt x="364" y="32"/>
                  </a:lnTo>
                  <a:lnTo>
                    <a:pt x="366" y="37"/>
                  </a:lnTo>
                  <a:lnTo>
                    <a:pt x="369" y="44"/>
                  </a:lnTo>
                  <a:lnTo>
                    <a:pt x="372" y="50"/>
                  </a:lnTo>
                  <a:lnTo>
                    <a:pt x="374" y="56"/>
                  </a:lnTo>
                  <a:lnTo>
                    <a:pt x="377" y="63"/>
                  </a:lnTo>
                  <a:lnTo>
                    <a:pt x="380" y="70"/>
                  </a:lnTo>
                  <a:lnTo>
                    <a:pt x="382" y="77"/>
                  </a:lnTo>
                  <a:lnTo>
                    <a:pt x="385" y="84"/>
                  </a:lnTo>
                  <a:lnTo>
                    <a:pt x="387" y="91"/>
                  </a:lnTo>
                  <a:lnTo>
                    <a:pt x="390" y="98"/>
                  </a:lnTo>
                  <a:lnTo>
                    <a:pt x="392" y="106"/>
                  </a:lnTo>
                  <a:lnTo>
                    <a:pt x="395" y="113"/>
                  </a:lnTo>
                  <a:lnTo>
                    <a:pt x="398" y="120"/>
                  </a:lnTo>
                  <a:lnTo>
                    <a:pt x="400" y="128"/>
                  </a:lnTo>
                  <a:lnTo>
                    <a:pt x="403" y="135"/>
                  </a:lnTo>
                  <a:lnTo>
                    <a:pt x="406" y="142"/>
                  </a:lnTo>
                  <a:lnTo>
                    <a:pt x="408" y="150"/>
                  </a:lnTo>
                  <a:lnTo>
                    <a:pt x="411" y="157"/>
                  </a:lnTo>
                  <a:lnTo>
                    <a:pt x="414" y="164"/>
                  </a:lnTo>
                  <a:lnTo>
                    <a:pt x="418" y="171"/>
                  </a:lnTo>
                  <a:lnTo>
                    <a:pt x="421" y="178"/>
                  </a:lnTo>
                  <a:lnTo>
                    <a:pt x="424" y="184"/>
                  </a:lnTo>
                  <a:lnTo>
                    <a:pt x="428" y="191"/>
                  </a:lnTo>
                  <a:lnTo>
                    <a:pt x="431" y="197"/>
                  </a:lnTo>
                  <a:lnTo>
                    <a:pt x="435" y="204"/>
                  </a:lnTo>
                  <a:lnTo>
                    <a:pt x="439" y="210"/>
                  </a:lnTo>
                  <a:lnTo>
                    <a:pt x="443" y="216"/>
                  </a:lnTo>
                  <a:lnTo>
                    <a:pt x="448" y="221"/>
                  </a:lnTo>
                  <a:lnTo>
                    <a:pt x="450" y="224"/>
                  </a:lnTo>
                  <a:lnTo>
                    <a:pt x="453" y="225"/>
                  </a:lnTo>
                  <a:lnTo>
                    <a:pt x="455" y="227"/>
                  </a:lnTo>
                  <a:lnTo>
                    <a:pt x="457" y="228"/>
                  </a:lnTo>
                  <a:lnTo>
                    <a:pt x="459" y="228"/>
                  </a:lnTo>
                  <a:lnTo>
                    <a:pt x="461" y="228"/>
                  </a:lnTo>
                  <a:lnTo>
                    <a:pt x="463" y="228"/>
                  </a:lnTo>
                  <a:lnTo>
                    <a:pt x="465" y="228"/>
                  </a:lnTo>
                  <a:lnTo>
                    <a:pt x="467" y="228"/>
                  </a:lnTo>
                  <a:lnTo>
                    <a:pt x="469" y="227"/>
                  </a:lnTo>
                  <a:lnTo>
                    <a:pt x="470" y="227"/>
                  </a:lnTo>
                  <a:lnTo>
                    <a:pt x="472" y="226"/>
                  </a:lnTo>
                  <a:lnTo>
                    <a:pt x="474" y="225"/>
                  </a:lnTo>
                  <a:lnTo>
                    <a:pt x="476" y="224"/>
                  </a:lnTo>
                  <a:lnTo>
                    <a:pt x="478" y="224"/>
                  </a:lnTo>
                  <a:lnTo>
                    <a:pt x="479" y="223"/>
                  </a:lnTo>
                  <a:lnTo>
                    <a:pt x="481" y="222"/>
                  </a:lnTo>
                  <a:lnTo>
                    <a:pt x="483" y="222"/>
                  </a:lnTo>
                  <a:lnTo>
                    <a:pt x="484" y="222"/>
                  </a:lnTo>
                  <a:lnTo>
                    <a:pt x="486" y="222"/>
                  </a:lnTo>
                  <a:lnTo>
                    <a:pt x="488" y="222"/>
                  </a:lnTo>
                  <a:lnTo>
                    <a:pt x="490" y="223"/>
                  </a:lnTo>
                  <a:lnTo>
                    <a:pt x="492" y="224"/>
                  </a:lnTo>
                  <a:lnTo>
                    <a:pt x="494" y="225"/>
                  </a:lnTo>
                  <a:lnTo>
                    <a:pt x="496" y="227"/>
                  </a:lnTo>
                  <a:lnTo>
                    <a:pt x="498" y="229"/>
                  </a:lnTo>
                  <a:lnTo>
                    <a:pt x="500" y="232"/>
                  </a:lnTo>
                  <a:lnTo>
                    <a:pt x="502" y="235"/>
                  </a:lnTo>
                  <a:lnTo>
                    <a:pt x="504" y="239"/>
                  </a:lnTo>
                  <a:lnTo>
                    <a:pt x="507" y="244"/>
                  </a:lnTo>
                  <a:lnTo>
                    <a:pt x="508" y="248"/>
                  </a:lnTo>
                  <a:lnTo>
                    <a:pt x="509" y="250"/>
                  </a:lnTo>
                  <a:lnTo>
                    <a:pt x="510" y="252"/>
                  </a:lnTo>
                  <a:lnTo>
                    <a:pt x="510" y="255"/>
                  </a:lnTo>
                  <a:lnTo>
                    <a:pt x="510" y="257"/>
                  </a:lnTo>
                  <a:lnTo>
                    <a:pt x="511" y="260"/>
                  </a:lnTo>
                  <a:lnTo>
                    <a:pt x="511" y="262"/>
                  </a:lnTo>
                  <a:lnTo>
                    <a:pt x="511" y="264"/>
                  </a:lnTo>
                  <a:lnTo>
                    <a:pt x="512" y="266"/>
                  </a:lnTo>
                  <a:lnTo>
                    <a:pt x="512" y="269"/>
                  </a:lnTo>
                  <a:lnTo>
                    <a:pt x="512" y="272"/>
                  </a:lnTo>
                  <a:lnTo>
                    <a:pt x="512" y="274"/>
                  </a:lnTo>
                  <a:lnTo>
                    <a:pt x="512" y="276"/>
                  </a:lnTo>
                  <a:lnTo>
                    <a:pt x="512" y="279"/>
                  </a:lnTo>
                  <a:lnTo>
                    <a:pt x="512" y="282"/>
                  </a:lnTo>
                  <a:lnTo>
                    <a:pt x="512" y="284"/>
                  </a:lnTo>
                  <a:lnTo>
                    <a:pt x="511" y="286"/>
                  </a:lnTo>
                  <a:lnTo>
                    <a:pt x="511" y="289"/>
                  </a:lnTo>
                  <a:lnTo>
                    <a:pt x="511" y="291"/>
                  </a:lnTo>
                  <a:lnTo>
                    <a:pt x="511" y="294"/>
                  </a:lnTo>
                  <a:lnTo>
                    <a:pt x="511" y="296"/>
                  </a:lnTo>
                  <a:lnTo>
                    <a:pt x="511" y="299"/>
                  </a:lnTo>
                  <a:lnTo>
                    <a:pt x="512" y="301"/>
                  </a:lnTo>
                  <a:lnTo>
                    <a:pt x="512" y="304"/>
                  </a:lnTo>
                  <a:lnTo>
                    <a:pt x="512" y="306"/>
                  </a:lnTo>
                  <a:lnTo>
                    <a:pt x="512" y="308"/>
                  </a:lnTo>
                  <a:lnTo>
                    <a:pt x="512" y="311"/>
                  </a:lnTo>
                  <a:lnTo>
                    <a:pt x="513" y="313"/>
                  </a:lnTo>
                  <a:lnTo>
                    <a:pt x="513" y="316"/>
                  </a:lnTo>
                  <a:lnTo>
                    <a:pt x="514" y="318"/>
                  </a:lnTo>
                  <a:lnTo>
                    <a:pt x="515" y="32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1" name="Freeform 59">
              <a:extLst>
                <a:ext uri="{FF2B5EF4-FFF2-40B4-BE49-F238E27FC236}">
                  <a16:creationId xmlns:a16="http://schemas.microsoft.com/office/drawing/2014/main" id="{368EC2E0-730D-1489-9676-B87576E6B34F}"/>
                </a:ext>
              </a:extLst>
            </p:cNvPr>
            <p:cNvSpPr>
              <a:spLocks/>
            </p:cNvSpPr>
            <p:nvPr/>
          </p:nvSpPr>
          <p:spPr bwMode="auto">
            <a:xfrm>
              <a:off x="3241" y="2344"/>
              <a:ext cx="177" cy="303"/>
            </a:xfrm>
            <a:custGeom>
              <a:avLst/>
              <a:gdLst>
                <a:gd name="T0" fmla="*/ 0 w 152"/>
                <a:gd name="T1" fmla="*/ 0 h 268"/>
                <a:gd name="T2" fmla="*/ 16 w 152"/>
                <a:gd name="T3" fmla="*/ 31 h 268"/>
                <a:gd name="T4" fmla="*/ 27 w 152"/>
                <a:gd name="T5" fmla="*/ 46 h 268"/>
                <a:gd name="T6" fmla="*/ 38 w 152"/>
                <a:gd name="T7" fmla="*/ 59 h 268"/>
                <a:gd name="T8" fmla="*/ 49 w 152"/>
                <a:gd name="T9" fmla="*/ 75 h 268"/>
                <a:gd name="T10" fmla="*/ 59 w 152"/>
                <a:gd name="T11" fmla="*/ 87 h 268"/>
                <a:gd name="T12" fmla="*/ 75 w 152"/>
                <a:gd name="T13" fmla="*/ 99 h 268"/>
                <a:gd name="T14" fmla="*/ 83 w 152"/>
                <a:gd name="T15" fmla="*/ 112 h 268"/>
                <a:gd name="T16" fmla="*/ 97 w 152"/>
                <a:gd name="T17" fmla="*/ 125 h 268"/>
                <a:gd name="T18" fmla="*/ 108 w 152"/>
                <a:gd name="T19" fmla="*/ 139 h 268"/>
                <a:gd name="T20" fmla="*/ 122 w 152"/>
                <a:gd name="T21" fmla="*/ 153 h 268"/>
                <a:gd name="T22" fmla="*/ 134 w 152"/>
                <a:gd name="T23" fmla="*/ 165 h 268"/>
                <a:gd name="T24" fmla="*/ 147 w 152"/>
                <a:gd name="T25" fmla="*/ 175 h 268"/>
                <a:gd name="T26" fmla="*/ 160 w 152"/>
                <a:gd name="T27" fmla="*/ 188 h 268"/>
                <a:gd name="T28" fmla="*/ 172 w 152"/>
                <a:gd name="T29" fmla="*/ 201 h 268"/>
                <a:gd name="T30" fmla="*/ 186 w 152"/>
                <a:gd name="T31" fmla="*/ 214 h 268"/>
                <a:gd name="T32" fmla="*/ 198 w 152"/>
                <a:gd name="T33" fmla="*/ 227 h 268"/>
                <a:gd name="T34" fmla="*/ 210 w 152"/>
                <a:gd name="T35" fmla="*/ 242 h 268"/>
                <a:gd name="T36" fmla="*/ 221 w 152"/>
                <a:gd name="T37" fmla="*/ 254 h 268"/>
                <a:gd name="T38" fmla="*/ 233 w 152"/>
                <a:gd name="T39" fmla="*/ 267 h 268"/>
                <a:gd name="T40" fmla="*/ 245 w 152"/>
                <a:gd name="T41" fmla="*/ 284 h 268"/>
                <a:gd name="T42" fmla="*/ 256 w 152"/>
                <a:gd name="T43" fmla="*/ 300 h 268"/>
                <a:gd name="T44" fmla="*/ 266 w 152"/>
                <a:gd name="T45" fmla="*/ 313 h 268"/>
                <a:gd name="T46" fmla="*/ 275 w 152"/>
                <a:gd name="T47" fmla="*/ 330 h 268"/>
                <a:gd name="T48" fmla="*/ 282 w 152"/>
                <a:gd name="T49" fmla="*/ 350 h 268"/>
                <a:gd name="T50" fmla="*/ 290 w 152"/>
                <a:gd name="T51" fmla="*/ 365 h 268"/>
                <a:gd name="T52" fmla="*/ 298 w 152"/>
                <a:gd name="T53" fmla="*/ 384 h 268"/>
                <a:gd name="T54" fmla="*/ 306 w 152"/>
                <a:gd name="T55" fmla="*/ 405 h 268"/>
                <a:gd name="T56" fmla="*/ 311 w 152"/>
                <a:gd name="T57" fmla="*/ 424 h 268"/>
                <a:gd name="T58" fmla="*/ 314 w 152"/>
                <a:gd name="T59" fmla="*/ 444 h 268"/>
                <a:gd name="T60" fmla="*/ 320 w 152"/>
                <a:gd name="T61" fmla="*/ 468 h 268"/>
                <a:gd name="T62" fmla="*/ 324 w 152"/>
                <a:gd name="T63" fmla="*/ 493 h 2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268">
                  <a:moveTo>
                    <a:pt x="0" y="0"/>
                  </a:moveTo>
                  <a:lnTo>
                    <a:pt x="8" y="17"/>
                  </a:lnTo>
                  <a:lnTo>
                    <a:pt x="13" y="25"/>
                  </a:lnTo>
                  <a:lnTo>
                    <a:pt x="18" y="32"/>
                  </a:lnTo>
                  <a:lnTo>
                    <a:pt x="23" y="40"/>
                  </a:lnTo>
                  <a:lnTo>
                    <a:pt x="28" y="47"/>
                  </a:lnTo>
                  <a:lnTo>
                    <a:pt x="34" y="54"/>
                  </a:lnTo>
                  <a:lnTo>
                    <a:pt x="39" y="61"/>
                  </a:lnTo>
                  <a:lnTo>
                    <a:pt x="45" y="68"/>
                  </a:lnTo>
                  <a:lnTo>
                    <a:pt x="51" y="75"/>
                  </a:lnTo>
                  <a:lnTo>
                    <a:pt x="57" y="82"/>
                  </a:lnTo>
                  <a:lnTo>
                    <a:pt x="63" y="89"/>
                  </a:lnTo>
                  <a:lnTo>
                    <a:pt x="69" y="95"/>
                  </a:lnTo>
                  <a:lnTo>
                    <a:pt x="75" y="102"/>
                  </a:lnTo>
                  <a:lnTo>
                    <a:pt x="81" y="109"/>
                  </a:lnTo>
                  <a:lnTo>
                    <a:pt x="87" y="116"/>
                  </a:lnTo>
                  <a:lnTo>
                    <a:pt x="92" y="123"/>
                  </a:lnTo>
                  <a:lnTo>
                    <a:pt x="98" y="131"/>
                  </a:lnTo>
                  <a:lnTo>
                    <a:pt x="103" y="138"/>
                  </a:lnTo>
                  <a:lnTo>
                    <a:pt x="109" y="145"/>
                  </a:lnTo>
                  <a:lnTo>
                    <a:pt x="114" y="153"/>
                  </a:lnTo>
                  <a:lnTo>
                    <a:pt x="119" y="162"/>
                  </a:lnTo>
                  <a:lnTo>
                    <a:pt x="124" y="170"/>
                  </a:lnTo>
                  <a:lnTo>
                    <a:pt x="128" y="179"/>
                  </a:lnTo>
                  <a:lnTo>
                    <a:pt x="132" y="189"/>
                  </a:lnTo>
                  <a:lnTo>
                    <a:pt x="136" y="198"/>
                  </a:lnTo>
                  <a:lnTo>
                    <a:pt x="139" y="208"/>
                  </a:lnTo>
                  <a:lnTo>
                    <a:pt x="143" y="219"/>
                  </a:lnTo>
                  <a:lnTo>
                    <a:pt x="145" y="230"/>
                  </a:lnTo>
                  <a:lnTo>
                    <a:pt x="147" y="241"/>
                  </a:lnTo>
                  <a:lnTo>
                    <a:pt x="149" y="254"/>
                  </a:lnTo>
                  <a:lnTo>
                    <a:pt x="151" y="26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2" name="Freeform 60">
              <a:extLst>
                <a:ext uri="{FF2B5EF4-FFF2-40B4-BE49-F238E27FC236}">
                  <a16:creationId xmlns:a16="http://schemas.microsoft.com/office/drawing/2014/main" id="{A2D0EDB1-3E65-0ECB-B04A-DC37FF663542}"/>
                </a:ext>
              </a:extLst>
            </p:cNvPr>
            <p:cNvSpPr>
              <a:spLocks/>
            </p:cNvSpPr>
            <p:nvPr/>
          </p:nvSpPr>
          <p:spPr bwMode="auto">
            <a:xfrm>
              <a:off x="3538" y="2119"/>
              <a:ext cx="281" cy="515"/>
            </a:xfrm>
            <a:custGeom>
              <a:avLst/>
              <a:gdLst>
                <a:gd name="T0" fmla="*/ 21 w 240"/>
                <a:gd name="T1" fmla="*/ 691 h 457"/>
                <a:gd name="T2" fmla="*/ 43 w 240"/>
                <a:gd name="T3" fmla="*/ 712 h 457"/>
                <a:gd name="T4" fmla="*/ 74 w 240"/>
                <a:gd name="T5" fmla="*/ 732 h 457"/>
                <a:gd name="T6" fmla="*/ 107 w 240"/>
                <a:gd name="T7" fmla="*/ 751 h 457"/>
                <a:gd name="T8" fmla="*/ 143 w 240"/>
                <a:gd name="T9" fmla="*/ 770 h 457"/>
                <a:gd name="T10" fmla="*/ 179 w 240"/>
                <a:gd name="T11" fmla="*/ 788 h 457"/>
                <a:gd name="T12" fmla="*/ 218 w 240"/>
                <a:gd name="T13" fmla="*/ 801 h 457"/>
                <a:gd name="T14" fmla="*/ 256 w 240"/>
                <a:gd name="T15" fmla="*/ 814 h 457"/>
                <a:gd name="T16" fmla="*/ 297 w 240"/>
                <a:gd name="T17" fmla="*/ 823 h 457"/>
                <a:gd name="T18" fmla="*/ 337 w 240"/>
                <a:gd name="T19" fmla="*/ 827 h 457"/>
                <a:gd name="T20" fmla="*/ 372 w 240"/>
                <a:gd name="T21" fmla="*/ 828 h 457"/>
                <a:gd name="T22" fmla="*/ 407 w 240"/>
                <a:gd name="T23" fmla="*/ 825 h 457"/>
                <a:gd name="T24" fmla="*/ 439 w 240"/>
                <a:gd name="T25" fmla="*/ 814 h 457"/>
                <a:gd name="T26" fmla="*/ 464 w 240"/>
                <a:gd name="T27" fmla="*/ 799 h 457"/>
                <a:gd name="T28" fmla="*/ 487 w 240"/>
                <a:gd name="T29" fmla="*/ 776 h 457"/>
                <a:gd name="T30" fmla="*/ 505 w 240"/>
                <a:gd name="T31" fmla="*/ 745 h 457"/>
                <a:gd name="T32" fmla="*/ 514 w 240"/>
                <a:gd name="T33" fmla="*/ 718 h 457"/>
                <a:gd name="T34" fmla="*/ 516 w 240"/>
                <a:gd name="T35" fmla="*/ 701 h 457"/>
                <a:gd name="T36" fmla="*/ 520 w 240"/>
                <a:gd name="T37" fmla="*/ 684 h 457"/>
                <a:gd name="T38" fmla="*/ 525 w 240"/>
                <a:gd name="T39" fmla="*/ 664 h 457"/>
                <a:gd name="T40" fmla="*/ 527 w 240"/>
                <a:gd name="T41" fmla="*/ 648 h 457"/>
                <a:gd name="T42" fmla="*/ 527 w 240"/>
                <a:gd name="T43" fmla="*/ 631 h 457"/>
                <a:gd name="T44" fmla="*/ 527 w 240"/>
                <a:gd name="T45" fmla="*/ 612 h 457"/>
                <a:gd name="T46" fmla="*/ 525 w 240"/>
                <a:gd name="T47" fmla="*/ 596 h 457"/>
                <a:gd name="T48" fmla="*/ 520 w 240"/>
                <a:gd name="T49" fmla="*/ 575 h 457"/>
                <a:gd name="T50" fmla="*/ 519 w 240"/>
                <a:gd name="T51" fmla="*/ 558 h 457"/>
                <a:gd name="T52" fmla="*/ 515 w 240"/>
                <a:gd name="T53" fmla="*/ 542 h 457"/>
                <a:gd name="T54" fmla="*/ 510 w 240"/>
                <a:gd name="T55" fmla="*/ 523 h 457"/>
                <a:gd name="T56" fmla="*/ 505 w 240"/>
                <a:gd name="T57" fmla="*/ 507 h 457"/>
                <a:gd name="T58" fmla="*/ 498 w 240"/>
                <a:gd name="T59" fmla="*/ 491 h 457"/>
                <a:gd name="T60" fmla="*/ 491 w 240"/>
                <a:gd name="T61" fmla="*/ 473 h 457"/>
                <a:gd name="T62" fmla="*/ 473 w 240"/>
                <a:gd name="T63" fmla="*/ 444 h 457"/>
                <a:gd name="T64" fmla="*/ 454 w 240"/>
                <a:gd name="T65" fmla="*/ 418 h 457"/>
                <a:gd name="T66" fmla="*/ 436 w 240"/>
                <a:gd name="T67" fmla="*/ 387 h 457"/>
                <a:gd name="T68" fmla="*/ 411 w 240"/>
                <a:gd name="T69" fmla="*/ 354 h 457"/>
                <a:gd name="T70" fmla="*/ 384 w 240"/>
                <a:gd name="T71" fmla="*/ 318 h 457"/>
                <a:gd name="T72" fmla="*/ 355 w 240"/>
                <a:gd name="T73" fmla="*/ 281 h 457"/>
                <a:gd name="T74" fmla="*/ 322 w 240"/>
                <a:gd name="T75" fmla="*/ 241 h 457"/>
                <a:gd name="T76" fmla="*/ 294 w 240"/>
                <a:gd name="T77" fmla="*/ 203 h 457"/>
                <a:gd name="T78" fmla="*/ 260 w 240"/>
                <a:gd name="T79" fmla="*/ 167 h 457"/>
                <a:gd name="T80" fmla="*/ 227 w 240"/>
                <a:gd name="T81" fmla="*/ 131 h 457"/>
                <a:gd name="T82" fmla="*/ 196 w 240"/>
                <a:gd name="T83" fmla="*/ 99 h 457"/>
                <a:gd name="T84" fmla="*/ 166 w 240"/>
                <a:gd name="T85" fmla="*/ 68 h 457"/>
                <a:gd name="T86" fmla="*/ 137 w 240"/>
                <a:gd name="T87" fmla="*/ 42 h 457"/>
                <a:gd name="T88" fmla="*/ 112 w 240"/>
                <a:gd name="T89" fmla="*/ 23 h 457"/>
                <a:gd name="T90" fmla="*/ 88 w 240"/>
                <a:gd name="T91" fmla="*/ 9 h 457"/>
                <a:gd name="T92" fmla="*/ 67 w 240"/>
                <a:gd name="T93" fmla="*/ 0 h 4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 h="457">
                  <a:moveTo>
                    <a:pt x="0" y="371"/>
                  </a:moveTo>
                  <a:lnTo>
                    <a:pt x="9" y="381"/>
                  </a:lnTo>
                  <a:lnTo>
                    <a:pt x="14" y="386"/>
                  </a:lnTo>
                  <a:lnTo>
                    <a:pt x="20" y="392"/>
                  </a:lnTo>
                  <a:lnTo>
                    <a:pt x="27" y="397"/>
                  </a:lnTo>
                  <a:lnTo>
                    <a:pt x="33" y="403"/>
                  </a:lnTo>
                  <a:lnTo>
                    <a:pt x="41" y="408"/>
                  </a:lnTo>
                  <a:lnTo>
                    <a:pt x="49" y="413"/>
                  </a:lnTo>
                  <a:lnTo>
                    <a:pt x="56" y="418"/>
                  </a:lnTo>
                  <a:lnTo>
                    <a:pt x="65" y="423"/>
                  </a:lnTo>
                  <a:lnTo>
                    <a:pt x="73" y="428"/>
                  </a:lnTo>
                  <a:lnTo>
                    <a:pt x="82" y="433"/>
                  </a:lnTo>
                  <a:lnTo>
                    <a:pt x="91" y="437"/>
                  </a:lnTo>
                  <a:lnTo>
                    <a:pt x="99" y="441"/>
                  </a:lnTo>
                  <a:lnTo>
                    <a:pt x="109" y="445"/>
                  </a:lnTo>
                  <a:lnTo>
                    <a:pt x="117" y="448"/>
                  </a:lnTo>
                  <a:lnTo>
                    <a:pt x="126" y="451"/>
                  </a:lnTo>
                  <a:lnTo>
                    <a:pt x="135" y="453"/>
                  </a:lnTo>
                  <a:lnTo>
                    <a:pt x="144" y="455"/>
                  </a:lnTo>
                  <a:lnTo>
                    <a:pt x="153" y="455"/>
                  </a:lnTo>
                  <a:lnTo>
                    <a:pt x="161" y="456"/>
                  </a:lnTo>
                  <a:lnTo>
                    <a:pt x="169" y="456"/>
                  </a:lnTo>
                  <a:lnTo>
                    <a:pt x="177" y="455"/>
                  </a:lnTo>
                  <a:lnTo>
                    <a:pt x="185" y="454"/>
                  </a:lnTo>
                  <a:lnTo>
                    <a:pt x="192" y="451"/>
                  </a:lnTo>
                  <a:lnTo>
                    <a:pt x="199" y="448"/>
                  </a:lnTo>
                  <a:lnTo>
                    <a:pt x="205" y="444"/>
                  </a:lnTo>
                  <a:lnTo>
                    <a:pt x="211" y="439"/>
                  </a:lnTo>
                  <a:lnTo>
                    <a:pt x="217" y="433"/>
                  </a:lnTo>
                  <a:lnTo>
                    <a:pt x="221" y="427"/>
                  </a:lnTo>
                  <a:lnTo>
                    <a:pt x="226" y="419"/>
                  </a:lnTo>
                  <a:lnTo>
                    <a:pt x="229" y="410"/>
                  </a:lnTo>
                  <a:lnTo>
                    <a:pt x="232" y="400"/>
                  </a:lnTo>
                  <a:lnTo>
                    <a:pt x="233" y="395"/>
                  </a:lnTo>
                  <a:lnTo>
                    <a:pt x="234" y="391"/>
                  </a:lnTo>
                  <a:lnTo>
                    <a:pt x="235" y="386"/>
                  </a:lnTo>
                  <a:lnTo>
                    <a:pt x="236" y="381"/>
                  </a:lnTo>
                  <a:lnTo>
                    <a:pt x="237" y="376"/>
                  </a:lnTo>
                  <a:lnTo>
                    <a:pt x="237" y="371"/>
                  </a:lnTo>
                  <a:lnTo>
                    <a:pt x="238" y="366"/>
                  </a:lnTo>
                  <a:lnTo>
                    <a:pt x="239" y="361"/>
                  </a:lnTo>
                  <a:lnTo>
                    <a:pt x="239" y="357"/>
                  </a:lnTo>
                  <a:lnTo>
                    <a:pt x="239" y="351"/>
                  </a:lnTo>
                  <a:lnTo>
                    <a:pt x="239" y="347"/>
                  </a:lnTo>
                  <a:lnTo>
                    <a:pt x="239" y="342"/>
                  </a:lnTo>
                  <a:lnTo>
                    <a:pt x="239" y="337"/>
                  </a:lnTo>
                  <a:lnTo>
                    <a:pt x="239" y="332"/>
                  </a:lnTo>
                  <a:lnTo>
                    <a:pt x="238" y="327"/>
                  </a:lnTo>
                  <a:lnTo>
                    <a:pt x="238" y="322"/>
                  </a:lnTo>
                  <a:lnTo>
                    <a:pt x="237" y="317"/>
                  </a:lnTo>
                  <a:lnTo>
                    <a:pt x="237" y="312"/>
                  </a:lnTo>
                  <a:lnTo>
                    <a:pt x="236" y="307"/>
                  </a:lnTo>
                  <a:lnTo>
                    <a:pt x="235" y="303"/>
                  </a:lnTo>
                  <a:lnTo>
                    <a:pt x="234" y="298"/>
                  </a:lnTo>
                  <a:lnTo>
                    <a:pt x="233" y="293"/>
                  </a:lnTo>
                  <a:lnTo>
                    <a:pt x="232" y="288"/>
                  </a:lnTo>
                  <a:lnTo>
                    <a:pt x="231" y="284"/>
                  </a:lnTo>
                  <a:lnTo>
                    <a:pt x="229" y="279"/>
                  </a:lnTo>
                  <a:lnTo>
                    <a:pt x="228" y="275"/>
                  </a:lnTo>
                  <a:lnTo>
                    <a:pt x="226" y="270"/>
                  </a:lnTo>
                  <a:lnTo>
                    <a:pt x="225" y="266"/>
                  </a:lnTo>
                  <a:lnTo>
                    <a:pt x="223" y="261"/>
                  </a:lnTo>
                  <a:lnTo>
                    <a:pt x="221" y="257"/>
                  </a:lnTo>
                  <a:lnTo>
                    <a:pt x="215" y="245"/>
                  </a:lnTo>
                  <a:lnTo>
                    <a:pt x="211" y="238"/>
                  </a:lnTo>
                  <a:lnTo>
                    <a:pt x="207" y="230"/>
                  </a:lnTo>
                  <a:lnTo>
                    <a:pt x="203" y="222"/>
                  </a:lnTo>
                  <a:lnTo>
                    <a:pt x="198" y="213"/>
                  </a:lnTo>
                  <a:lnTo>
                    <a:pt x="192" y="204"/>
                  </a:lnTo>
                  <a:lnTo>
                    <a:pt x="187" y="195"/>
                  </a:lnTo>
                  <a:lnTo>
                    <a:pt x="181" y="185"/>
                  </a:lnTo>
                  <a:lnTo>
                    <a:pt x="174" y="175"/>
                  </a:lnTo>
                  <a:lnTo>
                    <a:pt x="168" y="164"/>
                  </a:lnTo>
                  <a:lnTo>
                    <a:pt x="161" y="154"/>
                  </a:lnTo>
                  <a:lnTo>
                    <a:pt x="154" y="143"/>
                  </a:lnTo>
                  <a:lnTo>
                    <a:pt x="147" y="133"/>
                  </a:lnTo>
                  <a:lnTo>
                    <a:pt x="140" y="122"/>
                  </a:lnTo>
                  <a:lnTo>
                    <a:pt x="133" y="112"/>
                  </a:lnTo>
                  <a:lnTo>
                    <a:pt x="125" y="101"/>
                  </a:lnTo>
                  <a:lnTo>
                    <a:pt x="118" y="91"/>
                  </a:lnTo>
                  <a:lnTo>
                    <a:pt x="111" y="81"/>
                  </a:lnTo>
                  <a:lnTo>
                    <a:pt x="103" y="72"/>
                  </a:lnTo>
                  <a:lnTo>
                    <a:pt x="96" y="63"/>
                  </a:lnTo>
                  <a:lnTo>
                    <a:pt x="89" y="54"/>
                  </a:lnTo>
                  <a:lnTo>
                    <a:pt x="82" y="45"/>
                  </a:lnTo>
                  <a:lnTo>
                    <a:pt x="75" y="37"/>
                  </a:lnTo>
                  <a:lnTo>
                    <a:pt x="69" y="30"/>
                  </a:lnTo>
                  <a:lnTo>
                    <a:pt x="62" y="23"/>
                  </a:lnTo>
                  <a:lnTo>
                    <a:pt x="56" y="17"/>
                  </a:lnTo>
                  <a:lnTo>
                    <a:pt x="51" y="12"/>
                  </a:lnTo>
                  <a:lnTo>
                    <a:pt x="45" y="8"/>
                  </a:lnTo>
                  <a:lnTo>
                    <a:pt x="40" y="4"/>
                  </a:lnTo>
                  <a:lnTo>
                    <a:pt x="35" y="1"/>
                  </a:lnTo>
                  <a:lnTo>
                    <a:pt x="31"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3" name="Freeform 61">
              <a:extLst>
                <a:ext uri="{FF2B5EF4-FFF2-40B4-BE49-F238E27FC236}">
                  <a16:creationId xmlns:a16="http://schemas.microsoft.com/office/drawing/2014/main" id="{3AB4855A-830B-521B-B081-72B8C36925E5}"/>
                </a:ext>
              </a:extLst>
            </p:cNvPr>
            <p:cNvSpPr>
              <a:spLocks/>
            </p:cNvSpPr>
            <p:nvPr/>
          </p:nvSpPr>
          <p:spPr bwMode="auto">
            <a:xfrm>
              <a:off x="3906" y="2280"/>
              <a:ext cx="123" cy="281"/>
            </a:xfrm>
            <a:custGeom>
              <a:avLst/>
              <a:gdLst>
                <a:gd name="T0" fmla="*/ 1 w 105"/>
                <a:gd name="T1" fmla="*/ 0 h 249"/>
                <a:gd name="T2" fmla="*/ 0 w 105"/>
                <a:gd name="T3" fmla="*/ 16 h 249"/>
                <a:gd name="T4" fmla="*/ 0 w 105"/>
                <a:gd name="T5" fmla="*/ 24 h 249"/>
                <a:gd name="T6" fmla="*/ 0 w 105"/>
                <a:gd name="T7" fmla="*/ 33 h 249"/>
                <a:gd name="T8" fmla="*/ 2 w 105"/>
                <a:gd name="T9" fmla="*/ 41 h 249"/>
                <a:gd name="T10" fmla="*/ 8 w 105"/>
                <a:gd name="T11" fmla="*/ 47 h 249"/>
                <a:gd name="T12" fmla="*/ 13 w 105"/>
                <a:gd name="T13" fmla="*/ 55 h 249"/>
                <a:gd name="T14" fmla="*/ 18 w 105"/>
                <a:gd name="T15" fmla="*/ 62 h 249"/>
                <a:gd name="T16" fmla="*/ 25 w 105"/>
                <a:gd name="T17" fmla="*/ 70 h 249"/>
                <a:gd name="T18" fmla="*/ 30 w 105"/>
                <a:gd name="T19" fmla="*/ 77 h 249"/>
                <a:gd name="T20" fmla="*/ 40 w 105"/>
                <a:gd name="T21" fmla="*/ 86 h 249"/>
                <a:gd name="T22" fmla="*/ 48 w 105"/>
                <a:gd name="T23" fmla="*/ 89 h 249"/>
                <a:gd name="T24" fmla="*/ 56 w 105"/>
                <a:gd name="T25" fmla="*/ 98 h 249"/>
                <a:gd name="T26" fmla="*/ 66 w 105"/>
                <a:gd name="T27" fmla="*/ 103 h 249"/>
                <a:gd name="T28" fmla="*/ 75 w 105"/>
                <a:gd name="T29" fmla="*/ 111 h 249"/>
                <a:gd name="T30" fmla="*/ 87 w 105"/>
                <a:gd name="T31" fmla="*/ 116 h 249"/>
                <a:gd name="T32" fmla="*/ 95 w 105"/>
                <a:gd name="T33" fmla="*/ 125 h 249"/>
                <a:gd name="T34" fmla="*/ 105 w 105"/>
                <a:gd name="T35" fmla="*/ 131 h 249"/>
                <a:gd name="T36" fmla="*/ 114 w 105"/>
                <a:gd name="T37" fmla="*/ 138 h 249"/>
                <a:gd name="T38" fmla="*/ 125 w 105"/>
                <a:gd name="T39" fmla="*/ 144 h 249"/>
                <a:gd name="T40" fmla="*/ 138 w 105"/>
                <a:gd name="T41" fmla="*/ 152 h 249"/>
                <a:gd name="T42" fmla="*/ 144 w 105"/>
                <a:gd name="T43" fmla="*/ 159 h 249"/>
                <a:gd name="T44" fmla="*/ 153 w 105"/>
                <a:gd name="T45" fmla="*/ 167 h 249"/>
                <a:gd name="T46" fmla="*/ 163 w 105"/>
                <a:gd name="T47" fmla="*/ 175 h 249"/>
                <a:gd name="T48" fmla="*/ 171 w 105"/>
                <a:gd name="T49" fmla="*/ 181 h 249"/>
                <a:gd name="T50" fmla="*/ 179 w 105"/>
                <a:gd name="T51" fmla="*/ 190 h 249"/>
                <a:gd name="T52" fmla="*/ 187 w 105"/>
                <a:gd name="T53" fmla="*/ 199 h 249"/>
                <a:gd name="T54" fmla="*/ 194 w 105"/>
                <a:gd name="T55" fmla="*/ 208 h 249"/>
                <a:gd name="T56" fmla="*/ 200 w 105"/>
                <a:gd name="T57" fmla="*/ 216 h 249"/>
                <a:gd name="T58" fmla="*/ 206 w 105"/>
                <a:gd name="T59" fmla="*/ 225 h 249"/>
                <a:gd name="T60" fmla="*/ 209 w 105"/>
                <a:gd name="T61" fmla="*/ 235 h 249"/>
                <a:gd name="T62" fmla="*/ 210 w 105"/>
                <a:gd name="T63" fmla="*/ 244 h 249"/>
                <a:gd name="T64" fmla="*/ 217 w 105"/>
                <a:gd name="T65" fmla="*/ 261 h 249"/>
                <a:gd name="T66" fmla="*/ 218 w 105"/>
                <a:gd name="T67" fmla="*/ 270 h 249"/>
                <a:gd name="T68" fmla="*/ 219 w 105"/>
                <a:gd name="T69" fmla="*/ 279 h 249"/>
                <a:gd name="T70" fmla="*/ 223 w 105"/>
                <a:gd name="T71" fmla="*/ 287 h 249"/>
                <a:gd name="T72" fmla="*/ 224 w 105"/>
                <a:gd name="T73" fmla="*/ 293 h 249"/>
                <a:gd name="T74" fmla="*/ 224 w 105"/>
                <a:gd name="T75" fmla="*/ 300 h 249"/>
                <a:gd name="T76" fmla="*/ 227 w 105"/>
                <a:gd name="T77" fmla="*/ 308 h 249"/>
                <a:gd name="T78" fmla="*/ 227 w 105"/>
                <a:gd name="T79" fmla="*/ 314 h 249"/>
                <a:gd name="T80" fmla="*/ 227 w 105"/>
                <a:gd name="T81" fmla="*/ 317 h 249"/>
                <a:gd name="T82" fmla="*/ 231 w 105"/>
                <a:gd name="T83" fmla="*/ 326 h 249"/>
                <a:gd name="T84" fmla="*/ 231 w 105"/>
                <a:gd name="T85" fmla="*/ 331 h 249"/>
                <a:gd name="T86" fmla="*/ 231 w 105"/>
                <a:gd name="T87" fmla="*/ 337 h 249"/>
                <a:gd name="T88" fmla="*/ 231 w 105"/>
                <a:gd name="T89" fmla="*/ 343 h 249"/>
                <a:gd name="T90" fmla="*/ 227 w 105"/>
                <a:gd name="T91" fmla="*/ 348 h 249"/>
                <a:gd name="T92" fmla="*/ 227 w 105"/>
                <a:gd name="T93" fmla="*/ 354 h 249"/>
                <a:gd name="T94" fmla="*/ 224 w 105"/>
                <a:gd name="T95" fmla="*/ 358 h 249"/>
                <a:gd name="T96" fmla="*/ 223 w 105"/>
                <a:gd name="T97" fmla="*/ 361 h 249"/>
                <a:gd name="T98" fmla="*/ 219 w 105"/>
                <a:gd name="T99" fmla="*/ 368 h 249"/>
                <a:gd name="T100" fmla="*/ 219 w 105"/>
                <a:gd name="T101" fmla="*/ 374 h 249"/>
                <a:gd name="T102" fmla="*/ 217 w 105"/>
                <a:gd name="T103" fmla="*/ 379 h 249"/>
                <a:gd name="T104" fmla="*/ 216 w 105"/>
                <a:gd name="T105" fmla="*/ 384 h 249"/>
                <a:gd name="T106" fmla="*/ 209 w 105"/>
                <a:gd name="T107" fmla="*/ 389 h 249"/>
                <a:gd name="T108" fmla="*/ 207 w 105"/>
                <a:gd name="T109" fmla="*/ 395 h 249"/>
                <a:gd name="T110" fmla="*/ 205 w 105"/>
                <a:gd name="T111" fmla="*/ 403 h 249"/>
                <a:gd name="T112" fmla="*/ 198 w 105"/>
                <a:gd name="T113" fmla="*/ 407 h 249"/>
                <a:gd name="T114" fmla="*/ 191 w 105"/>
                <a:gd name="T115" fmla="*/ 415 h 249"/>
                <a:gd name="T116" fmla="*/ 187 w 105"/>
                <a:gd name="T117" fmla="*/ 422 h 249"/>
                <a:gd name="T118" fmla="*/ 179 w 105"/>
                <a:gd name="T119" fmla="*/ 428 h 249"/>
                <a:gd name="T120" fmla="*/ 176 w 105"/>
                <a:gd name="T121" fmla="*/ 437 h 249"/>
                <a:gd name="T122" fmla="*/ 168 w 105"/>
                <a:gd name="T123" fmla="*/ 445 h 249"/>
                <a:gd name="T124" fmla="*/ 162 w 105"/>
                <a:gd name="T125" fmla="*/ 455 h 2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5" h="249">
                  <a:moveTo>
                    <a:pt x="1" y="0"/>
                  </a:moveTo>
                  <a:lnTo>
                    <a:pt x="0" y="9"/>
                  </a:lnTo>
                  <a:lnTo>
                    <a:pt x="0" y="13"/>
                  </a:lnTo>
                  <a:lnTo>
                    <a:pt x="0" y="18"/>
                  </a:lnTo>
                  <a:lnTo>
                    <a:pt x="2" y="22"/>
                  </a:lnTo>
                  <a:lnTo>
                    <a:pt x="3" y="26"/>
                  </a:lnTo>
                  <a:lnTo>
                    <a:pt x="6" y="30"/>
                  </a:lnTo>
                  <a:lnTo>
                    <a:pt x="8" y="34"/>
                  </a:lnTo>
                  <a:lnTo>
                    <a:pt x="11" y="38"/>
                  </a:lnTo>
                  <a:lnTo>
                    <a:pt x="14" y="42"/>
                  </a:lnTo>
                  <a:lnTo>
                    <a:pt x="18" y="46"/>
                  </a:lnTo>
                  <a:lnTo>
                    <a:pt x="22" y="49"/>
                  </a:lnTo>
                  <a:lnTo>
                    <a:pt x="26" y="53"/>
                  </a:lnTo>
                  <a:lnTo>
                    <a:pt x="30" y="57"/>
                  </a:lnTo>
                  <a:lnTo>
                    <a:pt x="34" y="60"/>
                  </a:lnTo>
                  <a:lnTo>
                    <a:pt x="39" y="64"/>
                  </a:lnTo>
                  <a:lnTo>
                    <a:pt x="43" y="68"/>
                  </a:lnTo>
                  <a:lnTo>
                    <a:pt x="48" y="72"/>
                  </a:lnTo>
                  <a:lnTo>
                    <a:pt x="52" y="75"/>
                  </a:lnTo>
                  <a:lnTo>
                    <a:pt x="57" y="79"/>
                  </a:lnTo>
                  <a:lnTo>
                    <a:pt x="62" y="83"/>
                  </a:lnTo>
                  <a:lnTo>
                    <a:pt x="66" y="87"/>
                  </a:lnTo>
                  <a:lnTo>
                    <a:pt x="70" y="91"/>
                  </a:lnTo>
                  <a:lnTo>
                    <a:pt x="74" y="95"/>
                  </a:lnTo>
                  <a:lnTo>
                    <a:pt x="78" y="99"/>
                  </a:lnTo>
                  <a:lnTo>
                    <a:pt x="82" y="104"/>
                  </a:lnTo>
                  <a:lnTo>
                    <a:pt x="85" y="108"/>
                  </a:lnTo>
                  <a:lnTo>
                    <a:pt x="88" y="113"/>
                  </a:lnTo>
                  <a:lnTo>
                    <a:pt x="91" y="118"/>
                  </a:lnTo>
                  <a:lnTo>
                    <a:pt x="93" y="122"/>
                  </a:lnTo>
                  <a:lnTo>
                    <a:pt x="95" y="128"/>
                  </a:lnTo>
                  <a:lnTo>
                    <a:pt x="96" y="133"/>
                  </a:lnTo>
                  <a:lnTo>
                    <a:pt x="98" y="143"/>
                  </a:lnTo>
                  <a:lnTo>
                    <a:pt x="99" y="148"/>
                  </a:lnTo>
                  <a:lnTo>
                    <a:pt x="100" y="152"/>
                  </a:lnTo>
                  <a:lnTo>
                    <a:pt x="101" y="156"/>
                  </a:lnTo>
                  <a:lnTo>
                    <a:pt x="102" y="160"/>
                  </a:lnTo>
                  <a:lnTo>
                    <a:pt x="102" y="164"/>
                  </a:lnTo>
                  <a:lnTo>
                    <a:pt x="103" y="168"/>
                  </a:lnTo>
                  <a:lnTo>
                    <a:pt x="103" y="171"/>
                  </a:lnTo>
                  <a:lnTo>
                    <a:pt x="103" y="174"/>
                  </a:lnTo>
                  <a:lnTo>
                    <a:pt x="104" y="178"/>
                  </a:lnTo>
                  <a:lnTo>
                    <a:pt x="104" y="181"/>
                  </a:lnTo>
                  <a:lnTo>
                    <a:pt x="104" y="184"/>
                  </a:lnTo>
                  <a:lnTo>
                    <a:pt x="104" y="187"/>
                  </a:lnTo>
                  <a:lnTo>
                    <a:pt x="103" y="190"/>
                  </a:lnTo>
                  <a:lnTo>
                    <a:pt x="103" y="193"/>
                  </a:lnTo>
                  <a:lnTo>
                    <a:pt x="102" y="196"/>
                  </a:lnTo>
                  <a:lnTo>
                    <a:pt x="101" y="198"/>
                  </a:lnTo>
                  <a:lnTo>
                    <a:pt x="100" y="201"/>
                  </a:lnTo>
                  <a:lnTo>
                    <a:pt x="100" y="204"/>
                  </a:lnTo>
                  <a:lnTo>
                    <a:pt x="98" y="207"/>
                  </a:lnTo>
                  <a:lnTo>
                    <a:pt x="97" y="210"/>
                  </a:lnTo>
                  <a:lnTo>
                    <a:pt x="95" y="213"/>
                  </a:lnTo>
                  <a:lnTo>
                    <a:pt x="94" y="216"/>
                  </a:lnTo>
                  <a:lnTo>
                    <a:pt x="92" y="220"/>
                  </a:lnTo>
                  <a:lnTo>
                    <a:pt x="90" y="223"/>
                  </a:lnTo>
                  <a:lnTo>
                    <a:pt x="87" y="227"/>
                  </a:lnTo>
                  <a:lnTo>
                    <a:pt x="85" y="230"/>
                  </a:lnTo>
                  <a:lnTo>
                    <a:pt x="82" y="234"/>
                  </a:lnTo>
                  <a:lnTo>
                    <a:pt x="79" y="238"/>
                  </a:lnTo>
                  <a:lnTo>
                    <a:pt x="76" y="243"/>
                  </a:lnTo>
                  <a:lnTo>
                    <a:pt x="73" y="24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4" name="Freeform 62">
              <a:extLst>
                <a:ext uri="{FF2B5EF4-FFF2-40B4-BE49-F238E27FC236}">
                  <a16:creationId xmlns:a16="http://schemas.microsoft.com/office/drawing/2014/main" id="{E4BDBAFA-2805-88E0-B9FB-C7C1629AA67C}"/>
                </a:ext>
              </a:extLst>
            </p:cNvPr>
            <p:cNvSpPr>
              <a:spLocks/>
            </p:cNvSpPr>
            <p:nvPr/>
          </p:nvSpPr>
          <p:spPr bwMode="auto">
            <a:xfrm>
              <a:off x="4019" y="2269"/>
              <a:ext cx="420" cy="195"/>
            </a:xfrm>
            <a:custGeom>
              <a:avLst/>
              <a:gdLst>
                <a:gd name="T0" fmla="*/ 0 w 359"/>
                <a:gd name="T1" fmla="*/ 313 h 173"/>
                <a:gd name="T2" fmla="*/ 13 w 359"/>
                <a:gd name="T3" fmla="*/ 277 h 173"/>
                <a:gd name="T4" fmla="*/ 25 w 359"/>
                <a:gd name="T5" fmla="*/ 259 h 173"/>
                <a:gd name="T6" fmla="*/ 37 w 359"/>
                <a:gd name="T7" fmla="*/ 243 h 173"/>
                <a:gd name="T8" fmla="*/ 54 w 359"/>
                <a:gd name="T9" fmla="*/ 228 h 173"/>
                <a:gd name="T10" fmla="*/ 68 w 359"/>
                <a:gd name="T11" fmla="*/ 212 h 173"/>
                <a:gd name="T12" fmla="*/ 88 w 359"/>
                <a:gd name="T13" fmla="*/ 198 h 173"/>
                <a:gd name="T14" fmla="*/ 110 w 359"/>
                <a:gd name="T15" fmla="*/ 181 h 173"/>
                <a:gd name="T16" fmla="*/ 131 w 359"/>
                <a:gd name="T17" fmla="*/ 168 h 173"/>
                <a:gd name="T18" fmla="*/ 158 w 359"/>
                <a:gd name="T19" fmla="*/ 156 h 173"/>
                <a:gd name="T20" fmla="*/ 180 w 359"/>
                <a:gd name="T21" fmla="*/ 142 h 173"/>
                <a:gd name="T22" fmla="*/ 209 w 359"/>
                <a:gd name="T23" fmla="*/ 128 h 173"/>
                <a:gd name="T24" fmla="*/ 235 w 359"/>
                <a:gd name="T25" fmla="*/ 116 h 173"/>
                <a:gd name="T26" fmla="*/ 266 w 359"/>
                <a:gd name="T27" fmla="*/ 104 h 173"/>
                <a:gd name="T28" fmla="*/ 296 w 359"/>
                <a:gd name="T29" fmla="*/ 97 h 173"/>
                <a:gd name="T30" fmla="*/ 323 w 359"/>
                <a:gd name="T31" fmla="*/ 87 h 173"/>
                <a:gd name="T32" fmla="*/ 356 w 359"/>
                <a:gd name="T33" fmla="*/ 77 h 173"/>
                <a:gd name="T34" fmla="*/ 386 w 359"/>
                <a:gd name="T35" fmla="*/ 67 h 173"/>
                <a:gd name="T36" fmla="*/ 416 w 359"/>
                <a:gd name="T37" fmla="*/ 59 h 173"/>
                <a:gd name="T38" fmla="*/ 450 w 359"/>
                <a:gd name="T39" fmla="*/ 48 h 173"/>
                <a:gd name="T40" fmla="*/ 478 w 359"/>
                <a:gd name="T41" fmla="*/ 42 h 173"/>
                <a:gd name="T42" fmla="*/ 510 w 359"/>
                <a:gd name="T43" fmla="*/ 34 h 173"/>
                <a:gd name="T44" fmla="*/ 539 w 359"/>
                <a:gd name="T45" fmla="*/ 29 h 173"/>
                <a:gd name="T46" fmla="*/ 570 w 359"/>
                <a:gd name="T47" fmla="*/ 24 h 173"/>
                <a:gd name="T48" fmla="*/ 597 w 359"/>
                <a:gd name="T49" fmla="*/ 18 h 173"/>
                <a:gd name="T50" fmla="*/ 628 w 359"/>
                <a:gd name="T51" fmla="*/ 14 h 173"/>
                <a:gd name="T52" fmla="*/ 653 w 359"/>
                <a:gd name="T53" fmla="*/ 10 h 173"/>
                <a:gd name="T54" fmla="*/ 679 w 359"/>
                <a:gd name="T55" fmla="*/ 9 h 173"/>
                <a:gd name="T56" fmla="*/ 701 w 359"/>
                <a:gd name="T57" fmla="*/ 2 h 173"/>
                <a:gd name="T58" fmla="*/ 724 w 359"/>
                <a:gd name="T59" fmla="*/ 1 h 173"/>
                <a:gd name="T60" fmla="*/ 746 w 359"/>
                <a:gd name="T61" fmla="*/ 0 h 173"/>
                <a:gd name="T62" fmla="*/ 764 w 359"/>
                <a:gd name="T63" fmla="*/ 0 h 173"/>
                <a:gd name="T64" fmla="*/ 765 w 359"/>
                <a:gd name="T65" fmla="*/ 9 h 173"/>
                <a:gd name="T66" fmla="*/ 771 w 359"/>
                <a:gd name="T67" fmla="*/ 12 h 173"/>
                <a:gd name="T68" fmla="*/ 771 w 359"/>
                <a:gd name="T69" fmla="*/ 16 h 173"/>
                <a:gd name="T70" fmla="*/ 772 w 359"/>
                <a:gd name="T71" fmla="*/ 23 h 173"/>
                <a:gd name="T72" fmla="*/ 772 w 359"/>
                <a:gd name="T73" fmla="*/ 26 h 173"/>
                <a:gd name="T74" fmla="*/ 773 w 359"/>
                <a:gd name="T75" fmla="*/ 29 h 173"/>
                <a:gd name="T76" fmla="*/ 774 w 359"/>
                <a:gd name="T77" fmla="*/ 33 h 173"/>
                <a:gd name="T78" fmla="*/ 774 w 359"/>
                <a:gd name="T79" fmla="*/ 38 h 173"/>
                <a:gd name="T80" fmla="*/ 774 w 359"/>
                <a:gd name="T81" fmla="*/ 42 h 173"/>
                <a:gd name="T82" fmla="*/ 779 w 359"/>
                <a:gd name="T83" fmla="*/ 47 h 173"/>
                <a:gd name="T84" fmla="*/ 779 w 359"/>
                <a:gd name="T85" fmla="*/ 52 h 173"/>
                <a:gd name="T86" fmla="*/ 780 w 359"/>
                <a:gd name="T87" fmla="*/ 54 h 173"/>
                <a:gd name="T88" fmla="*/ 780 w 359"/>
                <a:gd name="T89" fmla="*/ 60 h 173"/>
                <a:gd name="T90" fmla="*/ 780 w 359"/>
                <a:gd name="T91" fmla="*/ 63 h 173"/>
                <a:gd name="T92" fmla="*/ 780 w 359"/>
                <a:gd name="T93" fmla="*/ 69 h 173"/>
                <a:gd name="T94" fmla="*/ 783 w 359"/>
                <a:gd name="T95" fmla="*/ 72 h 173"/>
                <a:gd name="T96" fmla="*/ 783 w 359"/>
                <a:gd name="T97" fmla="*/ 77 h 173"/>
                <a:gd name="T98" fmla="*/ 783 w 359"/>
                <a:gd name="T99" fmla="*/ 80 h 173"/>
                <a:gd name="T100" fmla="*/ 783 w 359"/>
                <a:gd name="T101" fmla="*/ 87 h 173"/>
                <a:gd name="T102" fmla="*/ 783 w 359"/>
                <a:gd name="T103" fmla="*/ 89 h 173"/>
                <a:gd name="T104" fmla="*/ 784 w 359"/>
                <a:gd name="T105" fmla="*/ 97 h 173"/>
                <a:gd name="T106" fmla="*/ 784 w 359"/>
                <a:gd name="T107" fmla="*/ 99 h 173"/>
                <a:gd name="T108" fmla="*/ 784 w 359"/>
                <a:gd name="T109" fmla="*/ 103 h 173"/>
                <a:gd name="T110" fmla="*/ 784 w 359"/>
                <a:gd name="T111" fmla="*/ 109 h 173"/>
                <a:gd name="T112" fmla="*/ 784 w 359"/>
                <a:gd name="T113" fmla="*/ 113 h 173"/>
                <a:gd name="T114" fmla="*/ 783 w 359"/>
                <a:gd name="T115" fmla="*/ 116 h 173"/>
                <a:gd name="T116" fmla="*/ 783 w 359"/>
                <a:gd name="T117" fmla="*/ 119 h 173"/>
                <a:gd name="T118" fmla="*/ 783 w 359"/>
                <a:gd name="T119" fmla="*/ 126 h 173"/>
                <a:gd name="T120" fmla="*/ 783 w 359"/>
                <a:gd name="T121" fmla="*/ 128 h 173"/>
                <a:gd name="T122" fmla="*/ 783 w 359"/>
                <a:gd name="T123" fmla="*/ 134 h 173"/>
                <a:gd name="T124" fmla="*/ 783 w 359"/>
                <a:gd name="T125" fmla="*/ 139 h 1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9" h="173">
                  <a:moveTo>
                    <a:pt x="0" y="172"/>
                  </a:moveTo>
                  <a:lnTo>
                    <a:pt x="6" y="152"/>
                  </a:lnTo>
                  <a:lnTo>
                    <a:pt x="11" y="143"/>
                  </a:lnTo>
                  <a:lnTo>
                    <a:pt x="17" y="134"/>
                  </a:lnTo>
                  <a:lnTo>
                    <a:pt x="24" y="125"/>
                  </a:lnTo>
                  <a:lnTo>
                    <a:pt x="32" y="116"/>
                  </a:lnTo>
                  <a:lnTo>
                    <a:pt x="40" y="108"/>
                  </a:lnTo>
                  <a:lnTo>
                    <a:pt x="50" y="100"/>
                  </a:lnTo>
                  <a:lnTo>
                    <a:pt x="60" y="92"/>
                  </a:lnTo>
                  <a:lnTo>
                    <a:pt x="72" y="85"/>
                  </a:lnTo>
                  <a:lnTo>
                    <a:pt x="83" y="78"/>
                  </a:lnTo>
                  <a:lnTo>
                    <a:pt x="96" y="71"/>
                  </a:lnTo>
                  <a:lnTo>
                    <a:pt x="108" y="64"/>
                  </a:lnTo>
                  <a:lnTo>
                    <a:pt x="121" y="58"/>
                  </a:lnTo>
                  <a:lnTo>
                    <a:pt x="135" y="52"/>
                  </a:lnTo>
                  <a:lnTo>
                    <a:pt x="148" y="47"/>
                  </a:lnTo>
                  <a:lnTo>
                    <a:pt x="162" y="42"/>
                  </a:lnTo>
                  <a:lnTo>
                    <a:pt x="176" y="36"/>
                  </a:lnTo>
                  <a:lnTo>
                    <a:pt x="190" y="32"/>
                  </a:lnTo>
                  <a:lnTo>
                    <a:pt x="205" y="27"/>
                  </a:lnTo>
                  <a:lnTo>
                    <a:pt x="219" y="23"/>
                  </a:lnTo>
                  <a:lnTo>
                    <a:pt x="233" y="19"/>
                  </a:lnTo>
                  <a:lnTo>
                    <a:pt x="246" y="16"/>
                  </a:lnTo>
                  <a:lnTo>
                    <a:pt x="260" y="13"/>
                  </a:lnTo>
                  <a:lnTo>
                    <a:pt x="273" y="10"/>
                  </a:lnTo>
                  <a:lnTo>
                    <a:pt x="286" y="8"/>
                  </a:lnTo>
                  <a:lnTo>
                    <a:pt x="298" y="5"/>
                  </a:lnTo>
                  <a:lnTo>
                    <a:pt x="309" y="4"/>
                  </a:lnTo>
                  <a:lnTo>
                    <a:pt x="320" y="2"/>
                  </a:lnTo>
                  <a:lnTo>
                    <a:pt x="330" y="1"/>
                  </a:lnTo>
                  <a:lnTo>
                    <a:pt x="340" y="0"/>
                  </a:lnTo>
                  <a:lnTo>
                    <a:pt x="349" y="0"/>
                  </a:lnTo>
                  <a:lnTo>
                    <a:pt x="350" y="4"/>
                  </a:lnTo>
                  <a:lnTo>
                    <a:pt x="351" y="7"/>
                  </a:lnTo>
                  <a:lnTo>
                    <a:pt x="351" y="9"/>
                  </a:lnTo>
                  <a:lnTo>
                    <a:pt x="352" y="12"/>
                  </a:lnTo>
                  <a:lnTo>
                    <a:pt x="352" y="14"/>
                  </a:lnTo>
                  <a:lnTo>
                    <a:pt x="353" y="16"/>
                  </a:lnTo>
                  <a:lnTo>
                    <a:pt x="354" y="18"/>
                  </a:lnTo>
                  <a:lnTo>
                    <a:pt x="354" y="21"/>
                  </a:lnTo>
                  <a:lnTo>
                    <a:pt x="354" y="23"/>
                  </a:lnTo>
                  <a:lnTo>
                    <a:pt x="355" y="26"/>
                  </a:lnTo>
                  <a:lnTo>
                    <a:pt x="355" y="28"/>
                  </a:lnTo>
                  <a:lnTo>
                    <a:pt x="356" y="30"/>
                  </a:lnTo>
                  <a:lnTo>
                    <a:pt x="356" y="33"/>
                  </a:lnTo>
                  <a:lnTo>
                    <a:pt x="356" y="35"/>
                  </a:lnTo>
                  <a:lnTo>
                    <a:pt x="356" y="38"/>
                  </a:lnTo>
                  <a:lnTo>
                    <a:pt x="357" y="40"/>
                  </a:lnTo>
                  <a:lnTo>
                    <a:pt x="357" y="42"/>
                  </a:lnTo>
                  <a:lnTo>
                    <a:pt x="357" y="44"/>
                  </a:lnTo>
                  <a:lnTo>
                    <a:pt x="357" y="47"/>
                  </a:lnTo>
                  <a:lnTo>
                    <a:pt x="357" y="49"/>
                  </a:lnTo>
                  <a:lnTo>
                    <a:pt x="358" y="52"/>
                  </a:lnTo>
                  <a:lnTo>
                    <a:pt x="358" y="54"/>
                  </a:lnTo>
                  <a:lnTo>
                    <a:pt x="358" y="57"/>
                  </a:lnTo>
                  <a:lnTo>
                    <a:pt x="358" y="59"/>
                  </a:lnTo>
                  <a:lnTo>
                    <a:pt x="358" y="62"/>
                  </a:lnTo>
                  <a:lnTo>
                    <a:pt x="357" y="64"/>
                  </a:lnTo>
                  <a:lnTo>
                    <a:pt x="357" y="66"/>
                  </a:lnTo>
                  <a:lnTo>
                    <a:pt x="357" y="69"/>
                  </a:lnTo>
                  <a:lnTo>
                    <a:pt x="357" y="71"/>
                  </a:lnTo>
                  <a:lnTo>
                    <a:pt x="357" y="74"/>
                  </a:lnTo>
                  <a:lnTo>
                    <a:pt x="357" y="7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5" name="Freeform 63">
              <a:extLst>
                <a:ext uri="{FF2B5EF4-FFF2-40B4-BE49-F238E27FC236}">
                  <a16:creationId xmlns:a16="http://schemas.microsoft.com/office/drawing/2014/main" id="{B446C525-45A4-AFF4-36E4-AF3797AE2F08}"/>
                </a:ext>
              </a:extLst>
            </p:cNvPr>
            <p:cNvSpPr>
              <a:spLocks/>
            </p:cNvSpPr>
            <p:nvPr/>
          </p:nvSpPr>
          <p:spPr bwMode="auto">
            <a:xfrm>
              <a:off x="4557" y="1322"/>
              <a:ext cx="260" cy="888"/>
            </a:xfrm>
            <a:custGeom>
              <a:avLst/>
              <a:gdLst>
                <a:gd name="T0" fmla="*/ 307 w 222"/>
                <a:gd name="T1" fmla="*/ 18 h 787"/>
                <a:gd name="T2" fmla="*/ 279 w 222"/>
                <a:gd name="T3" fmla="*/ 46 h 787"/>
                <a:gd name="T4" fmla="*/ 265 w 222"/>
                <a:gd name="T5" fmla="*/ 77 h 787"/>
                <a:gd name="T6" fmla="*/ 256 w 222"/>
                <a:gd name="T7" fmla="*/ 115 h 787"/>
                <a:gd name="T8" fmla="*/ 256 w 222"/>
                <a:gd name="T9" fmla="*/ 156 h 787"/>
                <a:gd name="T10" fmla="*/ 261 w 222"/>
                <a:gd name="T11" fmla="*/ 200 h 787"/>
                <a:gd name="T12" fmla="*/ 262 w 222"/>
                <a:gd name="T13" fmla="*/ 241 h 787"/>
                <a:gd name="T14" fmla="*/ 262 w 222"/>
                <a:gd name="T15" fmla="*/ 282 h 787"/>
                <a:gd name="T16" fmla="*/ 255 w 222"/>
                <a:gd name="T17" fmla="*/ 325 h 787"/>
                <a:gd name="T18" fmla="*/ 242 w 222"/>
                <a:gd name="T19" fmla="*/ 361 h 787"/>
                <a:gd name="T20" fmla="*/ 217 w 222"/>
                <a:gd name="T21" fmla="*/ 390 h 787"/>
                <a:gd name="T22" fmla="*/ 203 w 222"/>
                <a:gd name="T23" fmla="*/ 404 h 787"/>
                <a:gd name="T24" fmla="*/ 185 w 222"/>
                <a:gd name="T25" fmla="*/ 415 h 787"/>
                <a:gd name="T26" fmla="*/ 167 w 222"/>
                <a:gd name="T27" fmla="*/ 428 h 787"/>
                <a:gd name="T28" fmla="*/ 151 w 222"/>
                <a:gd name="T29" fmla="*/ 440 h 787"/>
                <a:gd name="T30" fmla="*/ 134 w 222"/>
                <a:gd name="T31" fmla="*/ 456 h 787"/>
                <a:gd name="T32" fmla="*/ 121 w 222"/>
                <a:gd name="T33" fmla="*/ 471 h 787"/>
                <a:gd name="T34" fmla="*/ 111 w 222"/>
                <a:gd name="T35" fmla="*/ 489 h 787"/>
                <a:gd name="T36" fmla="*/ 107 w 222"/>
                <a:gd name="T37" fmla="*/ 510 h 787"/>
                <a:gd name="T38" fmla="*/ 111 w 222"/>
                <a:gd name="T39" fmla="*/ 531 h 787"/>
                <a:gd name="T40" fmla="*/ 121 w 222"/>
                <a:gd name="T41" fmla="*/ 557 h 787"/>
                <a:gd name="T42" fmla="*/ 137 w 222"/>
                <a:gd name="T43" fmla="*/ 583 h 787"/>
                <a:gd name="T44" fmla="*/ 152 w 222"/>
                <a:gd name="T45" fmla="*/ 599 h 787"/>
                <a:gd name="T46" fmla="*/ 167 w 222"/>
                <a:gd name="T47" fmla="*/ 614 h 787"/>
                <a:gd name="T48" fmla="*/ 184 w 222"/>
                <a:gd name="T49" fmla="*/ 626 h 787"/>
                <a:gd name="T50" fmla="*/ 198 w 222"/>
                <a:gd name="T51" fmla="*/ 639 h 787"/>
                <a:gd name="T52" fmla="*/ 208 w 222"/>
                <a:gd name="T53" fmla="*/ 653 h 787"/>
                <a:gd name="T54" fmla="*/ 219 w 222"/>
                <a:gd name="T55" fmla="*/ 668 h 787"/>
                <a:gd name="T56" fmla="*/ 227 w 222"/>
                <a:gd name="T57" fmla="*/ 686 h 787"/>
                <a:gd name="T58" fmla="*/ 230 w 222"/>
                <a:gd name="T59" fmla="*/ 712 h 787"/>
                <a:gd name="T60" fmla="*/ 227 w 222"/>
                <a:gd name="T61" fmla="*/ 740 h 787"/>
                <a:gd name="T62" fmla="*/ 223 w 222"/>
                <a:gd name="T63" fmla="*/ 767 h 787"/>
                <a:gd name="T64" fmla="*/ 217 w 222"/>
                <a:gd name="T65" fmla="*/ 794 h 787"/>
                <a:gd name="T66" fmla="*/ 210 w 222"/>
                <a:gd name="T67" fmla="*/ 830 h 787"/>
                <a:gd name="T68" fmla="*/ 203 w 222"/>
                <a:gd name="T69" fmla="*/ 872 h 787"/>
                <a:gd name="T70" fmla="*/ 194 w 222"/>
                <a:gd name="T71" fmla="*/ 918 h 787"/>
                <a:gd name="T72" fmla="*/ 187 w 222"/>
                <a:gd name="T73" fmla="*/ 964 h 787"/>
                <a:gd name="T74" fmla="*/ 178 w 222"/>
                <a:gd name="T75" fmla="*/ 1009 h 787"/>
                <a:gd name="T76" fmla="*/ 171 w 222"/>
                <a:gd name="T77" fmla="*/ 1044 h 787"/>
                <a:gd name="T78" fmla="*/ 163 w 222"/>
                <a:gd name="T79" fmla="*/ 1073 h 787"/>
                <a:gd name="T80" fmla="*/ 158 w 222"/>
                <a:gd name="T81" fmla="*/ 1094 h 787"/>
                <a:gd name="T82" fmla="*/ 142 w 222"/>
                <a:gd name="T83" fmla="*/ 1110 h 787"/>
                <a:gd name="T84" fmla="*/ 121 w 222"/>
                <a:gd name="T85" fmla="*/ 1120 h 787"/>
                <a:gd name="T86" fmla="*/ 102 w 222"/>
                <a:gd name="T87" fmla="*/ 1124 h 787"/>
                <a:gd name="T88" fmla="*/ 85 w 222"/>
                <a:gd name="T89" fmla="*/ 1124 h 787"/>
                <a:gd name="T90" fmla="*/ 66 w 222"/>
                <a:gd name="T91" fmla="*/ 1124 h 787"/>
                <a:gd name="T92" fmla="*/ 50 w 222"/>
                <a:gd name="T93" fmla="*/ 1124 h 787"/>
                <a:gd name="T94" fmla="*/ 37 w 222"/>
                <a:gd name="T95" fmla="*/ 1128 h 787"/>
                <a:gd name="T96" fmla="*/ 25 w 222"/>
                <a:gd name="T97" fmla="*/ 1137 h 787"/>
                <a:gd name="T98" fmla="*/ 13 w 222"/>
                <a:gd name="T99" fmla="*/ 1150 h 787"/>
                <a:gd name="T100" fmla="*/ 2 w 222"/>
                <a:gd name="T101" fmla="*/ 1171 h 787"/>
                <a:gd name="T102" fmla="*/ 0 w 222"/>
                <a:gd name="T103" fmla="*/ 1202 h 787"/>
                <a:gd name="T104" fmla="*/ 9 w 222"/>
                <a:gd name="T105" fmla="*/ 1258 h 787"/>
                <a:gd name="T106" fmla="*/ 35 w 222"/>
                <a:gd name="T107" fmla="*/ 1298 h 787"/>
                <a:gd name="T108" fmla="*/ 75 w 222"/>
                <a:gd name="T109" fmla="*/ 1330 h 787"/>
                <a:gd name="T110" fmla="*/ 129 w 222"/>
                <a:gd name="T111" fmla="*/ 1363 h 787"/>
                <a:gd name="T112" fmla="*/ 185 w 222"/>
                <a:gd name="T113" fmla="*/ 1388 h 787"/>
                <a:gd name="T114" fmla="*/ 249 w 222"/>
                <a:gd name="T115" fmla="*/ 1410 h 787"/>
                <a:gd name="T116" fmla="*/ 312 w 222"/>
                <a:gd name="T117" fmla="*/ 1425 h 787"/>
                <a:gd name="T118" fmla="*/ 374 w 222"/>
                <a:gd name="T119" fmla="*/ 1436 h 787"/>
                <a:gd name="T120" fmla="*/ 427 w 222"/>
                <a:gd name="T121" fmla="*/ 1437 h 787"/>
                <a:gd name="T122" fmla="*/ 473 w 222"/>
                <a:gd name="T123" fmla="*/ 1435 h 7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2" h="787">
                  <a:moveTo>
                    <a:pt x="158" y="0"/>
                  </a:moveTo>
                  <a:lnTo>
                    <a:pt x="144" y="6"/>
                  </a:lnTo>
                  <a:lnTo>
                    <a:pt x="139" y="10"/>
                  </a:lnTo>
                  <a:lnTo>
                    <a:pt x="134" y="15"/>
                  </a:lnTo>
                  <a:lnTo>
                    <a:pt x="130" y="19"/>
                  </a:lnTo>
                  <a:lnTo>
                    <a:pt x="126" y="25"/>
                  </a:lnTo>
                  <a:lnTo>
                    <a:pt x="124" y="30"/>
                  </a:lnTo>
                  <a:lnTo>
                    <a:pt x="122" y="36"/>
                  </a:lnTo>
                  <a:lnTo>
                    <a:pt x="120" y="42"/>
                  </a:lnTo>
                  <a:lnTo>
                    <a:pt x="118" y="49"/>
                  </a:lnTo>
                  <a:lnTo>
                    <a:pt x="117" y="56"/>
                  </a:lnTo>
                  <a:lnTo>
                    <a:pt x="117" y="63"/>
                  </a:lnTo>
                  <a:lnTo>
                    <a:pt x="116" y="70"/>
                  </a:lnTo>
                  <a:lnTo>
                    <a:pt x="116" y="77"/>
                  </a:lnTo>
                  <a:lnTo>
                    <a:pt x="117" y="85"/>
                  </a:lnTo>
                  <a:lnTo>
                    <a:pt x="117" y="93"/>
                  </a:lnTo>
                  <a:lnTo>
                    <a:pt x="117" y="101"/>
                  </a:lnTo>
                  <a:lnTo>
                    <a:pt x="118" y="109"/>
                  </a:lnTo>
                  <a:lnTo>
                    <a:pt x="118" y="116"/>
                  </a:lnTo>
                  <a:lnTo>
                    <a:pt x="119" y="124"/>
                  </a:lnTo>
                  <a:lnTo>
                    <a:pt x="119" y="132"/>
                  </a:lnTo>
                  <a:lnTo>
                    <a:pt x="119" y="140"/>
                  </a:lnTo>
                  <a:lnTo>
                    <a:pt x="119" y="148"/>
                  </a:lnTo>
                  <a:lnTo>
                    <a:pt x="119" y="155"/>
                  </a:lnTo>
                  <a:lnTo>
                    <a:pt x="118" y="163"/>
                  </a:lnTo>
                  <a:lnTo>
                    <a:pt x="118" y="170"/>
                  </a:lnTo>
                  <a:lnTo>
                    <a:pt x="116" y="177"/>
                  </a:lnTo>
                  <a:lnTo>
                    <a:pt x="114" y="185"/>
                  </a:lnTo>
                  <a:lnTo>
                    <a:pt x="112" y="191"/>
                  </a:lnTo>
                  <a:lnTo>
                    <a:pt x="110" y="198"/>
                  </a:lnTo>
                  <a:lnTo>
                    <a:pt x="106" y="204"/>
                  </a:lnTo>
                  <a:lnTo>
                    <a:pt x="102" y="210"/>
                  </a:lnTo>
                  <a:lnTo>
                    <a:pt x="98" y="214"/>
                  </a:lnTo>
                  <a:lnTo>
                    <a:pt x="96" y="216"/>
                  </a:lnTo>
                  <a:lnTo>
                    <a:pt x="94" y="218"/>
                  </a:lnTo>
                  <a:lnTo>
                    <a:pt x="92" y="221"/>
                  </a:lnTo>
                  <a:lnTo>
                    <a:pt x="89" y="223"/>
                  </a:lnTo>
                  <a:lnTo>
                    <a:pt x="86" y="225"/>
                  </a:lnTo>
                  <a:lnTo>
                    <a:pt x="84" y="227"/>
                  </a:lnTo>
                  <a:lnTo>
                    <a:pt x="81" y="229"/>
                  </a:lnTo>
                  <a:lnTo>
                    <a:pt x="78" y="231"/>
                  </a:lnTo>
                  <a:lnTo>
                    <a:pt x="76" y="234"/>
                  </a:lnTo>
                  <a:lnTo>
                    <a:pt x="73" y="236"/>
                  </a:lnTo>
                  <a:lnTo>
                    <a:pt x="70" y="239"/>
                  </a:lnTo>
                  <a:lnTo>
                    <a:pt x="68" y="241"/>
                  </a:lnTo>
                  <a:lnTo>
                    <a:pt x="65" y="244"/>
                  </a:lnTo>
                  <a:lnTo>
                    <a:pt x="63" y="246"/>
                  </a:lnTo>
                  <a:lnTo>
                    <a:pt x="61" y="249"/>
                  </a:lnTo>
                  <a:lnTo>
                    <a:pt x="58" y="252"/>
                  </a:lnTo>
                  <a:lnTo>
                    <a:pt x="56" y="255"/>
                  </a:lnTo>
                  <a:lnTo>
                    <a:pt x="55" y="258"/>
                  </a:lnTo>
                  <a:lnTo>
                    <a:pt x="53" y="261"/>
                  </a:lnTo>
                  <a:lnTo>
                    <a:pt x="52" y="264"/>
                  </a:lnTo>
                  <a:lnTo>
                    <a:pt x="50" y="267"/>
                  </a:lnTo>
                  <a:lnTo>
                    <a:pt x="50" y="271"/>
                  </a:lnTo>
                  <a:lnTo>
                    <a:pt x="49" y="275"/>
                  </a:lnTo>
                  <a:lnTo>
                    <a:pt x="49" y="279"/>
                  </a:lnTo>
                  <a:lnTo>
                    <a:pt x="49" y="283"/>
                  </a:lnTo>
                  <a:lnTo>
                    <a:pt x="49" y="287"/>
                  </a:lnTo>
                  <a:lnTo>
                    <a:pt x="50" y="291"/>
                  </a:lnTo>
                  <a:lnTo>
                    <a:pt x="51" y="296"/>
                  </a:lnTo>
                  <a:lnTo>
                    <a:pt x="53" y="300"/>
                  </a:lnTo>
                  <a:lnTo>
                    <a:pt x="55" y="305"/>
                  </a:lnTo>
                  <a:lnTo>
                    <a:pt x="58" y="313"/>
                  </a:lnTo>
                  <a:lnTo>
                    <a:pt x="60" y="316"/>
                  </a:lnTo>
                  <a:lnTo>
                    <a:pt x="62" y="319"/>
                  </a:lnTo>
                  <a:lnTo>
                    <a:pt x="65" y="323"/>
                  </a:lnTo>
                  <a:lnTo>
                    <a:pt x="67" y="325"/>
                  </a:lnTo>
                  <a:lnTo>
                    <a:pt x="69" y="328"/>
                  </a:lnTo>
                  <a:lnTo>
                    <a:pt x="72" y="331"/>
                  </a:lnTo>
                  <a:lnTo>
                    <a:pt x="74" y="333"/>
                  </a:lnTo>
                  <a:lnTo>
                    <a:pt x="76" y="335"/>
                  </a:lnTo>
                  <a:lnTo>
                    <a:pt x="79" y="338"/>
                  </a:lnTo>
                  <a:lnTo>
                    <a:pt x="81" y="340"/>
                  </a:lnTo>
                  <a:lnTo>
                    <a:pt x="83" y="342"/>
                  </a:lnTo>
                  <a:lnTo>
                    <a:pt x="86" y="345"/>
                  </a:lnTo>
                  <a:lnTo>
                    <a:pt x="88" y="347"/>
                  </a:lnTo>
                  <a:lnTo>
                    <a:pt x="90" y="349"/>
                  </a:lnTo>
                  <a:lnTo>
                    <a:pt x="92" y="352"/>
                  </a:lnTo>
                  <a:lnTo>
                    <a:pt x="94" y="354"/>
                  </a:lnTo>
                  <a:lnTo>
                    <a:pt x="95" y="357"/>
                  </a:lnTo>
                  <a:lnTo>
                    <a:pt x="97" y="359"/>
                  </a:lnTo>
                  <a:lnTo>
                    <a:pt x="98" y="363"/>
                  </a:lnTo>
                  <a:lnTo>
                    <a:pt x="100" y="365"/>
                  </a:lnTo>
                  <a:lnTo>
                    <a:pt x="101" y="369"/>
                  </a:lnTo>
                  <a:lnTo>
                    <a:pt x="102" y="372"/>
                  </a:lnTo>
                  <a:lnTo>
                    <a:pt x="103" y="376"/>
                  </a:lnTo>
                  <a:lnTo>
                    <a:pt x="104" y="380"/>
                  </a:lnTo>
                  <a:lnTo>
                    <a:pt x="104" y="384"/>
                  </a:lnTo>
                  <a:lnTo>
                    <a:pt x="104" y="389"/>
                  </a:lnTo>
                  <a:lnTo>
                    <a:pt x="104" y="393"/>
                  </a:lnTo>
                  <a:lnTo>
                    <a:pt x="104" y="399"/>
                  </a:lnTo>
                  <a:lnTo>
                    <a:pt x="103" y="404"/>
                  </a:lnTo>
                  <a:lnTo>
                    <a:pt x="102" y="410"/>
                  </a:lnTo>
                  <a:lnTo>
                    <a:pt x="101" y="415"/>
                  </a:lnTo>
                  <a:lnTo>
                    <a:pt x="101" y="419"/>
                  </a:lnTo>
                  <a:lnTo>
                    <a:pt x="100" y="423"/>
                  </a:lnTo>
                  <a:lnTo>
                    <a:pt x="99" y="429"/>
                  </a:lnTo>
                  <a:lnTo>
                    <a:pt x="98" y="434"/>
                  </a:lnTo>
                  <a:lnTo>
                    <a:pt x="98" y="441"/>
                  </a:lnTo>
                  <a:lnTo>
                    <a:pt x="97" y="447"/>
                  </a:lnTo>
                  <a:lnTo>
                    <a:pt x="96" y="454"/>
                  </a:lnTo>
                  <a:lnTo>
                    <a:pt x="94" y="462"/>
                  </a:lnTo>
                  <a:lnTo>
                    <a:pt x="94" y="469"/>
                  </a:lnTo>
                  <a:lnTo>
                    <a:pt x="92" y="477"/>
                  </a:lnTo>
                  <a:lnTo>
                    <a:pt x="91" y="485"/>
                  </a:lnTo>
                  <a:lnTo>
                    <a:pt x="90" y="494"/>
                  </a:lnTo>
                  <a:lnTo>
                    <a:pt x="88" y="502"/>
                  </a:lnTo>
                  <a:lnTo>
                    <a:pt x="87" y="511"/>
                  </a:lnTo>
                  <a:lnTo>
                    <a:pt x="86" y="519"/>
                  </a:lnTo>
                  <a:lnTo>
                    <a:pt x="85" y="527"/>
                  </a:lnTo>
                  <a:lnTo>
                    <a:pt x="84" y="535"/>
                  </a:lnTo>
                  <a:lnTo>
                    <a:pt x="82" y="543"/>
                  </a:lnTo>
                  <a:lnTo>
                    <a:pt x="81" y="551"/>
                  </a:lnTo>
                  <a:lnTo>
                    <a:pt x="80" y="558"/>
                  </a:lnTo>
                  <a:lnTo>
                    <a:pt x="78" y="565"/>
                  </a:lnTo>
                  <a:lnTo>
                    <a:pt x="78" y="571"/>
                  </a:lnTo>
                  <a:lnTo>
                    <a:pt x="76" y="577"/>
                  </a:lnTo>
                  <a:lnTo>
                    <a:pt x="75" y="583"/>
                  </a:lnTo>
                  <a:lnTo>
                    <a:pt x="74" y="587"/>
                  </a:lnTo>
                  <a:lnTo>
                    <a:pt x="74" y="592"/>
                  </a:lnTo>
                  <a:lnTo>
                    <a:pt x="72" y="595"/>
                  </a:lnTo>
                  <a:lnTo>
                    <a:pt x="72" y="598"/>
                  </a:lnTo>
                  <a:lnTo>
                    <a:pt x="71" y="600"/>
                  </a:lnTo>
                  <a:lnTo>
                    <a:pt x="71" y="601"/>
                  </a:lnTo>
                  <a:lnTo>
                    <a:pt x="64" y="607"/>
                  </a:lnTo>
                  <a:lnTo>
                    <a:pt x="61" y="609"/>
                  </a:lnTo>
                  <a:lnTo>
                    <a:pt x="58" y="611"/>
                  </a:lnTo>
                  <a:lnTo>
                    <a:pt x="55" y="612"/>
                  </a:lnTo>
                  <a:lnTo>
                    <a:pt x="52" y="613"/>
                  </a:lnTo>
                  <a:lnTo>
                    <a:pt x="49" y="614"/>
                  </a:lnTo>
                  <a:lnTo>
                    <a:pt x="46" y="615"/>
                  </a:lnTo>
                  <a:lnTo>
                    <a:pt x="44" y="615"/>
                  </a:lnTo>
                  <a:lnTo>
                    <a:pt x="41" y="615"/>
                  </a:lnTo>
                  <a:lnTo>
                    <a:pt x="38" y="615"/>
                  </a:lnTo>
                  <a:lnTo>
                    <a:pt x="35" y="615"/>
                  </a:lnTo>
                  <a:lnTo>
                    <a:pt x="33" y="615"/>
                  </a:lnTo>
                  <a:lnTo>
                    <a:pt x="30" y="615"/>
                  </a:lnTo>
                  <a:lnTo>
                    <a:pt x="28" y="615"/>
                  </a:lnTo>
                  <a:lnTo>
                    <a:pt x="26" y="615"/>
                  </a:lnTo>
                  <a:lnTo>
                    <a:pt x="23" y="615"/>
                  </a:lnTo>
                  <a:lnTo>
                    <a:pt x="21" y="616"/>
                  </a:lnTo>
                  <a:lnTo>
                    <a:pt x="19" y="616"/>
                  </a:lnTo>
                  <a:lnTo>
                    <a:pt x="17" y="617"/>
                  </a:lnTo>
                  <a:lnTo>
                    <a:pt x="15" y="618"/>
                  </a:lnTo>
                  <a:lnTo>
                    <a:pt x="13" y="619"/>
                  </a:lnTo>
                  <a:lnTo>
                    <a:pt x="11" y="621"/>
                  </a:lnTo>
                  <a:lnTo>
                    <a:pt x="9" y="623"/>
                  </a:lnTo>
                  <a:lnTo>
                    <a:pt x="8" y="625"/>
                  </a:lnTo>
                  <a:lnTo>
                    <a:pt x="6" y="628"/>
                  </a:lnTo>
                  <a:lnTo>
                    <a:pt x="5" y="631"/>
                  </a:lnTo>
                  <a:lnTo>
                    <a:pt x="4" y="635"/>
                  </a:lnTo>
                  <a:lnTo>
                    <a:pt x="2" y="640"/>
                  </a:lnTo>
                  <a:lnTo>
                    <a:pt x="1" y="645"/>
                  </a:lnTo>
                  <a:lnTo>
                    <a:pt x="0" y="651"/>
                  </a:lnTo>
                  <a:lnTo>
                    <a:pt x="0" y="658"/>
                  </a:lnTo>
                  <a:lnTo>
                    <a:pt x="0" y="673"/>
                  </a:lnTo>
                  <a:lnTo>
                    <a:pt x="1" y="681"/>
                  </a:lnTo>
                  <a:lnTo>
                    <a:pt x="4" y="688"/>
                  </a:lnTo>
                  <a:lnTo>
                    <a:pt x="7" y="695"/>
                  </a:lnTo>
                  <a:lnTo>
                    <a:pt x="11" y="702"/>
                  </a:lnTo>
                  <a:lnTo>
                    <a:pt x="16" y="709"/>
                  </a:lnTo>
                  <a:lnTo>
                    <a:pt x="22" y="715"/>
                  </a:lnTo>
                  <a:lnTo>
                    <a:pt x="28" y="722"/>
                  </a:lnTo>
                  <a:lnTo>
                    <a:pt x="34" y="728"/>
                  </a:lnTo>
                  <a:lnTo>
                    <a:pt x="42" y="734"/>
                  </a:lnTo>
                  <a:lnTo>
                    <a:pt x="50" y="739"/>
                  </a:lnTo>
                  <a:lnTo>
                    <a:pt x="58" y="745"/>
                  </a:lnTo>
                  <a:lnTo>
                    <a:pt x="66" y="750"/>
                  </a:lnTo>
                  <a:lnTo>
                    <a:pt x="75" y="755"/>
                  </a:lnTo>
                  <a:lnTo>
                    <a:pt x="84" y="759"/>
                  </a:lnTo>
                  <a:lnTo>
                    <a:pt x="94" y="763"/>
                  </a:lnTo>
                  <a:lnTo>
                    <a:pt x="103" y="767"/>
                  </a:lnTo>
                  <a:lnTo>
                    <a:pt x="113" y="771"/>
                  </a:lnTo>
                  <a:lnTo>
                    <a:pt x="122" y="774"/>
                  </a:lnTo>
                  <a:lnTo>
                    <a:pt x="132" y="777"/>
                  </a:lnTo>
                  <a:lnTo>
                    <a:pt x="142" y="779"/>
                  </a:lnTo>
                  <a:lnTo>
                    <a:pt x="151" y="781"/>
                  </a:lnTo>
                  <a:lnTo>
                    <a:pt x="160" y="783"/>
                  </a:lnTo>
                  <a:lnTo>
                    <a:pt x="169" y="785"/>
                  </a:lnTo>
                  <a:lnTo>
                    <a:pt x="178" y="785"/>
                  </a:lnTo>
                  <a:lnTo>
                    <a:pt x="186" y="786"/>
                  </a:lnTo>
                  <a:lnTo>
                    <a:pt x="194" y="786"/>
                  </a:lnTo>
                  <a:lnTo>
                    <a:pt x="202" y="786"/>
                  </a:lnTo>
                  <a:lnTo>
                    <a:pt x="209" y="785"/>
                  </a:lnTo>
                  <a:lnTo>
                    <a:pt x="215" y="784"/>
                  </a:lnTo>
                  <a:lnTo>
                    <a:pt x="221" y="78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6" name="Freeform 64">
              <a:extLst>
                <a:ext uri="{FF2B5EF4-FFF2-40B4-BE49-F238E27FC236}">
                  <a16:creationId xmlns:a16="http://schemas.microsoft.com/office/drawing/2014/main" id="{A23673C4-DA3D-3F69-4BF5-2A39E86B8CED}"/>
                </a:ext>
              </a:extLst>
            </p:cNvPr>
            <p:cNvSpPr>
              <a:spLocks/>
            </p:cNvSpPr>
            <p:nvPr/>
          </p:nvSpPr>
          <p:spPr bwMode="auto">
            <a:xfrm>
              <a:off x="4424" y="1364"/>
              <a:ext cx="116" cy="196"/>
            </a:xfrm>
            <a:custGeom>
              <a:avLst/>
              <a:gdLst>
                <a:gd name="T0" fmla="*/ 111 w 99"/>
                <a:gd name="T1" fmla="*/ 314 h 174"/>
                <a:gd name="T2" fmla="*/ 118 w 99"/>
                <a:gd name="T3" fmla="*/ 292 h 174"/>
                <a:gd name="T4" fmla="*/ 118 w 99"/>
                <a:gd name="T5" fmla="*/ 282 h 174"/>
                <a:gd name="T6" fmla="*/ 118 w 99"/>
                <a:gd name="T7" fmla="*/ 271 h 174"/>
                <a:gd name="T8" fmla="*/ 118 w 99"/>
                <a:gd name="T9" fmla="*/ 262 h 174"/>
                <a:gd name="T10" fmla="*/ 114 w 99"/>
                <a:gd name="T11" fmla="*/ 255 h 174"/>
                <a:gd name="T12" fmla="*/ 111 w 99"/>
                <a:gd name="T13" fmla="*/ 244 h 174"/>
                <a:gd name="T14" fmla="*/ 109 w 99"/>
                <a:gd name="T15" fmla="*/ 234 h 174"/>
                <a:gd name="T16" fmla="*/ 102 w 99"/>
                <a:gd name="T17" fmla="*/ 229 h 174"/>
                <a:gd name="T18" fmla="*/ 97 w 99"/>
                <a:gd name="T19" fmla="*/ 219 h 174"/>
                <a:gd name="T20" fmla="*/ 93 w 99"/>
                <a:gd name="T21" fmla="*/ 213 h 174"/>
                <a:gd name="T22" fmla="*/ 87 w 99"/>
                <a:gd name="T23" fmla="*/ 204 h 174"/>
                <a:gd name="T24" fmla="*/ 79 w 99"/>
                <a:gd name="T25" fmla="*/ 199 h 174"/>
                <a:gd name="T26" fmla="*/ 74 w 99"/>
                <a:gd name="T27" fmla="*/ 189 h 174"/>
                <a:gd name="T28" fmla="*/ 66 w 99"/>
                <a:gd name="T29" fmla="*/ 181 h 174"/>
                <a:gd name="T30" fmla="*/ 56 w 99"/>
                <a:gd name="T31" fmla="*/ 173 h 174"/>
                <a:gd name="T32" fmla="*/ 50 w 99"/>
                <a:gd name="T33" fmla="*/ 168 h 174"/>
                <a:gd name="T34" fmla="*/ 43 w 99"/>
                <a:gd name="T35" fmla="*/ 160 h 174"/>
                <a:gd name="T36" fmla="*/ 37 w 99"/>
                <a:gd name="T37" fmla="*/ 153 h 174"/>
                <a:gd name="T38" fmla="*/ 30 w 99"/>
                <a:gd name="T39" fmla="*/ 144 h 174"/>
                <a:gd name="T40" fmla="*/ 25 w 99"/>
                <a:gd name="T41" fmla="*/ 139 h 174"/>
                <a:gd name="T42" fmla="*/ 18 w 99"/>
                <a:gd name="T43" fmla="*/ 128 h 174"/>
                <a:gd name="T44" fmla="*/ 13 w 99"/>
                <a:gd name="T45" fmla="*/ 121 h 174"/>
                <a:gd name="T46" fmla="*/ 9 w 99"/>
                <a:gd name="T47" fmla="*/ 113 h 174"/>
                <a:gd name="T48" fmla="*/ 2 w 99"/>
                <a:gd name="T49" fmla="*/ 104 h 174"/>
                <a:gd name="T50" fmla="*/ 1 w 99"/>
                <a:gd name="T51" fmla="*/ 98 h 174"/>
                <a:gd name="T52" fmla="*/ 0 w 99"/>
                <a:gd name="T53" fmla="*/ 88 h 174"/>
                <a:gd name="T54" fmla="*/ 0 w 99"/>
                <a:gd name="T55" fmla="*/ 78 h 174"/>
                <a:gd name="T56" fmla="*/ 0 w 99"/>
                <a:gd name="T57" fmla="*/ 69 h 174"/>
                <a:gd name="T58" fmla="*/ 0 w 99"/>
                <a:gd name="T59" fmla="*/ 59 h 174"/>
                <a:gd name="T60" fmla="*/ 1 w 99"/>
                <a:gd name="T61" fmla="*/ 47 h 174"/>
                <a:gd name="T62" fmla="*/ 8 w 99"/>
                <a:gd name="T63" fmla="*/ 37 h 174"/>
                <a:gd name="T64" fmla="*/ 18 w 99"/>
                <a:gd name="T65" fmla="*/ 33 h 174"/>
                <a:gd name="T66" fmla="*/ 25 w 99"/>
                <a:gd name="T67" fmla="*/ 33 h 174"/>
                <a:gd name="T68" fmla="*/ 30 w 99"/>
                <a:gd name="T69" fmla="*/ 29 h 174"/>
                <a:gd name="T70" fmla="*/ 37 w 99"/>
                <a:gd name="T71" fmla="*/ 29 h 174"/>
                <a:gd name="T72" fmla="*/ 43 w 99"/>
                <a:gd name="T73" fmla="*/ 27 h 174"/>
                <a:gd name="T74" fmla="*/ 50 w 99"/>
                <a:gd name="T75" fmla="*/ 26 h 174"/>
                <a:gd name="T76" fmla="*/ 56 w 99"/>
                <a:gd name="T77" fmla="*/ 24 h 174"/>
                <a:gd name="T78" fmla="*/ 64 w 99"/>
                <a:gd name="T79" fmla="*/ 23 h 174"/>
                <a:gd name="T80" fmla="*/ 69 w 99"/>
                <a:gd name="T81" fmla="*/ 20 h 174"/>
                <a:gd name="T82" fmla="*/ 77 w 99"/>
                <a:gd name="T83" fmla="*/ 18 h 174"/>
                <a:gd name="T84" fmla="*/ 86 w 99"/>
                <a:gd name="T85" fmla="*/ 16 h 174"/>
                <a:gd name="T86" fmla="*/ 88 w 99"/>
                <a:gd name="T87" fmla="*/ 14 h 174"/>
                <a:gd name="T88" fmla="*/ 97 w 99"/>
                <a:gd name="T89" fmla="*/ 12 h 174"/>
                <a:gd name="T90" fmla="*/ 102 w 99"/>
                <a:gd name="T91" fmla="*/ 11 h 174"/>
                <a:gd name="T92" fmla="*/ 111 w 99"/>
                <a:gd name="T93" fmla="*/ 11 h 174"/>
                <a:gd name="T94" fmla="*/ 114 w 99"/>
                <a:gd name="T95" fmla="*/ 10 h 174"/>
                <a:gd name="T96" fmla="*/ 121 w 99"/>
                <a:gd name="T97" fmla="*/ 9 h 174"/>
                <a:gd name="T98" fmla="*/ 129 w 99"/>
                <a:gd name="T99" fmla="*/ 3 h 174"/>
                <a:gd name="T100" fmla="*/ 134 w 99"/>
                <a:gd name="T101" fmla="*/ 3 h 174"/>
                <a:gd name="T102" fmla="*/ 142 w 99"/>
                <a:gd name="T103" fmla="*/ 2 h 174"/>
                <a:gd name="T104" fmla="*/ 150 w 99"/>
                <a:gd name="T105" fmla="*/ 2 h 174"/>
                <a:gd name="T106" fmla="*/ 153 w 99"/>
                <a:gd name="T107" fmla="*/ 1 h 174"/>
                <a:gd name="T108" fmla="*/ 162 w 99"/>
                <a:gd name="T109" fmla="*/ 1 h 174"/>
                <a:gd name="T110" fmla="*/ 168 w 99"/>
                <a:gd name="T111" fmla="*/ 1 h 174"/>
                <a:gd name="T112" fmla="*/ 176 w 99"/>
                <a:gd name="T113" fmla="*/ 0 h 174"/>
                <a:gd name="T114" fmla="*/ 179 w 99"/>
                <a:gd name="T115" fmla="*/ 0 h 174"/>
                <a:gd name="T116" fmla="*/ 190 w 99"/>
                <a:gd name="T117" fmla="*/ 0 h 174"/>
                <a:gd name="T118" fmla="*/ 195 w 99"/>
                <a:gd name="T119" fmla="*/ 0 h 174"/>
                <a:gd name="T120" fmla="*/ 205 w 99"/>
                <a:gd name="T121" fmla="*/ 1 h 174"/>
                <a:gd name="T122" fmla="*/ 209 w 99"/>
                <a:gd name="T123" fmla="*/ 1 h 174"/>
                <a:gd name="T124" fmla="*/ 217 w 99"/>
                <a:gd name="T125" fmla="*/ 2 h 1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9" h="174">
                  <a:moveTo>
                    <a:pt x="50" y="173"/>
                  </a:moveTo>
                  <a:lnTo>
                    <a:pt x="53" y="161"/>
                  </a:lnTo>
                  <a:lnTo>
                    <a:pt x="53" y="155"/>
                  </a:lnTo>
                  <a:lnTo>
                    <a:pt x="53" y="150"/>
                  </a:lnTo>
                  <a:lnTo>
                    <a:pt x="53" y="145"/>
                  </a:lnTo>
                  <a:lnTo>
                    <a:pt x="52" y="140"/>
                  </a:lnTo>
                  <a:lnTo>
                    <a:pt x="50" y="135"/>
                  </a:lnTo>
                  <a:lnTo>
                    <a:pt x="49" y="130"/>
                  </a:lnTo>
                  <a:lnTo>
                    <a:pt x="46" y="126"/>
                  </a:lnTo>
                  <a:lnTo>
                    <a:pt x="44" y="121"/>
                  </a:lnTo>
                  <a:lnTo>
                    <a:pt x="42" y="117"/>
                  </a:lnTo>
                  <a:lnTo>
                    <a:pt x="39" y="113"/>
                  </a:lnTo>
                  <a:lnTo>
                    <a:pt x="36" y="109"/>
                  </a:lnTo>
                  <a:lnTo>
                    <a:pt x="33" y="104"/>
                  </a:lnTo>
                  <a:lnTo>
                    <a:pt x="30" y="100"/>
                  </a:lnTo>
                  <a:lnTo>
                    <a:pt x="26" y="96"/>
                  </a:lnTo>
                  <a:lnTo>
                    <a:pt x="23" y="92"/>
                  </a:lnTo>
                  <a:lnTo>
                    <a:pt x="20" y="88"/>
                  </a:lnTo>
                  <a:lnTo>
                    <a:pt x="17" y="84"/>
                  </a:lnTo>
                  <a:lnTo>
                    <a:pt x="14" y="80"/>
                  </a:lnTo>
                  <a:lnTo>
                    <a:pt x="11" y="76"/>
                  </a:lnTo>
                  <a:lnTo>
                    <a:pt x="8" y="71"/>
                  </a:lnTo>
                  <a:lnTo>
                    <a:pt x="6" y="67"/>
                  </a:lnTo>
                  <a:lnTo>
                    <a:pt x="4" y="62"/>
                  </a:lnTo>
                  <a:lnTo>
                    <a:pt x="2" y="58"/>
                  </a:lnTo>
                  <a:lnTo>
                    <a:pt x="1" y="53"/>
                  </a:lnTo>
                  <a:lnTo>
                    <a:pt x="0" y="48"/>
                  </a:lnTo>
                  <a:lnTo>
                    <a:pt x="0" y="43"/>
                  </a:lnTo>
                  <a:lnTo>
                    <a:pt x="0" y="38"/>
                  </a:lnTo>
                  <a:lnTo>
                    <a:pt x="0" y="32"/>
                  </a:lnTo>
                  <a:lnTo>
                    <a:pt x="1" y="26"/>
                  </a:lnTo>
                  <a:lnTo>
                    <a:pt x="3" y="20"/>
                  </a:lnTo>
                  <a:lnTo>
                    <a:pt x="8" y="18"/>
                  </a:lnTo>
                  <a:lnTo>
                    <a:pt x="11" y="18"/>
                  </a:lnTo>
                  <a:lnTo>
                    <a:pt x="14" y="16"/>
                  </a:lnTo>
                  <a:lnTo>
                    <a:pt x="17" y="16"/>
                  </a:lnTo>
                  <a:lnTo>
                    <a:pt x="20" y="15"/>
                  </a:lnTo>
                  <a:lnTo>
                    <a:pt x="23" y="14"/>
                  </a:lnTo>
                  <a:lnTo>
                    <a:pt x="26" y="13"/>
                  </a:lnTo>
                  <a:lnTo>
                    <a:pt x="29" y="12"/>
                  </a:lnTo>
                  <a:lnTo>
                    <a:pt x="32" y="11"/>
                  </a:lnTo>
                  <a:lnTo>
                    <a:pt x="35" y="10"/>
                  </a:lnTo>
                  <a:lnTo>
                    <a:pt x="38" y="9"/>
                  </a:lnTo>
                  <a:lnTo>
                    <a:pt x="40" y="8"/>
                  </a:lnTo>
                  <a:lnTo>
                    <a:pt x="44" y="7"/>
                  </a:lnTo>
                  <a:lnTo>
                    <a:pt x="46" y="6"/>
                  </a:lnTo>
                  <a:lnTo>
                    <a:pt x="50" y="6"/>
                  </a:lnTo>
                  <a:lnTo>
                    <a:pt x="52" y="5"/>
                  </a:lnTo>
                  <a:lnTo>
                    <a:pt x="55" y="4"/>
                  </a:lnTo>
                  <a:lnTo>
                    <a:pt x="58" y="3"/>
                  </a:lnTo>
                  <a:lnTo>
                    <a:pt x="61" y="3"/>
                  </a:lnTo>
                  <a:lnTo>
                    <a:pt x="64" y="2"/>
                  </a:lnTo>
                  <a:lnTo>
                    <a:pt x="67" y="2"/>
                  </a:lnTo>
                  <a:lnTo>
                    <a:pt x="70" y="1"/>
                  </a:lnTo>
                  <a:lnTo>
                    <a:pt x="73" y="1"/>
                  </a:lnTo>
                  <a:lnTo>
                    <a:pt x="76" y="1"/>
                  </a:lnTo>
                  <a:lnTo>
                    <a:pt x="79" y="0"/>
                  </a:lnTo>
                  <a:lnTo>
                    <a:pt x="82" y="0"/>
                  </a:lnTo>
                  <a:lnTo>
                    <a:pt x="86" y="0"/>
                  </a:lnTo>
                  <a:lnTo>
                    <a:pt x="88" y="0"/>
                  </a:lnTo>
                  <a:lnTo>
                    <a:pt x="92" y="1"/>
                  </a:lnTo>
                  <a:lnTo>
                    <a:pt x="95" y="1"/>
                  </a:lnTo>
                  <a:lnTo>
                    <a:pt x="98" y="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7" name="Freeform 65">
              <a:extLst>
                <a:ext uri="{FF2B5EF4-FFF2-40B4-BE49-F238E27FC236}">
                  <a16:creationId xmlns:a16="http://schemas.microsoft.com/office/drawing/2014/main" id="{5FAC6D61-6C53-2AB7-C74D-4FDB2D50ECF8}"/>
                </a:ext>
              </a:extLst>
            </p:cNvPr>
            <p:cNvSpPr>
              <a:spLocks/>
            </p:cNvSpPr>
            <p:nvPr/>
          </p:nvSpPr>
          <p:spPr bwMode="auto">
            <a:xfrm>
              <a:off x="4130" y="3003"/>
              <a:ext cx="556" cy="246"/>
            </a:xfrm>
            <a:custGeom>
              <a:avLst/>
              <a:gdLst>
                <a:gd name="T0" fmla="*/ 1027 w 475"/>
                <a:gd name="T1" fmla="*/ 396 h 218"/>
                <a:gd name="T2" fmla="*/ 1039 w 475"/>
                <a:gd name="T3" fmla="*/ 340 h 218"/>
                <a:gd name="T4" fmla="*/ 1043 w 475"/>
                <a:gd name="T5" fmla="*/ 316 h 218"/>
                <a:gd name="T6" fmla="*/ 1039 w 475"/>
                <a:gd name="T7" fmla="*/ 295 h 218"/>
                <a:gd name="T8" fmla="*/ 1035 w 475"/>
                <a:gd name="T9" fmla="*/ 276 h 218"/>
                <a:gd name="T10" fmla="*/ 1028 w 475"/>
                <a:gd name="T11" fmla="*/ 257 h 218"/>
                <a:gd name="T12" fmla="*/ 1020 w 475"/>
                <a:gd name="T13" fmla="*/ 244 h 218"/>
                <a:gd name="T14" fmla="*/ 1009 w 475"/>
                <a:gd name="T15" fmla="*/ 228 h 218"/>
                <a:gd name="T16" fmla="*/ 994 w 475"/>
                <a:gd name="T17" fmla="*/ 216 h 218"/>
                <a:gd name="T18" fmla="*/ 979 w 475"/>
                <a:gd name="T19" fmla="*/ 207 h 218"/>
                <a:gd name="T20" fmla="*/ 961 w 475"/>
                <a:gd name="T21" fmla="*/ 199 h 218"/>
                <a:gd name="T22" fmla="*/ 940 w 475"/>
                <a:gd name="T23" fmla="*/ 190 h 218"/>
                <a:gd name="T24" fmla="*/ 921 w 475"/>
                <a:gd name="T25" fmla="*/ 183 h 218"/>
                <a:gd name="T26" fmla="*/ 898 w 475"/>
                <a:gd name="T27" fmla="*/ 177 h 218"/>
                <a:gd name="T28" fmla="*/ 874 w 475"/>
                <a:gd name="T29" fmla="*/ 175 h 218"/>
                <a:gd name="T30" fmla="*/ 850 w 475"/>
                <a:gd name="T31" fmla="*/ 169 h 218"/>
                <a:gd name="T32" fmla="*/ 825 w 475"/>
                <a:gd name="T33" fmla="*/ 168 h 218"/>
                <a:gd name="T34" fmla="*/ 801 w 475"/>
                <a:gd name="T35" fmla="*/ 167 h 218"/>
                <a:gd name="T36" fmla="*/ 773 w 475"/>
                <a:gd name="T37" fmla="*/ 166 h 218"/>
                <a:gd name="T38" fmla="*/ 749 w 475"/>
                <a:gd name="T39" fmla="*/ 162 h 218"/>
                <a:gd name="T40" fmla="*/ 723 w 475"/>
                <a:gd name="T41" fmla="*/ 162 h 218"/>
                <a:gd name="T42" fmla="*/ 696 w 475"/>
                <a:gd name="T43" fmla="*/ 160 h 218"/>
                <a:gd name="T44" fmla="*/ 670 w 475"/>
                <a:gd name="T45" fmla="*/ 160 h 218"/>
                <a:gd name="T46" fmla="*/ 646 w 475"/>
                <a:gd name="T47" fmla="*/ 159 h 218"/>
                <a:gd name="T48" fmla="*/ 620 w 475"/>
                <a:gd name="T49" fmla="*/ 159 h 218"/>
                <a:gd name="T50" fmla="*/ 602 w 475"/>
                <a:gd name="T51" fmla="*/ 157 h 218"/>
                <a:gd name="T52" fmla="*/ 579 w 475"/>
                <a:gd name="T53" fmla="*/ 156 h 218"/>
                <a:gd name="T54" fmla="*/ 555 w 475"/>
                <a:gd name="T55" fmla="*/ 155 h 218"/>
                <a:gd name="T56" fmla="*/ 537 w 475"/>
                <a:gd name="T57" fmla="*/ 150 h 218"/>
                <a:gd name="T58" fmla="*/ 517 w 475"/>
                <a:gd name="T59" fmla="*/ 147 h 218"/>
                <a:gd name="T60" fmla="*/ 504 w 475"/>
                <a:gd name="T61" fmla="*/ 141 h 218"/>
                <a:gd name="T62" fmla="*/ 488 w 475"/>
                <a:gd name="T63" fmla="*/ 137 h 218"/>
                <a:gd name="T64" fmla="*/ 464 w 475"/>
                <a:gd name="T65" fmla="*/ 123 h 218"/>
                <a:gd name="T66" fmla="*/ 451 w 475"/>
                <a:gd name="T67" fmla="*/ 116 h 218"/>
                <a:gd name="T68" fmla="*/ 439 w 475"/>
                <a:gd name="T69" fmla="*/ 111 h 218"/>
                <a:gd name="T70" fmla="*/ 425 w 475"/>
                <a:gd name="T71" fmla="*/ 103 h 218"/>
                <a:gd name="T72" fmla="*/ 411 w 475"/>
                <a:gd name="T73" fmla="*/ 98 h 218"/>
                <a:gd name="T74" fmla="*/ 396 w 475"/>
                <a:gd name="T75" fmla="*/ 89 h 218"/>
                <a:gd name="T76" fmla="*/ 383 w 475"/>
                <a:gd name="T77" fmla="*/ 82 h 218"/>
                <a:gd name="T78" fmla="*/ 366 w 475"/>
                <a:gd name="T79" fmla="*/ 76 h 218"/>
                <a:gd name="T80" fmla="*/ 349 w 475"/>
                <a:gd name="T81" fmla="*/ 70 h 218"/>
                <a:gd name="T82" fmla="*/ 332 w 475"/>
                <a:gd name="T83" fmla="*/ 62 h 218"/>
                <a:gd name="T84" fmla="*/ 320 w 475"/>
                <a:gd name="T85" fmla="*/ 56 h 218"/>
                <a:gd name="T86" fmla="*/ 300 w 475"/>
                <a:gd name="T87" fmla="*/ 49 h 218"/>
                <a:gd name="T88" fmla="*/ 284 w 475"/>
                <a:gd name="T89" fmla="*/ 43 h 218"/>
                <a:gd name="T90" fmla="*/ 267 w 475"/>
                <a:gd name="T91" fmla="*/ 38 h 218"/>
                <a:gd name="T92" fmla="*/ 254 w 475"/>
                <a:gd name="T93" fmla="*/ 30 h 218"/>
                <a:gd name="T94" fmla="*/ 234 w 475"/>
                <a:gd name="T95" fmla="*/ 27 h 218"/>
                <a:gd name="T96" fmla="*/ 218 w 475"/>
                <a:gd name="T97" fmla="*/ 23 h 218"/>
                <a:gd name="T98" fmla="*/ 201 w 475"/>
                <a:gd name="T99" fmla="*/ 16 h 218"/>
                <a:gd name="T100" fmla="*/ 185 w 475"/>
                <a:gd name="T101" fmla="*/ 12 h 218"/>
                <a:gd name="T102" fmla="*/ 169 w 475"/>
                <a:gd name="T103" fmla="*/ 10 h 218"/>
                <a:gd name="T104" fmla="*/ 152 w 475"/>
                <a:gd name="T105" fmla="*/ 3 h 218"/>
                <a:gd name="T106" fmla="*/ 133 w 475"/>
                <a:gd name="T107" fmla="*/ 2 h 218"/>
                <a:gd name="T108" fmla="*/ 119 w 475"/>
                <a:gd name="T109" fmla="*/ 1 h 218"/>
                <a:gd name="T110" fmla="*/ 103 w 475"/>
                <a:gd name="T111" fmla="*/ 0 h 218"/>
                <a:gd name="T112" fmla="*/ 88 w 475"/>
                <a:gd name="T113" fmla="*/ 0 h 218"/>
                <a:gd name="T114" fmla="*/ 74 w 475"/>
                <a:gd name="T115" fmla="*/ 0 h 218"/>
                <a:gd name="T116" fmla="*/ 56 w 475"/>
                <a:gd name="T117" fmla="*/ 0 h 218"/>
                <a:gd name="T118" fmla="*/ 41 w 475"/>
                <a:gd name="T119" fmla="*/ 1 h 218"/>
                <a:gd name="T120" fmla="*/ 29 w 475"/>
                <a:gd name="T121" fmla="*/ 2 h 218"/>
                <a:gd name="T122" fmla="*/ 13 w 475"/>
                <a:gd name="T123" fmla="*/ 9 h 218"/>
                <a:gd name="T124" fmla="*/ 0 w 475"/>
                <a:gd name="T125" fmla="*/ 12 h 2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5" h="218">
                  <a:moveTo>
                    <a:pt x="467" y="217"/>
                  </a:moveTo>
                  <a:lnTo>
                    <a:pt x="473" y="186"/>
                  </a:lnTo>
                  <a:lnTo>
                    <a:pt x="474" y="173"/>
                  </a:lnTo>
                  <a:lnTo>
                    <a:pt x="473" y="161"/>
                  </a:lnTo>
                  <a:lnTo>
                    <a:pt x="471" y="151"/>
                  </a:lnTo>
                  <a:lnTo>
                    <a:pt x="468" y="141"/>
                  </a:lnTo>
                  <a:lnTo>
                    <a:pt x="464" y="133"/>
                  </a:lnTo>
                  <a:lnTo>
                    <a:pt x="459" y="125"/>
                  </a:lnTo>
                  <a:lnTo>
                    <a:pt x="452" y="118"/>
                  </a:lnTo>
                  <a:lnTo>
                    <a:pt x="445" y="113"/>
                  </a:lnTo>
                  <a:lnTo>
                    <a:pt x="437" y="108"/>
                  </a:lnTo>
                  <a:lnTo>
                    <a:pt x="428" y="104"/>
                  </a:lnTo>
                  <a:lnTo>
                    <a:pt x="419" y="100"/>
                  </a:lnTo>
                  <a:lnTo>
                    <a:pt x="408" y="97"/>
                  </a:lnTo>
                  <a:lnTo>
                    <a:pt x="398" y="95"/>
                  </a:lnTo>
                  <a:lnTo>
                    <a:pt x="387" y="93"/>
                  </a:lnTo>
                  <a:lnTo>
                    <a:pt x="375" y="92"/>
                  </a:lnTo>
                  <a:lnTo>
                    <a:pt x="364" y="91"/>
                  </a:lnTo>
                  <a:lnTo>
                    <a:pt x="352" y="90"/>
                  </a:lnTo>
                  <a:lnTo>
                    <a:pt x="341" y="89"/>
                  </a:lnTo>
                  <a:lnTo>
                    <a:pt x="329" y="89"/>
                  </a:lnTo>
                  <a:lnTo>
                    <a:pt x="317" y="88"/>
                  </a:lnTo>
                  <a:lnTo>
                    <a:pt x="305" y="88"/>
                  </a:lnTo>
                  <a:lnTo>
                    <a:pt x="294" y="87"/>
                  </a:lnTo>
                  <a:lnTo>
                    <a:pt x="283" y="87"/>
                  </a:lnTo>
                  <a:lnTo>
                    <a:pt x="273" y="86"/>
                  </a:lnTo>
                  <a:lnTo>
                    <a:pt x="263" y="85"/>
                  </a:lnTo>
                  <a:lnTo>
                    <a:pt x="253" y="84"/>
                  </a:lnTo>
                  <a:lnTo>
                    <a:pt x="244" y="82"/>
                  </a:lnTo>
                  <a:lnTo>
                    <a:pt x="236" y="80"/>
                  </a:lnTo>
                  <a:lnTo>
                    <a:pt x="229" y="77"/>
                  </a:lnTo>
                  <a:lnTo>
                    <a:pt x="222" y="74"/>
                  </a:lnTo>
                  <a:lnTo>
                    <a:pt x="211" y="67"/>
                  </a:lnTo>
                  <a:lnTo>
                    <a:pt x="205" y="64"/>
                  </a:lnTo>
                  <a:lnTo>
                    <a:pt x="199" y="60"/>
                  </a:lnTo>
                  <a:lnTo>
                    <a:pt x="193" y="57"/>
                  </a:lnTo>
                  <a:lnTo>
                    <a:pt x="187" y="53"/>
                  </a:lnTo>
                  <a:lnTo>
                    <a:pt x="180" y="49"/>
                  </a:lnTo>
                  <a:lnTo>
                    <a:pt x="173" y="45"/>
                  </a:lnTo>
                  <a:lnTo>
                    <a:pt x="167" y="41"/>
                  </a:lnTo>
                  <a:lnTo>
                    <a:pt x="159" y="38"/>
                  </a:lnTo>
                  <a:lnTo>
                    <a:pt x="152" y="34"/>
                  </a:lnTo>
                  <a:lnTo>
                    <a:pt x="145" y="31"/>
                  </a:lnTo>
                  <a:lnTo>
                    <a:pt x="137" y="27"/>
                  </a:lnTo>
                  <a:lnTo>
                    <a:pt x="130" y="24"/>
                  </a:lnTo>
                  <a:lnTo>
                    <a:pt x="122" y="21"/>
                  </a:lnTo>
                  <a:lnTo>
                    <a:pt x="115" y="17"/>
                  </a:lnTo>
                  <a:lnTo>
                    <a:pt x="107" y="15"/>
                  </a:lnTo>
                  <a:lnTo>
                    <a:pt x="99" y="12"/>
                  </a:lnTo>
                  <a:lnTo>
                    <a:pt x="92" y="9"/>
                  </a:lnTo>
                  <a:lnTo>
                    <a:pt x="84" y="7"/>
                  </a:lnTo>
                  <a:lnTo>
                    <a:pt x="77" y="5"/>
                  </a:lnTo>
                  <a:lnTo>
                    <a:pt x="69" y="3"/>
                  </a:lnTo>
                  <a:lnTo>
                    <a:pt x="61" y="2"/>
                  </a:lnTo>
                  <a:lnTo>
                    <a:pt x="54" y="1"/>
                  </a:lnTo>
                  <a:lnTo>
                    <a:pt x="47" y="0"/>
                  </a:lnTo>
                  <a:lnTo>
                    <a:pt x="40" y="0"/>
                  </a:lnTo>
                  <a:lnTo>
                    <a:pt x="33" y="0"/>
                  </a:lnTo>
                  <a:lnTo>
                    <a:pt x="26" y="0"/>
                  </a:lnTo>
                  <a:lnTo>
                    <a:pt x="19" y="1"/>
                  </a:lnTo>
                  <a:lnTo>
                    <a:pt x="13" y="2"/>
                  </a:lnTo>
                  <a:lnTo>
                    <a:pt x="6" y="4"/>
                  </a:lnTo>
                  <a:lnTo>
                    <a:pt x="0" y="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8" name="Freeform 66">
              <a:extLst>
                <a:ext uri="{FF2B5EF4-FFF2-40B4-BE49-F238E27FC236}">
                  <a16:creationId xmlns:a16="http://schemas.microsoft.com/office/drawing/2014/main" id="{1BA26936-62AA-4A11-AD75-173C097CD50E}"/>
                </a:ext>
              </a:extLst>
            </p:cNvPr>
            <p:cNvSpPr>
              <a:spLocks/>
            </p:cNvSpPr>
            <p:nvPr/>
          </p:nvSpPr>
          <p:spPr bwMode="auto">
            <a:xfrm>
              <a:off x="4538" y="2860"/>
              <a:ext cx="631" cy="175"/>
            </a:xfrm>
            <a:custGeom>
              <a:avLst/>
              <a:gdLst>
                <a:gd name="T0" fmla="*/ 18 w 539"/>
                <a:gd name="T1" fmla="*/ 37 h 155"/>
                <a:gd name="T2" fmla="*/ 41 w 539"/>
                <a:gd name="T3" fmla="*/ 58 h 155"/>
                <a:gd name="T4" fmla="*/ 69 w 539"/>
                <a:gd name="T5" fmla="*/ 79 h 155"/>
                <a:gd name="T6" fmla="*/ 103 w 539"/>
                <a:gd name="T7" fmla="*/ 102 h 155"/>
                <a:gd name="T8" fmla="*/ 139 w 539"/>
                <a:gd name="T9" fmla="*/ 125 h 155"/>
                <a:gd name="T10" fmla="*/ 178 w 539"/>
                <a:gd name="T11" fmla="*/ 148 h 155"/>
                <a:gd name="T12" fmla="*/ 218 w 539"/>
                <a:gd name="T13" fmla="*/ 172 h 155"/>
                <a:gd name="T14" fmla="*/ 260 w 539"/>
                <a:gd name="T15" fmla="*/ 194 h 155"/>
                <a:gd name="T16" fmla="*/ 300 w 539"/>
                <a:gd name="T17" fmla="*/ 215 h 155"/>
                <a:gd name="T18" fmla="*/ 344 w 539"/>
                <a:gd name="T19" fmla="*/ 236 h 155"/>
                <a:gd name="T20" fmla="*/ 385 w 539"/>
                <a:gd name="T21" fmla="*/ 250 h 155"/>
                <a:gd name="T22" fmla="*/ 425 w 539"/>
                <a:gd name="T23" fmla="*/ 265 h 155"/>
                <a:gd name="T24" fmla="*/ 462 w 539"/>
                <a:gd name="T25" fmla="*/ 275 h 155"/>
                <a:gd name="T26" fmla="*/ 498 w 539"/>
                <a:gd name="T27" fmla="*/ 280 h 155"/>
                <a:gd name="T28" fmla="*/ 529 w 539"/>
                <a:gd name="T29" fmla="*/ 282 h 155"/>
                <a:gd name="T30" fmla="*/ 556 w 539"/>
                <a:gd name="T31" fmla="*/ 280 h 155"/>
                <a:gd name="T32" fmla="*/ 594 w 539"/>
                <a:gd name="T33" fmla="*/ 268 h 155"/>
                <a:gd name="T34" fmla="*/ 613 w 539"/>
                <a:gd name="T35" fmla="*/ 254 h 155"/>
                <a:gd name="T36" fmla="*/ 631 w 539"/>
                <a:gd name="T37" fmla="*/ 238 h 155"/>
                <a:gd name="T38" fmla="*/ 647 w 539"/>
                <a:gd name="T39" fmla="*/ 224 h 155"/>
                <a:gd name="T40" fmla="*/ 658 w 539"/>
                <a:gd name="T41" fmla="*/ 203 h 155"/>
                <a:gd name="T42" fmla="*/ 668 w 539"/>
                <a:gd name="T43" fmla="*/ 185 h 155"/>
                <a:gd name="T44" fmla="*/ 680 w 539"/>
                <a:gd name="T45" fmla="*/ 164 h 155"/>
                <a:gd name="T46" fmla="*/ 692 w 539"/>
                <a:gd name="T47" fmla="*/ 142 h 155"/>
                <a:gd name="T48" fmla="*/ 701 w 539"/>
                <a:gd name="T49" fmla="*/ 124 h 155"/>
                <a:gd name="T50" fmla="*/ 714 w 539"/>
                <a:gd name="T51" fmla="*/ 103 h 155"/>
                <a:gd name="T52" fmla="*/ 731 w 539"/>
                <a:gd name="T53" fmla="*/ 87 h 155"/>
                <a:gd name="T54" fmla="*/ 746 w 539"/>
                <a:gd name="T55" fmla="*/ 70 h 155"/>
                <a:gd name="T56" fmla="*/ 763 w 539"/>
                <a:gd name="T57" fmla="*/ 58 h 155"/>
                <a:gd name="T58" fmla="*/ 789 w 539"/>
                <a:gd name="T59" fmla="*/ 46 h 155"/>
                <a:gd name="T60" fmla="*/ 817 w 539"/>
                <a:gd name="T61" fmla="*/ 38 h 155"/>
                <a:gd name="T62" fmla="*/ 856 w 539"/>
                <a:gd name="T63" fmla="*/ 33 h 155"/>
                <a:gd name="T64" fmla="*/ 877 w 539"/>
                <a:gd name="T65" fmla="*/ 29 h 155"/>
                <a:gd name="T66" fmla="*/ 899 w 539"/>
                <a:gd name="T67" fmla="*/ 27 h 155"/>
                <a:gd name="T68" fmla="*/ 918 w 539"/>
                <a:gd name="T69" fmla="*/ 24 h 155"/>
                <a:gd name="T70" fmla="*/ 941 w 539"/>
                <a:gd name="T71" fmla="*/ 20 h 155"/>
                <a:gd name="T72" fmla="*/ 965 w 539"/>
                <a:gd name="T73" fmla="*/ 18 h 155"/>
                <a:gd name="T74" fmla="*/ 985 w 539"/>
                <a:gd name="T75" fmla="*/ 14 h 155"/>
                <a:gd name="T76" fmla="*/ 1006 w 539"/>
                <a:gd name="T77" fmla="*/ 12 h 155"/>
                <a:gd name="T78" fmla="*/ 1030 w 539"/>
                <a:gd name="T79" fmla="*/ 10 h 155"/>
                <a:gd name="T80" fmla="*/ 1052 w 539"/>
                <a:gd name="T81" fmla="*/ 9 h 155"/>
                <a:gd name="T82" fmla="*/ 1071 w 539"/>
                <a:gd name="T83" fmla="*/ 3 h 155"/>
                <a:gd name="T84" fmla="*/ 1097 w 539"/>
                <a:gd name="T85" fmla="*/ 2 h 155"/>
                <a:gd name="T86" fmla="*/ 1118 w 539"/>
                <a:gd name="T87" fmla="*/ 1 h 155"/>
                <a:gd name="T88" fmla="*/ 1138 w 539"/>
                <a:gd name="T89" fmla="*/ 0 h 155"/>
                <a:gd name="T90" fmla="*/ 1159 w 539"/>
                <a:gd name="T91" fmla="*/ 0 h 155"/>
                <a:gd name="T92" fmla="*/ 1184 w 539"/>
                <a:gd name="T93" fmla="*/ 0 h 1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39" h="155">
                  <a:moveTo>
                    <a:pt x="0" y="10"/>
                  </a:moveTo>
                  <a:lnTo>
                    <a:pt x="8" y="20"/>
                  </a:lnTo>
                  <a:lnTo>
                    <a:pt x="14" y="25"/>
                  </a:lnTo>
                  <a:lnTo>
                    <a:pt x="19" y="31"/>
                  </a:lnTo>
                  <a:lnTo>
                    <a:pt x="26" y="37"/>
                  </a:lnTo>
                  <a:lnTo>
                    <a:pt x="32" y="43"/>
                  </a:lnTo>
                  <a:lnTo>
                    <a:pt x="40" y="49"/>
                  </a:lnTo>
                  <a:lnTo>
                    <a:pt x="47" y="56"/>
                  </a:lnTo>
                  <a:lnTo>
                    <a:pt x="55" y="62"/>
                  </a:lnTo>
                  <a:lnTo>
                    <a:pt x="63" y="68"/>
                  </a:lnTo>
                  <a:lnTo>
                    <a:pt x="72" y="75"/>
                  </a:lnTo>
                  <a:lnTo>
                    <a:pt x="81" y="81"/>
                  </a:lnTo>
                  <a:lnTo>
                    <a:pt x="90" y="88"/>
                  </a:lnTo>
                  <a:lnTo>
                    <a:pt x="99" y="94"/>
                  </a:lnTo>
                  <a:lnTo>
                    <a:pt x="109" y="100"/>
                  </a:lnTo>
                  <a:lnTo>
                    <a:pt x="118" y="106"/>
                  </a:lnTo>
                  <a:lnTo>
                    <a:pt x="128" y="112"/>
                  </a:lnTo>
                  <a:lnTo>
                    <a:pt x="137" y="117"/>
                  </a:lnTo>
                  <a:lnTo>
                    <a:pt x="147" y="122"/>
                  </a:lnTo>
                  <a:lnTo>
                    <a:pt x="156" y="128"/>
                  </a:lnTo>
                  <a:lnTo>
                    <a:pt x="166" y="132"/>
                  </a:lnTo>
                  <a:lnTo>
                    <a:pt x="175" y="136"/>
                  </a:lnTo>
                  <a:lnTo>
                    <a:pt x="184" y="140"/>
                  </a:lnTo>
                  <a:lnTo>
                    <a:pt x="193" y="144"/>
                  </a:lnTo>
                  <a:lnTo>
                    <a:pt x="202" y="147"/>
                  </a:lnTo>
                  <a:lnTo>
                    <a:pt x="210" y="150"/>
                  </a:lnTo>
                  <a:lnTo>
                    <a:pt x="218" y="152"/>
                  </a:lnTo>
                  <a:lnTo>
                    <a:pt x="226" y="153"/>
                  </a:lnTo>
                  <a:lnTo>
                    <a:pt x="234" y="154"/>
                  </a:lnTo>
                  <a:lnTo>
                    <a:pt x="241" y="154"/>
                  </a:lnTo>
                  <a:lnTo>
                    <a:pt x="247" y="154"/>
                  </a:lnTo>
                  <a:lnTo>
                    <a:pt x="253" y="153"/>
                  </a:lnTo>
                  <a:lnTo>
                    <a:pt x="265" y="148"/>
                  </a:lnTo>
                  <a:lnTo>
                    <a:pt x="270" y="146"/>
                  </a:lnTo>
                  <a:lnTo>
                    <a:pt x="275" y="142"/>
                  </a:lnTo>
                  <a:lnTo>
                    <a:pt x="279" y="138"/>
                  </a:lnTo>
                  <a:lnTo>
                    <a:pt x="283" y="135"/>
                  </a:lnTo>
                  <a:lnTo>
                    <a:pt x="287" y="130"/>
                  </a:lnTo>
                  <a:lnTo>
                    <a:pt x="290" y="126"/>
                  </a:lnTo>
                  <a:lnTo>
                    <a:pt x="294" y="121"/>
                  </a:lnTo>
                  <a:lnTo>
                    <a:pt x="296" y="116"/>
                  </a:lnTo>
                  <a:lnTo>
                    <a:pt x="299" y="111"/>
                  </a:lnTo>
                  <a:lnTo>
                    <a:pt x="302" y="106"/>
                  </a:lnTo>
                  <a:lnTo>
                    <a:pt x="304" y="100"/>
                  </a:lnTo>
                  <a:lnTo>
                    <a:pt x="307" y="95"/>
                  </a:lnTo>
                  <a:lnTo>
                    <a:pt x="309" y="89"/>
                  </a:lnTo>
                  <a:lnTo>
                    <a:pt x="312" y="84"/>
                  </a:lnTo>
                  <a:lnTo>
                    <a:pt x="314" y="78"/>
                  </a:lnTo>
                  <a:lnTo>
                    <a:pt x="317" y="73"/>
                  </a:lnTo>
                  <a:lnTo>
                    <a:pt x="319" y="67"/>
                  </a:lnTo>
                  <a:lnTo>
                    <a:pt x="322" y="62"/>
                  </a:lnTo>
                  <a:lnTo>
                    <a:pt x="325" y="57"/>
                  </a:lnTo>
                  <a:lnTo>
                    <a:pt x="328" y="52"/>
                  </a:lnTo>
                  <a:lnTo>
                    <a:pt x="332" y="47"/>
                  </a:lnTo>
                  <a:lnTo>
                    <a:pt x="335" y="43"/>
                  </a:lnTo>
                  <a:lnTo>
                    <a:pt x="339" y="38"/>
                  </a:lnTo>
                  <a:lnTo>
                    <a:pt x="344" y="34"/>
                  </a:lnTo>
                  <a:lnTo>
                    <a:pt x="348" y="31"/>
                  </a:lnTo>
                  <a:lnTo>
                    <a:pt x="354" y="28"/>
                  </a:lnTo>
                  <a:lnTo>
                    <a:pt x="359" y="25"/>
                  </a:lnTo>
                  <a:lnTo>
                    <a:pt x="366" y="23"/>
                  </a:lnTo>
                  <a:lnTo>
                    <a:pt x="372" y="21"/>
                  </a:lnTo>
                  <a:lnTo>
                    <a:pt x="380" y="20"/>
                  </a:lnTo>
                  <a:lnTo>
                    <a:pt x="389" y="18"/>
                  </a:lnTo>
                  <a:lnTo>
                    <a:pt x="394" y="17"/>
                  </a:lnTo>
                  <a:lnTo>
                    <a:pt x="399" y="16"/>
                  </a:lnTo>
                  <a:lnTo>
                    <a:pt x="404" y="16"/>
                  </a:lnTo>
                  <a:lnTo>
                    <a:pt x="408" y="15"/>
                  </a:lnTo>
                  <a:lnTo>
                    <a:pt x="414" y="14"/>
                  </a:lnTo>
                  <a:lnTo>
                    <a:pt x="418" y="13"/>
                  </a:lnTo>
                  <a:lnTo>
                    <a:pt x="424" y="12"/>
                  </a:lnTo>
                  <a:lnTo>
                    <a:pt x="428" y="11"/>
                  </a:lnTo>
                  <a:lnTo>
                    <a:pt x="433" y="10"/>
                  </a:lnTo>
                  <a:lnTo>
                    <a:pt x="438" y="10"/>
                  </a:lnTo>
                  <a:lnTo>
                    <a:pt x="443" y="9"/>
                  </a:lnTo>
                  <a:lnTo>
                    <a:pt x="448" y="8"/>
                  </a:lnTo>
                  <a:lnTo>
                    <a:pt x="454" y="7"/>
                  </a:lnTo>
                  <a:lnTo>
                    <a:pt x="458" y="7"/>
                  </a:lnTo>
                  <a:lnTo>
                    <a:pt x="464" y="6"/>
                  </a:lnTo>
                  <a:lnTo>
                    <a:pt x="468" y="5"/>
                  </a:lnTo>
                  <a:lnTo>
                    <a:pt x="474" y="4"/>
                  </a:lnTo>
                  <a:lnTo>
                    <a:pt x="478" y="4"/>
                  </a:lnTo>
                  <a:lnTo>
                    <a:pt x="484" y="3"/>
                  </a:lnTo>
                  <a:lnTo>
                    <a:pt x="488" y="3"/>
                  </a:lnTo>
                  <a:lnTo>
                    <a:pt x="494" y="2"/>
                  </a:lnTo>
                  <a:lnTo>
                    <a:pt x="498" y="2"/>
                  </a:lnTo>
                  <a:lnTo>
                    <a:pt x="504" y="1"/>
                  </a:lnTo>
                  <a:lnTo>
                    <a:pt x="508" y="1"/>
                  </a:lnTo>
                  <a:lnTo>
                    <a:pt x="513" y="1"/>
                  </a:lnTo>
                  <a:lnTo>
                    <a:pt x="518" y="0"/>
                  </a:lnTo>
                  <a:lnTo>
                    <a:pt x="523" y="0"/>
                  </a:lnTo>
                  <a:lnTo>
                    <a:pt x="528" y="0"/>
                  </a:lnTo>
                  <a:lnTo>
                    <a:pt x="533" y="0"/>
                  </a:lnTo>
                  <a:lnTo>
                    <a:pt x="538"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9" name="Freeform 67">
              <a:extLst>
                <a:ext uri="{FF2B5EF4-FFF2-40B4-BE49-F238E27FC236}">
                  <a16:creationId xmlns:a16="http://schemas.microsoft.com/office/drawing/2014/main" id="{69E4EC90-E29C-A62B-ADB6-3DEFDD12CF49}"/>
                </a:ext>
              </a:extLst>
            </p:cNvPr>
            <p:cNvSpPr>
              <a:spLocks/>
            </p:cNvSpPr>
            <p:nvPr/>
          </p:nvSpPr>
          <p:spPr bwMode="auto">
            <a:xfrm>
              <a:off x="4806" y="2471"/>
              <a:ext cx="530" cy="359"/>
            </a:xfrm>
            <a:custGeom>
              <a:avLst/>
              <a:gdLst>
                <a:gd name="T0" fmla="*/ 0 w 453"/>
                <a:gd name="T1" fmla="*/ 544 h 318"/>
                <a:gd name="T2" fmla="*/ 13 w 453"/>
                <a:gd name="T3" fmla="*/ 514 h 318"/>
                <a:gd name="T4" fmla="*/ 37 w 453"/>
                <a:gd name="T5" fmla="*/ 483 h 318"/>
                <a:gd name="T6" fmla="*/ 68 w 453"/>
                <a:gd name="T7" fmla="*/ 456 h 318"/>
                <a:gd name="T8" fmla="*/ 112 w 453"/>
                <a:gd name="T9" fmla="*/ 431 h 318"/>
                <a:gd name="T10" fmla="*/ 163 w 453"/>
                <a:gd name="T11" fmla="*/ 406 h 318"/>
                <a:gd name="T12" fmla="*/ 216 w 453"/>
                <a:gd name="T13" fmla="*/ 386 h 318"/>
                <a:gd name="T14" fmla="*/ 274 w 453"/>
                <a:gd name="T15" fmla="*/ 366 h 318"/>
                <a:gd name="T16" fmla="*/ 331 w 453"/>
                <a:gd name="T17" fmla="*/ 343 h 318"/>
                <a:gd name="T18" fmla="*/ 393 w 453"/>
                <a:gd name="T19" fmla="*/ 325 h 318"/>
                <a:gd name="T20" fmla="*/ 452 w 453"/>
                <a:gd name="T21" fmla="*/ 306 h 318"/>
                <a:gd name="T22" fmla="*/ 507 w 453"/>
                <a:gd name="T23" fmla="*/ 288 h 318"/>
                <a:gd name="T24" fmla="*/ 558 w 453"/>
                <a:gd name="T25" fmla="*/ 269 h 318"/>
                <a:gd name="T26" fmla="*/ 606 w 453"/>
                <a:gd name="T27" fmla="*/ 253 h 318"/>
                <a:gd name="T28" fmla="*/ 647 w 453"/>
                <a:gd name="T29" fmla="*/ 231 h 318"/>
                <a:gd name="T30" fmla="*/ 679 w 453"/>
                <a:gd name="T31" fmla="*/ 214 h 318"/>
                <a:gd name="T32" fmla="*/ 701 w 453"/>
                <a:gd name="T33" fmla="*/ 192 h 318"/>
                <a:gd name="T34" fmla="*/ 717 w 453"/>
                <a:gd name="T35" fmla="*/ 178 h 318"/>
                <a:gd name="T36" fmla="*/ 731 w 453"/>
                <a:gd name="T37" fmla="*/ 164 h 318"/>
                <a:gd name="T38" fmla="*/ 741 w 453"/>
                <a:gd name="T39" fmla="*/ 148 h 318"/>
                <a:gd name="T40" fmla="*/ 752 w 453"/>
                <a:gd name="T41" fmla="*/ 131 h 318"/>
                <a:gd name="T42" fmla="*/ 764 w 453"/>
                <a:gd name="T43" fmla="*/ 115 h 318"/>
                <a:gd name="T44" fmla="*/ 779 w 453"/>
                <a:gd name="T45" fmla="*/ 100 h 318"/>
                <a:gd name="T46" fmla="*/ 790 w 453"/>
                <a:gd name="T47" fmla="*/ 87 h 318"/>
                <a:gd name="T48" fmla="*/ 803 w 453"/>
                <a:gd name="T49" fmla="*/ 71 h 318"/>
                <a:gd name="T50" fmla="*/ 815 w 453"/>
                <a:gd name="T51" fmla="*/ 58 h 318"/>
                <a:gd name="T52" fmla="*/ 830 w 453"/>
                <a:gd name="T53" fmla="*/ 43 h 318"/>
                <a:gd name="T54" fmla="*/ 848 w 453"/>
                <a:gd name="T55" fmla="*/ 33 h 318"/>
                <a:gd name="T56" fmla="*/ 867 w 453"/>
                <a:gd name="T57" fmla="*/ 23 h 318"/>
                <a:gd name="T58" fmla="*/ 886 w 453"/>
                <a:gd name="T59" fmla="*/ 12 h 318"/>
                <a:gd name="T60" fmla="*/ 907 w 453"/>
                <a:gd name="T61" fmla="*/ 3 h 318"/>
                <a:gd name="T62" fmla="*/ 924 w 453"/>
                <a:gd name="T63" fmla="*/ 1 h 318"/>
                <a:gd name="T64" fmla="*/ 927 w 453"/>
                <a:gd name="T65" fmla="*/ 1 h 318"/>
                <a:gd name="T66" fmla="*/ 931 w 453"/>
                <a:gd name="T67" fmla="*/ 1 h 318"/>
                <a:gd name="T68" fmla="*/ 936 w 453"/>
                <a:gd name="T69" fmla="*/ 1 h 318"/>
                <a:gd name="T70" fmla="*/ 941 w 453"/>
                <a:gd name="T71" fmla="*/ 1 h 318"/>
                <a:gd name="T72" fmla="*/ 944 w 453"/>
                <a:gd name="T73" fmla="*/ 0 h 318"/>
                <a:gd name="T74" fmla="*/ 950 w 453"/>
                <a:gd name="T75" fmla="*/ 0 h 318"/>
                <a:gd name="T76" fmla="*/ 956 w 453"/>
                <a:gd name="T77" fmla="*/ 0 h 318"/>
                <a:gd name="T78" fmla="*/ 959 w 453"/>
                <a:gd name="T79" fmla="*/ 0 h 318"/>
                <a:gd name="T80" fmla="*/ 965 w 453"/>
                <a:gd name="T81" fmla="*/ 0 h 318"/>
                <a:gd name="T82" fmla="*/ 969 w 453"/>
                <a:gd name="T83" fmla="*/ 1 h 318"/>
                <a:gd name="T84" fmla="*/ 972 w 453"/>
                <a:gd name="T85" fmla="*/ 1 h 318"/>
                <a:gd name="T86" fmla="*/ 979 w 453"/>
                <a:gd name="T87" fmla="*/ 1 h 318"/>
                <a:gd name="T88" fmla="*/ 982 w 453"/>
                <a:gd name="T89" fmla="*/ 1 h 318"/>
                <a:gd name="T90" fmla="*/ 985 w 453"/>
                <a:gd name="T91" fmla="*/ 1 h 318"/>
                <a:gd name="T92" fmla="*/ 991 w 453"/>
                <a:gd name="T93" fmla="*/ 2 h 3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3" h="318">
                  <a:moveTo>
                    <a:pt x="0" y="317"/>
                  </a:moveTo>
                  <a:lnTo>
                    <a:pt x="0" y="297"/>
                  </a:lnTo>
                  <a:lnTo>
                    <a:pt x="2" y="289"/>
                  </a:lnTo>
                  <a:lnTo>
                    <a:pt x="6" y="280"/>
                  </a:lnTo>
                  <a:lnTo>
                    <a:pt x="11" y="272"/>
                  </a:lnTo>
                  <a:lnTo>
                    <a:pt x="17" y="264"/>
                  </a:lnTo>
                  <a:lnTo>
                    <a:pt x="24" y="256"/>
                  </a:lnTo>
                  <a:lnTo>
                    <a:pt x="32" y="249"/>
                  </a:lnTo>
                  <a:lnTo>
                    <a:pt x="41" y="242"/>
                  </a:lnTo>
                  <a:lnTo>
                    <a:pt x="51" y="235"/>
                  </a:lnTo>
                  <a:lnTo>
                    <a:pt x="62" y="228"/>
                  </a:lnTo>
                  <a:lnTo>
                    <a:pt x="74" y="222"/>
                  </a:lnTo>
                  <a:lnTo>
                    <a:pt x="86" y="216"/>
                  </a:lnTo>
                  <a:lnTo>
                    <a:pt x="98" y="210"/>
                  </a:lnTo>
                  <a:lnTo>
                    <a:pt x="111" y="204"/>
                  </a:lnTo>
                  <a:lnTo>
                    <a:pt x="125" y="199"/>
                  </a:lnTo>
                  <a:lnTo>
                    <a:pt x="138" y="193"/>
                  </a:lnTo>
                  <a:lnTo>
                    <a:pt x="151" y="187"/>
                  </a:lnTo>
                  <a:lnTo>
                    <a:pt x="165" y="182"/>
                  </a:lnTo>
                  <a:lnTo>
                    <a:pt x="179" y="177"/>
                  </a:lnTo>
                  <a:lnTo>
                    <a:pt x="192" y="172"/>
                  </a:lnTo>
                  <a:lnTo>
                    <a:pt x="206" y="167"/>
                  </a:lnTo>
                  <a:lnTo>
                    <a:pt x="219" y="162"/>
                  </a:lnTo>
                  <a:lnTo>
                    <a:pt x="231" y="157"/>
                  </a:lnTo>
                  <a:lnTo>
                    <a:pt x="243" y="152"/>
                  </a:lnTo>
                  <a:lnTo>
                    <a:pt x="255" y="147"/>
                  </a:lnTo>
                  <a:lnTo>
                    <a:pt x="266" y="142"/>
                  </a:lnTo>
                  <a:lnTo>
                    <a:pt x="277" y="137"/>
                  </a:lnTo>
                  <a:lnTo>
                    <a:pt x="286" y="132"/>
                  </a:lnTo>
                  <a:lnTo>
                    <a:pt x="295" y="127"/>
                  </a:lnTo>
                  <a:lnTo>
                    <a:pt x="302" y="122"/>
                  </a:lnTo>
                  <a:lnTo>
                    <a:pt x="309" y="117"/>
                  </a:lnTo>
                  <a:lnTo>
                    <a:pt x="316" y="109"/>
                  </a:lnTo>
                  <a:lnTo>
                    <a:pt x="320" y="105"/>
                  </a:lnTo>
                  <a:lnTo>
                    <a:pt x="323" y="101"/>
                  </a:lnTo>
                  <a:lnTo>
                    <a:pt x="327" y="97"/>
                  </a:lnTo>
                  <a:lnTo>
                    <a:pt x="329" y="93"/>
                  </a:lnTo>
                  <a:lnTo>
                    <a:pt x="333" y="89"/>
                  </a:lnTo>
                  <a:lnTo>
                    <a:pt x="335" y="85"/>
                  </a:lnTo>
                  <a:lnTo>
                    <a:pt x="338" y="81"/>
                  </a:lnTo>
                  <a:lnTo>
                    <a:pt x="341" y="76"/>
                  </a:lnTo>
                  <a:lnTo>
                    <a:pt x="344" y="72"/>
                  </a:lnTo>
                  <a:lnTo>
                    <a:pt x="347" y="68"/>
                  </a:lnTo>
                  <a:lnTo>
                    <a:pt x="349" y="63"/>
                  </a:lnTo>
                  <a:lnTo>
                    <a:pt x="352" y="59"/>
                  </a:lnTo>
                  <a:lnTo>
                    <a:pt x="355" y="55"/>
                  </a:lnTo>
                  <a:lnTo>
                    <a:pt x="357" y="51"/>
                  </a:lnTo>
                  <a:lnTo>
                    <a:pt x="360" y="47"/>
                  </a:lnTo>
                  <a:lnTo>
                    <a:pt x="363" y="43"/>
                  </a:lnTo>
                  <a:lnTo>
                    <a:pt x="366" y="39"/>
                  </a:lnTo>
                  <a:lnTo>
                    <a:pt x="369" y="35"/>
                  </a:lnTo>
                  <a:lnTo>
                    <a:pt x="372" y="31"/>
                  </a:lnTo>
                  <a:lnTo>
                    <a:pt x="375" y="28"/>
                  </a:lnTo>
                  <a:lnTo>
                    <a:pt x="379" y="24"/>
                  </a:lnTo>
                  <a:lnTo>
                    <a:pt x="383" y="21"/>
                  </a:lnTo>
                  <a:lnTo>
                    <a:pt x="387" y="18"/>
                  </a:lnTo>
                  <a:lnTo>
                    <a:pt x="391" y="15"/>
                  </a:lnTo>
                  <a:lnTo>
                    <a:pt x="395" y="12"/>
                  </a:lnTo>
                  <a:lnTo>
                    <a:pt x="399" y="10"/>
                  </a:lnTo>
                  <a:lnTo>
                    <a:pt x="404" y="7"/>
                  </a:lnTo>
                  <a:lnTo>
                    <a:pt x="409" y="5"/>
                  </a:lnTo>
                  <a:lnTo>
                    <a:pt x="414" y="3"/>
                  </a:lnTo>
                  <a:lnTo>
                    <a:pt x="420" y="2"/>
                  </a:lnTo>
                  <a:lnTo>
                    <a:pt x="421" y="1"/>
                  </a:lnTo>
                  <a:lnTo>
                    <a:pt x="423" y="1"/>
                  </a:lnTo>
                  <a:lnTo>
                    <a:pt x="425" y="1"/>
                  </a:lnTo>
                  <a:lnTo>
                    <a:pt x="427" y="1"/>
                  </a:lnTo>
                  <a:lnTo>
                    <a:pt x="429" y="1"/>
                  </a:lnTo>
                  <a:lnTo>
                    <a:pt x="431" y="0"/>
                  </a:lnTo>
                  <a:lnTo>
                    <a:pt x="433" y="0"/>
                  </a:lnTo>
                  <a:lnTo>
                    <a:pt x="435" y="0"/>
                  </a:lnTo>
                  <a:lnTo>
                    <a:pt x="436" y="0"/>
                  </a:lnTo>
                  <a:lnTo>
                    <a:pt x="437" y="0"/>
                  </a:lnTo>
                  <a:lnTo>
                    <a:pt x="438" y="0"/>
                  </a:lnTo>
                  <a:lnTo>
                    <a:pt x="439" y="0"/>
                  </a:lnTo>
                  <a:lnTo>
                    <a:pt x="440" y="0"/>
                  </a:lnTo>
                  <a:lnTo>
                    <a:pt x="441" y="0"/>
                  </a:lnTo>
                  <a:lnTo>
                    <a:pt x="442" y="1"/>
                  </a:lnTo>
                  <a:lnTo>
                    <a:pt x="443" y="1"/>
                  </a:lnTo>
                  <a:lnTo>
                    <a:pt x="444" y="1"/>
                  </a:lnTo>
                  <a:lnTo>
                    <a:pt x="445" y="1"/>
                  </a:lnTo>
                  <a:lnTo>
                    <a:pt x="446" y="1"/>
                  </a:lnTo>
                  <a:lnTo>
                    <a:pt x="447" y="1"/>
                  </a:lnTo>
                  <a:lnTo>
                    <a:pt x="448" y="1"/>
                  </a:lnTo>
                  <a:lnTo>
                    <a:pt x="449" y="1"/>
                  </a:lnTo>
                  <a:lnTo>
                    <a:pt x="450" y="1"/>
                  </a:lnTo>
                  <a:lnTo>
                    <a:pt x="451" y="2"/>
                  </a:lnTo>
                  <a:lnTo>
                    <a:pt x="452" y="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0" name="Freeform 68">
              <a:extLst>
                <a:ext uri="{FF2B5EF4-FFF2-40B4-BE49-F238E27FC236}">
                  <a16:creationId xmlns:a16="http://schemas.microsoft.com/office/drawing/2014/main" id="{A5F1CF31-D6C9-8927-9DAA-1998D3DCBABD}"/>
                </a:ext>
              </a:extLst>
            </p:cNvPr>
            <p:cNvSpPr>
              <a:spLocks/>
            </p:cNvSpPr>
            <p:nvPr/>
          </p:nvSpPr>
          <p:spPr bwMode="auto">
            <a:xfrm>
              <a:off x="5298" y="2596"/>
              <a:ext cx="168" cy="125"/>
            </a:xfrm>
            <a:custGeom>
              <a:avLst/>
              <a:gdLst>
                <a:gd name="T0" fmla="*/ 310 w 144"/>
                <a:gd name="T1" fmla="*/ 11 h 111"/>
                <a:gd name="T2" fmla="*/ 282 w 144"/>
                <a:gd name="T3" fmla="*/ 2 h 111"/>
                <a:gd name="T4" fmla="*/ 267 w 144"/>
                <a:gd name="T5" fmla="*/ 1 h 111"/>
                <a:gd name="T6" fmla="*/ 254 w 144"/>
                <a:gd name="T7" fmla="*/ 1 h 111"/>
                <a:gd name="T8" fmla="*/ 242 w 144"/>
                <a:gd name="T9" fmla="*/ 0 h 111"/>
                <a:gd name="T10" fmla="*/ 229 w 144"/>
                <a:gd name="T11" fmla="*/ 1 h 111"/>
                <a:gd name="T12" fmla="*/ 211 w 144"/>
                <a:gd name="T13" fmla="*/ 2 h 111"/>
                <a:gd name="T14" fmla="*/ 198 w 144"/>
                <a:gd name="T15" fmla="*/ 2 h 111"/>
                <a:gd name="T16" fmla="*/ 187 w 144"/>
                <a:gd name="T17" fmla="*/ 9 h 111"/>
                <a:gd name="T18" fmla="*/ 177 w 144"/>
                <a:gd name="T19" fmla="*/ 11 h 111"/>
                <a:gd name="T20" fmla="*/ 163 w 144"/>
                <a:gd name="T21" fmla="*/ 14 h 111"/>
                <a:gd name="T22" fmla="*/ 152 w 144"/>
                <a:gd name="T23" fmla="*/ 18 h 111"/>
                <a:gd name="T24" fmla="*/ 137 w 144"/>
                <a:gd name="T25" fmla="*/ 24 h 111"/>
                <a:gd name="T26" fmla="*/ 125 w 144"/>
                <a:gd name="T27" fmla="*/ 29 h 111"/>
                <a:gd name="T28" fmla="*/ 114 w 144"/>
                <a:gd name="T29" fmla="*/ 34 h 111"/>
                <a:gd name="T30" fmla="*/ 104 w 144"/>
                <a:gd name="T31" fmla="*/ 42 h 111"/>
                <a:gd name="T32" fmla="*/ 92 w 144"/>
                <a:gd name="T33" fmla="*/ 47 h 111"/>
                <a:gd name="T34" fmla="*/ 82 w 144"/>
                <a:gd name="T35" fmla="*/ 56 h 111"/>
                <a:gd name="T36" fmla="*/ 75 w 144"/>
                <a:gd name="T37" fmla="*/ 63 h 111"/>
                <a:gd name="T38" fmla="*/ 65 w 144"/>
                <a:gd name="T39" fmla="*/ 72 h 111"/>
                <a:gd name="T40" fmla="*/ 56 w 144"/>
                <a:gd name="T41" fmla="*/ 80 h 111"/>
                <a:gd name="T42" fmla="*/ 48 w 144"/>
                <a:gd name="T43" fmla="*/ 90 h 111"/>
                <a:gd name="T44" fmla="*/ 40 w 144"/>
                <a:gd name="T45" fmla="*/ 100 h 111"/>
                <a:gd name="T46" fmla="*/ 34 w 144"/>
                <a:gd name="T47" fmla="*/ 110 h 111"/>
                <a:gd name="T48" fmla="*/ 26 w 144"/>
                <a:gd name="T49" fmla="*/ 118 h 111"/>
                <a:gd name="T50" fmla="*/ 21 w 144"/>
                <a:gd name="T51" fmla="*/ 130 h 111"/>
                <a:gd name="T52" fmla="*/ 15 w 144"/>
                <a:gd name="T53" fmla="*/ 141 h 111"/>
                <a:gd name="T54" fmla="*/ 11 w 144"/>
                <a:gd name="T55" fmla="*/ 152 h 111"/>
                <a:gd name="T56" fmla="*/ 8 w 144"/>
                <a:gd name="T57" fmla="*/ 162 h 111"/>
                <a:gd name="T58" fmla="*/ 1 w 144"/>
                <a:gd name="T59" fmla="*/ 177 h 111"/>
                <a:gd name="T60" fmla="*/ 0 w 144"/>
                <a:gd name="T61" fmla="*/ 189 h 111"/>
                <a:gd name="T62" fmla="*/ 0 w 144"/>
                <a:gd name="T63" fmla="*/ 20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11">
                  <a:moveTo>
                    <a:pt x="143" y="6"/>
                  </a:moveTo>
                  <a:lnTo>
                    <a:pt x="130" y="2"/>
                  </a:lnTo>
                  <a:lnTo>
                    <a:pt x="123" y="1"/>
                  </a:lnTo>
                  <a:lnTo>
                    <a:pt x="117" y="1"/>
                  </a:lnTo>
                  <a:lnTo>
                    <a:pt x="111" y="0"/>
                  </a:lnTo>
                  <a:lnTo>
                    <a:pt x="105" y="1"/>
                  </a:lnTo>
                  <a:lnTo>
                    <a:pt x="98" y="2"/>
                  </a:lnTo>
                  <a:lnTo>
                    <a:pt x="92" y="2"/>
                  </a:lnTo>
                  <a:lnTo>
                    <a:pt x="86" y="4"/>
                  </a:lnTo>
                  <a:lnTo>
                    <a:pt x="81" y="6"/>
                  </a:lnTo>
                  <a:lnTo>
                    <a:pt x="75" y="8"/>
                  </a:lnTo>
                  <a:lnTo>
                    <a:pt x="69" y="10"/>
                  </a:lnTo>
                  <a:lnTo>
                    <a:pt x="63" y="13"/>
                  </a:lnTo>
                  <a:lnTo>
                    <a:pt x="58" y="16"/>
                  </a:lnTo>
                  <a:lnTo>
                    <a:pt x="53" y="19"/>
                  </a:lnTo>
                  <a:lnTo>
                    <a:pt x="48" y="23"/>
                  </a:lnTo>
                  <a:lnTo>
                    <a:pt x="43" y="26"/>
                  </a:lnTo>
                  <a:lnTo>
                    <a:pt x="38" y="31"/>
                  </a:lnTo>
                  <a:lnTo>
                    <a:pt x="34" y="35"/>
                  </a:lnTo>
                  <a:lnTo>
                    <a:pt x="30" y="40"/>
                  </a:lnTo>
                  <a:lnTo>
                    <a:pt x="26" y="44"/>
                  </a:lnTo>
                  <a:lnTo>
                    <a:pt x="22" y="50"/>
                  </a:lnTo>
                  <a:lnTo>
                    <a:pt x="18" y="55"/>
                  </a:lnTo>
                  <a:lnTo>
                    <a:pt x="15" y="60"/>
                  </a:lnTo>
                  <a:lnTo>
                    <a:pt x="12" y="66"/>
                  </a:lnTo>
                  <a:lnTo>
                    <a:pt x="9" y="72"/>
                  </a:lnTo>
                  <a:lnTo>
                    <a:pt x="7" y="78"/>
                  </a:lnTo>
                  <a:lnTo>
                    <a:pt x="5" y="84"/>
                  </a:lnTo>
                  <a:lnTo>
                    <a:pt x="3" y="90"/>
                  </a:lnTo>
                  <a:lnTo>
                    <a:pt x="1" y="97"/>
                  </a:lnTo>
                  <a:lnTo>
                    <a:pt x="0" y="104"/>
                  </a:lnTo>
                  <a:lnTo>
                    <a:pt x="0" y="11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1" name="Freeform 69">
              <a:extLst>
                <a:ext uri="{FF2B5EF4-FFF2-40B4-BE49-F238E27FC236}">
                  <a16:creationId xmlns:a16="http://schemas.microsoft.com/office/drawing/2014/main" id="{C07B8FE2-2FD3-F3B8-483E-DE7C39A12698}"/>
                </a:ext>
              </a:extLst>
            </p:cNvPr>
            <p:cNvSpPr>
              <a:spLocks/>
            </p:cNvSpPr>
            <p:nvPr/>
          </p:nvSpPr>
          <p:spPr bwMode="auto">
            <a:xfrm>
              <a:off x="5130" y="1860"/>
              <a:ext cx="332" cy="503"/>
            </a:xfrm>
            <a:custGeom>
              <a:avLst/>
              <a:gdLst>
                <a:gd name="T0" fmla="*/ 614 w 283"/>
                <a:gd name="T1" fmla="*/ 41 h 445"/>
                <a:gd name="T2" fmla="*/ 622 w 283"/>
                <a:gd name="T3" fmla="*/ 77 h 445"/>
                <a:gd name="T4" fmla="*/ 626 w 283"/>
                <a:gd name="T5" fmla="*/ 109 h 445"/>
                <a:gd name="T6" fmla="*/ 626 w 283"/>
                <a:gd name="T7" fmla="*/ 136 h 445"/>
                <a:gd name="T8" fmla="*/ 622 w 283"/>
                <a:gd name="T9" fmla="*/ 157 h 445"/>
                <a:gd name="T10" fmla="*/ 617 w 283"/>
                <a:gd name="T11" fmla="*/ 177 h 445"/>
                <a:gd name="T12" fmla="*/ 609 w 283"/>
                <a:gd name="T13" fmla="*/ 196 h 445"/>
                <a:gd name="T14" fmla="*/ 598 w 283"/>
                <a:gd name="T15" fmla="*/ 211 h 445"/>
                <a:gd name="T16" fmla="*/ 587 w 283"/>
                <a:gd name="T17" fmla="*/ 225 h 445"/>
                <a:gd name="T18" fmla="*/ 570 w 283"/>
                <a:gd name="T19" fmla="*/ 241 h 445"/>
                <a:gd name="T20" fmla="*/ 557 w 283"/>
                <a:gd name="T21" fmla="*/ 255 h 445"/>
                <a:gd name="T22" fmla="*/ 542 w 283"/>
                <a:gd name="T23" fmla="*/ 274 h 445"/>
                <a:gd name="T24" fmla="*/ 528 w 283"/>
                <a:gd name="T25" fmla="*/ 292 h 445"/>
                <a:gd name="T26" fmla="*/ 515 w 283"/>
                <a:gd name="T27" fmla="*/ 313 h 445"/>
                <a:gd name="T28" fmla="*/ 503 w 283"/>
                <a:gd name="T29" fmla="*/ 340 h 445"/>
                <a:gd name="T30" fmla="*/ 493 w 283"/>
                <a:gd name="T31" fmla="*/ 368 h 445"/>
                <a:gd name="T32" fmla="*/ 485 w 283"/>
                <a:gd name="T33" fmla="*/ 400 h 445"/>
                <a:gd name="T34" fmla="*/ 483 w 283"/>
                <a:gd name="T35" fmla="*/ 416 h 445"/>
                <a:gd name="T36" fmla="*/ 479 w 283"/>
                <a:gd name="T37" fmla="*/ 430 h 445"/>
                <a:gd name="T38" fmla="*/ 477 w 283"/>
                <a:gd name="T39" fmla="*/ 441 h 445"/>
                <a:gd name="T40" fmla="*/ 477 w 283"/>
                <a:gd name="T41" fmla="*/ 451 h 445"/>
                <a:gd name="T42" fmla="*/ 477 w 283"/>
                <a:gd name="T43" fmla="*/ 457 h 445"/>
                <a:gd name="T44" fmla="*/ 477 w 283"/>
                <a:gd name="T45" fmla="*/ 465 h 445"/>
                <a:gd name="T46" fmla="*/ 475 w 283"/>
                <a:gd name="T47" fmla="*/ 470 h 445"/>
                <a:gd name="T48" fmla="*/ 475 w 283"/>
                <a:gd name="T49" fmla="*/ 477 h 445"/>
                <a:gd name="T50" fmla="*/ 474 w 283"/>
                <a:gd name="T51" fmla="*/ 484 h 445"/>
                <a:gd name="T52" fmla="*/ 469 w 283"/>
                <a:gd name="T53" fmla="*/ 491 h 445"/>
                <a:gd name="T54" fmla="*/ 462 w 283"/>
                <a:gd name="T55" fmla="*/ 498 h 445"/>
                <a:gd name="T56" fmla="*/ 452 w 283"/>
                <a:gd name="T57" fmla="*/ 510 h 445"/>
                <a:gd name="T58" fmla="*/ 446 w 283"/>
                <a:gd name="T59" fmla="*/ 521 h 445"/>
                <a:gd name="T60" fmla="*/ 431 w 283"/>
                <a:gd name="T61" fmla="*/ 537 h 445"/>
                <a:gd name="T62" fmla="*/ 400 w 283"/>
                <a:gd name="T63" fmla="*/ 572 h 445"/>
                <a:gd name="T64" fmla="*/ 375 w 283"/>
                <a:gd name="T65" fmla="*/ 599 h 445"/>
                <a:gd name="T66" fmla="*/ 358 w 283"/>
                <a:gd name="T67" fmla="*/ 627 h 445"/>
                <a:gd name="T68" fmla="*/ 337 w 283"/>
                <a:gd name="T69" fmla="*/ 656 h 445"/>
                <a:gd name="T70" fmla="*/ 318 w 283"/>
                <a:gd name="T71" fmla="*/ 685 h 445"/>
                <a:gd name="T72" fmla="*/ 297 w 283"/>
                <a:gd name="T73" fmla="*/ 712 h 445"/>
                <a:gd name="T74" fmla="*/ 273 w 283"/>
                <a:gd name="T75" fmla="*/ 738 h 445"/>
                <a:gd name="T76" fmla="*/ 253 w 283"/>
                <a:gd name="T77" fmla="*/ 762 h 445"/>
                <a:gd name="T78" fmla="*/ 231 w 283"/>
                <a:gd name="T79" fmla="*/ 780 h 445"/>
                <a:gd name="T80" fmla="*/ 206 w 283"/>
                <a:gd name="T81" fmla="*/ 797 h 445"/>
                <a:gd name="T82" fmla="*/ 179 w 283"/>
                <a:gd name="T83" fmla="*/ 810 h 445"/>
                <a:gd name="T84" fmla="*/ 151 w 283"/>
                <a:gd name="T85" fmla="*/ 817 h 445"/>
                <a:gd name="T86" fmla="*/ 118 w 283"/>
                <a:gd name="T87" fmla="*/ 819 h 445"/>
                <a:gd name="T88" fmla="*/ 81 w 283"/>
                <a:gd name="T89" fmla="*/ 817 h 445"/>
                <a:gd name="T90" fmla="*/ 45 w 283"/>
                <a:gd name="T91" fmla="*/ 809 h 445"/>
                <a:gd name="T92" fmla="*/ 0 w 283"/>
                <a:gd name="T93" fmla="*/ 791 h 4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83" h="445">
                  <a:moveTo>
                    <a:pt x="270" y="0"/>
                  </a:moveTo>
                  <a:lnTo>
                    <a:pt x="276" y="22"/>
                  </a:lnTo>
                  <a:lnTo>
                    <a:pt x="278" y="32"/>
                  </a:lnTo>
                  <a:lnTo>
                    <a:pt x="280" y="42"/>
                  </a:lnTo>
                  <a:lnTo>
                    <a:pt x="281" y="50"/>
                  </a:lnTo>
                  <a:lnTo>
                    <a:pt x="282" y="58"/>
                  </a:lnTo>
                  <a:lnTo>
                    <a:pt x="282" y="66"/>
                  </a:lnTo>
                  <a:lnTo>
                    <a:pt x="282" y="73"/>
                  </a:lnTo>
                  <a:lnTo>
                    <a:pt x="281" y="79"/>
                  </a:lnTo>
                  <a:lnTo>
                    <a:pt x="280" y="85"/>
                  </a:lnTo>
                  <a:lnTo>
                    <a:pt x="279" y="90"/>
                  </a:lnTo>
                  <a:lnTo>
                    <a:pt x="278" y="96"/>
                  </a:lnTo>
                  <a:lnTo>
                    <a:pt x="276" y="101"/>
                  </a:lnTo>
                  <a:lnTo>
                    <a:pt x="274" y="105"/>
                  </a:lnTo>
                  <a:lnTo>
                    <a:pt x="271" y="110"/>
                  </a:lnTo>
                  <a:lnTo>
                    <a:pt x="269" y="114"/>
                  </a:lnTo>
                  <a:lnTo>
                    <a:pt x="266" y="118"/>
                  </a:lnTo>
                  <a:lnTo>
                    <a:pt x="263" y="122"/>
                  </a:lnTo>
                  <a:lnTo>
                    <a:pt x="260" y="126"/>
                  </a:lnTo>
                  <a:lnTo>
                    <a:pt x="257" y="130"/>
                  </a:lnTo>
                  <a:lnTo>
                    <a:pt x="254" y="135"/>
                  </a:lnTo>
                  <a:lnTo>
                    <a:pt x="251" y="139"/>
                  </a:lnTo>
                  <a:lnTo>
                    <a:pt x="248" y="144"/>
                  </a:lnTo>
                  <a:lnTo>
                    <a:pt x="244" y="148"/>
                  </a:lnTo>
                  <a:lnTo>
                    <a:pt x="241" y="153"/>
                  </a:lnTo>
                  <a:lnTo>
                    <a:pt x="238" y="158"/>
                  </a:lnTo>
                  <a:lnTo>
                    <a:pt x="235" y="164"/>
                  </a:lnTo>
                  <a:lnTo>
                    <a:pt x="232" y="170"/>
                  </a:lnTo>
                  <a:lnTo>
                    <a:pt x="229" y="177"/>
                  </a:lnTo>
                  <a:lnTo>
                    <a:pt x="227" y="184"/>
                  </a:lnTo>
                  <a:lnTo>
                    <a:pt x="224" y="192"/>
                  </a:lnTo>
                  <a:lnTo>
                    <a:pt x="222" y="200"/>
                  </a:lnTo>
                  <a:lnTo>
                    <a:pt x="220" y="212"/>
                  </a:lnTo>
                  <a:lnTo>
                    <a:pt x="218" y="217"/>
                  </a:lnTo>
                  <a:lnTo>
                    <a:pt x="218" y="221"/>
                  </a:lnTo>
                  <a:lnTo>
                    <a:pt x="217" y="226"/>
                  </a:lnTo>
                  <a:lnTo>
                    <a:pt x="216" y="230"/>
                  </a:lnTo>
                  <a:lnTo>
                    <a:pt x="216" y="233"/>
                  </a:lnTo>
                  <a:lnTo>
                    <a:pt x="216" y="236"/>
                  </a:lnTo>
                  <a:lnTo>
                    <a:pt x="215" y="239"/>
                  </a:lnTo>
                  <a:lnTo>
                    <a:pt x="215" y="242"/>
                  </a:lnTo>
                  <a:lnTo>
                    <a:pt x="215" y="244"/>
                  </a:lnTo>
                  <a:lnTo>
                    <a:pt x="215" y="246"/>
                  </a:lnTo>
                  <a:lnTo>
                    <a:pt x="215" y="248"/>
                  </a:lnTo>
                  <a:lnTo>
                    <a:pt x="215" y="250"/>
                  </a:lnTo>
                  <a:lnTo>
                    <a:pt x="215" y="252"/>
                  </a:lnTo>
                  <a:lnTo>
                    <a:pt x="215" y="254"/>
                  </a:lnTo>
                  <a:lnTo>
                    <a:pt x="214" y="255"/>
                  </a:lnTo>
                  <a:lnTo>
                    <a:pt x="214" y="257"/>
                  </a:lnTo>
                  <a:lnTo>
                    <a:pt x="214" y="258"/>
                  </a:lnTo>
                  <a:lnTo>
                    <a:pt x="213" y="260"/>
                  </a:lnTo>
                  <a:lnTo>
                    <a:pt x="213" y="262"/>
                  </a:lnTo>
                  <a:lnTo>
                    <a:pt x="212" y="264"/>
                  </a:lnTo>
                  <a:lnTo>
                    <a:pt x="211" y="266"/>
                  </a:lnTo>
                  <a:lnTo>
                    <a:pt x="210" y="268"/>
                  </a:lnTo>
                  <a:lnTo>
                    <a:pt x="208" y="270"/>
                  </a:lnTo>
                  <a:lnTo>
                    <a:pt x="206" y="273"/>
                  </a:lnTo>
                  <a:lnTo>
                    <a:pt x="204" y="276"/>
                  </a:lnTo>
                  <a:lnTo>
                    <a:pt x="202" y="279"/>
                  </a:lnTo>
                  <a:lnTo>
                    <a:pt x="200" y="282"/>
                  </a:lnTo>
                  <a:lnTo>
                    <a:pt x="197" y="286"/>
                  </a:lnTo>
                  <a:lnTo>
                    <a:pt x="194" y="291"/>
                  </a:lnTo>
                  <a:lnTo>
                    <a:pt x="190" y="296"/>
                  </a:lnTo>
                  <a:lnTo>
                    <a:pt x="180" y="310"/>
                  </a:lnTo>
                  <a:lnTo>
                    <a:pt x="175" y="317"/>
                  </a:lnTo>
                  <a:lnTo>
                    <a:pt x="170" y="325"/>
                  </a:lnTo>
                  <a:lnTo>
                    <a:pt x="166" y="333"/>
                  </a:lnTo>
                  <a:lnTo>
                    <a:pt x="161" y="340"/>
                  </a:lnTo>
                  <a:lnTo>
                    <a:pt x="156" y="348"/>
                  </a:lnTo>
                  <a:lnTo>
                    <a:pt x="152" y="356"/>
                  </a:lnTo>
                  <a:lnTo>
                    <a:pt x="147" y="364"/>
                  </a:lnTo>
                  <a:lnTo>
                    <a:pt x="143" y="371"/>
                  </a:lnTo>
                  <a:lnTo>
                    <a:pt x="138" y="379"/>
                  </a:lnTo>
                  <a:lnTo>
                    <a:pt x="134" y="386"/>
                  </a:lnTo>
                  <a:lnTo>
                    <a:pt x="129" y="393"/>
                  </a:lnTo>
                  <a:lnTo>
                    <a:pt x="124" y="400"/>
                  </a:lnTo>
                  <a:lnTo>
                    <a:pt x="120" y="406"/>
                  </a:lnTo>
                  <a:lnTo>
                    <a:pt x="114" y="412"/>
                  </a:lnTo>
                  <a:lnTo>
                    <a:pt x="109" y="418"/>
                  </a:lnTo>
                  <a:lnTo>
                    <a:pt x="104" y="423"/>
                  </a:lnTo>
                  <a:lnTo>
                    <a:pt x="98" y="428"/>
                  </a:lnTo>
                  <a:lnTo>
                    <a:pt x="93" y="432"/>
                  </a:lnTo>
                  <a:lnTo>
                    <a:pt x="87" y="436"/>
                  </a:lnTo>
                  <a:lnTo>
                    <a:pt x="81" y="439"/>
                  </a:lnTo>
                  <a:lnTo>
                    <a:pt x="74" y="441"/>
                  </a:lnTo>
                  <a:lnTo>
                    <a:pt x="68" y="443"/>
                  </a:lnTo>
                  <a:lnTo>
                    <a:pt x="60" y="444"/>
                  </a:lnTo>
                  <a:lnTo>
                    <a:pt x="53" y="444"/>
                  </a:lnTo>
                  <a:lnTo>
                    <a:pt x="45" y="444"/>
                  </a:lnTo>
                  <a:lnTo>
                    <a:pt x="37" y="443"/>
                  </a:lnTo>
                  <a:lnTo>
                    <a:pt x="28" y="441"/>
                  </a:lnTo>
                  <a:lnTo>
                    <a:pt x="20" y="438"/>
                  </a:lnTo>
                  <a:lnTo>
                    <a:pt x="10" y="434"/>
                  </a:lnTo>
                  <a:lnTo>
                    <a:pt x="0" y="42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2" name="Freeform 70">
              <a:extLst>
                <a:ext uri="{FF2B5EF4-FFF2-40B4-BE49-F238E27FC236}">
                  <a16:creationId xmlns:a16="http://schemas.microsoft.com/office/drawing/2014/main" id="{A1CBCD3B-7FE1-3448-E0BF-BAC61A437762}"/>
                </a:ext>
              </a:extLst>
            </p:cNvPr>
            <p:cNvSpPr>
              <a:spLocks/>
            </p:cNvSpPr>
            <p:nvPr/>
          </p:nvSpPr>
          <p:spPr bwMode="auto">
            <a:xfrm>
              <a:off x="4162" y="1291"/>
              <a:ext cx="238" cy="775"/>
            </a:xfrm>
            <a:custGeom>
              <a:avLst/>
              <a:gdLst>
                <a:gd name="T0" fmla="*/ 1 w 204"/>
                <a:gd name="T1" fmla="*/ 33 h 687"/>
                <a:gd name="T2" fmla="*/ 0 w 204"/>
                <a:gd name="T3" fmla="*/ 67 h 687"/>
                <a:gd name="T4" fmla="*/ 0 w 204"/>
                <a:gd name="T5" fmla="*/ 98 h 687"/>
                <a:gd name="T6" fmla="*/ 9 w 204"/>
                <a:gd name="T7" fmla="*/ 127 h 687"/>
                <a:gd name="T8" fmla="*/ 18 w 204"/>
                <a:gd name="T9" fmla="*/ 157 h 687"/>
                <a:gd name="T10" fmla="*/ 34 w 204"/>
                <a:gd name="T11" fmla="*/ 186 h 687"/>
                <a:gd name="T12" fmla="*/ 48 w 204"/>
                <a:gd name="T13" fmla="*/ 214 h 687"/>
                <a:gd name="T14" fmla="*/ 67 w 204"/>
                <a:gd name="T15" fmla="*/ 241 h 687"/>
                <a:gd name="T16" fmla="*/ 88 w 204"/>
                <a:gd name="T17" fmla="*/ 268 h 687"/>
                <a:gd name="T18" fmla="*/ 104 w 204"/>
                <a:gd name="T19" fmla="*/ 294 h 687"/>
                <a:gd name="T20" fmla="*/ 124 w 204"/>
                <a:gd name="T21" fmla="*/ 325 h 687"/>
                <a:gd name="T22" fmla="*/ 141 w 204"/>
                <a:gd name="T23" fmla="*/ 351 h 687"/>
                <a:gd name="T24" fmla="*/ 155 w 204"/>
                <a:gd name="T25" fmla="*/ 379 h 687"/>
                <a:gd name="T26" fmla="*/ 169 w 204"/>
                <a:gd name="T27" fmla="*/ 407 h 687"/>
                <a:gd name="T28" fmla="*/ 179 w 204"/>
                <a:gd name="T29" fmla="*/ 439 h 687"/>
                <a:gd name="T30" fmla="*/ 181 w 204"/>
                <a:gd name="T31" fmla="*/ 469 h 687"/>
                <a:gd name="T32" fmla="*/ 189 w 204"/>
                <a:gd name="T33" fmla="*/ 514 h 687"/>
                <a:gd name="T34" fmla="*/ 197 w 204"/>
                <a:gd name="T35" fmla="*/ 540 h 687"/>
                <a:gd name="T36" fmla="*/ 207 w 204"/>
                <a:gd name="T37" fmla="*/ 567 h 687"/>
                <a:gd name="T38" fmla="*/ 218 w 204"/>
                <a:gd name="T39" fmla="*/ 587 h 687"/>
                <a:gd name="T40" fmla="*/ 230 w 204"/>
                <a:gd name="T41" fmla="*/ 609 h 687"/>
                <a:gd name="T42" fmla="*/ 244 w 204"/>
                <a:gd name="T43" fmla="*/ 629 h 687"/>
                <a:gd name="T44" fmla="*/ 256 w 204"/>
                <a:gd name="T45" fmla="*/ 653 h 687"/>
                <a:gd name="T46" fmla="*/ 268 w 204"/>
                <a:gd name="T47" fmla="*/ 671 h 687"/>
                <a:gd name="T48" fmla="*/ 282 w 204"/>
                <a:gd name="T49" fmla="*/ 692 h 687"/>
                <a:gd name="T50" fmla="*/ 293 w 204"/>
                <a:gd name="T51" fmla="*/ 713 h 687"/>
                <a:gd name="T52" fmla="*/ 302 w 204"/>
                <a:gd name="T53" fmla="*/ 732 h 687"/>
                <a:gd name="T54" fmla="*/ 312 w 204"/>
                <a:gd name="T55" fmla="*/ 757 h 687"/>
                <a:gd name="T56" fmla="*/ 315 w 204"/>
                <a:gd name="T57" fmla="*/ 782 h 687"/>
                <a:gd name="T58" fmla="*/ 321 w 204"/>
                <a:gd name="T59" fmla="*/ 808 h 687"/>
                <a:gd name="T60" fmla="*/ 321 w 204"/>
                <a:gd name="T61" fmla="*/ 837 h 687"/>
                <a:gd name="T62" fmla="*/ 315 w 204"/>
                <a:gd name="T63" fmla="*/ 872 h 687"/>
                <a:gd name="T64" fmla="*/ 313 w 204"/>
                <a:gd name="T65" fmla="*/ 888 h 687"/>
                <a:gd name="T66" fmla="*/ 312 w 204"/>
                <a:gd name="T67" fmla="*/ 908 h 687"/>
                <a:gd name="T68" fmla="*/ 308 w 204"/>
                <a:gd name="T69" fmla="*/ 926 h 687"/>
                <a:gd name="T70" fmla="*/ 307 w 204"/>
                <a:gd name="T71" fmla="*/ 944 h 687"/>
                <a:gd name="T72" fmla="*/ 302 w 204"/>
                <a:gd name="T73" fmla="*/ 961 h 687"/>
                <a:gd name="T74" fmla="*/ 299 w 204"/>
                <a:gd name="T75" fmla="*/ 977 h 687"/>
                <a:gd name="T76" fmla="*/ 296 w 204"/>
                <a:gd name="T77" fmla="*/ 996 h 687"/>
                <a:gd name="T78" fmla="*/ 296 w 204"/>
                <a:gd name="T79" fmla="*/ 1012 h 687"/>
                <a:gd name="T80" fmla="*/ 295 w 204"/>
                <a:gd name="T81" fmla="*/ 1030 h 687"/>
                <a:gd name="T82" fmla="*/ 296 w 204"/>
                <a:gd name="T83" fmla="*/ 1046 h 687"/>
                <a:gd name="T84" fmla="*/ 299 w 204"/>
                <a:gd name="T85" fmla="*/ 1064 h 687"/>
                <a:gd name="T86" fmla="*/ 301 w 204"/>
                <a:gd name="T87" fmla="*/ 1080 h 687"/>
                <a:gd name="T88" fmla="*/ 307 w 204"/>
                <a:gd name="T89" fmla="*/ 1099 h 687"/>
                <a:gd name="T90" fmla="*/ 312 w 204"/>
                <a:gd name="T91" fmla="*/ 1113 h 687"/>
                <a:gd name="T92" fmla="*/ 321 w 204"/>
                <a:gd name="T93" fmla="*/ 1130 h 687"/>
                <a:gd name="T94" fmla="*/ 326 w 204"/>
                <a:gd name="T95" fmla="*/ 1145 h 687"/>
                <a:gd name="T96" fmla="*/ 334 w 204"/>
                <a:gd name="T97" fmla="*/ 1153 h 687"/>
                <a:gd name="T98" fmla="*/ 342 w 204"/>
                <a:gd name="T99" fmla="*/ 1160 h 687"/>
                <a:gd name="T100" fmla="*/ 349 w 204"/>
                <a:gd name="T101" fmla="*/ 1166 h 687"/>
                <a:gd name="T102" fmla="*/ 358 w 204"/>
                <a:gd name="T103" fmla="*/ 1174 h 687"/>
                <a:gd name="T104" fmla="*/ 365 w 204"/>
                <a:gd name="T105" fmla="*/ 1183 h 687"/>
                <a:gd name="T106" fmla="*/ 375 w 204"/>
                <a:gd name="T107" fmla="*/ 1189 h 687"/>
                <a:gd name="T108" fmla="*/ 384 w 204"/>
                <a:gd name="T109" fmla="*/ 1196 h 687"/>
                <a:gd name="T110" fmla="*/ 391 w 204"/>
                <a:gd name="T111" fmla="*/ 1201 h 687"/>
                <a:gd name="T112" fmla="*/ 400 w 204"/>
                <a:gd name="T113" fmla="*/ 1210 h 687"/>
                <a:gd name="T114" fmla="*/ 410 w 204"/>
                <a:gd name="T115" fmla="*/ 1215 h 687"/>
                <a:gd name="T116" fmla="*/ 415 w 204"/>
                <a:gd name="T117" fmla="*/ 1224 h 687"/>
                <a:gd name="T118" fmla="*/ 425 w 204"/>
                <a:gd name="T119" fmla="*/ 1231 h 687"/>
                <a:gd name="T120" fmla="*/ 431 w 204"/>
                <a:gd name="T121" fmla="*/ 1240 h 687"/>
                <a:gd name="T122" fmla="*/ 438 w 204"/>
                <a:gd name="T123" fmla="*/ 1248 h 6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4" h="687">
                  <a:moveTo>
                    <a:pt x="5" y="0"/>
                  </a:moveTo>
                  <a:lnTo>
                    <a:pt x="1" y="18"/>
                  </a:lnTo>
                  <a:lnTo>
                    <a:pt x="0" y="27"/>
                  </a:lnTo>
                  <a:lnTo>
                    <a:pt x="0" y="36"/>
                  </a:lnTo>
                  <a:lnTo>
                    <a:pt x="0" y="45"/>
                  </a:lnTo>
                  <a:lnTo>
                    <a:pt x="0" y="53"/>
                  </a:lnTo>
                  <a:lnTo>
                    <a:pt x="2" y="62"/>
                  </a:lnTo>
                  <a:lnTo>
                    <a:pt x="4" y="70"/>
                  </a:lnTo>
                  <a:lnTo>
                    <a:pt x="6" y="78"/>
                  </a:lnTo>
                  <a:lnTo>
                    <a:pt x="8" y="86"/>
                  </a:lnTo>
                  <a:lnTo>
                    <a:pt x="12" y="94"/>
                  </a:lnTo>
                  <a:lnTo>
                    <a:pt x="15" y="101"/>
                  </a:lnTo>
                  <a:lnTo>
                    <a:pt x="19" y="109"/>
                  </a:lnTo>
                  <a:lnTo>
                    <a:pt x="22" y="117"/>
                  </a:lnTo>
                  <a:lnTo>
                    <a:pt x="26" y="124"/>
                  </a:lnTo>
                  <a:lnTo>
                    <a:pt x="31" y="132"/>
                  </a:lnTo>
                  <a:lnTo>
                    <a:pt x="35" y="139"/>
                  </a:lnTo>
                  <a:lnTo>
                    <a:pt x="40" y="147"/>
                  </a:lnTo>
                  <a:lnTo>
                    <a:pt x="44" y="154"/>
                  </a:lnTo>
                  <a:lnTo>
                    <a:pt x="48" y="161"/>
                  </a:lnTo>
                  <a:lnTo>
                    <a:pt x="53" y="169"/>
                  </a:lnTo>
                  <a:lnTo>
                    <a:pt x="57" y="177"/>
                  </a:lnTo>
                  <a:lnTo>
                    <a:pt x="61" y="184"/>
                  </a:lnTo>
                  <a:lnTo>
                    <a:pt x="65" y="192"/>
                  </a:lnTo>
                  <a:lnTo>
                    <a:pt x="68" y="199"/>
                  </a:lnTo>
                  <a:lnTo>
                    <a:pt x="72" y="207"/>
                  </a:lnTo>
                  <a:lnTo>
                    <a:pt x="75" y="215"/>
                  </a:lnTo>
                  <a:lnTo>
                    <a:pt x="78" y="223"/>
                  </a:lnTo>
                  <a:lnTo>
                    <a:pt x="80" y="231"/>
                  </a:lnTo>
                  <a:lnTo>
                    <a:pt x="82" y="240"/>
                  </a:lnTo>
                  <a:lnTo>
                    <a:pt x="83" y="248"/>
                  </a:lnTo>
                  <a:lnTo>
                    <a:pt x="84" y="257"/>
                  </a:lnTo>
                  <a:lnTo>
                    <a:pt x="86" y="274"/>
                  </a:lnTo>
                  <a:lnTo>
                    <a:pt x="87" y="281"/>
                  </a:lnTo>
                  <a:lnTo>
                    <a:pt x="89" y="289"/>
                  </a:lnTo>
                  <a:lnTo>
                    <a:pt x="91" y="296"/>
                  </a:lnTo>
                  <a:lnTo>
                    <a:pt x="93" y="303"/>
                  </a:lnTo>
                  <a:lnTo>
                    <a:pt x="95" y="310"/>
                  </a:lnTo>
                  <a:lnTo>
                    <a:pt x="98" y="316"/>
                  </a:lnTo>
                  <a:lnTo>
                    <a:pt x="100" y="322"/>
                  </a:lnTo>
                  <a:lnTo>
                    <a:pt x="103" y="328"/>
                  </a:lnTo>
                  <a:lnTo>
                    <a:pt x="106" y="334"/>
                  </a:lnTo>
                  <a:lnTo>
                    <a:pt x="109" y="340"/>
                  </a:lnTo>
                  <a:lnTo>
                    <a:pt x="112" y="345"/>
                  </a:lnTo>
                  <a:lnTo>
                    <a:pt x="115" y="351"/>
                  </a:lnTo>
                  <a:lnTo>
                    <a:pt x="118" y="357"/>
                  </a:lnTo>
                  <a:lnTo>
                    <a:pt x="121" y="362"/>
                  </a:lnTo>
                  <a:lnTo>
                    <a:pt x="124" y="367"/>
                  </a:lnTo>
                  <a:lnTo>
                    <a:pt x="127" y="373"/>
                  </a:lnTo>
                  <a:lnTo>
                    <a:pt x="130" y="378"/>
                  </a:lnTo>
                  <a:lnTo>
                    <a:pt x="133" y="384"/>
                  </a:lnTo>
                  <a:lnTo>
                    <a:pt x="135" y="390"/>
                  </a:lnTo>
                  <a:lnTo>
                    <a:pt x="138" y="395"/>
                  </a:lnTo>
                  <a:lnTo>
                    <a:pt x="140" y="401"/>
                  </a:lnTo>
                  <a:lnTo>
                    <a:pt x="142" y="408"/>
                  </a:lnTo>
                  <a:lnTo>
                    <a:pt x="144" y="414"/>
                  </a:lnTo>
                  <a:lnTo>
                    <a:pt x="145" y="421"/>
                  </a:lnTo>
                  <a:lnTo>
                    <a:pt x="146" y="427"/>
                  </a:lnTo>
                  <a:lnTo>
                    <a:pt x="147" y="435"/>
                  </a:lnTo>
                  <a:lnTo>
                    <a:pt x="148" y="442"/>
                  </a:lnTo>
                  <a:lnTo>
                    <a:pt x="148" y="450"/>
                  </a:lnTo>
                  <a:lnTo>
                    <a:pt x="148" y="458"/>
                  </a:lnTo>
                  <a:lnTo>
                    <a:pt x="148" y="467"/>
                  </a:lnTo>
                  <a:lnTo>
                    <a:pt x="146" y="477"/>
                  </a:lnTo>
                  <a:lnTo>
                    <a:pt x="146" y="482"/>
                  </a:lnTo>
                  <a:lnTo>
                    <a:pt x="145" y="487"/>
                  </a:lnTo>
                  <a:lnTo>
                    <a:pt x="144" y="492"/>
                  </a:lnTo>
                  <a:lnTo>
                    <a:pt x="144" y="497"/>
                  </a:lnTo>
                  <a:lnTo>
                    <a:pt x="143" y="502"/>
                  </a:lnTo>
                  <a:lnTo>
                    <a:pt x="142" y="507"/>
                  </a:lnTo>
                  <a:lnTo>
                    <a:pt x="142" y="511"/>
                  </a:lnTo>
                  <a:lnTo>
                    <a:pt x="141" y="517"/>
                  </a:lnTo>
                  <a:lnTo>
                    <a:pt x="140" y="521"/>
                  </a:lnTo>
                  <a:lnTo>
                    <a:pt x="140" y="526"/>
                  </a:lnTo>
                  <a:lnTo>
                    <a:pt x="139" y="531"/>
                  </a:lnTo>
                  <a:lnTo>
                    <a:pt x="138" y="535"/>
                  </a:lnTo>
                  <a:lnTo>
                    <a:pt x="138" y="540"/>
                  </a:lnTo>
                  <a:lnTo>
                    <a:pt x="137" y="545"/>
                  </a:lnTo>
                  <a:lnTo>
                    <a:pt x="137" y="550"/>
                  </a:lnTo>
                  <a:lnTo>
                    <a:pt x="137" y="554"/>
                  </a:lnTo>
                  <a:lnTo>
                    <a:pt x="136" y="559"/>
                  </a:lnTo>
                  <a:lnTo>
                    <a:pt x="136" y="564"/>
                  </a:lnTo>
                  <a:lnTo>
                    <a:pt x="136" y="568"/>
                  </a:lnTo>
                  <a:lnTo>
                    <a:pt x="137" y="573"/>
                  </a:lnTo>
                  <a:lnTo>
                    <a:pt x="137" y="577"/>
                  </a:lnTo>
                  <a:lnTo>
                    <a:pt x="138" y="582"/>
                  </a:lnTo>
                  <a:lnTo>
                    <a:pt x="138" y="587"/>
                  </a:lnTo>
                  <a:lnTo>
                    <a:pt x="139" y="591"/>
                  </a:lnTo>
                  <a:lnTo>
                    <a:pt x="140" y="596"/>
                  </a:lnTo>
                  <a:lnTo>
                    <a:pt x="141" y="601"/>
                  </a:lnTo>
                  <a:lnTo>
                    <a:pt x="142" y="605"/>
                  </a:lnTo>
                  <a:lnTo>
                    <a:pt x="144" y="610"/>
                  </a:lnTo>
                  <a:lnTo>
                    <a:pt x="146" y="615"/>
                  </a:lnTo>
                  <a:lnTo>
                    <a:pt x="148" y="619"/>
                  </a:lnTo>
                  <a:lnTo>
                    <a:pt x="150" y="624"/>
                  </a:lnTo>
                  <a:lnTo>
                    <a:pt x="151" y="627"/>
                  </a:lnTo>
                  <a:lnTo>
                    <a:pt x="153" y="629"/>
                  </a:lnTo>
                  <a:lnTo>
                    <a:pt x="154" y="631"/>
                  </a:lnTo>
                  <a:lnTo>
                    <a:pt x="156" y="633"/>
                  </a:lnTo>
                  <a:lnTo>
                    <a:pt x="158" y="635"/>
                  </a:lnTo>
                  <a:lnTo>
                    <a:pt x="160" y="637"/>
                  </a:lnTo>
                  <a:lnTo>
                    <a:pt x="161" y="639"/>
                  </a:lnTo>
                  <a:lnTo>
                    <a:pt x="163" y="641"/>
                  </a:lnTo>
                  <a:lnTo>
                    <a:pt x="165" y="643"/>
                  </a:lnTo>
                  <a:lnTo>
                    <a:pt x="167" y="645"/>
                  </a:lnTo>
                  <a:lnTo>
                    <a:pt x="169" y="647"/>
                  </a:lnTo>
                  <a:lnTo>
                    <a:pt x="171" y="649"/>
                  </a:lnTo>
                  <a:lnTo>
                    <a:pt x="173" y="651"/>
                  </a:lnTo>
                  <a:lnTo>
                    <a:pt x="175" y="653"/>
                  </a:lnTo>
                  <a:lnTo>
                    <a:pt x="177" y="654"/>
                  </a:lnTo>
                  <a:lnTo>
                    <a:pt x="179" y="656"/>
                  </a:lnTo>
                  <a:lnTo>
                    <a:pt x="181" y="658"/>
                  </a:lnTo>
                  <a:lnTo>
                    <a:pt x="183" y="660"/>
                  </a:lnTo>
                  <a:lnTo>
                    <a:pt x="185" y="662"/>
                  </a:lnTo>
                  <a:lnTo>
                    <a:pt x="187" y="664"/>
                  </a:lnTo>
                  <a:lnTo>
                    <a:pt x="189" y="666"/>
                  </a:lnTo>
                  <a:lnTo>
                    <a:pt x="191" y="668"/>
                  </a:lnTo>
                  <a:lnTo>
                    <a:pt x="192" y="670"/>
                  </a:lnTo>
                  <a:lnTo>
                    <a:pt x="194" y="672"/>
                  </a:lnTo>
                  <a:lnTo>
                    <a:pt x="196" y="674"/>
                  </a:lnTo>
                  <a:lnTo>
                    <a:pt x="198" y="676"/>
                  </a:lnTo>
                  <a:lnTo>
                    <a:pt x="199" y="678"/>
                  </a:lnTo>
                  <a:lnTo>
                    <a:pt x="200" y="681"/>
                  </a:lnTo>
                  <a:lnTo>
                    <a:pt x="202" y="683"/>
                  </a:lnTo>
                  <a:lnTo>
                    <a:pt x="203" y="68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3" name="Freeform 71">
              <a:extLst>
                <a:ext uri="{FF2B5EF4-FFF2-40B4-BE49-F238E27FC236}">
                  <a16:creationId xmlns:a16="http://schemas.microsoft.com/office/drawing/2014/main" id="{04EFBD43-28BF-1460-2EAB-7D49C117807C}"/>
                </a:ext>
              </a:extLst>
            </p:cNvPr>
            <p:cNvSpPr>
              <a:spLocks/>
            </p:cNvSpPr>
            <p:nvPr/>
          </p:nvSpPr>
          <p:spPr bwMode="auto">
            <a:xfrm>
              <a:off x="4001" y="2312"/>
              <a:ext cx="835" cy="452"/>
            </a:xfrm>
            <a:custGeom>
              <a:avLst/>
              <a:gdLst>
                <a:gd name="T0" fmla="*/ 1542 w 713"/>
                <a:gd name="T1" fmla="*/ 33 h 401"/>
                <a:gd name="T2" fmla="*/ 1510 w 713"/>
                <a:gd name="T3" fmla="*/ 63 h 401"/>
                <a:gd name="T4" fmla="*/ 1472 w 713"/>
                <a:gd name="T5" fmla="*/ 91 h 401"/>
                <a:gd name="T6" fmla="*/ 1426 w 713"/>
                <a:gd name="T7" fmla="*/ 119 h 401"/>
                <a:gd name="T8" fmla="*/ 1373 w 713"/>
                <a:gd name="T9" fmla="*/ 148 h 401"/>
                <a:gd name="T10" fmla="*/ 1315 w 713"/>
                <a:gd name="T11" fmla="*/ 172 h 401"/>
                <a:gd name="T12" fmla="*/ 1258 w 713"/>
                <a:gd name="T13" fmla="*/ 200 h 401"/>
                <a:gd name="T14" fmla="*/ 1196 w 713"/>
                <a:gd name="T15" fmla="*/ 223 h 401"/>
                <a:gd name="T16" fmla="*/ 1132 w 713"/>
                <a:gd name="T17" fmla="*/ 243 h 401"/>
                <a:gd name="T18" fmla="*/ 1069 w 713"/>
                <a:gd name="T19" fmla="*/ 263 h 401"/>
                <a:gd name="T20" fmla="*/ 1008 w 713"/>
                <a:gd name="T21" fmla="*/ 283 h 401"/>
                <a:gd name="T22" fmla="*/ 949 w 713"/>
                <a:gd name="T23" fmla="*/ 302 h 401"/>
                <a:gd name="T24" fmla="*/ 891 w 713"/>
                <a:gd name="T25" fmla="*/ 318 h 401"/>
                <a:gd name="T26" fmla="*/ 839 w 713"/>
                <a:gd name="T27" fmla="*/ 334 h 401"/>
                <a:gd name="T28" fmla="*/ 790 w 713"/>
                <a:gd name="T29" fmla="*/ 348 h 401"/>
                <a:gd name="T30" fmla="*/ 748 w 713"/>
                <a:gd name="T31" fmla="*/ 363 h 401"/>
                <a:gd name="T32" fmla="*/ 692 w 713"/>
                <a:gd name="T33" fmla="*/ 382 h 401"/>
                <a:gd name="T34" fmla="*/ 656 w 713"/>
                <a:gd name="T35" fmla="*/ 392 h 401"/>
                <a:gd name="T36" fmla="*/ 618 w 713"/>
                <a:gd name="T37" fmla="*/ 402 h 401"/>
                <a:gd name="T38" fmla="*/ 583 w 713"/>
                <a:gd name="T39" fmla="*/ 411 h 401"/>
                <a:gd name="T40" fmla="*/ 550 w 713"/>
                <a:gd name="T41" fmla="*/ 418 h 401"/>
                <a:gd name="T42" fmla="*/ 514 w 713"/>
                <a:gd name="T43" fmla="*/ 427 h 401"/>
                <a:gd name="T44" fmla="*/ 480 w 713"/>
                <a:gd name="T45" fmla="*/ 434 h 401"/>
                <a:gd name="T46" fmla="*/ 447 w 713"/>
                <a:gd name="T47" fmla="*/ 443 h 401"/>
                <a:gd name="T48" fmla="*/ 411 w 713"/>
                <a:gd name="T49" fmla="*/ 453 h 401"/>
                <a:gd name="T50" fmla="*/ 376 w 713"/>
                <a:gd name="T51" fmla="*/ 461 h 401"/>
                <a:gd name="T52" fmla="*/ 344 w 713"/>
                <a:gd name="T53" fmla="*/ 473 h 401"/>
                <a:gd name="T54" fmla="*/ 310 w 713"/>
                <a:gd name="T55" fmla="*/ 487 h 401"/>
                <a:gd name="T56" fmla="*/ 274 w 713"/>
                <a:gd name="T57" fmla="*/ 504 h 401"/>
                <a:gd name="T58" fmla="*/ 242 w 713"/>
                <a:gd name="T59" fmla="*/ 522 h 401"/>
                <a:gd name="T60" fmla="*/ 207 w 713"/>
                <a:gd name="T61" fmla="*/ 543 h 401"/>
                <a:gd name="T62" fmla="*/ 177 w 713"/>
                <a:gd name="T63" fmla="*/ 562 h 401"/>
                <a:gd name="T64" fmla="*/ 163 w 713"/>
                <a:gd name="T65" fmla="*/ 573 h 401"/>
                <a:gd name="T66" fmla="*/ 151 w 713"/>
                <a:gd name="T67" fmla="*/ 583 h 401"/>
                <a:gd name="T68" fmla="*/ 137 w 713"/>
                <a:gd name="T69" fmla="*/ 592 h 401"/>
                <a:gd name="T70" fmla="*/ 123 w 713"/>
                <a:gd name="T71" fmla="*/ 600 h 401"/>
                <a:gd name="T72" fmla="*/ 111 w 713"/>
                <a:gd name="T73" fmla="*/ 611 h 401"/>
                <a:gd name="T74" fmla="*/ 97 w 713"/>
                <a:gd name="T75" fmla="*/ 620 h 401"/>
                <a:gd name="T76" fmla="*/ 85 w 713"/>
                <a:gd name="T77" fmla="*/ 631 h 401"/>
                <a:gd name="T78" fmla="*/ 74 w 713"/>
                <a:gd name="T79" fmla="*/ 642 h 401"/>
                <a:gd name="T80" fmla="*/ 59 w 713"/>
                <a:gd name="T81" fmla="*/ 654 h 401"/>
                <a:gd name="T82" fmla="*/ 48 w 713"/>
                <a:gd name="T83" fmla="*/ 663 h 401"/>
                <a:gd name="T84" fmla="*/ 37 w 713"/>
                <a:gd name="T85" fmla="*/ 676 h 401"/>
                <a:gd name="T86" fmla="*/ 26 w 713"/>
                <a:gd name="T87" fmla="*/ 688 h 401"/>
                <a:gd name="T88" fmla="*/ 15 w 713"/>
                <a:gd name="T89" fmla="*/ 700 h 401"/>
                <a:gd name="T90" fmla="*/ 8 w 713"/>
                <a:gd name="T91" fmla="*/ 712 h 401"/>
                <a:gd name="T92" fmla="*/ 0 w 713"/>
                <a:gd name="T93" fmla="*/ 728 h 4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13" h="401">
                  <a:moveTo>
                    <a:pt x="712" y="0"/>
                  </a:moveTo>
                  <a:lnTo>
                    <a:pt x="701" y="18"/>
                  </a:lnTo>
                  <a:lnTo>
                    <a:pt x="694" y="26"/>
                  </a:lnTo>
                  <a:lnTo>
                    <a:pt x="686" y="35"/>
                  </a:lnTo>
                  <a:lnTo>
                    <a:pt x="677" y="43"/>
                  </a:lnTo>
                  <a:lnTo>
                    <a:pt x="668" y="51"/>
                  </a:lnTo>
                  <a:lnTo>
                    <a:pt x="657" y="59"/>
                  </a:lnTo>
                  <a:lnTo>
                    <a:pt x="647" y="66"/>
                  </a:lnTo>
                  <a:lnTo>
                    <a:pt x="635" y="74"/>
                  </a:lnTo>
                  <a:lnTo>
                    <a:pt x="623" y="81"/>
                  </a:lnTo>
                  <a:lnTo>
                    <a:pt x="611" y="88"/>
                  </a:lnTo>
                  <a:lnTo>
                    <a:pt x="597" y="95"/>
                  </a:lnTo>
                  <a:lnTo>
                    <a:pt x="584" y="102"/>
                  </a:lnTo>
                  <a:lnTo>
                    <a:pt x="571" y="109"/>
                  </a:lnTo>
                  <a:lnTo>
                    <a:pt x="557" y="115"/>
                  </a:lnTo>
                  <a:lnTo>
                    <a:pt x="543" y="122"/>
                  </a:lnTo>
                  <a:lnTo>
                    <a:pt x="529" y="128"/>
                  </a:lnTo>
                  <a:lnTo>
                    <a:pt x="514" y="134"/>
                  </a:lnTo>
                  <a:lnTo>
                    <a:pt x="500" y="139"/>
                  </a:lnTo>
                  <a:lnTo>
                    <a:pt x="486" y="145"/>
                  </a:lnTo>
                  <a:lnTo>
                    <a:pt x="471" y="150"/>
                  </a:lnTo>
                  <a:lnTo>
                    <a:pt x="458" y="156"/>
                  </a:lnTo>
                  <a:lnTo>
                    <a:pt x="444" y="161"/>
                  </a:lnTo>
                  <a:lnTo>
                    <a:pt x="431" y="166"/>
                  </a:lnTo>
                  <a:lnTo>
                    <a:pt x="417" y="171"/>
                  </a:lnTo>
                  <a:lnTo>
                    <a:pt x="405" y="175"/>
                  </a:lnTo>
                  <a:lnTo>
                    <a:pt x="392" y="180"/>
                  </a:lnTo>
                  <a:lnTo>
                    <a:pt x="381" y="184"/>
                  </a:lnTo>
                  <a:lnTo>
                    <a:pt x="369" y="188"/>
                  </a:lnTo>
                  <a:lnTo>
                    <a:pt x="359" y="192"/>
                  </a:lnTo>
                  <a:lnTo>
                    <a:pt x="349" y="196"/>
                  </a:lnTo>
                  <a:lnTo>
                    <a:pt x="340" y="200"/>
                  </a:lnTo>
                  <a:lnTo>
                    <a:pt x="323" y="207"/>
                  </a:lnTo>
                  <a:lnTo>
                    <a:pt x="314" y="210"/>
                  </a:lnTo>
                  <a:lnTo>
                    <a:pt x="306" y="213"/>
                  </a:lnTo>
                  <a:lnTo>
                    <a:pt x="297" y="216"/>
                  </a:lnTo>
                  <a:lnTo>
                    <a:pt x="289" y="218"/>
                  </a:lnTo>
                  <a:lnTo>
                    <a:pt x="281" y="221"/>
                  </a:lnTo>
                  <a:lnTo>
                    <a:pt x="273" y="224"/>
                  </a:lnTo>
                  <a:lnTo>
                    <a:pt x="265" y="226"/>
                  </a:lnTo>
                  <a:lnTo>
                    <a:pt x="257" y="228"/>
                  </a:lnTo>
                  <a:lnTo>
                    <a:pt x="249" y="230"/>
                  </a:lnTo>
                  <a:lnTo>
                    <a:pt x="241" y="232"/>
                  </a:lnTo>
                  <a:lnTo>
                    <a:pt x="233" y="234"/>
                  </a:lnTo>
                  <a:lnTo>
                    <a:pt x="225" y="237"/>
                  </a:lnTo>
                  <a:lnTo>
                    <a:pt x="218" y="239"/>
                  </a:lnTo>
                  <a:lnTo>
                    <a:pt x="210" y="241"/>
                  </a:lnTo>
                  <a:lnTo>
                    <a:pt x="202" y="244"/>
                  </a:lnTo>
                  <a:lnTo>
                    <a:pt x="195" y="246"/>
                  </a:lnTo>
                  <a:lnTo>
                    <a:pt x="187" y="249"/>
                  </a:lnTo>
                  <a:lnTo>
                    <a:pt x="179" y="252"/>
                  </a:lnTo>
                  <a:lnTo>
                    <a:pt x="171" y="254"/>
                  </a:lnTo>
                  <a:lnTo>
                    <a:pt x="164" y="258"/>
                  </a:lnTo>
                  <a:lnTo>
                    <a:pt x="156" y="261"/>
                  </a:lnTo>
                  <a:lnTo>
                    <a:pt x="149" y="265"/>
                  </a:lnTo>
                  <a:lnTo>
                    <a:pt x="141" y="268"/>
                  </a:lnTo>
                  <a:lnTo>
                    <a:pt x="133" y="273"/>
                  </a:lnTo>
                  <a:lnTo>
                    <a:pt x="125" y="277"/>
                  </a:lnTo>
                  <a:lnTo>
                    <a:pt x="118" y="282"/>
                  </a:lnTo>
                  <a:lnTo>
                    <a:pt x="110" y="287"/>
                  </a:lnTo>
                  <a:lnTo>
                    <a:pt x="102" y="293"/>
                  </a:lnTo>
                  <a:lnTo>
                    <a:pt x="94" y="299"/>
                  </a:lnTo>
                  <a:lnTo>
                    <a:pt x="87" y="305"/>
                  </a:lnTo>
                  <a:lnTo>
                    <a:pt x="80" y="310"/>
                  </a:lnTo>
                  <a:lnTo>
                    <a:pt x="77" y="312"/>
                  </a:lnTo>
                  <a:lnTo>
                    <a:pt x="74" y="315"/>
                  </a:lnTo>
                  <a:lnTo>
                    <a:pt x="71" y="318"/>
                  </a:lnTo>
                  <a:lnTo>
                    <a:pt x="68" y="320"/>
                  </a:lnTo>
                  <a:lnTo>
                    <a:pt x="65" y="322"/>
                  </a:lnTo>
                  <a:lnTo>
                    <a:pt x="62" y="325"/>
                  </a:lnTo>
                  <a:lnTo>
                    <a:pt x="59" y="328"/>
                  </a:lnTo>
                  <a:lnTo>
                    <a:pt x="56" y="330"/>
                  </a:lnTo>
                  <a:lnTo>
                    <a:pt x="53" y="333"/>
                  </a:lnTo>
                  <a:lnTo>
                    <a:pt x="50" y="336"/>
                  </a:lnTo>
                  <a:lnTo>
                    <a:pt x="47" y="338"/>
                  </a:lnTo>
                  <a:lnTo>
                    <a:pt x="44" y="341"/>
                  </a:lnTo>
                  <a:lnTo>
                    <a:pt x="41" y="344"/>
                  </a:lnTo>
                  <a:lnTo>
                    <a:pt x="38" y="347"/>
                  </a:lnTo>
                  <a:lnTo>
                    <a:pt x="35" y="350"/>
                  </a:lnTo>
                  <a:lnTo>
                    <a:pt x="33" y="353"/>
                  </a:lnTo>
                  <a:lnTo>
                    <a:pt x="30" y="356"/>
                  </a:lnTo>
                  <a:lnTo>
                    <a:pt x="27" y="359"/>
                  </a:lnTo>
                  <a:lnTo>
                    <a:pt x="24" y="362"/>
                  </a:lnTo>
                  <a:lnTo>
                    <a:pt x="22" y="365"/>
                  </a:lnTo>
                  <a:lnTo>
                    <a:pt x="19" y="368"/>
                  </a:lnTo>
                  <a:lnTo>
                    <a:pt x="17" y="372"/>
                  </a:lnTo>
                  <a:lnTo>
                    <a:pt x="14" y="375"/>
                  </a:lnTo>
                  <a:lnTo>
                    <a:pt x="12" y="378"/>
                  </a:lnTo>
                  <a:lnTo>
                    <a:pt x="10" y="382"/>
                  </a:lnTo>
                  <a:lnTo>
                    <a:pt x="7" y="385"/>
                  </a:lnTo>
                  <a:lnTo>
                    <a:pt x="5" y="389"/>
                  </a:lnTo>
                  <a:lnTo>
                    <a:pt x="3" y="392"/>
                  </a:lnTo>
                  <a:lnTo>
                    <a:pt x="1" y="396"/>
                  </a:lnTo>
                  <a:lnTo>
                    <a:pt x="0" y="40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4" name="Line 72">
              <a:extLst>
                <a:ext uri="{FF2B5EF4-FFF2-40B4-BE49-F238E27FC236}">
                  <a16:creationId xmlns:a16="http://schemas.microsoft.com/office/drawing/2014/main" id="{1F07592F-B866-C6D0-A548-0FB1DAE84834}"/>
                </a:ext>
              </a:extLst>
            </p:cNvPr>
            <p:cNvSpPr>
              <a:spLocks noChangeShapeType="1"/>
            </p:cNvSpPr>
            <p:nvPr/>
          </p:nvSpPr>
          <p:spPr bwMode="auto">
            <a:xfrm flipV="1">
              <a:off x="3398" y="2720"/>
              <a:ext cx="38" cy="23"/>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 name="Line 73">
              <a:extLst>
                <a:ext uri="{FF2B5EF4-FFF2-40B4-BE49-F238E27FC236}">
                  <a16:creationId xmlns:a16="http://schemas.microsoft.com/office/drawing/2014/main" id="{E6DA7533-4AF0-7DCF-597B-55ADCB7696BC}"/>
                </a:ext>
              </a:extLst>
            </p:cNvPr>
            <p:cNvSpPr>
              <a:spLocks noChangeShapeType="1"/>
            </p:cNvSpPr>
            <p:nvPr/>
          </p:nvSpPr>
          <p:spPr bwMode="auto">
            <a:xfrm>
              <a:off x="4917" y="1613"/>
              <a:ext cx="0" cy="43"/>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6" name="Freeform 74">
              <a:extLst>
                <a:ext uri="{FF2B5EF4-FFF2-40B4-BE49-F238E27FC236}">
                  <a16:creationId xmlns:a16="http://schemas.microsoft.com/office/drawing/2014/main" id="{E01A30DE-F567-9DB3-5B40-8FC5FEA14F86}"/>
                </a:ext>
              </a:extLst>
            </p:cNvPr>
            <p:cNvSpPr>
              <a:spLocks/>
            </p:cNvSpPr>
            <p:nvPr/>
          </p:nvSpPr>
          <p:spPr bwMode="auto">
            <a:xfrm>
              <a:off x="4825" y="2235"/>
              <a:ext cx="289" cy="132"/>
            </a:xfrm>
            <a:custGeom>
              <a:avLst/>
              <a:gdLst>
                <a:gd name="T0" fmla="*/ 0 w 247"/>
                <a:gd name="T1" fmla="*/ 142 h 117"/>
                <a:gd name="T2" fmla="*/ 43 w 247"/>
                <a:gd name="T3" fmla="*/ 126 h 117"/>
                <a:gd name="T4" fmla="*/ 66 w 247"/>
                <a:gd name="T5" fmla="*/ 116 h 117"/>
                <a:gd name="T6" fmla="*/ 88 w 247"/>
                <a:gd name="T7" fmla="*/ 109 h 117"/>
                <a:gd name="T8" fmla="*/ 106 w 247"/>
                <a:gd name="T9" fmla="*/ 99 h 117"/>
                <a:gd name="T10" fmla="*/ 130 w 247"/>
                <a:gd name="T11" fmla="*/ 88 h 117"/>
                <a:gd name="T12" fmla="*/ 152 w 247"/>
                <a:gd name="T13" fmla="*/ 77 h 117"/>
                <a:gd name="T14" fmla="*/ 172 w 247"/>
                <a:gd name="T15" fmla="*/ 68 h 117"/>
                <a:gd name="T16" fmla="*/ 195 w 247"/>
                <a:gd name="T17" fmla="*/ 59 h 117"/>
                <a:gd name="T18" fmla="*/ 218 w 247"/>
                <a:gd name="T19" fmla="*/ 47 h 117"/>
                <a:gd name="T20" fmla="*/ 235 w 247"/>
                <a:gd name="T21" fmla="*/ 38 h 117"/>
                <a:gd name="T22" fmla="*/ 257 w 247"/>
                <a:gd name="T23" fmla="*/ 30 h 117"/>
                <a:gd name="T24" fmla="*/ 280 w 247"/>
                <a:gd name="T25" fmla="*/ 23 h 117"/>
                <a:gd name="T26" fmla="*/ 298 w 247"/>
                <a:gd name="T27" fmla="*/ 16 h 117"/>
                <a:gd name="T28" fmla="*/ 319 w 247"/>
                <a:gd name="T29" fmla="*/ 11 h 117"/>
                <a:gd name="T30" fmla="*/ 336 w 247"/>
                <a:gd name="T31" fmla="*/ 3 h 117"/>
                <a:gd name="T32" fmla="*/ 356 w 247"/>
                <a:gd name="T33" fmla="*/ 1 h 117"/>
                <a:gd name="T34" fmla="*/ 373 w 247"/>
                <a:gd name="T35" fmla="*/ 0 h 117"/>
                <a:gd name="T36" fmla="*/ 388 w 247"/>
                <a:gd name="T37" fmla="*/ 0 h 117"/>
                <a:gd name="T38" fmla="*/ 405 w 247"/>
                <a:gd name="T39" fmla="*/ 1 h 117"/>
                <a:gd name="T40" fmla="*/ 424 w 247"/>
                <a:gd name="T41" fmla="*/ 3 h 117"/>
                <a:gd name="T42" fmla="*/ 440 w 247"/>
                <a:gd name="T43" fmla="*/ 11 h 117"/>
                <a:gd name="T44" fmla="*/ 452 w 247"/>
                <a:gd name="T45" fmla="*/ 18 h 117"/>
                <a:gd name="T46" fmla="*/ 466 w 247"/>
                <a:gd name="T47" fmla="*/ 29 h 117"/>
                <a:gd name="T48" fmla="*/ 477 w 247"/>
                <a:gd name="T49" fmla="*/ 42 h 117"/>
                <a:gd name="T50" fmla="*/ 489 w 247"/>
                <a:gd name="T51" fmla="*/ 56 h 117"/>
                <a:gd name="T52" fmla="*/ 502 w 247"/>
                <a:gd name="T53" fmla="*/ 76 h 117"/>
                <a:gd name="T54" fmla="*/ 510 w 247"/>
                <a:gd name="T55" fmla="*/ 97 h 117"/>
                <a:gd name="T56" fmla="*/ 518 w 247"/>
                <a:gd name="T57" fmla="*/ 120 h 117"/>
                <a:gd name="T58" fmla="*/ 527 w 247"/>
                <a:gd name="T59" fmla="*/ 147 h 117"/>
                <a:gd name="T60" fmla="*/ 531 w 247"/>
                <a:gd name="T61" fmla="*/ 177 h 117"/>
                <a:gd name="T62" fmla="*/ 539 w 247"/>
                <a:gd name="T63" fmla="*/ 212 h 1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7" h="117">
                  <a:moveTo>
                    <a:pt x="0" y="78"/>
                  </a:moveTo>
                  <a:lnTo>
                    <a:pt x="20" y="69"/>
                  </a:lnTo>
                  <a:lnTo>
                    <a:pt x="30" y="64"/>
                  </a:lnTo>
                  <a:lnTo>
                    <a:pt x="40" y="59"/>
                  </a:lnTo>
                  <a:lnTo>
                    <a:pt x="49" y="54"/>
                  </a:lnTo>
                  <a:lnTo>
                    <a:pt x="59" y="48"/>
                  </a:lnTo>
                  <a:lnTo>
                    <a:pt x="69" y="42"/>
                  </a:lnTo>
                  <a:lnTo>
                    <a:pt x="79" y="37"/>
                  </a:lnTo>
                  <a:lnTo>
                    <a:pt x="89" y="32"/>
                  </a:lnTo>
                  <a:lnTo>
                    <a:pt x="99" y="26"/>
                  </a:lnTo>
                  <a:lnTo>
                    <a:pt x="108" y="21"/>
                  </a:lnTo>
                  <a:lnTo>
                    <a:pt x="118" y="17"/>
                  </a:lnTo>
                  <a:lnTo>
                    <a:pt x="127" y="12"/>
                  </a:lnTo>
                  <a:lnTo>
                    <a:pt x="136" y="9"/>
                  </a:lnTo>
                  <a:lnTo>
                    <a:pt x="145" y="6"/>
                  </a:lnTo>
                  <a:lnTo>
                    <a:pt x="153" y="3"/>
                  </a:lnTo>
                  <a:lnTo>
                    <a:pt x="162" y="1"/>
                  </a:lnTo>
                  <a:lnTo>
                    <a:pt x="170" y="0"/>
                  </a:lnTo>
                  <a:lnTo>
                    <a:pt x="178" y="0"/>
                  </a:lnTo>
                  <a:lnTo>
                    <a:pt x="185" y="1"/>
                  </a:lnTo>
                  <a:lnTo>
                    <a:pt x="193" y="3"/>
                  </a:lnTo>
                  <a:lnTo>
                    <a:pt x="200" y="6"/>
                  </a:lnTo>
                  <a:lnTo>
                    <a:pt x="206" y="10"/>
                  </a:lnTo>
                  <a:lnTo>
                    <a:pt x="213" y="16"/>
                  </a:lnTo>
                  <a:lnTo>
                    <a:pt x="218" y="23"/>
                  </a:lnTo>
                  <a:lnTo>
                    <a:pt x="223" y="31"/>
                  </a:lnTo>
                  <a:lnTo>
                    <a:pt x="229" y="41"/>
                  </a:lnTo>
                  <a:lnTo>
                    <a:pt x="233" y="52"/>
                  </a:lnTo>
                  <a:lnTo>
                    <a:pt x="237" y="66"/>
                  </a:lnTo>
                  <a:lnTo>
                    <a:pt x="240" y="80"/>
                  </a:lnTo>
                  <a:lnTo>
                    <a:pt x="243" y="97"/>
                  </a:lnTo>
                  <a:lnTo>
                    <a:pt x="246" y="11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7" name="Freeform 75">
              <a:extLst>
                <a:ext uri="{FF2B5EF4-FFF2-40B4-BE49-F238E27FC236}">
                  <a16:creationId xmlns:a16="http://schemas.microsoft.com/office/drawing/2014/main" id="{C36ADFD0-B3DE-9144-B0DD-E3E4560B5657}"/>
                </a:ext>
              </a:extLst>
            </p:cNvPr>
            <p:cNvSpPr>
              <a:spLocks/>
            </p:cNvSpPr>
            <p:nvPr/>
          </p:nvSpPr>
          <p:spPr bwMode="auto">
            <a:xfrm>
              <a:off x="4851" y="1656"/>
              <a:ext cx="337" cy="444"/>
            </a:xfrm>
            <a:custGeom>
              <a:avLst/>
              <a:gdLst>
                <a:gd name="T0" fmla="*/ 152 w 288"/>
                <a:gd name="T1" fmla="*/ 46 h 393"/>
                <a:gd name="T2" fmla="*/ 159 w 288"/>
                <a:gd name="T3" fmla="*/ 87 h 393"/>
                <a:gd name="T4" fmla="*/ 156 w 288"/>
                <a:gd name="T5" fmla="*/ 124 h 393"/>
                <a:gd name="T6" fmla="*/ 143 w 288"/>
                <a:gd name="T7" fmla="*/ 156 h 393"/>
                <a:gd name="T8" fmla="*/ 123 w 288"/>
                <a:gd name="T9" fmla="*/ 189 h 393"/>
                <a:gd name="T10" fmla="*/ 99 w 288"/>
                <a:gd name="T11" fmla="*/ 218 h 393"/>
                <a:gd name="T12" fmla="*/ 74 w 288"/>
                <a:gd name="T13" fmla="*/ 253 h 393"/>
                <a:gd name="T14" fmla="*/ 47 w 288"/>
                <a:gd name="T15" fmla="*/ 285 h 393"/>
                <a:gd name="T16" fmla="*/ 25 w 288"/>
                <a:gd name="T17" fmla="*/ 317 h 393"/>
                <a:gd name="T18" fmla="*/ 9 w 288"/>
                <a:gd name="T19" fmla="*/ 356 h 393"/>
                <a:gd name="T20" fmla="*/ 1 w 288"/>
                <a:gd name="T21" fmla="*/ 398 h 393"/>
                <a:gd name="T22" fmla="*/ 1 w 288"/>
                <a:gd name="T23" fmla="*/ 417 h 393"/>
                <a:gd name="T24" fmla="*/ 1 w 288"/>
                <a:gd name="T25" fmla="*/ 436 h 393"/>
                <a:gd name="T26" fmla="*/ 0 w 288"/>
                <a:gd name="T27" fmla="*/ 455 h 393"/>
                <a:gd name="T28" fmla="*/ 1 w 288"/>
                <a:gd name="T29" fmla="*/ 478 h 393"/>
                <a:gd name="T30" fmla="*/ 1 w 288"/>
                <a:gd name="T31" fmla="*/ 498 h 393"/>
                <a:gd name="T32" fmla="*/ 1 w 288"/>
                <a:gd name="T33" fmla="*/ 515 h 393"/>
                <a:gd name="T34" fmla="*/ 1 w 288"/>
                <a:gd name="T35" fmla="*/ 538 h 393"/>
                <a:gd name="T36" fmla="*/ 1 w 288"/>
                <a:gd name="T37" fmla="*/ 555 h 393"/>
                <a:gd name="T38" fmla="*/ 1 w 288"/>
                <a:gd name="T39" fmla="*/ 577 h 393"/>
                <a:gd name="T40" fmla="*/ 2 w 288"/>
                <a:gd name="T41" fmla="*/ 597 h 393"/>
                <a:gd name="T42" fmla="*/ 59 w 288"/>
                <a:gd name="T43" fmla="*/ 620 h 393"/>
                <a:gd name="T44" fmla="*/ 102 w 288"/>
                <a:gd name="T45" fmla="*/ 620 h 393"/>
                <a:gd name="T46" fmla="*/ 142 w 288"/>
                <a:gd name="T47" fmla="*/ 610 h 393"/>
                <a:gd name="T48" fmla="*/ 179 w 288"/>
                <a:gd name="T49" fmla="*/ 592 h 393"/>
                <a:gd name="T50" fmla="*/ 219 w 288"/>
                <a:gd name="T51" fmla="*/ 573 h 393"/>
                <a:gd name="T52" fmla="*/ 256 w 288"/>
                <a:gd name="T53" fmla="*/ 551 h 393"/>
                <a:gd name="T54" fmla="*/ 296 w 288"/>
                <a:gd name="T55" fmla="*/ 534 h 393"/>
                <a:gd name="T56" fmla="*/ 332 w 288"/>
                <a:gd name="T57" fmla="*/ 523 h 393"/>
                <a:gd name="T58" fmla="*/ 371 w 288"/>
                <a:gd name="T59" fmla="*/ 522 h 393"/>
                <a:gd name="T60" fmla="*/ 408 w 288"/>
                <a:gd name="T61" fmla="*/ 537 h 393"/>
                <a:gd name="T62" fmla="*/ 441 w 288"/>
                <a:gd name="T63" fmla="*/ 563 h 393"/>
                <a:gd name="T64" fmla="*/ 453 w 288"/>
                <a:gd name="T65" fmla="*/ 580 h 393"/>
                <a:gd name="T66" fmla="*/ 465 w 288"/>
                <a:gd name="T67" fmla="*/ 600 h 393"/>
                <a:gd name="T68" fmla="*/ 473 w 288"/>
                <a:gd name="T69" fmla="*/ 619 h 393"/>
                <a:gd name="T70" fmla="*/ 477 w 288"/>
                <a:gd name="T71" fmla="*/ 638 h 393"/>
                <a:gd name="T72" fmla="*/ 482 w 288"/>
                <a:gd name="T73" fmla="*/ 656 h 393"/>
                <a:gd name="T74" fmla="*/ 491 w 288"/>
                <a:gd name="T75" fmla="*/ 674 h 393"/>
                <a:gd name="T76" fmla="*/ 502 w 288"/>
                <a:gd name="T77" fmla="*/ 689 h 393"/>
                <a:gd name="T78" fmla="*/ 517 w 288"/>
                <a:gd name="T79" fmla="*/ 700 h 393"/>
                <a:gd name="T80" fmla="*/ 539 w 288"/>
                <a:gd name="T81" fmla="*/ 712 h 393"/>
                <a:gd name="T82" fmla="*/ 564 w 288"/>
                <a:gd name="T83" fmla="*/ 720 h 393"/>
                <a:gd name="T84" fmla="*/ 571 w 288"/>
                <a:gd name="T85" fmla="*/ 720 h 393"/>
                <a:gd name="T86" fmla="*/ 577 w 288"/>
                <a:gd name="T87" fmla="*/ 721 h 393"/>
                <a:gd name="T88" fmla="*/ 583 w 288"/>
                <a:gd name="T89" fmla="*/ 721 h 393"/>
                <a:gd name="T90" fmla="*/ 592 w 288"/>
                <a:gd name="T91" fmla="*/ 721 h 393"/>
                <a:gd name="T92" fmla="*/ 596 w 288"/>
                <a:gd name="T93" fmla="*/ 721 h 393"/>
                <a:gd name="T94" fmla="*/ 604 w 288"/>
                <a:gd name="T95" fmla="*/ 721 h 393"/>
                <a:gd name="T96" fmla="*/ 610 w 288"/>
                <a:gd name="T97" fmla="*/ 721 h 393"/>
                <a:gd name="T98" fmla="*/ 618 w 288"/>
                <a:gd name="T99" fmla="*/ 720 h 393"/>
                <a:gd name="T100" fmla="*/ 621 w 288"/>
                <a:gd name="T101" fmla="*/ 720 h 393"/>
                <a:gd name="T102" fmla="*/ 630 w 288"/>
                <a:gd name="T103" fmla="*/ 720 h 3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8" h="393">
                  <a:moveTo>
                    <a:pt x="57" y="0"/>
                  </a:moveTo>
                  <a:lnTo>
                    <a:pt x="66" y="17"/>
                  </a:lnTo>
                  <a:lnTo>
                    <a:pt x="69" y="25"/>
                  </a:lnTo>
                  <a:lnTo>
                    <a:pt x="71" y="33"/>
                  </a:lnTo>
                  <a:lnTo>
                    <a:pt x="72" y="40"/>
                  </a:lnTo>
                  <a:lnTo>
                    <a:pt x="73" y="47"/>
                  </a:lnTo>
                  <a:lnTo>
                    <a:pt x="73" y="54"/>
                  </a:lnTo>
                  <a:lnTo>
                    <a:pt x="73" y="61"/>
                  </a:lnTo>
                  <a:lnTo>
                    <a:pt x="71" y="67"/>
                  </a:lnTo>
                  <a:lnTo>
                    <a:pt x="70" y="73"/>
                  </a:lnTo>
                  <a:lnTo>
                    <a:pt x="68" y="79"/>
                  </a:lnTo>
                  <a:lnTo>
                    <a:pt x="65" y="85"/>
                  </a:lnTo>
                  <a:lnTo>
                    <a:pt x="63" y="91"/>
                  </a:lnTo>
                  <a:lnTo>
                    <a:pt x="59" y="97"/>
                  </a:lnTo>
                  <a:lnTo>
                    <a:pt x="56" y="103"/>
                  </a:lnTo>
                  <a:lnTo>
                    <a:pt x="53" y="109"/>
                  </a:lnTo>
                  <a:lnTo>
                    <a:pt x="49" y="114"/>
                  </a:lnTo>
                  <a:lnTo>
                    <a:pt x="45" y="119"/>
                  </a:lnTo>
                  <a:lnTo>
                    <a:pt x="41" y="125"/>
                  </a:lnTo>
                  <a:lnTo>
                    <a:pt x="37" y="131"/>
                  </a:lnTo>
                  <a:lnTo>
                    <a:pt x="33" y="137"/>
                  </a:lnTo>
                  <a:lnTo>
                    <a:pt x="29" y="142"/>
                  </a:lnTo>
                  <a:lnTo>
                    <a:pt x="25" y="148"/>
                  </a:lnTo>
                  <a:lnTo>
                    <a:pt x="21" y="154"/>
                  </a:lnTo>
                  <a:lnTo>
                    <a:pt x="17" y="160"/>
                  </a:lnTo>
                  <a:lnTo>
                    <a:pt x="14" y="167"/>
                  </a:lnTo>
                  <a:lnTo>
                    <a:pt x="11" y="173"/>
                  </a:lnTo>
                  <a:lnTo>
                    <a:pt x="8" y="180"/>
                  </a:lnTo>
                  <a:lnTo>
                    <a:pt x="6" y="187"/>
                  </a:lnTo>
                  <a:lnTo>
                    <a:pt x="4" y="194"/>
                  </a:lnTo>
                  <a:lnTo>
                    <a:pt x="3" y="201"/>
                  </a:lnTo>
                  <a:lnTo>
                    <a:pt x="2" y="209"/>
                  </a:lnTo>
                  <a:lnTo>
                    <a:pt x="1" y="216"/>
                  </a:lnTo>
                  <a:lnTo>
                    <a:pt x="1" y="220"/>
                  </a:lnTo>
                  <a:lnTo>
                    <a:pt x="1" y="223"/>
                  </a:lnTo>
                  <a:lnTo>
                    <a:pt x="1" y="227"/>
                  </a:lnTo>
                  <a:lnTo>
                    <a:pt x="1" y="230"/>
                  </a:lnTo>
                  <a:lnTo>
                    <a:pt x="1" y="234"/>
                  </a:lnTo>
                  <a:lnTo>
                    <a:pt x="1" y="237"/>
                  </a:lnTo>
                  <a:lnTo>
                    <a:pt x="0" y="241"/>
                  </a:lnTo>
                  <a:lnTo>
                    <a:pt x="0" y="245"/>
                  </a:lnTo>
                  <a:lnTo>
                    <a:pt x="0" y="248"/>
                  </a:lnTo>
                  <a:lnTo>
                    <a:pt x="0" y="252"/>
                  </a:lnTo>
                  <a:lnTo>
                    <a:pt x="0" y="255"/>
                  </a:lnTo>
                  <a:lnTo>
                    <a:pt x="1" y="259"/>
                  </a:lnTo>
                  <a:lnTo>
                    <a:pt x="1" y="263"/>
                  </a:lnTo>
                  <a:lnTo>
                    <a:pt x="1" y="267"/>
                  </a:lnTo>
                  <a:lnTo>
                    <a:pt x="1" y="270"/>
                  </a:lnTo>
                  <a:lnTo>
                    <a:pt x="1" y="274"/>
                  </a:lnTo>
                  <a:lnTo>
                    <a:pt x="1" y="277"/>
                  </a:lnTo>
                  <a:lnTo>
                    <a:pt x="1" y="281"/>
                  </a:lnTo>
                  <a:lnTo>
                    <a:pt x="1" y="285"/>
                  </a:lnTo>
                  <a:lnTo>
                    <a:pt x="1" y="288"/>
                  </a:lnTo>
                  <a:lnTo>
                    <a:pt x="1" y="292"/>
                  </a:lnTo>
                  <a:lnTo>
                    <a:pt x="1" y="295"/>
                  </a:lnTo>
                  <a:lnTo>
                    <a:pt x="1" y="299"/>
                  </a:lnTo>
                  <a:lnTo>
                    <a:pt x="1" y="302"/>
                  </a:lnTo>
                  <a:lnTo>
                    <a:pt x="1" y="306"/>
                  </a:lnTo>
                  <a:lnTo>
                    <a:pt x="1" y="309"/>
                  </a:lnTo>
                  <a:lnTo>
                    <a:pt x="1" y="313"/>
                  </a:lnTo>
                  <a:lnTo>
                    <a:pt x="1" y="317"/>
                  </a:lnTo>
                  <a:lnTo>
                    <a:pt x="1" y="320"/>
                  </a:lnTo>
                  <a:lnTo>
                    <a:pt x="2" y="324"/>
                  </a:lnTo>
                  <a:lnTo>
                    <a:pt x="15" y="332"/>
                  </a:lnTo>
                  <a:lnTo>
                    <a:pt x="21" y="335"/>
                  </a:lnTo>
                  <a:lnTo>
                    <a:pt x="27" y="337"/>
                  </a:lnTo>
                  <a:lnTo>
                    <a:pt x="33" y="337"/>
                  </a:lnTo>
                  <a:lnTo>
                    <a:pt x="39" y="337"/>
                  </a:lnTo>
                  <a:lnTo>
                    <a:pt x="46" y="337"/>
                  </a:lnTo>
                  <a:lnTo>
                    <a:pt x="52" y="336"/>
                  </a:lnTo>
                  <a:lnTo>
                    <a:pt x="58" y="334"/>
                  </a:lnTo>
                  <a:lnTo>
                    <a:pt x="64" y="331"/>
                  </a:lnTo>
                  <a:lnTo>
                    <a:pt x="70" y="329"/>
                  </a:lnTo>
                  <a:lnTo>
                    <a:pt x="76" y="326"/>
                  </a:lnTo>
                  <a:lnTo>
                    <a:pt x="82" y="322"/>
                  </a:lnTo>
                  <a:lnTo>
                    <a:pt x="88" y="319"/>
                  </a:lnTo>
                  <a:lnTo>
                    <a:pt x="94" y="315"/>
                  </a:lnTo>
                  <a:lnTo>
                    <a:pt x="100" y="311"/>
                  </a:lnTo>
                  <a:lnTo>
                    <a:pt x="105" y="307"/>
                  </a:lnTo>
                  <a:lnTo>
                    <a:pt x="111" y="303"/>
                  </a:lnTo>
                  <a:lnTo>
                    <a:pt x="117" y="299"/>
                  </a:lnTo>
                  <a:lnTo>
                    <a:pt x="123" y="296"/>
                  </a:lnTo>
                  <a:lnTo>
                    <a:pt x="129" y="293"/>
                  </a:lnTo>
                  <a:lnTo>
                    <a:pt x="135" y="290"/>
                  </a:lnTo>
                  <a:lnTo>
                    <a:pt x="140" y="287"/>
                  </a:lnTo>
                  <a:lnTo>
                    <a:pt x="146" y="285"/>
                  </a:lnTo>
                  <a:lnTo>
                    <a:pt x="152" y="284"/>
                  </a:lnTo>
                  <a:lnTo>
                    <a:pt x="157" y="283"/>
                  </a:lnTo>
                  <a:lnTo>
                    <a:pt x="163" y="283"/>
                  </a:lnTo>
                  <a:lnTo>
                    <a:pt x="169" y="283"/>
                  </a:lnTo>
                  <a:lnTo>
                    <a:pt x="175" y="285"/>
                  </a:lnTo>
                  <a:lnTo>
                    <a:pt x="180" y="287"/>
                  </a:lnTo>
                  <a:lnTo>
                    <a:pt x="186" y="291"/>
                  </a:lnTo>
                  <a:lnTo>
                    <a:pt x="192" y="295"/>
                  </a:lnTo>
                  <a:lnTo>
                    <a:pt x="198" y="302"/>
                  </a:lnTo>
                  <a:lnTo>
                    <a:pt x="201" y="305"/>
                  </a:lnTo>
                  <a:lnTo>
                    <a:pt x="203" y="309"/>
                  </a:lnTo>
                  <a:lnTo>
                    <a:pt x="206" y="312"/>
                  </a:lnTo>
                  <a:lnTo>
                    <a:pt x="207" y="315"/>
                  </a:lnTo>
                  <a:lnTo>
                    <a:pt x="209" y="319"/>
                  </a:lnTo>
                  <a:lnTo>
                    <a:pt x="211" y="322"/>
                  </a:lnTo>
                  <a:lnTo>
                    <a:pt x="212" y="326"/>
                  </a:lnTo>
                  <a:lnTo>
                    <a:pt x="213" y="329"/>
                  </a:lnTo>
                  <a:lnTo>
                    <a:pt x="214" y="333"/>
                  </a:lnTo>
                  <a:lnTo>
                    <a:pt x="215" y="336"/>
                  </a:lnTo>
                  <a:lnTo>
                    <a:pt x="216" y="340"/>
                  </a:lnTo>
                  <a:lnTo>
                    <a:pt x="217" y="343"/>
                  </a:lnTo>
                  <a:lnTo>
                    <a:pt x="218" y="347"/>
                  </a:lnTo>
                  <a:lnTo>
                    <a:pt x="219" y="350"/>
                  </a:lnTo>
                  <a:lnTo>
                    <a:pt x="219" y="353"/>
                  </a:lnTo>
                  <a:lnTo>
                    <a:pt x="220" y="357"/>
                  </a:lnTo>
                  <a:lnTo>
                    <a:pt x="221" y="360"/>
                  </a:lnTo>
                  <a:lnTo>
                    <a:pt x="222" y="363"/>
                  </a:lnTo>
                  <a:lnTo>
                    <a:pt x="224" y="366"/>
                  </a:lnTo>
                  <a:lnTo>
                    <a:pt x="225" y="369"/>
                  </a:lnTo>
                  <a:lnTo>
                    <a:pt x="227" y="371"/>
                  </a:lnTo>
                  <a:lnTo>
                    <a:pt x="229" y="374"/>
                  </a:lnTo>
                  <a:lnTo>
                    <a:pt x="231" y="377"/>
                  </a:lnTo>
                  <a:lnTo>
                    <a:pt x="233" y="379"/>
                  </a:lnTo>
                  <a:lnTo>
                    <a:pt x="236" y="381"/>
                  </a:lnTo>
                  <a:lnTo>
                    <a:pt x="239" y="383"/>
                  </a:lnTo>
                  <a:lnTo>
                    <a:pt x="243" y="385"/>
                  </a:lnTo>
                  <a:lnTo>
                    <a:pt x="246" y="387"/>
                  </a:lnTo>
                  <a:lnTo>
                    <a:pt x="251" y="389"/>
                  </a:lnTo>
                  <a:lnTo>
                    <a:pt x="255" y="391"/>
                  </a:lnTo>
                  <a:lnTo>
                    <a:pt x="257" y="391"/>
                  </a:lnTo>
                  <a:lnTo>
                    <a:pt x="258" y="391"/>
                  </a:lnTo>
                  <a:lnTo>
                    <a:pt x="259" y="391"/>
                  </a:lnTo>
                  <a:lnTo>
                    <a:pt x="260" y="391"/>
                  </a:lnTo>
                  <a:lnTo>
                    <a:pt x="261" y="392"/>
                  </a:lnTo>
                  <a:lnTo>
                    <a:pt x="262" y="392"/>
                  </a:lnTo>
                  <a:lnTo>
                    <a:pt x="263" y="392"/>
                  </a:lnTo>
                  <a:lnTo>
                    <a:pt x="264" y="392"/>
                  </a:lnTo>
                  <a:lnTo>
                    <a:pt x="265" y="392"/>
                  </a:lnTo>
                  <a:lnTo>
                    <a:pt x="266" y="392"/>
                  </a:lnTo>
                  <a:lnTo>
                    <a:pt x="267" y="392"/>
                  </a:lnTo>
                  <a:lnTo>
                    <a:pt x="268" y="392"/>
                  </a:lnTo>
                  <a:lnTo>
                    <a:pt x="269" y="392"/>
                  </a:lnTo>
                  <a:lnTo>
                    <a:pt x="270" y="392"/>
                  </a:lnTo>
                  <a:lnTo>
                    <a:pt x="271" y="392"/>
                  </a:lnTo>
                  <a:lnTo>
                    <a:pt x="272" y="392"/>
                  </a:lnTo>
                  <a:lnTo>
                    <a:pt x="273" y="392"/>
                  </a:lnTo>
                  <a:lnTo>
                    <a:pt x="274" y="392"/>
                  </a:lnTo>
                  <a:lnTo>
                    <a:pt x="275" y="392"/>
                  </a:lnTo>
                  <a:lnTo>
                    <a:pt x="276" y="392"/>
                  </a:lnTo>
                  <a:lnTo>
                    <a:pt x="277" y="392"/>
                  </a:lnTo>
                  <a:lnTo>
                    <a:pt x="278" y="392"/>
                  </a:lnTo>
                  <a:lnTo>
                    <a:pt x="279" y="392"/>
                  </a:lnTo>
                  <a:lnTo>
                    <a:pt x="280" y="392"/>
                  </a:lnTo>
                  <a:lnTo>
                    <a:pt x="281" y="391"/>
                  </a:lnTo>
                  <a:lnTo>
                    <a:pt x="282" y="391"/>
                  </a:lnTo>
                  <a:lnTo>
                    <a:pt x="283" y="391"/>
                  </a:lnTo>
                  <a:lnTo>
                    <a:pt x="284" y="391"/>
                  </a:lnTo>
                  <a:lnTo>
                    <a:pt x="285" y="391"/>
                  </a:lnTo>
                  <a:lnTo>
                    <a:pt x="286" y="391"/>
                  </a:lnTo>
                  <a:lnTo>
                    <a:pt x="287" y="39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8" name="Freeform 76">
              <a:extLst>
                <a:ext uri="{FF2B5EF4-FFF2-40B4-BE49-F238E27FC236}">
                  <a16:creationId xmlns:a16="http://schemas.microsoft.com/office/drawing/2014/main" id="{B2BFB488-8402-4330-7D90-B247E7251D69}"/>
                </a:ext>
              </a:extLst>
            </p:cNvPr>
            <p:cNvSpPr>
              <a:spLocks/>
            </p:cNvSpPr>
            <p:nvPr/>
          </p:nvSpPr>
          <p:spPr bwMode="auto">
            <a:xfrm>
              <a:off x="5019" y="1581"/>
              <a:ext cx="354" cy="203"/>
            </a:xfrm>
            <a:custGeom>
              <a:avLst/>
              <a:gdLst>
                <a:gd name="T0" fmla="*/ 0 w 302"/>
                <a:gd name="T1" fmla="*/ 0 h 180"/>
                <a:gd name="T2" fmla="*/ 15 w 302"/>
                <a:gd name="T3" fmla="*/ 27 h 180"/>
                <a:gd name="T4" fmla="*/ 26 w 302"/>
                <a:gd name="T5" fmla="*/ 41 h 180"/>
                <a:gd name="T6" fmla="*/ 35 w 302"/>
                <a:gd name="T7" fmla="*/ 52 h 180"/>
                <a:gd name="T8" fmla="*/ 47 w 302"/>
                <a:gd name="T9" fmla="*/ 60 h 180"/>
                <a:gd name="T10" fmla="*/ 56 w 302"/>
                <a:gd name="T11" fmla="*/ 69 h 180"/>
                <a:gd name="T12" fmla="*/ 73 w 302"/>
                <a:gd name="T13" fmla="*/ 78 h 180"/>
                <a:gd name="T14" fmla="*/ 81 w 302"/>
                <a:gd name="T15" fmla="*/ 87 h 180"/>
                <a:gd name="T16" fmla="*/ 95 w 302"/>
                <a:gd name="T17" fmla="*/ 92 h 180"/>
                <a:gd name="T18" fmla="*/ 109 w 302"/>
                <a:gd name="T19" fmla="*/ 99 h 180"/>
                <a:gd name="T20" fmla="*/ 121 w 302"/>
                <a:gd name="T21" fmla="*/ 103 h 180"/>
                <a:gd name="T22" fmla="*/ 138 w 302"/>
                <a:gd name="T23" fmla="*/ 111 h 180"/>
                <a:gd name="T24" fmla="*/ 151 w 302"/>
                <a:gd name="T25" fmla="*/ 115 h 180"/>
                <a:gd name="T26" fmla="*/ 166 w 302"/>
                <a:gd name="T27" fmla="*/ 117 h 180"/>
                <a:gd name="T28" fmla="*/ 178 w 302"/>
                <a:gd name="T29" fmla="*/ 125 h 180"/>
                <a:gd name="T30" fmla="*/ 195 w 302"/>
                <a:gd name="T31" fmla="*/ 127 h 180"/>
                <a:gd name="T32" fmla="*/ 207 w 302"/>
                <a:gd name="T33" fmla="*/ 131 h 180"/>
                <a:gd name="T34" fmla="*/ 223 w 302"/>
                <a:gd name="T35" fmla="*/ 135 h 180"/>
                <a:gd name="T36" fmla="*/ 240 w 302"/>
                <a:gd name="T37" fmla="*/ 139 h 180"/>
                <a:gd name="T38" fmla="*/ 253 w 302"/>
                <a:gd name="T39" fmla="*/ 142 h 180"/>
                <a:gd name="T40" fmla="*/ 268 w 302"/>
                <a:gd name="T41" fmla="*/ 147 h 180"/>
                <a:gd name="T42" fmla="*/ 281 w 302"/>
                <a:gd name="T43" fmla="*/ 152 h 180"/>
                <a:gd name="T44" fmla="*/ 297 w 302"/>
                <a:gd name="T45" fmla="*/ 157 h 180"/>
                <a:gd name="T46" fmla="*/ 309 w 302"/>
                <a:gd name="T47" fmla="*/ 160 h 180"/>
                <a:gd name="T48" fmla="*/ 321 w 302"/>
                <a:gd name="T49" fmla="*/ 168 h 180"/>
                <a:gd name="T50" fmla="*/ 336 w 302"/>
                <a:gd name="T51" fmla="*/ 173 h 180"/>
                <a:gd name="T52" fmla="*/ 348 w 302"/>
                <a:gd name="T53" fmla="*/ 179 h 180"/>
                <a:gd name="T54" fmla="*/ 361 w 302"/>
                <a:gd name="T55" fmla="*/ 188 h 180"/>
                <a:gd name="T56" fmla="*/ 373 w 302"/>
                <a:gd name="T57" fmla="*/ 195 h 180"/>
                <a:gd name="T58" fmla="*/ 383 w 302"/>
                <a:gd name="T59" fmla="*/ 203 h 180"/>
                <a:gd name="T60" fmla="*/ 394 w 302"/>
                <a:gd name="T61" fmla="*/ 215 h 180"/>
                <a:gd name="T62" fmla="*/ 406 w 302"/>
                <a:gd name="T63" fmla="*/ 227 h 180"/>
                <a:gd name="T64" fmla="*/ 414 w 302"/>
                <a:gd name="T65" fmla="*/ 239 h 180"/>
                <a:gd name="T66" fmla="*/ 421 w 302"/>
                <a:gd name="T67" fmla="*/ 245 h 180"/>
                <a:gd name="T68" fmla="*/ 428 w 302"/>
                <a:gd name="T69" fmla="*/ 251 h 180"/>
                <a:gd name="T70" fmla="*/ 434 w 302"/>
                <a:gd name="T71" fmla="*/ 257 h 180"/>
                <a:gd name="T72" fmla="*/ 440 w 302"/>
                <a:gd name="T73" fmla="*/ 266 h 180"/>
                <a:gd name="T74" fmla="*/ 448 w 302"/>
                <a:gd name="T75" fmla="*/ 270 h 180"/>
                <a:gd name="T76" fmla="*/ 452 w 302"/>
                <a:gd name="T77" fmla="*/ 276 h 180"/>
                <a:gd name="T78" fmla="*/ 462 w 302"/>
                <a:gd name="T79" fmla="*/ 281 h 180"/>
                <a:gd name="T80" fmla="*/ 470 w 302"/>
                <a:gd name="T81" fmla="*/ 288 h 180"/>
                <a:gd name="T82" fmla="*/ 476 w 302"/>
                <a:gd name="T83" fmla="*/ 290 h 180"/>
                <a:gd name="T84" fmla="*/ 485 w 302"/>
                <a:gd name="T85" fmla="*/ 295 h 180"/>
                <a:gd name="T86" fmla="*/ 493 w 302"/>
                <a:gd name="T87" fmla="*/ 300 h 180"/>
                <a:gd name="T88" fmla="*/ 503 w 302"/>
                <a:gd name="T89" fmla="*/ 302 h 180"/>
                <a:gd name="T90" fmla="*/ 509 w 302"/>
                <a:gd name="T91" fmla="*/ 308 h 180"/>
                <a:gd name="T92" fmla="*/ 517 w 302"/>
                <a:gd name="T93" fmla="*/ 311 h 180"/>
                <a:gd name="T94" fmla="*/ 526 w 302"/>
                <a:gd name="T95" fmla="*/ 315 h 180"/>
                <a:gd name="T96" fmla="*/ 536 w 302"/>
                <a:gd name="T97" fmla="*/ 317 h 180"/>
                <a:gd name="T98" fmla="*/ 544 w 302"/>
                <a:gd name="T99" fmla="*/ 318 h 180"/>
                <a:gd name="T100" fmla="*/ 552 w 302"/>
                <a:gd name="T101" fmla="*/ 319 h 180"/>
                <a:gd name="T102" fmla="*/ 561 w 302"/>
                <a:gd name="T103" fmla="*/ 325 h 180"/>
                <a:gd name="T104" fmla="*/ 570 w 302"/>
                <a:gd name="T105" fmla="*/ 326 h 180"/>
                <a:gd name="T106" fmla="*/ 580 w 302"/>
                <a:gd name="T107" fmla="*/ 326 h 180"/>
                <a:gd name="T108" fmla="*/ 591 w 302"/>
                <a:gd name="T109" fmla="*/ 327 h 180"/>
                <a:gd name="T110" fmla="*/ 600 w 302"/>
                <a:gd name="T111" fmla="*/ 327 h 180"/>
                <a:gd name="T112" fmla="*/ 607 w 302"/>
                <a:gd name="T113" fmla="*/ 326 h 180"/>
                <a:gd name="T114" fmla="*/ 617 w 302"/>
                <a:gd name="T115" fmla="*/ 326 h 180"/>
                <a:gd name="T116" fmla="*/ 627 w 302"/>
                <a:gd name="T117" fmla="*/ 325 h 180"/>
                <a:gd name="T118" fmla="*/ 638 w 302"/>
                <a:gd name="T119" fmla="*/ 319 h 180"/>
                <a:gd name="T120" fmla="*/ 646 w 302"/>
                <a:gd name="T121" fmla="*/ 318 h 180"/>
                <a:gd name="T122" fmla="*/ 656 w 302"/>
                <a:gd name="T123" fmla="*/ 316 h 180"/>
                <a:gd name="T124" fmla="*/ 667 w 302"/>
                <a:gd name="T125" fmla="*/ 315 h 1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2" h="180">
                  <a:moveTo>
                    <a:pt x="0" y="0"/>
                  </a:moveTo>
                  <a:lnTo>
                    <a:pt x="7" y="15"/>
                  </a:lnTo>
                  <a:lnTo>
                    <a:pt x="12" y="22"/>
                  </a:lnTo>
                  <a:lnTo>
                    <a:pt x="16" y="28"/>
                  </a:lnTo>
                  <a:lnTo>
                    <a:pt x="21" y="33"/>
                  </a:lnTo>
                  <a:lnTo>
                    <a:pt x="26" y="38"/>
                  </a:lnTo>
                  <a:lnTo>
                    <a:pt x="32" y="43"/>
                  </a:lnTo>
                  <a:lnTo>
                    <a:pt x="37" y="47"/>
                  </a:lnTo>
                  <a:lnTo>
                    <a:pt x="43" y="51"/>
                  </a:lnTo>
                  <a:lnTo>
                    <a:pt x="49" y="54"/>
                  </a:lnTo>
                  <a:lnTo>
                    <a:pt x="55" y="57"/>
                  </a:lnTo>
                  <a:lnTo>
                    <a:pt x="62" y="60"/>
                  </a:lnTo>
                  <a:lnTo>
                    <a:pt x="68" y="63"/>
                  </a:lnTo>
                  <a:lnTo>
                    <a:pt x="75" y="65"/>
                  </a:lnTo>
                  <a:lnTo>
                    <a:pt x="81" y="68"/>
                  </a:lnTo>
                  <a:lnTo>
                    <a:pt x="88" y="70"/>
                  </a:lnTo>
                  <a:lnTo>
                    <a:pt x="94" y="72"/>
                  </a:lnTo>
                  <a:lnTo>
                    <a:pt x="101" y="74"/>
                  </a:lnTo>
                  <a:lnTo>
                    <a:pt x="108" y="76"/>
                  </a:lnTo>
                  <a:lnTo>
                    <a:pt x="114" y="78"/>
                  </a:lnTo>
                  <a:lnTo>
                    <a:pt x="121" y="80"/>
                  </a:lnTo>
                  <a:lnTo>
                    <a:pt x="127" y="83"/>
                  </a:lnTo>
                  <a:lnTo>
                    <a:pt x="134" y="86"/>
                  </a:lnTo>
                  <a:lnTo>
                    <a:pt x="140" y="88"/>
                  </a:lnTo>
                  <a:lnTo>
                    <a:pt x="146" y="92"/>
                  </a:lnTo>
                  <a:lnTo>
                    <a:pt x="152" y="95"/>
                  </a:lnTo>
                  <a:lnTo>
                    <a:pt x="157" y="98"/>
                  </a:lnTo>
                  <a:lnTo>
                    <a:pt x="163" y="103"/>
                  </a:lnTo>
                  <a:lnTo>
                    <a:pt x="168" y="107"/>
                  </a:lnTo>
                  <a:lnTo>
                    <a:pt x="173" y="112"/>
                  </a:lnTo>
                  <a:lnTo>
                    <a:pt x="178" y="118"/>
                  </a:lnTo>
                  <a:lnTo>
                    <a:pt x="183" y="124"/>
                  </a:lnTo>
                  <a:lnTo>
                    <a:pt x="187" y="131"/>
                  </a:lnTo>
                  <a:lnTo>
                    <a:pt x="190" y="134"/>
                  </a:lnTo>
                  <a:lnTo>
                    <a:pt x="193" y="138"/>
                  </a:lnTo>
                  <a:lnTo>
                    <a:pt x="196" y="141"/>
                  </a:lnTo>
                  <a:lnTo>
                    <a:pt x="199" y="145"/>
                  </a:lnTo>
                  <a:lnTo>
                    <a:pt x="202" y="148"/>
                  </a:lnTo>
                  <a:lnTo>
                    <a:pt x="205" y="151"/>
                  </a:lnTo>
                  <a:lnTo>
                    <a:pt x="209" y="154"/>
                  </a:lnTo>
                  <a:lnTo>
                    <a:pt x="212" y="157"/>
                  </a:lnTo>
                  <a:lnTo>
                    <a:pt x="215" y="159"/>
                  </a:lnTo>
                  <a:lnTo>
                    <a:pt x="219" y="162"/>
                  </a:lnTo>
                  <a:lnTo>
                    <a:pt x="223" y="164"/>
                  </a:lnTo>
                  <a:lnTo>
                    <a:pt x="227" y="166"/>
                  </a:lnTo>
                  <a:lnTo>
                    <a:pt x="230" y="169"/>
                  </a:lnTo>
                  <a:lnTo>
                    <a:pt x="234" y="170"/>
                  </a:lnTo>
                  <a:lnTo>
                    <a:pt x="238" y="172"/>
                  </a:lnTo>
                  <a:lnTo>
                    <a:pt x="242" y="174"/>
                  </a:lnTo>
                  <a:lnTo>
                    <a:pt x="246" y="175"/>
                  </a:lnTo>
                  <a:lnTo>
                    <a:pt x="250" y="176"/>
                  </a:lnTo>
                  <a:lnTo>
                    <a:pt x="254" y="177"/>
                  </a:lnTo>
                  <a:lnTo>
                    <a:pt x="258" y="178"/>
                  </a:lnTo>
                  <a:lnTo>
                    <a:pt x="262" y="178"/>
                  </a:lnTo>
                  <a:lnTo>
                    <a:pt x="267" y="179"/>
                  </a:lnTo>
                  <a:lnTo>
                    <a:pt x="271" y="179"/>
                  </a:lnTo>
                  <a:lnTo>
                    <a:pt x="275" y="178"/>
                  </a:lnTo>
                  <a:lnTo>
                    <a:pt x="279" y="178"/>
                  </a:lnTo>
                  <a:lnTo>
                    <a:pt x="283" y="177"/>
                  </a:lnTo>
                  <a:lnTo>
                    <a:pt x="288" y="176"/>
                  </a:lnTo>
                  <a:lnTo>
                    <a:pt x="292" y="175"/>
                  </a:lnTo>
                  <a:lnTo>
                    <a:pt x="297" y="173"/>
                  </a:lnTo>
                  <a:lnTo>
                    <a:pt x="301" y="17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9" name="Freeform 77">
              <a:extLst>
                <a:ext uri="{FF2B5EF4-FFF2-40B4-BE49-F238E27FC236}">
                  <a16:creationId xmlns:a16="http://schemas.microsoft.com/office/drawing/2014/main" id="{84665869-709F-D8A7-76E1-360677E68B0D}"/>
                </a:ext>
              </a:extLst>
            </p:cNvPr>
            <p:cNvSpPr>
              <a:spLocks/>
            </p:cNvSpPr>
            <p:nvPr/>
          </p:nvSpPr>
          <p:spPr bwMode="auto">
            <a:xfrm>
              <a:off x="5075" y="1775"/>
              <a:ext cx="223" cy="99"/>
            </a:xfrm>
            <a:custGeom>
              <a:avLst/>
              <a:gdLst>
                <a:gd name="T0" fmla="*/ 406 w 190"/>
                <a:gd name="T1" fmla="*/ 0 h 88"/>
                <a:gd name="T2" fmla="*/ 421 w 190"/>
                <a:gd name="T3" fmla="*/ 52 h 88"/>
                <a:gd name="T4" fmla="*/ 421 w 190"/>
                <a:gd name="T5" fmla="*/ 72 h 88"/>
                <a:gd name="T6" fmla="*/ 421 w 190"/>
                <a:gd name="T7" fmla="*/ 91 h 88"/>
                <a:gd name="T8" fmla="*/ 419 w 190"/>
                <a:gd name="T9" fmla="*/ 110 h 88"/>
                <a:gd name="T10" fmla="*/ 413 w 190"/>
                <a:gd name="T11" fmla="*/ 120 h 88"/>
                <a:gd name="T12" fmla="*/ 407 w 190"/>
                <a:gd name="T13" fmla="*/ 132 h 88"/>
                <a:gd name="T14" fmla="*/ 398 w 190"/>
                <a:gd name="T15" fmla="*/ 141 h 88"/>
                <a:gd name="T16" fmla="*/ 384 w 190"/>
                <a:gd name="T17" fmla="*/ 149 h 88"/>
                <a:gd name="T18" fmla="*/ 372 w 190"/>
                <a:gd name="T19" fmla="*/ 152 h 88"/>
                <a:gd name="T20" fmla="*/ 359 w 190"/>
                <a:gd name="T21" fmla="*/ 155 h 88"/>
                <a:gd name="T22" fmla="*/ 342 w 190"/>
                <a:gd name="T23" fmla="*/ 158 h 88"/>
                <a:gd name="T24" fmla="*/ 325 w 190"/>
                <a:gd name="T25" fmla="*/ 158 h 88"/>
                <a:gd name="T26" fmla="*/ 306 w 190"/>
                <a:gd name="T27" fmla="*/ 155 h 88"/>
                <a:gd name="T28" fmla="*/ 286 w 190"/>
                <a:gd name="T29" fmla="*/ 154 h 88"/>
                <a:gd name="T30" fmla="*/ 268 w 190"/>
                <a:gd name="T31" fmla="*/ 150 h 88"/>
                <a:gd name="T32" fmla="*/ 248 w 190"/>
                <a:gd name="T33" fmla="*/ 145 h 88"/>
                <a:gd name="T34" fmla="*/ 225 w 190"/>
                <a:gd name="T35" fmla="*/ 141 h 88"/>
                <a:gd name="T36" fmla="*/ 205 w 190"/>
                <a:gd name="T37" fmla="*/ 135 h 88"/>
                <a:gd name="T38" fmla="*/ 184 w 190"/>
                <a:gd name="T39" fmla="*/ 129 h 88"/>
                <a:gd name="T40" fmla="*/ 164 w 190"/>
                <a:gd name="T41" fmla="*/ 124 h 88"/>
                <a:gd name="T42" fmla="*/ 143 w 190"/>
                <a:gd name="T43" fmla="*/ 117 h 88"/>
                <a:gd name="T44" fmla="*/ 122 w 190"/>
                <a:gd name="T45" fmla="*/ 113 h 88"/>
                <a:gd name="T46" fmla="*/ 104 w 190"/>
                <a:gd name="T47" fmla="*/ 104 h 88"/>
                <a:gd name="T48" fmla="*/ 87 w 190"/>
                <a:gd name="T49" fmla="*/ 100 h 88"/>
                <a:gd name="T50" fmla="*/ 68 w 190"/>
                <a:gd name="T51" fmla="*/ 93 h 88"/>
                <a:gd name="T52" fmla="*/ 54 w 190"/>
                <a:gd name="T53" fmla="*/ 90 h 88"/>
                <a:gd name="T54" fmla="*/ 40 w 190"/>
                <a:gd name="T55" fmla="*/ 88 h 88"/>
                <a:gd name="T56" fmla="*/ 26 w 190"/>
                <a:gd name="T57" fmla="*/ 87 h 88"/>
                <a:gd name="T58" fmla="*/ 15 w 190"/>
                <a:gd name="T59" fmla="*/ 83 h 88"/>
                <a:gd name="T60" fmla="*/ 8 w 190"/>
                <a:gd name="T61" fmla="*/ 83 h 88"/>
                <a:gd name="T62" fmla="*/ 0 w 190"/>
                <a:gd name="T63" fmla="*/ 87 h 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0" h="88">
                  <a:moveTo>
                    <a:pt x="182" y="0"/>
                  </a:moveTo>
                  <a:lnTo>
                    <a:pt x="189" y="28"/>
                  </a:lnTo>
                  <a:lnTo>
                    <a:pt x="189" y="40"/>
                  </a:lnTo>
                  <a:lnTo>
                    <a:pt x="189" y="51"/>
                  </a:lnTo>
                  <a:lnTo>
                    <a:pt x="188" y="60"/>
                  </a:lnTo>
                  <a:lnTo>
                    <a:pt x="186" y="67"/>
                  </a:lnTo>
                  <a:lnTo>
                    <a:pt x="183" y="73"/>
                  </a:lnTo>
                  <a:lnTo>
                    <a:pt x="179" y="78"/>
                  </a:lnTo>
                  <a:lnTo>
                    <a:pt x="173" y="82"/>
                  </a:lnTo>
                  <a:lnTo>
                    <a:pt x="167" y="84"/>
                  </a:lnTo>
                  <a:lnTo>
                    <a:pt x="161" y="86"/>
                  </a:lnTo>
                  <a:lnTo>
                    <a:pt x="153" y="87"/>
                  </a:lnTo>
                  <a:lnTo>
                    <a:pt x="146" y="87"/>
                  </a:lnTo>
                  <a:lnTo>
                    <a:pt x="137" y="86"/>
                  </a:lnTo>
                  <a:lnTo>
                    <a:pt x="129" y="85"/>
                  </a:lnTo>
                  <a:lnTo>
                    <a:pt x="120" y="83"/>
                  </a:lnTo>
                  <a:lnTo>
                    <a:pt x="111" y="81"/>
                  </a:lnTo>
                  <a:lnTo>
                    <a:pt x="101" y="78"/>
                  </a:lnTo>
                  <a:lnTo>
                    <a:pt x="92" y="75"/>
                  </a:lnTo>
                  <a:lnTo>
                    <a:pt x="83" y="72"/>
                  </a:lnTo>
                  <a:lnTo>
                    <a:pt x="73" y="68"/>
                  </a:lnTo>
                  <a:lnTo>
                    <a:pt x="65" y="65"/>
                  </a:lnTo>
                  <a:lnTo>
                    <a:pt x="55" y="62"/>
                  </a:lnTo>
                  <a:lnTo>
                    <a:pt x="47" y="58"/>
                  </a:lnTo>
                  <a:lnTo>
                    <a:pt x="39" y="55"/>
                  </a:lnTo>
                  <a:lnTo>
                    <a:pt x="31" y="52"/>
                  </a:lnTo>
                  <a:lnTo>
                    <a:pt x="24" y="50"/>
                  </a:lnTo>
                  <a:lnTo>
                    <a:pt x="18" y="48"/>
                  </a:lnTo>
                  <a:lnTo>
                    <a:pt x="12" y="47"/>
                  </a:lnTo>
                  <a:lnTo>
                    <a:pt x="7" y="46"/>
                  </a:lnTo>
                  <a:lnTo>
                    <a:pt x="3" y="46"/>
                  </a:lnTo>
                  <a:lnTo>
                    <a:pt x="0" y="4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0" name="Freeform 78">
              <a:extLst>
                <a:ext uri="{FF2B5EF4-FFF2-40B4-BE49-F238E27FC236}">
                  <a16:creationId xmlns:a16="http://schemas.microsoft.com/office/drawing/2014/main" id="{BCB042C2-1776-931F-F3BD-97BDD78A8A88}"/>
                </a:ext>
              </a:extLst>
            </p:cNvPr>
            <p:cNvSpPr>
              <a:spLocks/>
            </p:cNvSpPr>
            <p:nvPr/>
          </p:nvSpPr>
          <p:spPr bwMode="auto">
            <a:xfrm>
              <a:off x="5520" y="1805"/>
              <a:ext cx="261" cy="239"/>
            </a:xfrm>
            <a:custGeom>
              <a:avLst/>
              <a:gdLst>
                <a:gd name="T0" fmla="*/ 488 w 223"/>
                <a:gd name="T1" fmla="*/ 383 h 212"/>
                <a:gd name="T2" fmla="*/ 467 w 223"/>
                <a:gd name="T3" fmla="*/ 379 h 212"/>
                <a:gd name="T4" fmla="*/ 460 w 223"/>
                <a:gd name="T5" fmla="*/ 375 h 212"/>
                <a:gd name="T6" fmla="*/ 452 w 223"/>
                <a:gd name="T7" fmla="*/ 370 h 212"/>
                <a:gd name="T8" fmla="*/ 442 w 223"/>
                <a:gd name="T9" fmla="*/ 363 h 212"/>
                <a:gd name="T10" fmla="*/ 439 w 223"/>
                <a:gd name="T11" fmla="*/ 357 h 212"/>
                <a:gd name="T12" fmla="*/ 431 w 223"/>
                <a:gd name="T13" fmla="*/ 349 h 212"/>
                <a:gd name="T14" fmla="*/ 425 w 223"/>
                <a:gd name="T15" fmla="*/ 342 h 212"/>
                <a:gd name="T16" fmla="*/ 420 w 223"/>
                <a:gd name="T17" fmla="*/ 333 h 212"/>
                <a:gd name="T18" fmla="*/ 412 w 223"/>
                <a:gd name="T19" fmla="*/ 327 h 212"/>
                <a:gd name="T20" fmla="*/ 407 w 223"/>
                <a:gd name="T21" fmla="*/ 316 h 212"/>
                <a:gd name="T22" fmla="*/ 401 w 223"/>
                <a:gd name="T23" fmla="*/ 306 h 212"/>
                <a:gd name="T24" fmla="*/ 397 w 223"/>
                <a:gd name="T25" fmla="*/ 296 h 212"/>
                <a:gd name="T26" fmla="*/ 394 w 223"/>
                <a:gd name="T27" fmla="*/ 286 h 212"/>
                <a:gd name="T28" fmla="*/ 387 w 223"/>
                <a:gd name="T29" fmla="*/ 275 h 212"/>
                <a:gd name="T30" fmla="*/ 384 w 223"/>
                <a:gd name="T31" fmla="*/ 263 h 212"/>
                <a:gd name="T32" fmla="*/ 377 w 223"/>
                <a:gd name="T33" fmla="*/ 254 h 212"/>
                <a:gd name="T34" fmla="*/ 375 w 223"/>
                <a:gd name="T35" fmla="*/ 242 h 212"/>
                <a:gd name="T36" fmla="*/ 370 w 223"/>
                <a:gd name="T37" fmla="*/ 229 h 212"/>
                <a:gd name="T38" fmla="*/ 363 w 223"/>
                <a:gd name="T39" fmla="*/ 218 h 212"/>
                <a:gd name="T40" fmla="*/ 359 w 223"/>
                <a:gd name="T41" fmla="*/ 207 h 212"/>
                <a:gd name="T42" fmla="*/ 352 w 223"/>
                <a:gd name="T43" fmla="*/ 198 h 212"/>
                <a:gd name="T44" fmla="*/ 348 w 223"/>
                <a:gd name="T45" fmla="*/ 187 h 212"/>
                <a:gd name="T46" fmla="*/ 339 w 223"/>
                <a:gd name="T47" fmla="*/ 176 h 212"/>
                <a:gd name="T48" fmla="*/ 332 w 223"/>
                <a:gd name="T49" fmla="*/ 167 h 212"/>
                <a:gd name="T50" fmla="*/ 328 w 223"/>
                <a:gd name="T51" fmla="*/ 156 h 212"/>
                <a:gd name="T52" fmla="*/ 321 w 223"/>
                <a:gd name="T53" fmla="*/ 145 h 212"/>
                <a:gd name="T54" fmla="*/ 312 w 223"/>
                <a:gd name="T55" fmla="*/ 138 h 212"/>
                <a:gd name="T56" fmla="*/ 307 w 223"/>
                <a:gd name="T57" fmla="*/ 129 h 212"/>
                <a:gd name="T58" fmla="*/ 297 w 223"/>
                <a:gd name="T59" fmla="*/ 119 h 212"/>
                <a:gd name="T60" fmla="*/ 288 w 223"/>
                <a:gd name="T61" fmla="*/ 113 h 212"/>
                <a:gd name="T62" fmla="*/ 280 w 223"/>
                <a:gd name="T63" fmla="*/ 109 h 212"/>
                <a:gd name="T64" fmla="*/ 262 w 223"/>
                <a:gd name="T65" fmla="*/ 98 h 212"/>
                <a:gd name="T66" fmla="*/ 254 w 223"/>
                <a:gd name="T67" fmla="*/ 89 h 212"/>
                <a:gd name="T68" fmla="*/ 243 w 223"/>
                <a:gd name="T69" fmla="*/ 87 h 212"/>
                <a:gd name="T70" fmla="*/ 234 w 223"/>
                <a:gd name="T71" fmla="*/ 80 h 212"/>
                <a:gd name="T72" fmla="*/ 228 w 223"/>
                <a:gd name="T73" fmla="*/ 76 h 212"/>
                <a:gd name="T74" fmla="*/ 219 w 223"/>
                <a:gd name="T75" fmla="*/ 69 h 212"/>
                <a:gd name="T76" fmla="*/ 214 w 223"/>
                <a:gd name="T77" fmla="*/ 63 h 212"/>
                <a:gd name="T78" fmla="*/ 206 w 223"/>
                <a:gd name="T79" fmla="*/ 59 h 212"/>
                <a:gd name="T80" fmla="*/ 195 w 223"/>
                <a:gd name="T81" fmla="*/ 53 h 212"/>
                <a:gd name="T82" fmla="*/ 190 w 223"/>
                <a:gd name="T83" fmla="*/ 48 h 212"/>
                <a:gd name="T84" fmla="*/ 179 w 223"/>
                <a:gd name="T85" fmla="*/ 43 h 212"/>
                <a:gd name="T86" fmla="*/ 172 w 223"/>
                <a:gd name="T87" fmla="*/ 41 h 212"/>
                <a:gd name="T88" fmla="*/ 166 w 223"/>
                <a:gd name="T89" fmla="*/ 34 h 212"/>
                <a:gd name="T90" fmla="*/ 156 w 223"/>
                <a:gd name="T91" fmla="*/ 30 h 212"/>
                <a:gd name="T92" fmla="*/ 146 w 223"/>
                <a:gd name="T93" fmla="*/ 27 h 212"/>
                <a:gd name="T94" fmla="*/ 139 w 223"/>
                <a:gd name="T95" fmla="*/ 24 h 212"/>
                <a:gd name="T96" fmla="*/ 131 w 223"/>
                <a:gd name="T97" fmla="*/ 20 h 212"/>
                <a:gd name="T98" fmla="*/ 123 w 223"/>
                <a:gd name="T99" fmla="*/ 16 h 212"/>
                <a:gd name="T100" fmla="*/ 114 w 223"/>
                <a:gd name="T101" fmla="*/ 12 h 212"/>
                <a:gd name="T102" fmla="*/ 105 w 223"/>
                <a:gd name="T103" fmla="*/ 11 h 212"/>
                <a:gd name="T104" fmla="*/ 96 w 223"/>
                <a:gd name="T105" fmla="*/ 10 h 212"/>
                <a:gd name="T106" fmla="*/ 88 w 223"/>
                <a:gd name="T107" fmla="*/ 3 h 212"/>
                <a:gd name="T108" fmla="*/ 78 w 223"/>
                <a:gd name="T109" fmla="*/ 2 h 212"/>
                <a:gd name="T110" fmla="*/ 69 w 223"/>
                <a:gd name="T111" fmla="*/ 1 h 212"/>
                <a:gd name="T112" fmla="*/ 59 w 223"/>
                <a:gd name="T113" fmla="*/ 1 h 212"/>
                <a:gd name="T114" fmla="*/ 50 w 223"/>
                <a:gd name="T115" fmla="*/ 0 h 212"/>
                <a:gd name="T116" fmla="*/ 41 w 223"/>
                <a:gd name="T117" fmla="*/ 0 h 212"/>
                <a:gd name="T118" fmla="*/ 30 w 223"/>
                <a:gd name="T119" fmla="*/ 0 h 212"/>
                <a:gd name="T120" fmla="*/ 21 w 223"/>
                <a:gd name="T121" fmla="*/ 0 h 212"/>
                <a:gd name="T122" fmla="*/ 11 w 223"/>
                <a:gd name="T123" fmla="*/ 1 h 212"/>
                <a:gd name="T124" fmla="*/ 0 w 223"/>
                <a:gd name="T125" fmla="*/ 1 h 2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3" h="212">
                  <a:moveTo>
                    <a:pt x="222" y="211"/>
                  </a:moveTo>
                  <a:lnTo>
                    <a:pt x="213" y="208"/>
                  </a:lnTo>
                  <a:lnTo>
                    <a:pt x="209" y="206"/>
                  </a:lnTo>
                  <a:lnTo>
                    <a:pt x="206" y="203"/>
                  </a:lnTo>
                  <a:lnTo>
                    <a:pt x="202" y="200"/>
                  </a:lnTo>
                  <a:lnTo>
                    <a:pt x="199" y="196"/>
                  </a:lnTo>
                  <a:lnTo>
                    <a:pt x="196" y="192"/>
                  </a:lnTo>
                  <a:lnTo>
                    <a:pt x="193" y="188"/>
                  </a:lnTo>
                  <a:lnTo>
                    <a:pt x="191" y="183"/>
                  </a:lnTo>
                  <a:lnTo>
                    <a:pt x="188" y="179"/>
                  </a:lnTo>
                  <a:lnTo>
                    <a:pt x="185" y="173"/>
                  </a:lnTo>
                  <a:lnTo>
                    <a:pt x="183" y="168"/>
                  </a:lnTo>
                  <a:lnTo>
                    <a:pt x="181" y="163"/>
                  </a:lnTo>
                  <a:lnTo>
                    <a:pt x="179" y="157"/>
                  </a:lnTo>
                  <a:lnTo>
                    <a:pt x="177" y="151"/>
                  </a:lnTo>
                  <a:lnTo>
                    <a:pt x="174" y="145"/>
                  </a:lnTo>
                  <a:lnTo>
                    <a:pt x="172" y="139"/>
                  </a:lnTo>
                  <a:lnTo>
                    <a:pt x="170" y="133"/>
                  </a:lnTo>
                  <a:lnTo>
                    <a:pt x="168" y="126"/>
                  </a:lnTo>
                  <a:lnTo>
                    <a:pt x="165" y="120"/>
                  </a:lnTo>
                  <a:lnTo>
                    <a:pt x="163" y="114"/>
                  </a:lnTo>
                  <a:lnTo>
                    <a:pt x="161" y="108"/>
                  </a:lnTo>
                  <a:lnTo>
                    <a:pt x="158" y="102"/>
                  </a:lnTo>
                  <a:lnTo>
                    <a:pt x="155" y="96"/>
                  </a:lnTo>
                  <a:lnTo>
                    <a:pt x="152" y="91"/>
                  </a:lnTo>
                  <a:lnTo>
                    <a:pt x="149" y="85"/>
                  </a:lnTo>
                  <a:lnTo>
                    <a:pt x="146" y="80"/>
                  </a:lnTo>
                  <a:lnTo>
                    <a:pt x="143" y="75"/>
                  </a:lnTo>
                  <a:lnTo>
                    <a:pt x="139" y="71"/>
                  </a:lnTo>
                  <a:lnTo>
                    <a:pt x="135" y="66"/>
                  </a:lnTo>
                  <a:lnTo>
                    <a:pt x="131" y="62"/>
                  </a:lnTo>
                  <a:lnTo>
                    <a:pt x="127" y="59"/>
                  </a:lnTo>
                  <a:lnTo>
                    <a:pt x="119" y="53"/>
                  </a:lnTo>
                  <a:lnTo>
                    <a:pt x="115" y="49"/>
                  </a:lnTo>
                  <a:lnTo>
                    <a:pt x="111" y="47"/>
                  </a:lnTo>
                  <a:lnTo>
                    <a:pt x="107" y="44"/>
                  </a:lnTo>
                  <a:lnTo>
                    <a:pt x="104" y="41"/>
                  </a:lnTo>
                  <a:lnTo>
                    <a:pt x="100" y="38"/>
                  </a:lnTo>
                  <a:lnTo>
                    <a:pt x="97" y="35"/>
                  </a:lnTo>
                  <a:lnTo>
                    <a:pt x="93" y="32"/>
                  </a:lnTo>
                  <a:lnTo>
                    <a:pt x="89" y="29"/>
                  </a:lnTo>
                  <a:lnTo>
                    <a:pt x="86" y="27"/>
                  </a:lnTo>
                  <a:lnTo>
                    <a:pt x="82" y="24"/>
                  </a:lnTo>
                  <a:lnTo>
                    <a:pt x="79" y="22"/>
                  </a:lnTo>
                  <a:lnTo>
                    <a:pt x="75" y="19"/>
                  </a:lnTo>
                  <a:lnTo>
                    <a:pt x="71" y="17"/>
                  </a:lnTo>
                  <a:lnTo>
                    <a:pt x="67" y="15"/>
                  </a:lnTo>
                  <a:lnTo>
                    <a:pt x="63" y="13"/>
                  </a:lnTo>
                  <a:lnTo>
                    <a:pt x="60" y="11"/>
                  </a:lnTo>
                  <a:lnTo>
                    <a:pt x="56" y="9"/>
                  </a:lnTo>
                  <a:lnTo>
                    <a:pt x="52" y="7"/>
                  </a:lnTo>
                  <a:lnTo>
                    <a:pt x="48" y="6"/>
                  </a:lnTo>
                  <a:lnTo>
                    <a:pt x="44" y="5"/>
                  </a:lnTo>
                  <a:lnTo>
                    <a:pt x="40" y="3"/>
                  </a:lnTo>
                  <a:lnTo>
                    <a:pt x="36" y="2"/>
                  </a:lnTo>
                  <a:lnTo>
                    <a:pt x="32" y="1"/>
                  </a:lnTo>
                  <a:lnTo>
                    <a:pt x="27" y="1"/>
                  </a:lnTo>
                  <a:lnTo>
                    <a:pt x="23" y="0"/>
                  </a:lnTo>
                  <a:lnTo>
                    <a:pt x="19" y="0"/>
                  </a:lnTo>
                  <a:lnTo>
                    <a:pt x="14" y="0"/>
                  </a:lnTo>
                  <a:lnTo>
                    <a:pt x="9" y="0"/>
                  </a:lnTo>
                  <a:lnTo>
                    <a:pt x="5" y="1"/>
                  </a:lnTo>
                  <a:lnTo>
                    <a:pt x="0" y="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1" name="Freeform 79">
              <a:extLst>
                <a:ext uri="{FF2B5EF4-FFF2-40B4-BE49-F238E27FC236}">
                  <a16:creationId xmlns:a16="http://schemas.microsoft.com/office/drawing/2014/main" id="{F9FF7AC8-24C2-84A8-700E-848F24EF755C}"/>
                </a:ext>
              </a:extLst>
            </p:cNvPr>
            <p:cNvSpPr>
              <a:spLocks/>
            </p:cNvSpPr>
            <p:nvPr/>
          </p:nvSpPr>
          <p:spPr bwMode="auto">
            <a:xfrm>
              <a:off x="3482" y="1254"/>
              <a:ext cx="306" cy="166"/>
            </a:xfrm>
            <a:custGeom>
              <a:avLst/>
              <a:gdLst>
                <a:gd name="T0" fmla="*/ 568 w 262"/>
                <a:gd name="T1" fmla="*/ 129 h 147"/>
                <a:gd name="T2" fmla="*/ 554 w 262"/>
                <a:gd name="T3" fmla="*/ 89 h 147"/>
                <a:gd name="T4" fmla="*/ 544 w 262"/>
                <a:gd name="T5" fmla="*/ 73 h 147"/>
                <a:gd name="T6" fmla="*/ 531 w 262"/>
                <a:gd name="T7" fmla="*/ 59 h 147"/>
                <a:gd name="T8" fmla="*/ 519 w 262"/>
                <a:gd name="T9" fmla="*/ 46 h 147"/>
                <a:gd name="T10" fmla="*/ 501 w 262"/>
                <a:gd name="T11" fmla="*/ 34 h 147"/>
                <a:gd name="T12" fmla="*/ 481 w 262"/>
                <a:gd name="T13" fmla="*/ 26 h 147"/>
                <a:gd name="T14" fmla="*/ 464 w 262"/>
                <a:gd name="T15" fmla="*/ 16 h 147"/>
                <a:gd name="T16" fmla="*/ 441 w 262"/>
                <a:gd name="T17" fmla="*/ 11 h 147"/>
                <a:gd name="T18" fmla="*/ 419 w 262"/>
                <a:gd name="T19" fmla="*/ 3 h 147"/>
                <a:gd name="T20" fmla="*/ 397 w 262"/>
                <a:gd name="T21" fmla="*/ 1 h 147"/>
                <a:gd name="T22" fmla="*/ 373 w 262"/>
                <a:gd name="T23" fmla="*/ 0 h 147"/>
                <a:gd name="T24" fmla="*/ 345 w 262"/>
                <a:gd name="T25" fmla="*/ 0 h 147"/>
                <a:gd name="T26" fmla="*/ 320 w 262"/>
                <a:gd name="T27" fmla="*/ 1 h 147"/>
                <a:gd name="T28" fmla="*/ 295 w 262"/>
                <a:gd name="T29" fmla="*/ 2 h 147"/>
                <a:gd name="T30" fmla="*/ 269 w 262"/>
                <a:gd name="T31" fmla="*/ 9 h 147"/>
                <a:gd name="T32" fmla="*/ 244 w 262"/>
                <a:gd name="T33" fmla="*/ 12 h 147"/>
                <a:gd name="T34" fmla="*/ 220 w 262"/>
                <a:gd name="T35" fmla="*/ 20 h 147"/>
                <a:gd name="T36" fmla="*/ 193 w 262"/>
                <a:gd name="T37" fmla="*/ 29 h 147"/>
                <a:gd name="T38" fmla="*/ 169 w 262"/>
                <a:gd name="T39" fmla="*/ 38 h 147"/>
                <a:gd name="T40" fmla="*/ 145 w 262"/>
                <a:gd name="T41" fmla="*/ 52 h 147"/>
                <a:gd name="T42" fmla="*/ 124 w 262"/>
                <a:gd name="T43" fmla="*/ 65 h 147"/>
                <a:gd name="T44" fmla="*/ 103 w 262"/>
                <a:gd name="T45" fmla="*/ 79 h 147"/>
                <a:gd name="T46" fmla="*/ 82 w 262"/>
                <a:gd name="T47" fmla="*/ 93 h 147"/>
                <a:gd name="T48" fmla="*/ 65 w 262"/>
                <a:gd name="T49" fmla="*/ 112 h 147"/>
                <a:gd name="T50" fmla="*/ 50 w 262"/>
                <a:gd name="T51" fmla="*/ 130 h 147"/>
                <a:gd name="T52" fmla="*/ 35 w 262"/>
                <a:gd name="T53" fmla="*/ 148 h 147"/>
                <a:gd name="T54" fmla="*/ 25 w 262"/>
                <a:gd name="T55" fmla="*/ 171 h 147"/>
                <a:gd name="T56" fmla="*/ 13 w 262"/>
                <a:gd name="T57" fmla="*/ 193 h 147"/>
                <a:gd name="T58" fmla="*/ 8 w 262"/>
                <a:gd name="T59" fmla="*/ 216 h 147"/>
                <a:gd name="T60" fmla="*/ 1 w 262"/>
                <a:gd name="T61" fmla="*/ 243 h 147"/>
                <a:gd name="T62" fmla="*/ 0 w 262"/>
                <a:gd name="T63" fmla="*/ 268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7">
                  <a:moveTo>
                    <a:pt x="261" y="70"/>
                  </a:moveTo>
                  <a:lnTo>
                    <a:pt x="255" y="49"/>
                  </a:lnTo>
                  <a:lnTo>
                    <a:pt x="251" y="40"/>
                  </a:lnTo>
                  <a:lnTo>
                    <a:pt x="245" y="32"/>
                  </a:lnTo>
                  <a:lnTo>
                    <a:pt x="238" y="25"/>
                  </a:lnTo>
                  <a:lnTo>
                    <a:pt x="230" y="19"/>
                  </a:lnTo>
                  <a:lnTo>
                    <a:pt x="222" y="14"/>
                  </a:lnTo>
                  <a:lnTo>
                    <a:pt x="213" y="9"/>
                  </a:lnTo>
                  <a:lnTo>
                    <a:pt x="203" y="6"/>
                  </a:lnTo>
                  <a:lnTo>
                    <a:pt x="193" y="3"/>
                  </a:lnTo>
                  <a:lnTo>
                    <a:pt x="182" y="1"/>
                  </a:lnTo>
                  <a:lnTo>
                    <a:pt x="171" y="0"/>
                  </a:lnTo>
                  <a:lnTo>
                    <a:pt x="159" y="0"/>
                  </a:lnTo>
                  <a:lnTo>
                    <a:pt x="147" y="1"/>
                  </a:lnTo>
                  <a:lnTo>
                    <a:pt x="136" y="2"/>
                  </a:lnTo>
                  <a:lnTo>
                    <a:pt x="124" y="4"/>
                  </a:lnTo>
                  <a:lnTo>
                    <a:pt x="112" y="7"/>
                  </a:lnTo>
                  <a:lnTo>
                    <a:pt x="101" y="11"/>
                  </a:lnTo>
                  <a:lnTo>
                    <a:pt x="89" y="16"/>
                  </a:lnTo>
                  <a:lnTo>
                    <a:pt x="78" y="21"/>
                  </a:lnTo>
                  <a:lnTo>
                    <a:pt x="67" y="28"/>
                  </a:lnTo>
                  <a:lnTo>
                    <a:pt x="57" y="35"/>
                  </a:lnTo>
                  <a:lnTo>
                    <a:pt x="47" y="43"/>
                  </a:lnTo>
                  <a:lnTo>
                    <a:pt x="38" y="51"/>
                  </a:lnTo>
                  <a:lnTo>
                    <a:pt x="30" y="61"/>
                  </a:lnTo>
                  <a:lnTo>
                    <a:pt x="23" y="71"/>
                  </a:lnTo>
                  <a:lnTo>
                    <a:pt x="16" y="81"/>
                  </a:lnTo>
                  <a:lnTo>
                    <a:pt x="11" y="93"/>
                  </a:lnTo>
                  <a:lnTo>
                    <a:pt x="6" y="105"/>
                  </a:lnTo>
                  <a:lnTo>
                    <a:pt x="3" y="118"/>
                  </a:lnTo>
                  <a:lnTo>
                    <a:pt x="1" y="132"/>
                  </a:lnTo>
                  <a:lnTo>
                    <a:pt x="0" y="14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2" name="Freeform 80">
              <a:extLst>
                <a:ext uri="{FF2B5EF4-FFF2-40B4-BE49-F238E27FC236}">
                  <a16:creationId xmlns:a16="http://schemas.microsoft.com/office/drawing/2014/main" id="{A0D3B2E8-3A3C-444B-7D82-483C72FF0B45}"/>
                </a:ext>
              </a:extLst>
            </p:cNvPr>
            <p:cNvSpPr>
              <a:spLocks/>
            </p:cNvSpPr>
            <p:nvPr/>
          </p:nvSpPr>
          <p:spPr bwMode="auto">
            <a:xfrm>
              <a:off x="3105" y="1516"/>
              <a:ext cx="155" cy="173"/>
            </a:xfrm>
            <a:custGeom>
              <a:avLst/>
              <a:gdLst>
                <a:gd name="T0" fmla="*/ 10 w 133"/>
                <a:gd name="T1" fmla="*/ 280 h 153"/>
                <a:gd name="T2" fmla="*/ 1 w 133"/>
                <a:gd name="T3" fmla="*/ 248 h 153"/>
                <a:gd name="T4" fmla="*/ 0 w 133"/>
                <a:gd name="T5" fmla="*/ 233 h 153"/>
                <a:gd name="T6" fmla="*/ 0 w 133"/>
                <a:gd name="T7" fmla="*/ 217 h 153"/>
                <a:gd name="T8" fmla="*/ 0 w 133"/>
                <a:gd name="T9" fmla="*/ 206 h 153"/>
                <a:gd name="T10" fmla="*/ 1 w 133"/>
                <a:gd name="T11" fmla="*/ 189 h 153"/>
                <a:gd name="T12" fmla="*/ 3 w 133"/>
                <a:gd name="T13" fmla="*/ 179 h 153"/>
                <a:gd name="T14" fmla="*/ 10 w 133"/>
                <a:gd name="T15" fmla="*/ 166 h 153"/>
                <a:gd name="T16" fmla="*/ 14 w 133"/>
                <a:gd name="T17" fmla="*/ 155 h 153"/>
                <a:gd name="T18" fmla="*/ 22 w 133"/>
                <a:gd name="T19" fmla="*/ 145 h 153"/>
                <a:gd name="T20" fmla="*/ 27 w 133"/>
                <a:gd name="T21" fmla="*/ 133 h 153"/>
                <a:gd name="T22" fmla="*/ 36 w 133"/>
                <a:gd name="T23" fmla="*/ 124 h 153"/>
                <a:gd name="T24" fmla="*/ 44 w 133"/>
                <a:gd name="T25" fmla="*/ 113 h 153"/>
                <a:gd name="T26" fmla="*/ 56 w 133"/>
                <a:gd name="T27" fmla="*/ 104 h 153"/>
                <a:gd name="T28" fmla="*/ 66 w 133"/>
                <a:gd name="T29" fmla="*/ 97 h 153"/>
                <a:gd name="T30" fmla="*/ 77 w 133"/>
                <a:gd name="T31" fmla="*/ 87 h 153"/>
                <a:gd name="T32" fmla="*/ 89 w 133"/>
                <a:gd name="T33" fmla="*/ 79 h 153"/>
                <a:gd name="T34" fmla="*/ 101 w 133"/>
                <a:gd name="T35" fmla="*/ 72 h 153"/>
                <a:gd name="T36" fmla="*/ 114 w 133"/>
                <a:gd name="T37" fmla="*/ 66 h 153"/>
                <a:gd name="T38" fmla="*/ 126 w 133"/>
                <a:gd name="T39" fmla="*/ 59 h 153"/>
                <a:gd name="T40" fmla="*/ 141 w 133"/>
                <a:gd name="T41" fmla="*/ 52 h 153"/>
                <a:gd name="T42" fmla="*/ 154 w 133"/>
                <a:gd name="T43" fmla="*/ 46 h 153"/>
                <a:gd name="T44" fmla="*/ 165 w 133"/>
                <a:gd name="T45" fmla="*/ 41 h 153"/>
                <a:gd name="T46" fmla="*/ 179 w 133"/>
                <a:gd name="T47" fmla="*/ 35 h 153"/>
                <a:gd name="T48" fmla="*/ 192 w 133"/>
                <a:gd name="T49" fmla="*/ 29 h 153"/>
                <a:gd name="T50" fmla="*/ 207 w 133"/>
                <a:gd name="T51" fmla="*/ 24 h 153"/>
                <a:gd name="T52" fmla="*/ 220 w 133"/>
                <a:gd name="T53" fmla="*/ 20 h 153"/>
                <a:gd name="T54" fmla="*/ 233 w 133"/>
                <a:gd name="T55" fmla="*/ 16 h 153"/>
                <a:gd name="T56" fmla="*/ 247 w 133"/>
                <a:gd name="T57" fmla="*/ 11 h 153"/>
                <a:gd name="T58" fmla="*/ 260 w 133"/>
                <a:gd name="T59" fmla="*/ 9 h 153"/>
                <a:gd name="T60" fmla="*/ 270 w 133"/>
                <a:gd name="T61" fmla="*/ 2 h 153"/>
                <a:gd name="T62" fmla="*/ 284 w 133"/>
                <a:gd name="T63" fmla="*/ 0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3" h="153">
                  <a:moveTo>
                    <a:pt x="5" y="152"/>
                  </a:moveTo>
                  <a:lnTo>
                    <a:pt x="1" y="134"/>
                  </a:lnTo>
                  <a:lnTo>
                    <a:pt x="0" y="126"/>
                  </a:lnTo>
                  <a:lnTo>
                    <a:pt x="0" y="118"/>
                  </a:lnTo>
                  <a:lnTo>
                    <a:pt x="0" y="111"/>
                  </a:lnTo>
                  <a:lnTo>
                    <a:pt x="1" y="103"/>
                  </a:lnTo>
                  <a:lnTo>
                    <a:pt x="3" y="97"/>
                  </a:lnTo>
                  <a:lnTo>
                    <a:pt x="5" y="90"/>
                  </a:lnTo>
                  <a:lnTo>
                    <a:pt x="7" y="84"/>
                  </a:lnTo>
                  <a:lnTo>
                    <a:pt x="10" y="78"/>
                  </a:lnTo>
                  <a:lnTo>
                    <a:pt x="13" y="72"/>
                  </a:lnTo>
                  <a:lnTo>
                    <a:pt x="17" y="67"/>
                  </a:lnTo>
                  <a:lnTo>
                    <a:pt x="21" y="61"/>
                  </a:lnTo>
                  <a:lnTo>
                    <a:pt x="26" y="57"/>
                  </a:lnTo>
                  <a:lnTo>
                    <a:pt x="31" y="52"/>
                  </a:lnTo>
                  <a:lnTo>
                    <a:pt x="36" y="47"/>
                  </a:lnTo>
                  <a:lnTo>
                    <a:pt x="41" y="43"/>
                  </a:lnTo>
                  <a:lnTo>
                    <a:pt x="47" y="39"/>
                  </a:lnTo>
                  <a:lnTo>
                    <a:pt x="53" y="35"/>
                  </a:lnTo>
                  <a:lnTo>
                    <a:pt x="59" y="32"/>
                  </a:lnTo>
                  <a:lnTo>
                    <a:pt x="65" y="28"/>
                  </a:lnTo>
                  <a:lnTo>
                    <a:pt x="71" y="25"/>
                  </a:lnTo>
                  <a:lnTo>
                    <a:pt x="77" y="22"/>
                  </a:lnTo>
                  <a:lnTo>
                    <a:pt x="83" y="19"/>
                  </a:lnTo>
                  <a:lnTo>
                    <a:pt x="90" y="16"/>
                  </a:lnTo>
                  <a:lnTo>
                    <a:pt x="96" y="13"/>
                  </a:lnTo>
                  <a:lnTo>
                    <a:pt x="102" y="11"/>
                  </a:lnTo>
                  <a:lnTo>
                    <a:pt x="109" y="9"/>
                  </a:lnTo>
                  <a:lnTo>
                    <a:pt x="115" y="6"/>
                  </a:lnTo>
                  <a:lnTo>
                    <a:pt x="121" y="4"/>
                  </a:lnTo>
                  <a:lnTo>
                    <a:pt x="126" y="2"/>
                  </a:lnTo>
                  <a:lnTo>
                    <a:pt x="132"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3" name="Freeform 81">
              <a:extLst>
                <a:ext uri="{FF2B5EF4-FFF2-40B4-BE49-F238E27FC236}">
                  <a16:creationId xmlns:a16="http://schemas.microsoft.com/office/drawing/2014/main" id="{60B48B7B-3049-1A8C-EB88-5AFBDA9ED8F6}"/>
                </a:ext>
              </a:extLst>
            </p:cNvPr>
            <p:cNvSpPr>
              <a:spLocks/>
            </p:cNvSpPr>
            <p:nvPr/>
          </p:nvSpPr>
          <p:spPr bwMode="auto">
            <a:xfrm>
              <a:off x="3176" y="2603"/>
              <a:ext cx="158" cy="161"/>
            </a:xfrm>
            <a:custGeom>
              <a:avLst/>
              <a:gdLst>
                <a:gd name="T0" fmla="*/ 0 w 135"/>
                <a:gd name="T1" fmla="*/ 0 h 143"/>
                <a:gd name="T2" fmla="*/ 13 w 135"/>
                <a:gd name="T3" fmla="*/ 20 h 143"/>
                <a:gd name="T4" fmla="*/ 21 w 135"/>
                <a:gd name="T5" fmla="*/ 30 h 143"/>
                <a:gd name="T6" fmla="*/ 26 w 135"/>
                <a:gd name="T7" fmla="*/ 42 h 143"/>
                <a:gd name="T8" fmla="*/ 34 w 135"/>
                <a:gd name="T9" fmla="*/ 53 h 143"/>
                <a:gd name="T10" fmla="*/ 40 w 135"/>
                <a:gd name="T11" fmla="*/ 63 h 143"/>
                <a:gd name="T12" fmla="*/ 48 w 135"/>
                <a:gd name="T13" fmla="*/ 74 h 143"/>
                <a:gd name="T14" fmla="*/ 55 w 135"/>
                <a:gd name="T15" fmla="*/ 87 h 143"/>
                <a:gd name="T16" fmla="*/ 63 w 135"/>
                <a:gd name="T17" fmla="*/ 93 h 143"/>
                <a:gd name="T18" fmla="*/ 69 w 135"/>
                <a:gd name="T19" fmla="*/ 104 h 143"/>
                <a:gd name="T20" fmla="*/ 77 w 135"/>
                <a:gd name="T21" fmla="*/ 115 h 143"/>
                <a:gd name="T22" fmla="*/ 82 w 135"/>
                <a:gd name="T23" fmla="*/ 127 h 143"/>
                <a:gd name="T24" fmla="*/ 91 w 135"/>
                <a:gd name="T25" fmla="*/ 138 h 143"/>
                <a:gd name="T26" fmla="*/ 102 w 135"/>
                <a:gd name="T27" fmla="*/ 149 h 143"/>
                <a:gd name="T28" fmla="*/ 107 w 135"/>
                <a:gd name="T29" fmla="*/ 158 h 143"/>
                <a:gd name="T30" fmla="*/ 116 w 135"/>
                <a:gd name="T31" fmla="*/ 168 h 143"/>
                <a:gd name="T32" fmla="*/ 125 w 135"/>
                <a:gd name="T33" fmla="*/ 175 h 143"/>
                <a:gd name="T34" fmla="*/ 133 w 135"/>
                <a:gd name="T35" fmla="*/ 184 h 143"/>
                <a:gd name="T36" fmla="*/ 143 w 135"/>
                <a:gd name="T37" fmla="*/ 193 h 143"/>
                <a:gd name="T38" fmla="*/ 153 w 135"/>
                <a:gd name="T39" fmla="*/ 203 h 143"/>
                <a:gd name="T40" fmla="*/ 163 w 135"/>
                <a:gd name="T41" fmla="*/ 211 h 143"/>
                <a:gd name="T42" fmla="*/ 172 w 135"/>
                <a:gd name="T43" fmla="*/ 217 h 143"/>
                <a:gd name="T44" fmla="*/ 185 w 135"/>
                <a:gd name="T45" fmla="*/ 225 h 143"/>
                <a:gd name="T46" fmla="*/ 194 w 135"/>
                <a:gd name="T47" fmla="*/ 230 h 143"/>
                <a:gd name="T48" fmla="*/ 207 w 135"/>
                <a:gd name="T49" fmla="*/ 234 h 143"/>
                <a:gd name="T50" fmla="*/ 218 w 135"/>
                <a:gd name="T51" fmla="*/ 241 h 143"/>
                <a:gd name="T52" fmla="*/ 228 w 135"/>
                <a:gd name="T53" fmla="*/ 245 h 143"/>
                <a:gd name="T54" fmla="*/ 242 w 135"/>
                <a:gd name="T55" fmla="*/ 250 h 143"/>
                <a:gd name="T56" fmla="*/ 255 w 135"/>
                <a:gd name="T57" fmla="*/ 253 h 143"/>
                <a:gd name="T58" fmla="*/ 267 w 135"/>
                <a:gd name="T59" fmla="*/ 256 h 143"/>
                <a:gd name="T60" fmla="*/ 282 w 135"/>
                <a:gd name="T61" fmla="*/ 258 h 143"/>
                <a:gd name="T62" fmla="*/ 295 w 135"/>
                <a:gd name="T63" fmla="*/ 258 h 1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5" h="143">
                  <a:moveTo>
                    <a:pt x="0" y="0"/>
                  </a:moveTo>
                  <a:lnTo>
                    <a:pt x="6" y="11"/>
                  </a:lnTo>
                  <a:lnTo>
                    <a:pt x="9" y="17"/>
                  </a:lnTo>
                  <a:lnTo>
                    <a:pt x="12" y="23"/>
                  </a:lnTo>
                  <a:lnTo>
                    <a:pt x="15" y="29"/>
                  </a:lnTo>
                  <a:lnTo>
                    <a:pt x="18" y="35"/>
                  </a:lnTo>
                  <a:lnTo>
                    <a:pt x="22" y="41"/>
                  </a:lnTo>
                  <a:lnTo>
                    <a:pt x="25" y="47"/>
                  </a:lnTo>
                  <a:lnTo>
                    <a:pt x="28" y="52"/>
                  </a:lnTo>
                  <a:lnTo>
                    <a:pt x="32" y="58"/>
                  </a:lnTo>
                  <a:lnTo>
                    <a:pt x="35" y="64"/>
                  </a:lnTo>
                  <a:lnTo>
                    <a:pt x="38" y="70"/>
                  </a:lnTo>
                  <a:lnTo>
                    <a:pt x="42" y="76"/>
                  </a:lnTo>
                  <a:lnTo>
                    <a:pt x="46" y="82"/>
                  </a:lnTo>
                  <a:lnTo>
                    <a:pt x="49" y="87"/>
                  </a:lnTo>
                  <a:lnTo>
                    <a:pt x="53" y="92"/>
                  </a:lnTo>
                  <a:lnTo>
                    <a:pt x="57" y="97"/>
                  </a:lnTo>
                  <a:lnTo>
                    <a:pt x="61" y="102"/>
                  </a:lnTo>
                  <a:lnTo>
                    <a:pt x="65" y="107"/>
                  </a:lnTo>
                  <a:lnTo>
                    <a:pt x="70" y="112"/>
                  </a:lnTo>
                  <a:lnTo>
                    <a:pt x="74" y="116"/>
                  </a:lnTo>
                  <a:lnTo>
                    <a:pt x="79" y="120"/>
                  </a:lnTo>
                  <a:lnTo>
                    <a:pt x="84" y="124"/>
                  </a:lnTo>
                  <a:lnTo>
                    <a:pt x="88" y="127"/>
                  </a:lnTo>
                  <a:lnTo>
                    <a:pt x="94" y="130"/>
                  </a:lnTo>
                  <a:lnTo>
                    <a:pt x="99" y="133"/>
                  </a:lnTo>
                  <a:lnTo>
                    <a:pt x="104" y="136"/>
                  </a:lnTo>
                  <a:lnTo>
                    <a:pt x="110" y="138"/>
                  </a:lnTo>
                  <a:lnTo>
                    <a:pt x="116" y="140"/>
                  </a:lnTo>
                  <a:lnTo>
                    <a:pt x="122" y="141"/>
                  </a:lnTo>
                  <a:lnTo>
                    <a:pt x="128" y="142"/>
                  </a:lnTo>
                  <a:lnTo>
                    <a:pt x="134" y="14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4" name="Freeform 82">
              <a:extLst>
                <a:ext uri="{FF2B5EF4-FFF2-40B4-BE49-F238E27FC236}">
                  <a16:creationId xmlns:a16="http://schemas.microsoft.com/office/drawing/2014/main" id="{D41BBC2A-7E70-92FA-503A-ACB0DE9E048B}"/>
                </a:ext>
              </a:extLst>
            </p:cNvPr>
            <p:cNvSpPr>
              <a:spLocks/>
            </p:cNvSpPr>
            <p:nvPr/>
          </p:nvSpPr>
          <p:spPr bwMode="auto">
            <a:xfrm>
              <a:off x="3445" y="2710"/>
              <a:ext cx="612" cy="149"/>
            </a:xfrm>
            <a:custGeom>
              <a:avLst/>
              <a:gdLst>
                <a:gd name="T0" fmla="*/ 0 w 523"/>
                <a:gd name="T1" fmla="*/ 53 h 132"/>
                <a:gd name="T2" fmla="*/ 30 w 523"/>
                <a:gd name="T3" fmla="*/ 111 h 132"/>
                <a:gd name="T4" fmla="*/ 54 w 523"/>
                <a:gd name="T5" fmla="*/ 137 h 132"/>
                <a:gd name="T6" fmla="*/ 78 w 523"/>
                <a:gd name="T7" fmla="*/ 156 h 132"/>
                <a:gd name="T8" fmla="*/ 105 w 523"/>
                <a:gd name="T9" fmla="*/ 176 h 132"/>
                <a:gd name="T10" fmla="*/ 136 w 523"/>
                <a:gd name="T11" fmla="*/ 192 h 132"/>
                <a:gd name="T12" fmla="*/ 170 w 523"/>
                <a:gd name="T13" fmla="*/ 208 h 132"/>
                <a:gd name="T14" fmla="*/ 207 w 523"/>
                <a:gd name="T15" fmla="*/ 217 h 132"/>
                <a:gd name="T16" fmla="*/ 245 w 523"/>
                <a:gd name="T17" fmla="*/ 227 h 132"/>
                <a:gd name="T18" fmla="*/ 284 w 523"/>
                <a:gd name="T19" fmla="*/ 231 h 132"/>
                <a:gd name="T20" fmla="*/ 328 w 523"/>
                <a:gd name="T21" fmla="*/ 238 h 132"/>
                <a:gd name="T22" fmla="*/ 371 w 523"/>
                <a:gd name="T23" fmla="*/ 240 h 132"/>
                <a:gd name="T24" fmla="*/ 415 w 523"/>
                <a:gd name="T25" fmla="*/ 240 h 132"/>
                <a:gd name="T26" fmla="*/ 461 w 523"/>
                <a:gd name="T27" fmla="*/ 240 h 132"/>
                <a:gd name="T28" fmla="*/ 507 w 523"/>
                <a:gd name="T29" fmla="*/ 237 h 132"/>
                <a:gd name="T30" fmla="*/ 553 w 523"/>
                <a:gd name="T31" fmla="*/ 230 h 132"/>
                <a:gd name="T32" fmla="*/ 597 w 523"/>
                <a:gd name="T33" fmla="*/ 226 h 132"/>
                <a:gd name="T34" fmla="*/ 646 w 523"/>
                <a:gd name="T35" fmla="*/ 216 h 132"/>
                <a:gd name="T36" fmla="*/ 693 w 523"/>
                <a:gd name="T37" fmla="*/ 208 h 132"/>
                <a:gd name="T38" fmla="*/ 737 w 523"/>
                <a:gd name="T39" fmla="*/ 198 h 132"/>
                <a:gd name="T40" fmla="*/ 782 w 523"/>
                <a:gd name="T41" fmla="*/ 186 h 132"/>
                <a:gd name="T42" fmla="*/ 826 w 523"/>
                <a:gd name="T43" fmla="*/ 170 h 132"/>
                <a:gd name="T44" fmla="*/ 867 w 523"/>
                <a:gd name="T45" fmla="*/ 157 h 132"/>
                <a:gd name="T46" fmla="*/ 907 w 523"/>
                <a:gd name="T47" fmla="*/ 141 h 132"/>
                <a:gd name="T48" fmla="*/ 944 w 523"/>
                <a:gd name="T49" fmla="*/ 126 h 132"/>
                <a:gd name="T50" fmla="*/ 982 w 523"/>
                <a:gd name="T51" fmla="*/ 111 h 132"/>
                <a:gd name="T52" fmla="*/ 1017 w 523"/>
                <a:gd name="T53" fmla="*/ 90 h 132"/>
                <a:gd name="T54" fmla="*/ 1047 w 523"/>
                <a:gd name="T55" fmla="*/ 76 h 132"/>
                <a:gd name="T56" fmla="*/ 1079 w 523"/>
                <a:gd name="T57" fmla="*/ 58 h 132"/>
                <a:gd name="T58" fmla="*/ 1103 w 523"/>
                <a:gd name="T59" fmla="*/ 37 h 132"/>
                <a:gd name="T60" fmla="*/ 1125 w 523"/>
                <a:gd name="T61" fmla="*/ 18 h 132"/>
                <a:gd name="T62" fmla="*/ 1146 w 523"/>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3" h="132">
                  <a:moveTo>
                    <a:pt x="0" y="29"/>
                  </a:moveTo>
                  <a:lnTo>
                    <a:pt x="14" y="60"/>
                  </a:lnTo>
                  <a:lnTo>
                    <a:pt x="24" y="74"/>
                  </a:lnTo>
                  <a:lnTo>
                    <a:pt x="36" y="85"/>
                  </a:lnTo>
                  <a:lnTo>
                    <a:pt x="48" y="96"/>
                  </a:lnTo>
                  <a:lnTo>
                    <a:pt x="62" y="105"/>
                  </a:lnTo>
                  <a:lnTo>
                    <a:pt x="78" y="113"/>
                  </a:lnTo>
                  <a:lnTo>
                    <a:pt x="94" y="119"/>
                  </a:lnTo>
                  <a:lnTo>
                    <a:pt x="112" y="124"/>
                  </a:lnTo>
                  <a:lnTo>
                    <a:pt x="130" y="127"/>
                  </a:lnTo>
                  <a:lnTo>
                    <a:pt x="149" y="130"/>
                  </a:lnTo>
                  <a:lnTo>
                    <a:pt x="169" y="131"/>
                  </a:lnTo>
                  <a:lnTo>
                    <a:pt x="189" y="131"/>
                  </a:lnTo>
                  <a:lnTo>
                    <a:pt x="210" y="131"/>
                  </a:lnTo>
                  <a:lnTo>
                    <a:pt x="231" y="129"/>
                  </a:lnTo>
                  <a:lnTo>
                    <a:pt x="252" y="126"/>
                  </a:lnTo>
                  <a:lnTo>
                    <a:pt x="273" y="123"/>
                  </a:lnTo>
                  <a:lnTo>
                    <a:pt x="294" y="118"/>
                  </a:lnTo>
                  <a:lnTo>
                    <a:pt x="315" y="113"/>
                  </a:lnTo>
                  <a:lnTo>
                    <a:pt x="336" y="107"/>
                  </a:lnTo>
                  <a:lnTo>
                    <a:pt x="356" y="101"/>
                  </a:lnTo>
                  <a:lnTo>
                    <a:pt x="376" y="93"/>
                  </a:lnTo>
                  <a:lnTo>
                    <a:pt x="395" y="86"/>
                  </a:lnTo>
                  <a:lnTo>
                    <a:pt x="414" y="77"/>
                  </a:lnTo>
                  <a:lnTo>
                    <a:pt x="431" y="69"/>
                  </a:lnTo>
                  <a:lnTo>
                    <a:pt x="448" y="60"/>
                  </a:lnTo>
                  <a:lnTo>
                    <a:pt x="464" y="50"/>
                  </a:lnTo>
                  <a:lnTo>
                    <a:pt x="478" y="41"/>
                  </a:lnTo>
                  <a:lnTo>
                    <a:pt x="491" y="31"/>
                  </a:lnTo>
                  <a:lnTo>
                    <a:pt x="503" y="20"/>
                  </a:lnTo>
                  <a:lnTo>
                    <a:pt x="513" y="10"/>
                  </a:lnTo>
                  <a:lnTo>
                    <a:pt x="522"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5" name="Freeform 83">
              <a:extLst>
                <a:ext uri="{FF2B5EF4-FFF2-40B4-BE49-F238E27FC236}">
                  <a16:creationId xmlns:a16="http://schemas.microsoft.com/office/drawing/2014/main" id="{EE34B0B8-643D-A302-BF72-61D60181C148}"/>
                </a:ext>
              </a:extLst>
            </p:cNvPr>
            <p:cNvSpPr>
              <a:spLocks/>
            </p:cNvSpPr>
            <p:nvPr/>
          </p:nvSpPr>
          <p:spPr bwMode="auto">
            <a:xfrm>
              <a:off x="3155" y="2570"/>
              <a:ext cx="69" cy="120"/>
            </a:xfrm>
            <a:custGeom>
              <a:avLst/>
              <a:gdLst>
                <a:gd name="T0" fmla="*/ 2 w 59"/>
                <a:gd name="T1" fmla="*/ 0 h 106"/>
                <a:gd name="T2" fmla="*/ 0 w 59"/>
                <a:gd name="T3" fmla="*/ 16 h 106"/>
                <a:gd name="T4" fmla="*/ 0 w 59"/>
                <a:gd name="T5" fmla="*/ 25 h 106"/>
                <a:gd name="T6" fmla="*/ 0 w 59"/>
                <a:gd name="T7" fmla="*/ 33 h 106"/>
                <a:gd name="T8" fmla="*/ 0 w 59"/>
                <a:gd name="T9" fmla="*/ 41 h 106"/>
                <a:gd name="T10" fmla="*/ 0 w 59"/>
                <a:gd name="T11" fmla="*/ 46 h 106"/>
                <a:gd name="T12" fmla="*/ 1 w 59"/>
                <a:gd name="T13" fmla="*/ 54 h 106"/>
                <a:gd name="T14" fmla="*/ 2 w 59"/>
                <a:gd name="T15" fmla="*/ 61 h 106"/>
                <a:gd name="T16" fmla="*/ 9 w 59"/>
                <a:gd name="T17" fmla="*/ 67 h 106"/>
                <a:gd name="T18" fmla="*/ 11 w 59"/>
                <a:gd name="T19" fmla="*/ 74 h 106"/>
                <a:gd name="T20" fmla="*/ 15 w 59"/>
                <a:gd name="T21" fmla="*/ 78 h 106"/>
                <a:gd name="T22" fmla="*/ 21 w 59"/>
                <a:gd name="T23" fmla="*/ 85 h 106"/>
                <a:gd name="T24" fmla="*/ 25 w 59"/>
                <a:gd name="T25" fmla="*/ 88 h 106"/>
                <a:gd name="T26" fmla="*/ 29 w 59"/>
                <a:gd name="T27" fmla="*/ 96 h 106"/>
                <a:gd name="T28" fmla="*/ 34 w 59"/>
                <a:gd name="T29" fmla="*/ 100 h 106"/>
                <a:gd name="T30" fmla="*/ 40 w 59"/>
                <a:gd name="T31" fmla="*/ 108 h 106"/>
                <a:gd name="T32" fmla="*/ 43 w 59"/>
                <a:gd name="T33" fmla="*/ 110 h 106"/>
                <a:gd name="T34" fmla="*/ 50 w 59"/>
                <a:gd name="T35" fmla="*/ 114 h 106"/>
                <a:gd name="T36" fmla="*/ 55 w 59"/>
                <a:gd name="T37" fmla="*/ 122 h 106"/>
                <a:gd name="T38" fmla="*/ 63 w 59"/>
                <a:gd name="T39" fmla="*/ 125 h 106"/>
                <a:gd name="T40" fmla="*/ 67 w 59"/>
                <a:gd name="T41" fmla="*/ 129 h 106"/>
                <a:gd name="T42" fmla="*/ 75 w 59"/>
                <a:gd name="T43" fmla="*/ 136 h 106"/>
                <a:gd name="T44" fmla="*/ 78 w 59"/>
                <a:gd name="T45" fmla="*/ 142 h 106"/>
                <a:gd name="T46" fmla="*/ 87 w 59"/>
                <a:gd name="T47" fmla="*/ 146 h 106"/>
                <a:gd name="T48" fmla="*/ 91 w 59"/>
                <a:gd name="T49" fmla="*/ 152 h 106"/>
                <a:gd name="T50" fmla="*/ 96 w 59"/>
                <a:gd name="T51" fmla="*/ 157 h 106"/>
                <a:gd name="T52" fmla="*/ 103 w 59"/>
                <a:gd name="T53" fmla="*/ 164 h 106"/>
                <a:gd name="T54" fmla="*/ 106 w 59"/>
                <a:gd name="T55" fmla="*/ 169 h 106"/>
                <a:gd name="T56" fmla="*/ 112 w 59"/>
                <a:gd name="T57" fmla="*/ 174 h 106"/>
                <a:gd name="T58" fmla="*/ 119 w 59"/>
                <a:gd name="T59" fmla="*/ 182 h 106"/>
                <a:gd name="T60" fmla="*/ 122 w 59"/>
                <a:gd name="T61" fmla="*/ 187 h 106"/>
                <a:gd name="T62" fmla="*/ 129 w 59"/>
                <a:gd name="T63" fmla="*/ 196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 h="106">
                  <a:moveTo>
                    <a:pt x="2" y="0"/>
                  </a:moveTo>
                  <a:lnTo>
                    <a:pt x="0" y="9"/>
                  </a:lnTo>
                  <a:lnTo>
                    <a:pt x="0" y="13"/>
                  </a:lnTo>
                  <a:lnTo>
                    <a:pt x="0" y="18"/>
                  </a:lnTo>
                  <a:lnTo>
                    <a:pt x="0" y="22"/>
                  </a:lnTo>
                  <a:lnTo>
                    <a:pt x="0" y="25"/>
                  </a:lnTo>
                  <a:lnTo>
                    <a:pt x="1" y="29"/>
                  </a:lnTo>
                  <a:lnTo>
                    <a:pt x="2" y="33"/>
                  </a:lnTo>
                  <a:lnTo>
                    <a:pt x="4" y="36"/>
                  </a:lnTo>
                  <a:lnTo>
                    <a:pt x="5" y="39"/>
                  </a:lnTo>
                  <a:lnTo>
                    <a:pt x="7" y="42"/>
                  </a:lnTo>
                  <a:lnTo>
                    <a:pt x="9" y="45"/>
                  </a:lnTo>
                  <a:lnTo>
                    <a:pt x="11" y="48"/>
                  </a:lnTo>
                  <a:lnTo>
                    <a:pt x="13" y="51"/>
                  </a:lnTo>
                  <a:lnTo>
                    <a:pt x="15" y="54"/>
                  </a:lnTo>
                  <a:lnTo>
                    <a:pt x="18" y="57"/>
                  </a:lnTo>
                  <a:lnTo>
                    <a:pt x="20" y="59"/>
                  </a:lnTo>
                  <a:lnTo>
                    <a:pt x="23" y="62"/>
                  </a:lnTo>
                  <a:lnTo>
                    <a:pt x="25" y="65"/>
                  </a:lnTo>
                  <a:lnTo>
                    <a:pt x="28" y="67"/>
                  </a:lnTo>
                  <a:lnTo>
                    <a:pt x="31" y="70"/>
                  </a:lnTo>
                  <a:lnTo>
                    <a:pt x="34" y="73"/>
                  </a:lnTo>
                  <a:lnTo>
                    <a:pt x="36" y="76"/>
                  </a:lnTo>
                  <a:lnTo>
                    <a:pt x="39" y="79"/>
                  </a:lnTo>
                  <a:lnTo>
                    <a:pt x="42" y="81"/>
                  </a:lnTo>
                  <a:lnTo>
                    <a:pt x="44" y="85"/>
                  </a:lnTo>
                  <a:lnTo>
                    <a:pt x="47" y="88"/>
                  </a:lnTo>
                  <a:lnTo>
                    <a:pt x="49" y="91"/>
                  </a:lnTo>
                  <a:lnTo>
                    <a:pt x="51" y="94"/>
                  </a:lnTo>
                  <a:lnTo>
                    <a:pt x="54" y="97"/>
                  </a:lnTo>
                  <a:lnTo>
                    <a:pt x="56" y="101"/>
                  </a:lnTo>
                  <a:lnTo>
                    <a:pt x="58" y="10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6" name="Freeform 84">
              <a:extLst>
                <a:ext uri="{FF2B5EF4-FFF2-40B4-BE49-F238E27FC236}">
                  <a16:creationId xmlns:a16="http://schemas.microsoft.com/office/drawing/2014/main" id="{3C583E1A-5D6D-20B6-E95A-3069597BAB44}"/>
                </a:ext>
              </a:extLst>
            </p:cNvPr>
            <p:cNvSpPr>
              <a:spLocks/>
            </p:cNvSpPr>
            <p:nvPr/>
          </p:nvSpPr>
          <p:spPr bwMode="auto">
            <a:xfrm>
              <a:off x="5047" y="3151"/>
              <a:ext cx="520" cy="252"/>
            </a:xfrm>
            <a:custGeom>
              <a:avLst/>
              <a:gdLst>
                <a:gd name="T0" fmla="*/ 25 w 444"/>
                <a:gd name="T1" fmla="*/ 9 h 223"/>
                <a:gd name="T2" fmla="*/ 48 w 444"/>
                <a:gd name="T3" fmla="*/ 11 h 223"/>
                <a:gd name="T4" fmla="*/ 74 w 444"/>
                <a:gd name="T5" fmla="*/ 16 h 223"/>
                <a:gd name="T6" fmla="*/ 102 w 444"/>
                <a:gd name="T7" fmla="*/ 20 h 223"/>
                <a:gd name="T8" fmla="*/ 130 w 444"/>
                <a:gd name="T9" fmla="*/ 24 h 223"/>
                <a:gd name="T10" fmla="*/ 157 w 444"/>
                <a:gd name="T11" fmla="*/ 27 h 223"/>
                <a:gd name="T12" fmla="*/ 187 w 444"/>
                <a:gd name="T13" fmla="*/ 31 h 223"/>
                <a:gd name="T14" fmla="*/ 217 w 444"/>
                <a:gd name="T15" fmla="*/ 35 h 223"/>
                <a:gd name="T16" fmla="*/ 244 w 444"/>
                <a:gd name="T17" fmla="*/ 41 h 223"/>
                <a:gd name="T18" fmla="*/ 272 w 444"/>
                <a:gd name="T19" fmla="*/ 45 h 223"/>
                <a:gd name="T20" fmla="*/ 299 w 444"/>
                <a:gd name="T21" fmla="*/ 52 h 223"/>
                <a:gd name="T22" fmla="*/ 327 w 444"/>
                <a:gd name="T23" fmla="*/ 59 h 223"/>
                <a:gd name="T24" fmla="*/ 351 w 444"/>
                <a:gd name="T25" fmla="*/ 67 h 223"/>
                <a:gd name="T26" fmla="*/ 376 w 444"/>
                <a:gd name="T27" fmla="*/ 77 h 223"/>
                <a:gd name="T28" fmla="*/ 398 w 444"/>
                <a:gd name="T29" fmla="*/ 89 h 223"/>
                <a:gd name="T30" fmla="*/ 419 w 444"/>
                <a:gd name="T31" fmla="*/ 104 h 223"/>
                <a:gd name="T32" fmla="*/ 454 w 444"/>
                <a:gd name="T33" fmla="*/ 137 h 223"/>
                <a:gd name="T34" fmla="*/ 478 w 444"/>
                <a:gd name="T35" fmla="*/ 158 h 223"/>
                <a:gd name="T36" fmla="*/ 500 w 444"/>
                <a:gd name="T37" fmla="*/ 180 h 223"/>
                <a:gd name="T38" fmla="*/ 524 w 444"/>
                <a:gd name="T39" fmla="*/ 202 h 223"/>
                <a:gd name="T40" fmla="*/ 543 w 444"/>
                <a:gd name="T41" fmla="*/ 224 h 223"/>
                <a:gd name="T42" fmla="*/ 563 w 444"/>
                <a:gd name="T43" fmla="*/ 243 h 223"/>
                <a:gd name="T44" fmla="*/ 583 w 444"/>
                <a:gd name="T45" fmla="*/ 266 h 223"/>
                <a:gd name="T46" fmla="*/ 607 w 444"/>
                <a:gd name="T47" fmla="*/ 285 h 223"/>
                <a:gd name="T48" fmla="*/ 628 w 444"/>
                <a:gd name="T49" fmla="*/ 302 h 223"/>
                <a:gd name="T50" fmla="*/ 649 w 444"/>
                <a:gd name="T51" fmla="*/ 322 h 223"/>
                <a:gd name="T52" fmla="*/ 673 w 444"/>
                <a:gd name="T53" fmla="*/ 336 h 223"/>
                <a:gd name="T54" fmla="*/ 698 w 444"/>
                <a:gd name="T55" fmla="*/ 351 h 223"/>
                <a:gd name="T56" fmla="*/ 726 w 444"/>
                <a:gd name="T57" fmla="*/ 364 h 223"/>
                <a:gd name="T58" fmla="*/ 757 w 444"/>
                <a:gd name="T59" fmla="*/ 374 h 223"/>
                <a:gd name="T60" fmla="*/ 787 w 444"/>
                <a:gd name="T61" fmla="*/ 384 h 223"/>
                <a:gd name="T62" fmla="*/ 815 w 444"/>
                <a:gd name="T63" fmla="*/ 389 h 223"/>
                <a:gd name="T64" fmla="*/ 827 w 444"/>
                <a:gd name="T65" fmla="*/ 392 h 223"/>
                <a:gd name="T66" fmla="*/ 844 w 444"/>
                <a:gd name="T67" fmla="*/ 397 h 223"/>
                <a:gd name="T68" fmla="*/ 857 w 444"/>
                <a:gd name="T69" fmla="*/ 400 h 223"/>
                <a:gd name="T70" fmla="*/ 871 w 444"/>
                <a:gd name="T71" fmla="*/ 402 h 223"/>
                <a:gd name="T72" fmla="*/ 887 w 444"/>
                <a:gd name="T73" fmla="*/ 406 h 223"/>
                <a:gd name="T74" fmla="*/ 899 w 444"/>
                <a:gd name="T75" fmla="*/ 409 h 223"/>
                <a:gd name="T76" fmla="*/ 911 w 444"/>
                <a:gd name="T77" fmla="*/ 410 h 223"/>
                <a:gd name="T78" fmla="*/ 923 w 444"/>
                <a:gd name="T79" fmla="*/ 409 h 223"/>
                <a:gd name="T80" fmla="*/ 936 w 444"/>
                <a:gd name="T81" fmla="*/ 402 h 223"/>
                <a:gd name="T82" fmla="*/ 945 w 444"/>
                <a:gd name="T83" fmla="*/ 400 h 223"/>
                <a:gd name="T84" fmla="*/ 955 w 444"/>
                <a:gd name="T85" fmla="*/ 392 h 223"/>
                <a:gd name="T86" fmla="*/ 964 w 444"/>
                <a:gd name="T87" fmla="*/ 381 h 223"/>
                <a:gd name="T88" fmla="*/ 967 w 444"/>
                <a:gd name="T89" fmla="*/ 367 h 223"/>
                <a:gd name="T90" fmla="*/ 976 w 444"/>
                <a:gd name="T91" fmla="*/ 353 h 223"/>
                <a:gd name="T92" fmla="*/ 977 w 444"/>
                <a:gd name="T93" fmla="*/ 334 h 2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44" h="223">
                  <a:moveTo>
                    <a:pt x="0" y="0"/>
                  </a:moveTo>
                  <a:lnTo>
                    <a:pt x="11" y="4"/>
                  </a:lnTo>
                  <a:lnTo>
                    <a:pt x="16" y="5"/>
                  </a:lnTo>
                  <a:lnTo>
                    <a:pt x="22" y="6"/>
                  </a:lnTo>
                  <a:lnTo>
                    <a:pt x="27" y="8"/>
                  </a:lnTo>
                  <a:lnTo>
                    <a:pt x="33" y="9"/>
                  </a:lnTo>
                  <a:lnTo>
                    <a:pt x="40" y="10"/>
                  </a:lnTo>
                  <a:lnTo>
                    <a:pt x="46" y="11"/>
                  </a:lnTo>
                  <a:lnTo>
                    <a:pt x="52" y="12"/>
                  </a:lnTo>
                  <a:lnTo>
                    <a:pt x="59" y="13"/>
                  </a:lnTo>
                  <a:lnTo>
                    <a:pt x="65" y="14"/>
                  </a:lnTo>
                  <a:lnTo>
                    <a:pt x="71" y="15"/>
                  </a:lnTo>
                  <a:lnTo>
                    <a:pt x="78" y="16"/>
                  </a:lnTo>
                  <a:lnTo>
                    <a:pt x="85" y="17"/>
                  </a:lnTo>
                  <a:lnTo>
                    <a:pt x="91" y="18"/>
                  </a:lnTo>
                  <a:lnTo>
                    <a:pt x="98" y="19"/>
                  </a:lnTo>
                  <a:lnTo>
                    <a:pt x="104" y="20"/>
                  </a:lnTo>
                  <a:lnTo>
                    <a:pt x="111" y="22"/>
                  </a:lnTo>
                  <a:lnTo>
                    <a:pt x="117" y="23"/>
                  </a:lnTo>
                  <a:lnTo>
                    <a:pt x="123" y="24"/>
                  </a:lnTo>
                  <a:lnTo>
                    <a:pt x="130" y="26"/>
                  </a:lnTo>
                  <a:lnTo>
                    <a:pt x="136" y="28"/>
                  </a:lnTo>
                  <a:lnTo>
                    <a:pt x="142" y="30"/>
                  </a:lnTo>
                  <a:lnTo>
                    <a:pt x="148" y="32"/>
                  </a:lnTo>
                  <a:lnTo>
                    <a:pt x="154" y="34"/>
                  </a:lnTo>
                  <a:lnTo>
                    <a:pt x="160" y="36"/>
                  </a:lnTo>
                  <a:lnTo>
                    <a:pt x="165" y="39"/>
                  </a:lnTo>
                  <a:lnTo>
                    <a:pt x="171" y="42"/>
                  </a:lnTo>
                  <a:lnTo>
                    <a:pt x="176" y="46"/>
                  </a:lnTo>
                  <a:lnTo>
                    <a:pt x="181" y="49"/>
                  </a:lnTo>
                  <a:lnTo>
                    <a:pt x="185" y="53"/>
                  </a:lnTo>
                  <a:lnTo>
                    <a:pt x="190" y="57"/>
                  </a:lnTo>
                  <a:lnTo>
                    <a:pt x="201" y="68"/>
                  </a:lnTo>
                  <a:lnTo>
                    <a:pt x="207" y="74"/>
                  </a:lnTo>
                  <a:lnTo>
                    <a:pt x="212" y="80"/>
                  </a:lnTo>
                  <a:lnTo>
                    <a:pt x="217" y="86"/>
                  </a:lnTo>
                  <a:lnTo>
                    <a:pt x="222" y="92"/>
                  </a:lnTo>
                  <a:lnTo>
                    <a:pt x="227" y="98"/>
                  </a:lnTo>
                  <a:lnTo>
                    <a:pt x="232" y="104"/>
                  </a:lnTo>
                  <a:lnTo>
                    <a:pt x="237" y="110"/>
                  </a:lnTo>
                  <a:lnTo>
                    <a:pt x="242" y="115"/>
                  </a:lnTo>
                  <a:lnTo>
                    <a:pt x="247" y="121"/>
                  </a:lnTo>
                  <a:lnTo>
                    <a:pt x="251" y="127"/>
                  </a:lnTo>
                  <a:lnTo>
                    <a:pt x="256" y="132"/>
                  </a:lnTo>
                  <a:lnTo>
                    <a:pt x="261" y="138"/>
                  </a:lnTo>
                  <a:lnTo>
                    <a:pt x="265" y="144"/>
                  </a:lnTo>
                  <a:lnTo>
                    <a:pt x="270" y="149"/>
                  </a:lnTo>
                  <a:lnTo>
                    <a:pt x="275" y="154"/>
                  </a:lnTo>
                  <a:lnTo>
                    <a:pt x="280" y="159"/>
                  </a:lnTo>
                  <a:lnTo>
                    <a:pt x="285" y="164"/>
                  </a:lnTo>
                  <a:lnTo>
                    <a:pt x="290" y="169"/>
                  </a:lnTo>
                  <a:lnTo>
                    <a:pt x="295" y="174"/>
                  </a:lnTo>
                  <a:lnTo>
                    <a:pt x="301" y="178"/>
                  </a:lnTo>
                  <a:lnTo>
                    <a:pt x="306" y="182"/>
                  </a:lnTo>
                  <a:lnTo>
                    <a:pt x="312" y="186"/>
                  </a:lnTo>
                  <a:lnTo>
                    <a:pt x="317" y="190"/>
                  </a:lnTo>
                  <a:lnTo>
                    <a:pt x="323" y="194"/>
                  </a:lnTo>
                  <a:lnTo>
                    <a:pt x="330" y="197"/>
                  </a:lnTo>
                  <a:lnTo>
                    <a:pt x="336" y="200"/>
                  </a:lnTo>
                  <a:lnTo>
                    <a:pt x="343" y="203"/>
                  </a:lnTo>
                  <a:lnTo>
                    <a:pt x="349" y="205"/>
                  </a:lnTo>
                  <a:lnTo>
                    <a:pt x="357" y="208"/>
                  </a:lnTo>
                  <a:lnTo>
                    <a:pt x="364" y="210"/>
                  </a:lnTo>
                  <a:lnTo>
                    <a:pt x="370" y="211"/>
                  </a:lnTo>
                  <a:lnTo>
                    <a:pt x="373" y="212"/>
                  </a:lnTo>
                  <a:lnTo>
                    <a:pt x="376" y="213"/>
                  </a:lnTo>
                  <a:lnTo>
                    <a:pt x="379" y="214"/>
                  </a:lnTo>
                  <a:lnTo>
                    <a:pt x="383" y="215"/>
                  </a:lnTo>
                  <a:lnTo>
                    <a:pt x="386" y="216"/>
                  </a:lnTo>
                  <a:lnTo>
                    <a:pt x="389" y="217"/>
                  </a:lnTo>
                  <a:lnTo>
                    <a:pt x="392" y="218"/>
                  </a:lnTo>
                  <a:lnTo>
                    <a:pt x="395" y="219"/>
                  </a:lnTo>
                  <a:lnTo>
                    <a:pt x="399" y="220"/>
                  </a:lnTo>
                  <a:lnTo>
                    <a:pt x="402" y="220"/>
                  </a:lnTo>
                  <a:lnTo>
                    <a:pt x="405" y="221"/>
                  </a:lnTo>
                  <a:lnTo>
                    <a:pt x="408" y="221"/>
                  </a:lnTo>
                  <a:lnTo>
                    <a:pt x="411" y="221"/>
                  </a:lnTo>
                  <a:lnTo>
                    <a:pt x="413" y="222"/>
                  </a:lnTo>
                  <a:lnTo>
                    <a:pt x="416" y="221"/>
                  </a:lnTo>
                  <a:lnTo>
                    <a:pt x="419" y="221"/>
                  </a:lnTo>
                  <a:lnTo>
                    <a:pt x="421" y="220"/>
                  </a:lnTo>
                  <a:lnTo>
                    <a:pt x="424" y="219"/>
                  </a:lnTo>
                  <a:lnTo>
                    <a:pt x="427" y="218"/>
                  </a:lnTo>
                  <a:lnTo>
                    <a:pt x="429" y="217"/>
                  </a:lnTo>
                  <a:lnTo>
                    <a:pt x="431" y="215"/>
                  </a:lnTo>
                  <a:lnTo>
                    <a:pt x="433" y="213"/>
                  </a:lnTo>
                  <a:lnTo>
                    <a:pt x="435" y="210"/>
                  </a:lnTo>
                  <a:lnTo>
                    <a:pt x="437" y="207"/>
                  </a:lnTo>
                  <a:lnTo>
                    <a:pt x="438" y="204"/>
                  </a:lnTo>
                  <a:lnTo>
                    <a:pt x="439" y="200"/>
                  </a:lnTo>
                  <a:lnTo>
                    <a:pt x="441" y="196"/>
                  </a:lnTo>
                  <a:lnTo>
                    <a:pt x="442" y="191"/>
                  </a:lnTo>
                  <a:lnTo>
                    <a:pt x="443" y="186"/>
                  </a:lnTo>
                  <a:lnTo>
                    <a:pt x="443" y="181"/>
                  </a:lnTo>
                </a:path>
              </a:pathLst>
            </a:custGeom>
            <a:solidFill>
              <a:srgbClr val="FFFFFF">
                <a:alpha val="50195"/>
              </a:srgbClr>
            </a:solidFill>
            <a:ln>
              <a:noFill/>
            </a:ln>
            <a:effectLst/>
            <a:extLst>
              <a:ext uri="{91240B29-F687-4F45-9708-019B960494DF}">
                <a14:hiddenLine xmlns:a14="http://schemas.microsoft.com/office/drawing/2010/main" w="74930" cap="flat" cmpd="sng">
                  <a:solidFill>
                    <a:srgbClr val="3366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7" name="Freeform 85">
              <a:extLst>
                <a:ext uri="{FF2B5EF4-FFF2-40B4-BE49-F238E27FC236}">
                  <a16:creationId xmlns:a16="http://schemas.microsoft.com/office/drawing/2014/main" id="{CE62C54A-8CAB-5A77-F160-3B92E5D52667}"/>
                </a:ext>
              </a:extLst>
            </p:cNvPr>
            <p:cNvSpPr>
              <a:spLocks/>
            </p:cNvSpPr>
            <p:nvPr/>
          </p:nvSpPr>
          <p:spPr bwMode="auto">
            <a:xfrm>
              <a:off x="5558" y="3270"/>
              <a:ext cx="176" cy="79"/>
            </a:xfrm>
            <a:custGeom>
              <a:avLst/>
              <a:gdLst>
                <a:gd name="T0" fmla="*/ 0 w 151"/>
                <a:gd name="T1" fmla="*/ 123 h 70"/>
                <a:gd name="T2" fmla="*/ 22 w 151"/>
                <a:gd name="T3" fmla="*/ 123 h 70"/>
                <a:gd name="T4" fmla="*/ 35 w 151"/>
                <a:gd name="T5" fmla="*/ 123 h 70"/>
                <a:gd name="T6" fmla="*/ 44 w 151"/>
                <a:gd name="T7" fmla="*/ 125 h 70"/>
                <a:gd name="T8" fmla="*/ 57 w 151"/>
                <a:gd name="T9" fmla="*/ 125 h 70"/>
                <a:gd name="T10" fmla="*/ 68 w 151"/>
                <a:gd name="T11" fmla="*/ 125 h 70"/>
                <a:gd name="T12" fmla="*/ 80 w 151"/>
                <a:gd name="T13" fmla="*/ 126 h 70"/>
                <a:gd name="T14" fmla="*/ 92 w 151"/>
                <a:gd name="T15" fmla="*/ 126 h 70"/>
                <a:gd name="T16" fmla="*/ 105 w 151"/>
                <a:gd name="T17" fmla="*/ 126 h 70"/>
                <a:gd name="T18" fmla="*/ 115 w 151"/>
                <a:gd name="T19" fmla="*/ 125 h 70"/>
                <a:gd name="T20" fmla="*/ 131 w 151"/>
                <a:gd name="T21" fmla="*/ 125 h 70"/>
                <a:gd name="T22" fmla="*/ 141 w 151"/>
                <a:gd name="T23" fmla="*/ 125 h 70"/>
                <a:gd name="T24" fmla="*/ 154 w 151"/>
                <a:gd name="T25" fmla="*/ 123 h 70"/>
                <a:gd name="T26" fmla="*/ 164 w 151"/>
                <a:gd name="T27" fmla="*/ 121 h 70"/>
                <a:gd name="T28" fmla="*/ 174 w 151"/>
                <a:gd name="T29" fmla="*/ 119 h 70"/>
                <a:gd name="T30" fmla="*/ 188 w 151"/>
                <a:gd name="T31" fmla="*/ 116 h 70"/>
                <a:gd name="T32" fmla="*/ 197 w 151"/>
                <a:gd name="T33" fmla="*/ 113 h 70"/>
                <a:gd name="T34" fmla="*/ 209 w 151"/>
                <a:gd name="T35" fmla="*/ 112 h 70"/>
                <a:gd name="T36" fmla="*/ 219 w 151"/>
                <a:gd name="T37" fmla="*/ 109 h 70"/>
                <a:gd name="T38" fmla="*/ 230 w 151"/>
                <a:gd name="T39" fmla="*/ 102 h 70"/>
                <a:gd name="T40" fmla="*/ 238 w 151"/>
                <a:gd name="T41" fmla="*/ 99 h 70"/>
                <a:gd name="T42" fmla="*/ 247 w 151"/>
                <a:gd name="T43" fmla="*/ 93 h 70"/>
                <a:gd name="T44" fmla="*/ 258 w 151"/>
                <a:gd name="T45" fmla="*/ 87 h 70"/>
                <a:gd name="T46" fmla="*/ 268 w 151"/>
                <a:gd name="T47" fmla="*/ 80 h 70"/>
                <a:gd name="T48" fmla="*/ 276 w 151"/>
                <a:gd name="T49" fmla="*/ 73 h 70"/>
                <a:gd name="T50" fmla="*/ 284 w 151"/>
                <a:gd name="T51" fmla="*/ 65 h 70"/>
                <a:gd name="T52" fmla="*/ 289 w 151"/>
                <a:gd name="T53" fmla="*/ 58 h 70"/>
                <a:gd name="T54" fmla="*/ 298 w 151"/>
                <a:gd name="T55" fmla="*/ 46 h 70"/>
                <a:gd name="T56" fmla="*/ 305 w 151"/>
                <a:gd name="T57" fmla="*/ 34 h 70"/>
                <a:gd name="T58" fmla="*/ 312 w 151"/>
                <a:gd name="T59" fmla="*/ 24 h 70"/>
                <a:gd name="T60" fmla="*/ 315 w 151"/>
                <a:gd name="T61" fmla="*/ 12 h 70"/>
                <a:gd name="T62" fmla="*/ 323 w 151"/>
                <a:gd name="T63" fmla="*/ 0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1" h="70">
                  <a:moveTo>
                    <a:pt x="0" y="67"/>
                  </a:moveTo>
                  <a:lnTo>
                    <a:pt x="10" y="67"/>
                  </a:lnTo>
                  <a:lnTo>
                    <a:pt x="16" y="67"/>
                  </a:lnTo>
                  <a:lnTo>
                    <a:pt x="21" y="68"/>
                  </a:lnTo>
                  <a:lnTo>
                    <a:pt x="27" y="68"/>
                  </a:lnTo>
                  <a:lnTo>
                    <a:pt x="32" y="68"/>
                  </a:lnTo>
                  <a:lnTo>
                    <a:pt x="38" y="69"/>
                  </a:lnTo>
                  <a:lnTo>
                    <a:pt x="43" y="69"/>
                  </a:lnTo>
                  <a:lnTo>
                    <a:pt x="49" y="69"/>
                  </a:lnTo>
                  <a:lnTo>
                    <a:pt x="54" y="68"/>
                  </a:lnTo>
                  <a:lnTo>
                    <a:pt x="60" y="68"/>
                  </a:lnTo>
                  <a:lnTo>
                    <a:pt x="65" y="68"/>
                  </a:lnTo>
                  <a:lnTo>
                    <a:pt x="71" y="67"/>
                  </a:lnTo>
                  <a:lnTo>
                    <a:pt x="76" y="66"/>
                  </a:lnTo>
                  <a:lnTo>
                    <a:pt x="81" y="65"/>
                  </a:lnTo>
                  <a:lnTo>
                    <a:pt x="87" y="64"/>
                  </a:lnTo>
                  <a:lnTo>
                    <a:pt x="91" y="62"/>
                  </a:lnTo>
                  <a:lnTo>
                    <a:pt x="97" y="61"/>
                  </a:lnTo>
                  <a:lnTo>
                    <a:pt x="101" y="59"/>
                  </a:lnTo>
                  <a:lnTo>
                    <a:pt x="106" y="56"/>
                  </a:lnTo>
                  <a:lnTo>
                    <a:pt x="111" y="54"/>
                  </a:lnTo>
                  <a:lnTo>
                    <a:pt x="115" y="51"/>
                  </a:lnTo>
                  <a:lnTo>
                    <a:pt x="120" y="47"/>
                  </a:lnTo>
                  <a:lnTo>
                    <a:pt x="124" y="44"/>
                  </a:lnTo>
                  <a:lnTo>
                    <a:pt x="128" y="40"/>
                  </a:lnTo>
                  <a:lnTo>
                    <a:pt x="132" y="35"/>
                  </a:lnTo>
                  <a:lnTo>
                    <a:pt x="135" y="31"/>
                  </a:lnTo>
                  <a:lnTo>
                    <a:pt x="139" y="25"/>
                  </a:lnTo>
                  <a:lnTo>
                    <a:pt x="142" y="19"/>
                  </a:lnTo>
                  <a:lnTo>
                    <a:pt x="145" y="13"/>
                  </a:lnTo>
                  <a:lnTo>
                    <a:pt x="147" y="7"/>
                  </a:lnTo>
                  <a:lnTo>
                    <a:pt x="15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8" name="Freeform 86">
              <a:extLst>
                <a:ext uri="{FF2B5EF4-FFF2-40B4-BE49-F238E27FC236}">
                  <a16:creationId xmlns:a16="http://schemas.microsoft.com/office/drawing/2014/main" id="{626F74AA-9A0A-E02A-E183-228F063E73E4}"/>
                </a:ext>
              </a:extLst>
            </p:cNvPr>
            <p:cNvSpPr>
              <a:spLocks/>
            </p:cNvSpPr>
            <p:nvPr/>
          </p:nvSpPr>
          <p:spPr bwMode="auto">
            <a:xfrm>
              <a:off x="5733" y="3205"/>
              <a:ext cx="75" cy="67"/>
            </a:xfrm>
            <a:custGeom>
              <a:avLst/>
              <a:gdLst>
                <a:gd name="T0" fmla="*/ 121 w 64"/>
                <a:gd name="T1" fmla="*/ 0 h 59"/>
                <a:gd name="T2" fmla="*/ 130 w 64"/>
                <a:gd name="T3" fmla="*/ 16 h 59"/>
                <a:gd name="T4" fmla="*/ 134 w 64"/>
                <a:gd name="T5" fmla="*/ 25 h 59"/>
                <a:gd name="T6" fmla="*/ 138 w 64"/>
                <a:gd name="T7" fmla="*/ 32 h 59"/>
                <a:gd name="T8" fmla="*/ 141 w 64"/>
                <a:gd name="T9" fmla="*/ 40 h 59"/>
                <a:gd name="T10" fmla="*/ 141 w 64"/>
                <a:gd name="T11" fmla="*/ 47 h 59"/>
                <a:gd name="T12" fmla="*/ 141 w 64"/>
                <a:gd name="T13" fmla="*/ 53 h 59"/>
                <a:gd name="T14" fmla="*/ 141 w 64"/>
                <a:gd name="T15" fmla="*/ 60 h 59"/>
                <a:gd name="T16" fmla="*/ 138 w 64"/>
                <a:gd name="T17" fmla="*/ 65 h 59"/>
                <a:gd name="T18" fmla="*/ 134 w 64"/>
                <a:gd name="T19" fmla="*/ 70 h 59"/>
                <a:gd name="T20" fmla="*/ 132 w 64"/>
                <a:gd name="T21" fmla="*/ 75 h 59"/>
                <a:gd name="T22" fmla="*/ 129 w 64"/>
                <a:gd name="T23" fmla="*/ 79 h 59"/>
                <a:gd name="T24" fmla="*/ 128 w 64"/>
                <a:gd name="T25" fmla="*/ 85 h 59"/>
                <a:gd name="T26" fmla="*/ 121 w 64"/>
                <a:gd name="T27" fmla="*/ 87 h 59"/>
                <a:gd name="T28" fmla="*/ 114 w 64"/>
                <a:gd name="T29" fmla="*/ 94 h 59"/>
                <a:gd name="T30" fmla="*/ 111 w 64"/>
                <a:gd name="T31" fmla="*/ 95 h 59"/>
                <a:gd name="T32" fmla="*/ 103 w 64"/>
                <a:gd name="T33" fmla="*/ 98 h 59"/>
                <a:gd name="T34" fmla="*/ 101 w 64"/>
                <a:gd name="T35" fmla="*/ 99 h 59"/>
                <a:gd name="T36" fmla="*/ 90 w 64"/>
                <a:gd name="T37" fmla="*/ 101 h 59"/>
                <a:gd name="T38" fmla="*/ 87 w 64"/>
                <a:gd name="T39" fmla="*/ 107 h 59"/>
                <a:gd name="T40" fmla="*/ 77 w 64"/>
                <a:gd name="T41" fmla="*/ 107 h 59"/>
                <a:gd name="T42" fmla="*/ 73 w 64"/>
                <a:gd name="T43" fmla="*/ 108 h 59"/>
                <a:gd name="T44" fmla="*/ 64 w 64"/>
                <a:gd name="T45" fmla="*/ 110 h 59"/>
                <a:gd name="T46" fmla="*/ 56 w 64"/>
                <a:gd name="T47" fmla="*/ 110 h 59"/>
                <a:gd name="T48" fmla="*/ 48 w 64"/>
                <a:gd name="T49" fmla="*/ 110 h 59"/>
                <a:gd name="T50" fmla="*/ 41 w 64"/>
                <a:gd name="T51" fmla="*/ 110 h 59"/>
                <a:gd name="T52" fmla="*/ 35 w 64"/>
                <a:gd name="T53" fmla="*/ 110 h 59"/>
                <a:gd name="T54" fmla="*/ 26 w 64"/>
                <a:gd name="T55" fmla="*/ 110 h 59"/>
                <a:gd name="T56" fmla="*/ 21 w 64"/>
                <a:gd name="T57" fmla="*/ 110 h 59"/>
                <a:gd name="T58" fmla="*/ 13 w 64"/>
                <a:gd name="T59" fmla="*/ 110 h 59"/>
                <a:gd name="T60" fmla="*/ 8 w 64"/>
                <a:gd name="T61" fmla="*/ 108 h 59"/>
                <a:gd name="T62" fmla="*/ 0 w 64"/>
                <a:gd name="T63" fmla="*/ 10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4" h="59">
                  <a:moveTo>
                    <a:pt x="55" y="0"/>
                  </a:moveTo>
                  <a:lnTo>
                    <a:pt x="59" y="9"/>
                  </a:lnTo>
                  <a:lnTo>
                    <a:pt x="61" y="13"/>
                  </a:lnTo>
                  <a:lnTo>
                    <a:pt x="62" y="17"/>
                  </a:lnTo>
                  <a:lnTo>
                    <a:pt x="63" y="21"/>
                  </a:lnTo>
                  <a:lnTo>
                    <a:pt x="63" y="25"/>
                  </a:lnTo>
                  <a:lnTo>
                    <a:pt x="63" y="28"/>
                  </a:lnTo>
                  <a:lnTo>
                    <a:pt x="63" y="32"/>
                  </a:lnTo>
                  <a:lnTo>
                    <a:pt x="62" y="34"/>
                  </a:lnTo>
                  <a:lnTo>
                    <a:pt x="61" y="37"/>
                  </a:lnTo>
                  <a:lnTo>
                    <a:pt x="60" y="40"/>
                  </a:lnTo>
                  <a:lnTo>
                    <a:pt x="58" y="42"/>
                  </a:lnTo>
                  <a:lnTo>
                    <a:pt x="57" y="45"/>
                  </a:lnTo>
                  <a:lnTo>
                    <a:pt x="55" y="47"/>
                  </a:lnTo>
                  <a:lnTo>
                    <a:pt x="52" y="49"/>
                  </a:lnTo>
                  <a:lnTo>
                    <a:pt x="50" y="50"/>
                  </a:lnTo>
                  <a:lnTo>
                    <a:pt x="47" y="52"/>
                  </a:lnTo>
                  <a:lnTo>
                    <a:pt x="45" y="53"/>
                  </a:lnTo>
                  <a:lnTo>
                    <a:pt x="41" y="54"/>
                  </a:lnTo>
                  <a:lnTo>
                    <a:pt x="39" y="56"/>
                  </a:lnTo>
                  <a:lnTo>
                    <a:pt x="35" y="56"/>
                  </a:lnTo>
                  <a:lnTo>
                    <a:pt x="32" y="57"/>
                  </a:lnTo>
                  <a:lnTo>
                    <a:pt x="29" y="58"/>
                  </a:lnTo>
                  <a:lnTo>
                    <a:pt x="26" y="58"/>
                  </a:lnTo>
                  <a:lnTo>
                    <a:pt x="22" y="58"/>
                  </a:lnTo>
                  <a:lnTo>
                    <a:pt x="19" y="58"/>
                  </a:lnTo>
                  <a:lnTo>
                    <a:pt x="16" y="58"/>
                  </a:lnTo>
                  <a:lnTo>
                    <a:pt x="12" y="58"/>
                  </a:lnTo>
                  <a:lnTo>
                    <a:pt x="9" y="58"/>
                  </a:lnTo>
                  <a:lnTo>
                    <a:pt x="6" y="58"/>
                  </a:lnTo>
                  <a:lnTo>
                    <a:pt x="3" y="57"/>
                  </a:lnTo>
                  <a:lnTo>
                    <a:pt x="0" y="5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9" name="Freeform 87">
              <a:extLst>
                <a:ext uri="{FF2B5EF4-FFF2-40B4-BE49-F238E27FC236}">
                  <a16:creationId xmlns:a16="http://schemas.microsoft.com/office/drawing/2014/main" id="{02E14216-3C21-4839-B36D-DAD9C25A2EC2}"/>
                </a:ext>
              </a:extLst>
            </p:cNvPr>
            <p:cNvSpPr>
              <a:spLocks/>
            </p:cNvSpPr>
            <p:nvPr/>
          </p:nvSpPr>
          <p:spPr bwMode="auto">
            <a:xfrm>
              <a:off x="5901" y="3021"/>
              <a:ext cx="30" cy="88"/>
            </a:xfrm>
            <a:custGeom>
              <a:avLst/>
              <a:gdLst>
                <a:gd name="T0" fmla="*/ 48 w 26"/>
                <a:gd name="T1" fmla="*/ 0 h 78"/>
                <a:gd name="T2" fmla="*/ 50 w 26"/>
                <a:gd name="T3" fmla="*/ 11 h 78"/>
                <a:gd name="T4" fmla="*/ 50 w 26"/>
                <a:gd name="T5" fmla="*/ 16 h 78"/>
                <a:gd name="T6" fmla="*/ 51 w 26"/>
                <a:gd name="T7" fmla="*/ 20 h 78"/>
                <a:gd name="T8" fmla="*/ 51 w 26"/>
                <a:gd name="T9" fmla="*/ 26 h 78"/>
                <a:gd name="T10" fmla="*/ 51 w 26"/>
                <a:gd name="T11" fmla="*/ 30 h 78"/>
                <a:gd name="T12" fmla="*/ 51 w 26"/>
                <a:gd name="T13" fmla="*/ 37 h 78"/>
                <a:gd name="T14" fmla="*/ 51 w 26"/>
                <a:gd name="T15" fmla="*/ 41 h 78"/>
                <a:gd name="T16" fmla="*/ 51 w 26"/>
                <a:gd name="T17" fmla="*/ 46 h 78"/>
                <a:gd name="T18" fmla="*/ 51 w 26"/>
                <a:gd name="T19" fmla="*/ 49 h 78"/>
                <a:gd name="T20" fmla="*/ 50 w 26"/>
                <a:gd name="T21" fmla="*/ 55 h 78"/>
                <a:gd name="T22" fmla="*/ 50 w 26"/>
                <a:gd name="T23" fmla="*/ 60 h 78"/>
                <a:gd name="T24" fmla="*/ 50 w 26"/>
                <a:gd name="T25" fmla="*/ 63 h 78"/>
                <a:gd name="T26" fmla="*/ 48 w 26"/>
                <a:gd name="T27" fmla="*/ 70 h 78"/>
                <a:gd name="T28" fmla="*/ 48 w 26"/>
                <a:gd name="T29" fmla="*/ 73 h 78"/>
                <a:gd name="T30" fmla="*/ 44 w 26"/>
                <a:gd name="T31" fmla="*/ 79 h 78"/>
                <a:gd name="T32" fmla="*/ 43 w 26"/>
                <a:gd name="T33" fmla="*/ 82 h 78"/>
                <a:gd name="T34" fmla="*/ 42 w 26"/>
                <a:gd name="T35" fmla="*/ 87 h 78"/>
                <a:gd name="T36" fmla="*/ 42 w 26"/>
                <a:gd name="T37" fmla="*/ 89 h 78"/>
                <a:gd name="T38" fmla="*/ 37 w 26"/>
                <a:gd name="T39" fmla="*/ 97 h 78"/>
                <a:gd name="T40" fmla="*/ 36 w 26"/>
                <a:gd name="T41" fmla="*/ 99 h 78"/>
                <a:gd name="T42" fmla="*/ 32 w 26"/>
                <a:gd name="T43" fmla="*/ 102 h 78"/>
                <a:gd name="T44" fmla="*/ 31 w 26"/>
                <a:gd name="T45" fmla="*/ 109 h 78"/>
                <a:gd name="T46" fmla="*/ 28 w 26"/>
                <a:gd name="T47" fmla="*/ 112 h 78"/>
                <a:gd name="T48" fmla="*/ 24 w 26"/>
                <a:gd name="T49" fmla="*/ 115 h 78"/>
                <a:gd name="T50" fmla="*/ 21 w 26"/>
                <a:gd name="T51" fmla="*/ 118 h 78"/>
                <a:gd name="T52" fmla="*/ 18 w 26"/>
                <a:gd name="T53" fmla="*/ 123 h 78"/>
                <a:gd name="T54" fmla="*/ 14 w 26"/>
                <a:gd name="T55" fmla="*/ 126 h 78"/>
                <a:gd name="T56" fmla="*/ 10 w 26"/>
                <a:gd name="T57" fmla="*/ 130 h 78"/>
                <a:gd name="T58" fmla="*/ 9 w 26"/>
                <a:gd name="T59" fmla="*/ 133 h 78"/>
                <a:gd name="T60" fmla="*/ 2 w 26"/>
                <a:gd name="T61" fmla="*/ 138 h 78"/>
                <a:gd name="T62" fmla="*/ 0 w 26"/>
                <a:gd name="T63" fmla="*/ 141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 h="78">
                  <a:moveTo>
                    <a:pt x="23" y="0"/>
                  </a:moveTo>
                  <a:lnTo>
                    <a:pt x="24" y="6"/>
                  </a:lnTo>
                  <a:lnTo>
                    <a:pt x="24" y="9"/>
                  </a:lnTo>
                  <a:lnTo>
                    <a:pt x="25" y="11"/>
                  </a:lnTo>
                  <a:lnTo>
                    <a:pt x="25" y="14"/>
                  </a:lnTo>
                  <a:lnTo>
                    <a:pt x="25" y="17"/>
                  </a:lnTo>
                  <a:lnTo>
                    <a:pt x="25" y="20"/>
                  </a:lnTo>
                  <a:lnTo>
                    <a:pt x="25" y="22"/>
                  </a:lnTo>
                  <a:lnTo>
                    <a:pt x="25" y="25"/>
                  </a:lnTo>
                  <a:lnTo>
                    <a:pt x="25" y="27"/>
                  </a:lnTo>
                  <a:lnTo>
                    <a:pt x="24" y="30"/>
                  </a:lnTo>
                  <a:lnTo>
                    <a:pt x="24" y="33"/>
                  </a:lnTo>
                  <a:lnTo>
                    <a:pt x="24" y="35"/>
                  </a:lnTo>
                  <a:lnTo>
                    <a:pt x="23" y="38"/>
                  </a:lnTo>
                  <a:lnTo>
                    <a:pt x="23" y="40"/>
                  </a:lnTo>
                  <a:lnTo>
                    <a:pt x="22" y="43"/>
                  </a:lnTo>
                  <a:lnTo>
                    <a:pt x="21" y="45"/>
                  </a:lnTo>
                  <a:lnTo>
                    <a:pt x="20" y="47"/>
                  </a:lnTo>
                  <a:lnTo>
                    <a:pt x="20" y="49"/>
                  </a:lnTo>
                  <a:lnTo>
                    <a:pt x="18" y="52"/>
                  </a:lnTo>
                  <a:lnTo>
                    <a:pt x="17" y="54"/>
                  </a:lnTo>
                  <a:lnTo>
                    <a:pt x="16" y="56"/>
                  </a:lnTo>
                  <a:lnTo>
                    <a:pt x="15" y="59"/>
                  </a:lnTo>
                  <a:lnTo>
                    <a:pt x="14" y="61"/>
                  </a:lnTo>
                  <a:lnTo>
                    <a:pt x="12" y="63"/>
                  </a:lnTo>
                  <a:lnTo>
                    <a:pt x="10" y="65"/>
                  </a:lnTo>
                  <a:lnTo>
                    <a:pt x="9" y="67"/>
                  </a:lnTo>
                  <a:lnTo>
                    <a:pt x="7" y="69"/>
                  </a:lnTo>
                  <a:lnTo>
                    <a:pt x="5" y="71"/>
                  </a:lnTo>
                  <a:lnTo>
                    <a:pt x="4" y="73"/>
                  </a:lnTo>
                  <a:lnTo>
                    <a:pt x="2" y="75"/>
                  </a:lnTo>
                  <a:lnTo>
                    <a:pt x="0"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0" name="Freeform 88">
              <a:extLst>
                <a:ext uri="{FF2B5EF4-FFF2-40B4-BE49-F238E27FC236}">
                  <a16:creationId xmlns:a16="http://schemas.microsoft.com/office/drawing/2014/main" id="{C5BFF334-8E92-37E4-F877-B8B2066C7B68}"/>
                </a:ext>
              </a:extLst>
            </p:cNvPr>
            <p:cNvSpPr>
              <a:spLocks/>
            </p:cNvSpPr>
            <p:nvPr/>
          </p:nvSpPr>
          <p:spPr bwMode="auto">
            <a:xfrm>
              <a:off x="5937" y="2914"/>
              <a:ext cx="38" cy="77"/>
            </a:xfrm>
            <a:custGeom>
              <a:avLst/>
              <a:gdLst>
                <a:gd name="T0" fmla="*/ 16 w 33"/>
                <a:gd name="T1" fmla="*/ 0 h 68"/>
                <a:gd name="T2" fmla="*/ 28 w 33"/>
                <a:gd name="T3" fmla="*/ 10 h 68"/>
                <a:gd name="T4" fmla="*/ 35 w 33"/>
                <a:gd name="T5" fmla="*/ 14 h 68"/>
                <a:gd name="T6" fmla="*/ 38 w 33"/>
                <a:gd name="T7" fmla="*/ 18 h 68"/>
                <a:gd name="T8" fmla="*/ 43 w 33"/>
                <a:gd name="T9" fmla="*/ 25 h 68"/>
                <a:gd name="T10" fmla="*/ 46 w 33"/>
                <a:gd name="T11" fmla="*/ 28 h 68"/>
                <a:gd name="T12" fmla="*/ 51 w 33"/>
                <a:gd name="T13" fmla="*/ 33 h 68"/>
                <a:gd name="T14" fmla="*/ 54 w 33"/>
                <a:gd name="T15" fmla="*/ 37 h 68"/>
                <a:gd name="T16" fmla="*/ 58 w 33"/>
                <a:gd name="T17" fmla="*/ 41 h 68"/>
                <a:gd name="T18" fmla="*/ 59 w 33"/>
                <a:gd name="T19" fmla="*/ 46 h 68"/>
                <a:gd name="T20" fmla="*/ 61 w 33"/>
                <a:gd name="T21" fmla="*/ 51 h 68"/>
                <a:gd name="T22" fmla="*/ 62 w 33"/>
                <a:gd name="T23" fmla="*/ 54 h 68"/>
                <a:gd name="T24" fmla="*/ 62 w 33"/>
                <a:gd name="T25" fmla="*/ 59 h 68"/>
                <a:gd name="T26" fmla="*/ 67 w 33"/>
                <a:gd name="T27" fmla="*/ 65 h 68"/>
                <a:gd name="T28" fmla="*/ 67 w 33"/>
                <a:gd name="T29" fmla="*/ 67 h 68"/>
                <a:gd name="T30" fmla="*/ 67 w 33"/>
                <a:gd name="T31" fmla="*/ 70 h 68"/>
                <a:gd name="T32" fmla="*/ 62 w 33"/>
                <a:gd name="T33" fmla="*/ 75 h 68"/>
                <a:gd name="T34" fmla="*/ 62 w 33"/>
                <a:gd name="T35" fmla="*/ 78 h 68"/>
                <a:gd name="T36" fmla="*/ 61 w 33"/>
                <a:gd name="T37" fmla="*/ 84 h 68"/>
                <a:gd name="T38" fmla="*/ 59 w 33"/>
                <a:gd name="T39" fmla="*/ 86 h 68"/>
                <a:gd name="T40" fmla="*/ 58 w 33"/>
                <a:gd name="T41" fmla="*/ 88 h 68"/>
                <a:gd name="T42" fmla="*/ 53 w 33"/>
                <a:gd name="T43" fmla="*/ 95 h 68"/>
                <a:gd name="T44" fmla="*/ 51 w 33"/>
                <a:gd name="T45" fmla="*/ 97 h 68"/>
                <a:gd name="T46" fmla="*/ 46 w 33"/>
                <a:gd name="T47" fmla="*/ 100 h 68"/>
                <a:gd name="T48" fmla="*/ 43 w 33"/>
                <a:gd name="T49" fmla="*/ 101 h 68"/>
                <a:gd name="T50" fmla="*/ 37 w 33"/>
                <a:gd name="T51" fmla="*/ 108 h 68"/>
                <a:gd name="T52" fmla="*/ 32 w 33"/>
                <a:gd name="T53" fmla="*/ 110 h 68"/>
                <a:gd name="T54" fmla="*/ 26 w 33"/>
                <a:gd name="T55" fmla="*/ 112 h 68"/>
                <a:gd name="T56" fmla="*/ 21 w 33"/>
                <a:gd name="T57" fmla="*/ 114 h 68"/>
                <a:gd name="T58" fmla="*/ 14 w 33"/>
                <a:gd name="T59" fmla="*/ 119 h 68"/>
                <a:gd name="T60" fmla="*/ 3 w 33"/>
                <a:gd name="T61" fmla="*/ 122 h 68"/>
                <a:gd name="T62" fmla="*/ 0 w 33"/>
                <a:gd name="T63" fmla="*/ 125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68">
                  <a:moveTo>
                    <a:pt x="8" y="0"/>
                  </a:moveTo>
                  <a:lnTo>
                    <a:pt x="14" y="5"/>
                  </a:lnTo>
                  <a:lnTo>
                    <a:pt x="17" y="8"/>
                  </a:lnTo>
                  <a:lnTo>
                    <a:pt x="19" y="10"/>
                  </a:lnTo>
                  <a:lnTo>
                    <a:pt x="21" y="13"/>
                  </a:lnTo>
                  <a:lnTo>
                    <a:pt x="23" y="15"/>
                  </a:lnTo>
                  <a:lnTo>
                    <a:pt x="25" y="18"/>
                  </a:lnTo>
                  <a:lnTo>
                    <a:pt x="27" y="20"/>
                  </a:lnTo>
                  <a:lnTo>
                    <a:pt x="28" y="22"/>
                  </a:lnTo>
                  <a:lnTo>
                    <a:pt x="29" y="25"/>
                  </a:lnTo>
                  <a:lnTo>
                    <a:pt x="30" y="27"/>
                  </a:lnTo>
                  <a:lnTo>
                    <a:pt x="31" y="29"/>
                  </a:lnTo>
                  <a:lnTo>
                    <a:pt x="31" y="32"/>
                  </a:lnTo>
                  <a:lnTo>
                    <a:pt x="32" y="34"/>
                  </a:lnTo>
                  <a:lnTo>
                    <a:pt x="32" y="36"/>
                  </a:lnTo>
                  <a:lnTo>
                    <a:pt x="32" y="38"/>
                  </a:lnTo>
                  <a:lnTo>
                    <a:pt x="31" y="40"/>
                  </a:lnTo>
                  <a:lnTo>
                    <a:pt x="31" y="42"/>
                  </a:lnTo>
                  <a:lnTo>
                    <a:pt x="30" y="44"/>
                  </a:lnTo>
                  <a:lnTo>
                    <a:pt x="29" y="46"/>
                  </a:lnTo>
                  <a:lnTo>
                    <a:pt x="28" y="48"/>
                  </a:lnTo>
                  <a:lnTo>
                    <a:pt x="26" y="50"/>
                  </a:lnTo>
                  <a:lnTo>
                    <a:pt x="25" y="52"/>
                  </a:lnTo>
                  <a:lnTo>
                    <a:pt x="23" y="54"/>
                  </a:lnTo>
                  <a:lnTo>
                    <a:pt x="21" y="55"/>
                  </a:lnTo>
                  <a:lnTo>
                    <a:pt x="18" y="57"/>
                  </a:lnTo>
                  <a:lnTo>
                    <a:pt x="16" y="59"/>
                  </a:lnTo>
                  <a:lnTo>
                    <a:pt x="13" y="60"/>
                  </a:lnTo>
                  <a:lnTo>
                    <a:pt x="10" y="62"/>
                  </a:lnTo>
                  <a:lnTo>
                    <a:pt x="7" y="64"/>
                  </a:lnTo>
                  <a:lnTo>
                    <a:pt x="3" y="65"/>
                  </a:lnTo>
                  <a:lnTo>
                    <a:pt x="0" y="6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1" name="Freeform 89">
              <a:extLst>
                <a:ext uri="{FF2B5EF4-FFF2-40B4-BE49-F238E27FC236}">
                  <a16:creationId xmlns:a16="http://schemas.microsoft.com/office/drawing/2014/main" id="{1038B73D-BD7A-9EBC-F81E-1751C1E62C1C}"/>
                </a:ext>
              </a:extLst>
            </p:cNvPr>
            <p:cNvSpPr>
              <a:spLocks/>
            </p:cNvSpPr>
            <p:nvPr/>
          </p:nvSpPr>
          <p:spPr bwMode="auto">
            <a:xfrm>
              <a:off x="5956" y="2794"/>
              <a:ext cx="44" cy="121"/>
            </a:xfrm>
            <a:custGeom>
              <a:avLst/>
              <a:gdLst>
                <a:gd name="T0" fmla="*/ 0 w 38"/>
                <a:gd name="T1" fmla="*/ 2 h 108"/>
                <a:gd name="T2" fmla="*/ 19 w 38"/>
                <a:gd name="T3" fmla="*/ 0 h 108"/>
                <a:gd name="T4" fmla="*/ 27 w 38"/>
                <a:gd name="T5" fmla="*/ 1 h 108"/>
                <a:gd name="T6" fmla="*/ 36 w 38"/>
                <a:gd name="T7" fmla="*/ 2 h 108"/>
                <a:gd name="T8" fmla="*/ 42 w 38"/>
                <a:gd name="T9" fmla="*/ 3 h 108"/>
                <a:gd name="T10" fmla="*/ 49 w 38"/>
                <a:gd name="T11" fmla="*/ 11 h 108"/>
                <a:gd name="T12" fmla="*/ 54 w 38"/>
                <a:gd name="T13" fmla="*/ 15 h 108"/>
                <a:gd name="T14" fmla="*/ 58 w 38"/>
                <a:gd name="T15" fmla="*/ 21 h 108"/>
                <a:gd name="T16" fmla="*/ 63 w 38"/>
                <a:gd name="T17" fmla="*/ 28 h 108"/>
                <a:gd name="T18" fmla="*/ 67 w 38"/>
                <a:gd name="T19" fmla="*/ 35 h 108"/>
                <a:gd name="T20" fmla="*/ 68 w 38"/>
                <a:gd name="T21" fmla="*/ 44 h 108"/>
                <a:gd name="T22" fmla="*/ 73 w 38"/>
                <a:gd name="T23" fmla="*/ 50 h 108"/>
                <a:gd name="T24" fmla="*/ 76 w 38"/>
                <a:gd name="T25" fmla="*/ 62 h 108"/>
                <a:gd name="T26" fmla="*/ 76 w 38"/>
                <a:gd name="T27" fmla="*/ 71 h 108"/>
                <a:gd name="T28" fmla="*/ 78 w 38"/>
                <a:gd name="T29" fmla="*/ 80 h 108"/>
                <a:gd name="T30" fmla="*/ 78 w 38"/>
                <a:gd name="T31" fmla="*/ 91 h 108"/>
                <a:gd name="T32" fmla="*/ 78 w 38"/>
                <a:gd name="T33" fmla="*/ 101 h 108"/>
                <a:gd name="T34" fmla="*/ 76 w 38"/>
                <a:gd name="T35" fmla="*/ 108 h 108"/>
                <a:gd name="T36" fmla="*/ 73 w 38"/>
                <a:gd name="T37" fmla="*/ 118 h 108"/>
                <a:gd name="T38" fmla="*/ 69 w 38"/>
                <a:gd name="T39" fmla="*/ 128 h 108"/>
                <a:gd name="T40" fmla="*/ 68 w 38"/>
                <a:gd name="T41" fmla="*/ 136 h 108"/>
                <a:gd name="T42" fmla="*/ 66 w 38"/>
                <a:gd name="T43" fmla="*/ 145 h 108"/>
                <a:gd name="T44" fmla="*/ 60 w 38"/>
                <a:gd name="T45" fmla="*/ 153 h 108"/>
                <a:gd name="T46" fmla="*/ 57 w 38"/>
                <a:gd name="T47" fmla="*/ 160 h 108"/>
                <a:gd name="T48" fmla="*/ 52 w 38"/>
                <a:gd name="T49" fmla="*/ 167 h 108"/>
                <a:gd name="T50" fmla="*/ 45 w 38"/>
                <a:gd name="T51" fmla="*/ 175 h 108"/>
                <a:gd name="T52" fmla="*/ 39 w 38"/>
                <a:gd name="T53" fmla="*/ 178 h 108"/>
                <a:gd name="T54" fmla="*/ 31 w 38"/>
                <a:gd name="T55" fmla="*/ 185 h 108"/>
                <a:gd name="T56" fmla="*/ 25 w 38"/>
                <a:gd name="T57" fmla="*/ 186 h 108"/>
                <a:gd name="T58" fmla="*/ 16 w 38"/>
                <a:gd name="T59" fmla="*/ 188 h 108"/>
                <a:gd name="T60" fmla="*/ 9 w 38"/>
                <a:gd name="T61" fmla="*/ 188 h 108"/>
                <a:gd name="T62" fmla="*/ 0 w 38"/>
                <a:gd name="T63" fmla="*/ 188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 h="108">
                  <a:moveTo>
                    <a:pt x="0" y="2"/>
                  </a:moveTo>
                  <a:lnTo>
                    <a:pt x="9" y="0"/>
                  </a:lnTo>
                  <a:lnTo>
                    <a:pt x="13" y="1"/>
                  </a:lnTo>
                  <a:lnTo>
                    <a:pt x="17" y="2"/>
                  </a:lnTo>
                  <a:lnTo>
                    <a:pt x="20" y="3"/>
                  </a:lnTo>
                  <a:lnTo>
                    <a:pt x="23" y="6"/>
                  </a:lnTo>
                  <a:lnTo>
                    <a:pt x="26" y="9"/>
                  </a:lnTo>
                  <a:lnTo>
                    <a:pt x="28" y="12"/>
                  </a:lnTo>
                  <a:lnTo>
                    <a:pt x="30" y="16"/>
                  </a:lnTo>
                  <a:lnTo>
                    <a:pt x="32" y="20"/>
                  </a:lnTo>
                  <a:lnTo>
                    <a:pt x="33" y="25"/>
                  </a:lnTo>
                  <a:lnTo>
                    <a:pt x="35" y="29"/>
                  </a:lnTo>
                  <a:lnTo>
                    <a:pt x="36" y="35"/>
                  </a:lnTo>
                  <a:lnTo>
                    <a:pt x="36" y="40"/>
                  </a:lnTo>
                  <a:lnTo>
                    <a:pt x="37" y="45"/>
                  </a:lnTo>
                  <a:lnTo>
                    <a:pt x="37" y="51"/>
                  </a:lnTo>
                  <a:lnTo>
                    <a:pt x="37" y="56"/>
                  </a:lnTo>
                  <a:lnTo>
                    <a:pt x="36" y="62"/>
                  </a:lnTo>
                  <a:lnTo>
                    <a:pt x="35" y="67"/>
                  </a:lnTo>
                  <a:lnTo>
                    <a:pt x="34" y="72"/>
                  </a:lnTo>
                  <a:lnTo>
                    <a:pt x="33" y="77"/>
                  </a:lnTo>
                  <a:lnTo>
                    <a:pt x="31" y="82"/>
                  </a:lnTo>
                  <a:lnTo>
                    <a:pt x="29" y="87"/>
                  </a:lnTo>
                  <a:lnTo>
                    <a:pt x="27" y="91"/>
                  </a:lnTo>
                  <a:lnTo>
                    <a:pt x="25" y="95"/>
                  </a:lnTo>
                  <a:lnTo>
                    <a:pt x="22" y="99"/>
                  </a:lnTo>
                  <a:lnTo>
                    <a:pt x="19" y="101"/>
                  </a:lnTo>
                  <a:lnTo>
                    <a:pt x="15" y="104"/>
                  </a:lnTo>
                  <a:lnTo>
                    <a:pt x="12" y="105"/>
                  </a:lnTo>
                  <a:lnTo>
                    <a:pt x="8" y="107"/>
                  </a:lnTo>
                  <a:lnTo>
                    <a:pt x="4" y="107"/>
                  </a:lnTo>
                  <a:lnTo>
                    <a:pt x="0" y="10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2" name="Freeform 90">
              <a:extLst>
                <a:ext uri="{FF2B5EF4-FFF2-40B4-BE49-F238E27FC236}">
                  <a16:creationId xmlns:a16="http://schemas.microsoft.com/office/drawing/2014/main" id="{A275A50E-B076-4BAC-F641-EA5438926EF2}"/>
                </a:ext>
              </a:extLst>
            </p:cNvPr>
            <p:cNvSpPr>
              <a:spLocks/>
            </p:cNvSpPr>
            <p:nvPr/>
          </p:nvSpPr>
          <p:spPr bwMode="auto">
            <a:xfrm>
              <a:off x="5891" y="2706"/>
              <a:ext cx="66" cy="48"/>
            </a:xfrm>
            <a:custGeom>
              <a:avLst/>
              <a:gdLst>
                <a:gd name="T0" fmla="*/ 0 w 56"/>
                <a:gd name="T1" fmla="*/ 4 h 43"/>
                <a:gd name="T2" fmla="*/ 9 w 56"/>
                <a:gd name="T3" fmla="*/ 2 h 43"/>
                <a:gd name="T4" fmla="*/ 15 w 56"/>
                <a:gd name="T5" fmla="*/ 1 h 43"/>
                <a:gd name="T6" fmla="*/ 24 w 56"/>
                <a:gd name="T7" fmla="*/ 1 h 43"/>
                <a:gd name="T8" fmla="*/ 28 w 56"/>
                <a:gd name="T9" fmla="*/ 1 h 43"/>
                <a:gd name="T10" fmla="*/ 33 w 56"/>
                <a:gd name="T11" fmla="*/ 0 h 43"/>
                <a:gd name="T12" fmla="*/ 37 w 56"/>
                <a:gd name="T13" fmla="*/ 0 h 43"/>
                <a:gd name="T14" fmla="*/ 44 w 56"/>
                <a:gd name="T15" fmla="*/ 0 h 43"/>
                <a:gd name="T16" fmla="*/ 47 w 56"/>
                <a:gd name="T17" fmla="*/ 1 h 43"/>
                <a:gd name="T18" fmla="*/ 53 w 56"/>
                <a:gd name="T19" fmla="*/ 1 h 43"/>
                <a:gd name="T20" fmla="*/ 55 w 56"/>
                <a:gd name="T21" fmla="*/ 1 h 43"/>
                <a:gd name="T22" fmla="*/ 62 w 56"/>
                <a:gd name="T23" fmla="*/ 2 h 43"/>
                <a:gd name="T24" fmla="*/ 65 w 56"/>
                <a:gd name="T25" fmla="*/ 3 h 43"/>
                <a:gd name="T26" fmla="*/ 72 w 56"/>
                <a:gd name="T27" fmla="*/ 3 h 43"/>
                <a:gd name="T28" fmla="*/ 75 w 56"/>
                <a:gd name="T29" fmla="*/ 10 h 43"/>
                <a:gd name="T30" fmla="*/ 77 w 56"/>
                <a:gd name="T31" fmla="*/ 11 h 43"/>
                <a:gd name="T32" fmla="*/ 83 w 56"/>
                <a:gd name="T33" fmla="*/ 12 h 43"/>
                <a:gd name="T34" fmla="*/ 86 w 56"/>
                <a:gd name="T35" fmla="*/ 13 h 43"/>
                <a:gd name="T36" fmla="*/ 88 w 56"/>
                <a:gd name="T37" fmla="*/ 17 h 43"/>
                <a:gd name="T38" fmla="*/ 93 w 56"/>
                <a:gd name="T39" fmla="*/ 19 h 43"/>
                <a:gd name="T40" fmla="*/ 98 w 56"/>
                <a:gd name="T41" fmla="*/ 23 h 43"/>
                <a:gd name="T42" fmla="*/ 100 w 56"/>
                <a:gd name="T43" fmla="*/ 26 h 43"/>
                <a:gd name="T44" fmla="*/ 101 w 56"/>
                <a:gd name="T45" fmla="*/ 29 h 43"/>
                <a:gd name="T46" fmla="*/ 104 w 56"/>
                <a:gd name="T47" fmla="*/ 32 h 43"/>
                <a:gd name="T48" fmla="*/ 110 w 56"/>
                <a:gd name="T49" fmla="*/ 39 h 43"/>
                <a:gd name="T50" fmla="*/ 111 w 56"/>
                <a:gd name="T51" fmla="*/ 41 h 43"/>
                <a:gd name="T52" fmla="*/ 116 w 56"/>
                <a:gd name="T53" fmla="*/ 46 h 43"/>
                <a:gd name="T54" fmla="*/ 117 w 56"/>
                <a:gd name="T55" fmla="*/ 51 h 43"/>
                <a:gd name="T56" fmla="*/ 118 w 56"/>
                <a:gd name="T57" fmla="*/ 57 h 43"/>
                <a:gd name="T58" fmla="*/ 119 w 56"/>
                <a:gd name="T59" fmla="*/ 61 h 43"/>
                <a:gd name="T60" fmla="*/ 123 w 56"/>
                <a:gd name="T61" fmla="*/ 68 h 43"/>
                <a:gd name="T62" fmla="*/ 126 w 56"/>
                <a:gd name="T63" fmla="*/ 73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43">
                  <a:moveTo>
                    <a:pt x="0" y="4"/>
                  </a:moveTo>
                  <a:lnTo>
                    <a:pt x="4" y="2"/>
                  </a:lnTo>
                  <a:lnTo>
                    <a:pt x="7" y="1"/>
                  </a:lnTo>
                  <a:lnTo>
                    <a:pt x="10" y="1"/>
                  </a:lnTo>
                  <a:lnTo>
                    <a:pt x="12" y="1"/>
                  </a:lnTo>
                  <a:lnTo>
                    <a:pt x="14" y="0"/>
                  </a:lnTo>
                  <a:lnTo>
                    <a:pt x="16" y="0"/>
                  </a:lnTo>
                  <a:lnTo>
                    <a:pt x="19" y="0"/>
                  </a:lnTo>
                  <a:lnTo>
                    <a:pt x="21" y="1"/>
                  </a:lnTo>
                  <a:lnTo>
                    <a:pt x="23" y="1"/>
                  </a:lnTo>
                  <a:lnTo>
                    <a:pt x="25" y="1"/>
                  </a:lnTo>
                  <a:lnTo>
                    <a:pt x="27" y="2"/>
                  </a:lnTo>
                  <a:lnTo>
                    <a:pt x="29" y="3"/>
                  </a:lnTo>
                  <a:lnTo>
                    <a:pt x="31" y="3"/>
                  </a:lnTo>
                  <a:lnTo>
                    <a:pt x="33" y="5"/>
                  </a:lnTo>
                  <a:lnTo>
                    <a:pt x="34" y="6"/>
                  </a:lnTo>
                  <a:lnTo>
                    <a:pt x="36" y="7"/>
                  </a:lnTo>
                  <a:lnTo>
                    <a:pt x="38" y="8"/>
                  </a:lnTo>
                  <a:lnTo>
                    <a:pt x="39" y="10"/>
                  </a:lnTo>
                  <a:lnTo>
                    <a:pt x="41" y="11"/>
                  </a:lnTo>
                  <a:lnTo>
                    <a:pt x="42" y="13"/>
                  </a:lnTo>
                  <a:lnTo>
                    <a:pt x="44" y="15"/>
                  </a:lnTo>
                  <a:lnTo>
                    <a:pt x="45" y="17"/>
                  </a:lnTo>
                  <a:lnTo>
                    <a:pt x="46" y="19"/>
                  </a:lnTo>
                  <a:lnTo>
                    <a:pt x="48" y="22"/>
                  </a:lnTo>
                  <a:lnTo>
                    <a:pt x="49" y="24"/>
                  </a:lnTo>
                  <a:lnTo>
                    <a:pt x="50" y="27"/>
                  </a:lnTo>
                  <a:lnTo>
                    <a:pt x="51" y="30"/>
                  </a:lnTo>
                  <a:lnTo>
                    <a:pt x="52" y="33"/>
                  </a:lnTo>
                  <a:lnTo>
                    <a:pt x="53" y="35"/>
                  </a:lnTo>
                  <a:lnTo>
                    <a:pt x="54" y="39"/>
                  </a:lnTo>
                  <a:lnTo>
                    <a:pt x="55" y="4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3" name="Freeform 91">
              <a:extLst>
                <a:ext uri="{FF2B5EF4-FFF2-40B4-BE49-F238E27FC236}">
                  <a16:creationId xmlns:a16="http://schemas.microsoft.com/office/drawing/2014/main" id="{0FFE3E8F-50A4-BD91-444C-E9FF9564E44D}"/>
                </a:ext>
              </a:extLst>
            </p:cNvPr>
            <p:cNvSpPr>
              <a:spLocks/>
            </p:cNvSpPr>
            <p:nvPr/>
          </p:nvSpPr>
          <p:spPr bwMode="auto">
            <a:xfrm>
              <a:off x="5910" y="2704"/>
              <a:ext cx="47" cy="50"/>
            </a:xfrm>
            <a:custGeom>
              <a:avLst/>
              <a:gdLst>
                <a:gd name="T0" fmla="*/ 0 w 40"/>
                <a:gd name="T1" fmla="*/ 10 h 44"/>
                <a:gd name="T2" fmla="*/ 11 w 40"/>
                <a:gd name="T3" fmla="*/ 3 h 44"/>
                <a:gd name="T4" fmla="*/ 15 w 40"/>
                <a:gd name="T5" fmla="*/ 2 h 44"/>
                <a:gd name="T6" fmla="*/ 22 w 40"/>
                <a:gd name="T7" fmla="*/ 1 h 44"/>
                <a:gd name="T8" fmla="*/ 26 w 40"/>
                <a:gd name="T9" fmla="*/ 1 h 44"/>
                <a:gd name="T10" fmla="*/ 31 w 40"/>
                <a:gd name="T11" fmla="*/ 0 h 44"/>
                <a:gd name="T12" fmla="*/ 36 w 40"/>
                <a:gd name="T13" fmla="*/ 0 h 44"/>
                <a:gd name="T14" fmla="*/ 40 w 40"/>
                <a:gd name="T15" fmla="*/ 0 h 44"/>
                <a:gd name="T16" fmla="*/ 46 w 40"/>
                <a:gd name="T17" fmla="*/ 0 h 44"/>
                <a:gd name="T18" fmla="*/ 49 w 40"/>
                <a:gd name="T19" fmla="*/ 0 h 44"/>
                <a:gd name="T20" fmla="*/ 54 w 40"/>
                <a:gd name="T21" fmla="*/ 1 h 44"/>
                <a:gd name="T22" fmla="*/ 58 w 40"/>
                <a:gd name="T23" fmla="*/ 2 h 44"/>
                <a:gd name="T24" fmla="*/ 62 w 40"/>
                <a:gd name="T25" fmla="*/ 2 h 44"/>
                <a:gd name="T26" fmla="*/ 65 w 40"/>
                <a:gd name="T27" fmla="*/ 3 h 44"/>
                <a:gd name="T28" fmla="*/ 66 w 40"/>
                <a:gd name="T29" fmla="*/ 9 h 44"/>
                <a:gd name="T30" fmla="*/ 68 w 40"/>
                <a:gd name="T31" fmla="*/ 10 h 44"/>
                <a:gd name="T32" fmla="*/ 73 w 40"/>
                <a:gd name="T33" fmla="*/ 11 h 44"/>
                <a:gd name="T34" fmla="*/ 76 w 40"/>
                <a:gd name="T35" fmla="*/ 15 h 44"/>
                <a:gd name="T36" fmla="*/ 76 w 40"/>
                <a:gd name="T37" fmla="*/ 17 h 44"/>
                <a:gd name="T38" fmla="*/ 80 w 40"/>
                <a:gd name="T39" fmla="*/ 22 h 44"/>
                <a:gd name="T40" fmla="*/ 80 w 40"/>
                <a:gd name="T41" fmla="*/ 25 h 44"/>
                <a:gd name="T42" fmla="*/ 83 w 40"/>
                <a:gd name="T43" fmla="*/ 28 h 44"/>
                <a:gd name="T44" fmla="*/ 86 w 40"/>
                <a:gd name="T45" fmla="*/ 32 h 44"/>
                <a:gd name="T46" fmla="*/ 86 w 40"/>
                <a:gd name="T47" fmla="*/ 36 h 44"/>
                <a:gd name="T48" fmla="*/ 86 w 40"/>
                <a:gd name="T49" fmla="*/ 41 h 44"/>
                <a:gd name="T50" fmla="*/ 87 w 40"/>
                <a:gd name="T51" fmla="*/ 45 h 44"/>
                <a:gd name="T52" fmla="*/ 87 w 40"/>
                <a:gd name="T53" fmla="*/ 51 h 44"/>
                <a:gd name="T54" fmla="*/ 87 w 40"/>
                <a:gd name="T55" fmla="*/ 57 h 44"/>
                <a:gd name="T56" fmla="*/ 87 w 40"/>
                <a:gd name="T57" fmla="*/ 64 h 44"/>
                <a:gd name="T58" fmla="*/ 87 w 40"/>
                <a:gd name="T59" fmla="*/ 68 h 44"/>
                <a:gd name="T60" fmla="*/ 87 w 40"/>
                <a:gd name="T61" fmla="*/ 75 h 44"/>
                <a:gd name="T62" fmla="*/ 87 w 40"/>
                <a:gd name="T63" fmla="*/ 83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 h="44">
                  <a:moveTo>
                    <a:pt x="0" y="5"/>
                  </a:moveTo>
                  <a:lnTo>
                    <a:pt x="5" y="3"/>
                  </a:lnTo>
                  <a:lnTo>
                    <a:pt x="7" y="2"/>
                  </a:lnTo>
                  <a:lnTo>
                    <a:pt x="10" y="1"/>
                  </a:lnTo>
                  <a:lnTo>
                    <a:pt x="12" y="1"/>
                  </a:lnTo>
                  <a:lnTo>
                    <a:pt x="14" y="0"/>
                  </a:lnTo>
                  <a:lnTo>
                    <a:pt x="16" y="0"/>
                  </a:lnTo>
                  <a:lnTo>
                    <a:pt x="18" y="0"/>
                  </a:lnTo>
                  <a:lnTo>
                    <a:pt x="20" y="0"/>
                  </a:lnTo>
                  <a:lnTo>
                    <a:pt x="22" y="0"/>
                  </a:lnTo>
                  <a:lnTo>
                    <a:pt x="24" y="1"/>
                  </a:lnTo>
                  <a:lnTo>
                    <a:pt x="26" y="2"/>
                  </a:lnTo>
                  <a:lnTo>
                    <a:pt x="27" y="2"/>
                  </a:lnTo>
                  <a:lnTo>
                    <a:pt x="29" y="3"/>
                  </a:lnTo>
                  <a:lnTo>
                    <a:pt x="30" y="4"/>
                  </a:lnTo>
                  <a:lnTo>
                    <a:pt x="31" y="5"/>
                  </a:lnTo>
                  <a:lnTo>
                    <a:pt x="32" y="6"/>
                  </a:lnTo>
                  <a:lnTo>
                    <a:pt x="34" y="8"/>
                  </a:lnTo>
                  <a:lnTo>
                    <a:pt x="34" y="9"/>
                  </a:lnTo>
                  <a:lnTo>
                    <a:pt x="36" y="11"/>
                  </a:lnTo>
                  <a:lnTo>
                    <a:pt x="36" y="13"/>
                  </a:lnTo>
                  <a:lnTo>
                    <a:pt x="37" y="15"/>
                  </a:lnTo>
                  <a:lnTo>
                    <a:pt x="38" y="17"/>
                  </a:lnTo>
                  <a:lnTo>
                    <a:pt x="38" y="19"/>
                  </a:lnTo>
                  <a:lnTo>
                    <a:pt x="38" y="22"/>
                  </a:lnTo>
                  <a:lnTo>
                    <a:pt x="39" y="24"/>
                  </a:lnTo>
                  <a:lnTo>
                    <a:pt x="39" y="27"/>
                  </a:lnTo>
                  <a:lnTo>
                    <a:pt x="39" y="30"/>
                  </a:lnTo>
                  <a:lnTo>
                    <a:pt x="39" y="33"/>
                  </a:lnTo>
                  <a:lnTo>
                    <a:pt x="39" y="36"/>
                  </a:lnTo>
                  <a:lnTo>
                    <a:pt x="39" y="40"/>
                  </a:lnTo>
                  <a:lnTo>
                    <a:pt x="39" y="43"/>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4" name="Freeform 92">
              <a:extLst>
                <a:ext uri="{FF2B5EF4-FFF2-40B4-BE49-F238E27FC236}">
                  <a16:creationId xmlns:a16="http://schemas.microsoft.com/office/drawing/2014/main" id="{6BB5D653-8AAE-C706-FB61-CD01D6A9CB30}"/>
                </a:ext>
              </a:extLst>
            </p:cNvPr>
            <p:cNvSpPr>
              <a:spLocks/>
            </p:cNvSpPr>
            <p:nvPr/>
          </p:nvSpPr>
          <p:spPr bwMode="auto">
            <a:xfrm>
              <a:off x="5956" y="2796"/>
              <a:ext cx="38" cy="88"/>
            </a:xfrm>
            <a:custGeom>
              <a:avLst/>
              <a:gdLst>
                <a:gd name="T0" fmla="*/ 0 w 33"/>
                <a:gd name="T1" fmla="*/ 0 h 78"/>
                <a:gd name="T2" fmla="*/ 3 w 33"/>
                <a:gd name="T3" fmla="*/ 9 h 78"/>
                <a:gd name="T4" fmla="*/ 10 w 33"/>
                <a:gd name="T5" fmla="*/ 11 h 78"/>
                <a:gd name="T6" fmla="*/ 14 w 33"/>
                <a:gd name="T7" fmla="*/ 14 h 78"/>
                <a:gd name="T8" fmla="*/ 16 w 33"/>
                <a:gd name="T9" fmla="*/ 18 h 78"/>
                <a:gd name="T10" fmla="*/ 21 w 33"/>
                <a:gd name="T11" fmla="*/ 23 h 78"/>
                <a:gd name="T12" fmla="*/ 23 w 33"/>
                <a:gd name="T13" fmla="*/ 26 h 78"/>
                <a:gd name="T14" fmla="*/ 26 w 33"/>
                <a:gd name="T15" fmla="*/ 29 h 78"/>
                <a:gd name="T16" fmla="*/ 28 w 33"/>
                <a:gd name="T17" fmla="*/ 34 h 78"/>
                <a:gd name="T18" fmla="*/ 30 w 33"/>
                <a:gd name="T19" fmla="*/ 38 h 78"/>
                <a:gd name="T20" fmla="*/ 35 w 33"/>
                <a:gd name="T21" fmla="*/ 42 h 78"/>
                <a:gd name="T22" fmla="*/ 37 w 33"/>
                <a:gd name="T23" fmla="*/ 46 h 78"/>
                <a:gd name="T24" fmla="*/ 38 w 33"/>
                <a:gd name="T25" fmla="*/ 49 h 78"/>
                <a:gd name="T26" fmla="*/ 40 w 33"/>
                <a:gd name="T27" fmla="*/ 55 h 78"/>
                <a:gd name="T28" fmla="*/ 43 w 33"/>
                <a:gd name="T29" fmla="*/ 59 h 78"/>
                <a:gd name="T30" fmla="*/ 44 w 33"/>
                <a:gd name="T31" fmla="*/ 63 h 78"/>
                <a:gd name="T32" fmla="*/ 46 w 33"/>
                <a:gd name="T33" fmla="*/ 68 h 78"/>
                <a:gd name="T34" fmla="*/ 50 w 33"/>
                <a:gd name="T35" fmla="*/ 71 h 78"/>
                <a:gd name="T36" fmla="*/ 51 w 33"/>
                <a:gd name="T37" fmla="*/ 77 h 78"/>
                <a:gd name="T38" fmla="*/ 53 w 33"/>
                <a:gd name="T39" fmla="*/ 80 h 78"/>
                <a:gd name="T40" fmla="*/ 54 w 33"/>
                <a:gd name="T41" fmla="*/ 87 h 78"/>
                <a:gd name="T42" fmla="*/ 54 w 33"/>
                <a:gd name="T43" fmla="*/ 89 h 78"/>
                <a:gd name="T44" fmla="*/ 58 w 33"/>
                <a:gd name="T45" fmla="*/ 97 h 78"/>
                <a:gd name="T46" fmla="*/ 59 w 33"/>
                <a:gd name="T47" fmla="*/ 100 h 78"/>
                <a:gd name="T48" fmla="*/ 59 w 33"/>
                <a:gd name="T49" fmla="*/ 103 h 78"/>
                <a:gd name="T50" fmla="*/ 59 w 33"/>
                <a:gd name="T51" fmla="*/ 111 h 78"/>
                <a:gd name="T52" fmla="*/ 61 w 33"/>
                <a:gd name="T53" fmla="*/ 115 h 78"/>
                <a:gd name="T54" fmla="*/ 62 w 33"/>
                <a:gd name="T55" fmla="*/ 118 h 78"/>
                <a:gd name="T56" fmla="*/ 62 w 33"/>
                <a:gd name="T57" fmla="*/ 125 h 78"/>
                <a:gd name="T58" fmla="*/ 62 w 33"/>
                <a:gd name="T59" fmla="*/ 130 h 78"/>
                <a:gd name="T60" fmla="*/ 62 w 33"/>
                <a:gd name="T61" fmla="*/ 133 h 78"/>
                <a:gd name="T62" fmla="*/ 67 w 33"/>
                <a:gd name="T63" fmla="*/ 141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78">
                  <a:moveTo>
                    <a:pt x="0" y="0"/>
                  </a:moveTo>
                  <a:lnTo>
                    <a:pt x="3" y="4"/>
                  </a:lnTo>
                  <a:lnTo>
                    <a:pt x="5" y="6"/>
                  </a:lnTo>
                  <a:lnTo>
                    <a:pt x="7" y="8"/>
                  </a:lnTo>
                  <a:lnTo>
                    <a:pt x="8" y="10"/>
                  </a:lnTo>
                  <a:lnTo>
                    <a:pt x="10" y="12"/>
                  </a:lnTo>
                  <a:lnTo>
                    <a:pt x="11" y="14"/>
                  </a:lnTo>
                  <a:lnTo>
                    <a:pt x="13" y="16"/>
                  </a:lnTo>
                  <a:lnTo>
                    <a:pt x="14" y="19"/>
                  </a:lnTo>
                  <a:lnTo>
                    <a:pt x="15" y="21"/>
                  </a:lnTo>
                  <a:lnTo>
                    <a:pt x="17" y="23"/>
                  </a:lnTo>
                  <a:lnTo>
                    <a:pt x="18" y="25"/>
                  </a:lnTo>
                  <a:lnTo>
                    <a:pt x="19" y="27"/>
                  </a:lnTo>
                  <a:lnTo>
                    <a:pt x="20" y="30"/>
                  </a:lnTo>
                  <a:lnTo>
                    <a:pt x="21" y="32"/>
                  </a:lnTo>
                  <a:lnTo>
                    <a:pt x="22" y="35"/>
                  </a:lnTo>
                  <a:lnTo>
                    <a:pt x="23" y="37"/>
                  </a:lnTo>
                  <a:lnTo>
                    <a:pt x="24" y="39"/>
                  </a:lnTo>
                  <a:lnTo>
                    <a:pt x="25" y="42"/>
                  </a:lnTo>
                  <a:lnTo>
                    <a:pt x="26" y="44"/>
                  </a:lnTo>
                  <a:lnTo>
                    <a:pt x="27" y="47"/>
                  </a:lnTo>
                  <a:lnTo>
                    <a:pt x="27" y="49"/>
                  </a:lnTo>
                  <a:lnTo>
                    <a:pt x="28" y="52"/>
                  </a:lnTo>
                  <a:lnTo>
                    <a:pt x="29" y="55"/>
                  </a:lnTo>
                  <a:lnTo>
                    <a:pt x="29" y="57"/>
                  </a:lnTo>
                  <a:lnTo>
                    <a:pt x="29" y="60"/>
                  </a:lnTo>
                  <a:lnTo>
                    <a:pt x="30" y="63"/>
                  </a:lnTo>
                  <a:lnTo>
                    <a:pt x="31" y="65"/>
                  </a:lnTo>
                  <a:lnTo>
                    <a:pt x="31" y="68"/>
                  </a:lnTo>
                  <a:lnTo>
                    <a:pt x="31" y="71"/>
                  </a:lnTo>
                  <a:lnTo>
                    <a:pt x="31" y="73"/>
                  </a:lnTo>
                  <a:lnTo>
                    <a:pt x="32"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5" name="Freeform 93">
              <a:extLst>
                <a:ext uri="{FF2B5EF4-FFF2-40B4-BE49-F238E27FC236}">
                  <a16:creationId xmlns:a16="http://schemas.microsoft.com/office/drawing/2014/main" id="{4FD6287F-BEDA-D611-196F-F3DF3CBDBEDD}"/>
                </a:ext>
              </a:extLst>
            </p:cNvPr>
            <p:cNvSpPr>
              <a:spLocks/>
            </p:cNvSpPr>
            <p:nvPr/>
          </p:nvSpPr>
          <p:spPr bwMode="auto">
            <a:xfrm>
              <a:off x="5669" y="3216"/>
              <a:ext cx="130" cy="47"/>
            </a:xfrm>
            <a:custGeom>
              <a:avLst/>
              <a:gdLst>
                <a:gd name="T0" fmla="*/ 242 w 111"/>
                <a:gd name="T1" fmla="*/ 0 h 42"/>
                <a:gd name="T2" fmla="*/ 238 w 111"/>
                <a:gd name="T3" fmla="*/ 24 h 42"/>
                <a:gd name="T4" fmla="*/ 234 w 111"/>
                <a:gd name="T5" fmla="*/ 31 h 42"/>
                <a:gd name="T6" fmla="*/ 232 w 111"/>
                <a:gd name="T7" fmla="*/ 39 h 42"/>
                <a:gd name="T8" fmla="*/ 227 w 111"/>
                <a:gd name="T9" fmla="*/ 45 h 42"/>
                <a:gd name="T10" fmla="*/ 223 w 111"/>
                <a:gd name="T11" fmla="*/ 54 h 42"/>
                <a:gd name="T12" fmla="*/ 217 w 111"/>
                <a:gd name="T13" fmla="*/ 57 h 42"/>
                <a:gd name="T14" fmla="*/ 210 w 111"/>
                <a:gd name="T15" fmla="*/ 62 h 42"/>
                <a:gd name="T16" fmla="*/ 203 w 111"/>
                <a:gd name="T17" fmla="*/ 64 h 42"/>
                <a:gd name="T18" fmla="*/ 196 w 111"/>
                <a:gd name="T19" fmla="*/ 69 h 42"/>
                <a:gd name="T20" fmla="*/ 190 w 111"/>
                <a:gd name="T21" fmla="*/ 69 h 42"/>
                <a:gd name="T22" fmla="*/ 179 w 111"/>
                <a:gd name="T23" fmla="*/ 72 h 42"/>
                <a:gd name="T24" fmla="*/ 171 w 111"/>
                <a:gd name="T25" fmla="*/ 72 h 42"/>
                <a:gd name="T26" fmla="*/ 163 w 111"/>
                <a:gd name="T27" fmla="*/ 72 h 42"/>
                <a:gd name="T28" fmla="*/ 153 w 111"/>
                <a:gd name="T29" fmla="*/ 72 h 42"/>
                <a:gd name="T30" fmla="*/ 144 w 111"/>
                <a:gd name="T31" fmla="*/ 72 h 42"/>
                <a:gd name="T32" fmla="*/ 137 w 111"/>
                <a:gd name="T33" fmla="*/ 72 h 42"/>
                <a:gd name="T34" fmla="*/ 129 w 111"/>
                <a:gd name="T35" fmla="*/ 71 h 42"/>
                <a:gd name="T36" fmla="*/ 117 w 111"/>
                <a:gd name="T37" fmla="*/ 69 h 42"/>
                <a:gd name="T38" fmla="*/ 107 w 111"/>
                <a:gd name="T39" fmla="*/ 69 h 42"/>
                <a:gd name="T40" fmla="*/ 97 w 111"/>
                <a:gd name="T41" fmla="*/ 67 h 42"/>
                <a:gd name="T42" fmla="*/ 88 w 111"/>
                <a:gd name="T43" fmla="*/ 64 h 42"/>
                <a:gd name="T44" fmla="*/ 78 w 111"/>
                <a:gd name="T45" fmla="*/ 64 h 42"/>
                <a:gd name="T46" fmla="*/ 67 w 111"/>
                <a:gd name="T47" fmla="*/ 63 h 42"/>
                <a:gd name="T48" fmla="*/ 59 w 111"/>
                <a:gd name="T49" fmla="*/ 62 h 42"/>
                <a:gd name="T50" fmla="*/ 48 w 111"/>
                <a:gd name="T51" fmla="*/ 62 h 42"/>
                <a:gd name="T52" fmla="*/ 40 w 111"/>
                <a:gd name="T53" fmla="*/ 62 h 42"/>
                <a:gd name="T54" fmla="*/ 30 w 111"/>
                <a:gd name="T55" fmla="*/ 62 h 42"/>
                <a:gd name="T56" fmla="*/ 22 w 111"/>
                <a:gd name="T57" fmla="*/ 62 h 42"/>
                <a:gd name="T58" fmla="*/ 13 w 111"/>
                <a:gd name="T59" fmla="*/ 63 h 42"/>
                <a:gd name="T60" fmla="*/ 8 w 111"/>
                <a:gd name="T61" fmla="*/ 64 h 42"/>
                <a:gd name="T62" fmla="*/ 0 w 111"/>
                <a:gd name="T63" fmla="*/ 67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2">
                  <a:moveTo>
                    <a:pt x="110" y="0"/>
                  </a:moveTo>
                  <a:lnTo>
                    <a:pt x="108" y="13"/>
                  </a:lnTo>
                  <a:lnTo>
                    <a:pt x="107" y="18"/>
                  </a:lnTo>
                  <a:lnTo>
                    <a:pt x="105" y="22"/>
                  </a:lnTo>
                  <a:lnTo>
                    <a:pt x="103" y="26"/>
                  </a:lnTo>
                  <a:lnTo>
                    <a:pt x="101" y="30"/>
                  </a:lnTo>
                  <a:lnTo>
                    <a:pt x="98" y="33"/>
                  </a:lnTo>
                  <a:lnTo>
                    <a:pt x="96" y="35"/>
                  </a:lnTo>
                  <a:lnTo>
                    <a:pt x="92" y="37"/>
                  </a:lnTo>
                  <a:lnTo>
                    <a:pt x="89" y="39"/>
                  </a:lnTo>
                  <a:lnTo>
                    <a:pt x="86" y="39"/>
                  </a:lnTo>
                  <a:lnTo>
                    <a:pt x="82" y="41"/>
                  </a:lnTo>
                  <a:lnTo>
                    <a:pt x="78" y="41"/>
                  </a:lnTo>
                  <a:lnTo>
                    <a:pt x="74" y="41"/>
                  </a:lnTo>
                  <a:lnTo>
                    <a:pt x="70" y="41"/>
                  </a:lnTo>
                  <a:lnTo>
                    <a:pt x="66" y="41"/>
                  </a:lnTo>
                  <a:lnTo>
                    <a:pt x="62" y="41"/>
                  </a:lnTo>
                  <a:lnTo>
                    <a:pt x="58" y="40"/>
                  </a:lnTo>
                  <a:lnTo>
                    <a:pt x="53" y="39"/>
                  </a:lnTo>
                  <a:lnTo>
                    <a:pt x="49" y="39"/>
                  </a:lnTo>
                  <a:lnTo>
                    <a:pt x="44" y="38"/>
                  </a:lnTo>
                  <a:lnTo>
                    <a:pt x="40" y="37"/>
                  </a:lnTo>
                  <a:lnTo>
                    <a:pt x="36" y="37"/>
                  </a:lnTo>
                  <a:lnTo>
                    <a:pt x="31" y="36"/>
                  </a:lnTo>
                  <a:lnTo>
                    <a:pt x="27" y="35"/>
                  </a:lnTo>
                  <a:lnTo>
                    <a:pt x="22" y="35"/>
                  </a:lnTo>
                  <a:lnTo>
                    <a:pt x="18" y="35"/>
                  </a:lnTo>
                  <a:lnTo>
                    <a:pt x="14" y="35"/>
                  </a:lnTo>
                  <a:lnTo>
                    <a:pt x="10" y="35"/>
                  </a:lnTo>
                  <a:lnTo>
                    <a:pt x="6" y="36"/>
                  </a:lnTo>
                  <a:lnTo>
                    <a:pt x="3" y="37"/>
                  </a:lnTo>
                  <a:lnTo>
                    <a:pt x="0" y="38"/>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6" name="Freeform 94">
              <a:extLst>
                <a:ext uri="{FF2B5EF4-FFF2-40B4-BE49-F238E27FC236}">
                  <a16:creationId xmlns:a16="http://schemas.microsoft.com/office/drawing/2014/main" id="{779DA004-9DB5-BF86-C447-9E04D69B8DE5}"/>
                </a:ext>
              </a:extLst>
            </p:cNvPr>
            <p:cNvSpPr>
              <a:spLocks/>
            </p:cNvSpPr>
            <p:nvPr/>
          </p:nvSpPr>
          <p:spPr bwMode="auto">
            <a:xfrm>
              <a:off x="4770" y="3366"/>
              <a:ext cx="446" cy="216"/>
            </a:xfrm>
            <a:custGeom>
              <a:avLst/>
              <a:gdLst>
                <a:gd name="T0" fmla="*/ 0 w 381"/>
                <a:gd name="T1" fmla="*/ 0 h 192"/>
                <a:gd name="T2" fmla="*/ 15 w 381"/>
                <a:gd name="T3" fmla="*/ 54 h 192"/>
                <a:gd name="T4" fmla="*/ 29 w 381"/>
                <a:gd name="T5" fmla="*/ 78 h 192"/>
                <a:gd name="T6" fmla="*/ 43 w 381"/>
                <a:gd name="T7" fmla="*/ 99 h 192"/>
                <a:gd name="T8" fmla="*/ 63 w 381"/>
                <a:gd name="T9" fmla="*/ 117 h 192"/>
                <a:gd name="T10" fmla="*/ 81 w 381"/>
                <a:gd name="T11" fmla="*/ 133 h 192"/>
                <a:gd name="T12" fmla="*/ 103 w 381"/>
                <a:gd name="T13" fmla="*/ 150 h 192"/>
                <a:gd name="T14" fmla="*/ 129 w 381"/>
                <a:gd name="T15" fmla="*/ 162 h 192"/>
                <a:gd name="T16" fmla="*/ 153 w 381"/>
                <a:gd name="T17" fmla="*/ 174 h 192"/>
                <a:gd name="T18" fmla="*/ 179 w 381"/>
                <a:gd name="T19" fmla="*/ 183 h 192"/>
                <a:gd name="T20" fmla="*/ 210 w 381"/>
                <a:gd name="T21" fmla="*/ 195 h 192"/>
                <a:gd name="T22" fmla="*/ 241 w 381"/>
                <a:gd name="T23" fmla="*/ 203 h 192"/>
                <a:gd name="T24" fmla="*/ 272 w 381"/>
                <a:gd name="T25" fmla="*/ 209 h 192"/>
                <a:gd name="T26" fmla="*/ 304 w 381"/>
                <a:gd name="T27" fmla="*/ 216 h 192"/>
                <a:gd name="T28" fmla="*/ 337 w 381"/>
                <a:gd name="T29" fmla="*/ 221 h 192"/>
                <a:gd name="T30" fmla="*/ 370 w 381"/>
                <a:gd name="T31" fmla="*/ 228 h 192"/>
                <a:gd name="T32" fmla="*/ 403 w 381"/>
                <a:gd name="T33" fmla="*/ 231 h 192"/>
                <a:gd name="T34" fmla="*/ 439 w 381"/>
                <a:gd name="T35" fmla="*/ 234 h 192"/>
                <a:gd name="T36" fmla="*/ 472 w 381"/>
                <a:gd name="T37" fmla="*/ 241 h 192"/>
                <a:gd name="T38" fmla="*/ 505 w 381"/>
                <a:gd name="T39" fmla="*/ 243 h 192"/>
                <a:gd name="T40" fmla="*/ 537 w 381"/>
                <a:gd name="T41" fmla="*/ 246 h 192"/>
                <a:gd name="T42" fmla="*/ 571 w 381"/>
                <a:gd name="T43" fmla="*/ 253 h 192"/>
                <a:gd name="T44" fmla="*/ 603 w 381"/>
                <a:gd name="T45" fmla="*/ 259 h 192"/>
                <a:gd name="T46" fmla="*/ 632 w 381"/>
                <a:gd name="T47" fmla="*/ 263 h 192"/>
                <a:gd name="T48" fmla="*/ 665 w 381"/>
                <a:gd name="T49" fmla="*/ 270 h 192"/>
                <a:gd name="T50" fmla="*/ 694 w 381"/>
                <a:gd name="T51" fmla="*/ 276 h 192"/>
                <a:gd name="T52" fmla="*/ 722 w 381"/>
                <a:gd name="T53" fmla="*/ 285 h 192"/>
                <a:gd name="T54" fmla="*/ 748 w 381"/>
                <a:gd name="T55" fmla="*/ 294 h 192"/>
                <a:gd name="T56" fmla="*/ 771 w 381"/>
                <a:gd name="T57" fmla="*/ 305 h 192"/>
                <a:gd name="T58" fmla="*/ 796 w 381"/>
                <a:gd name="T59" fmla="*/ 316 h 192"/>
                <a:gd name="T60" fmla="*/ 816 w 381"/>
                <a:gd name="T61" fmla="*/ 331 h 192"/>
                <a:gd name="T62" fmla="*/ 836 w 381"/>
                <a:gd name="T63" fmla="*/ 344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 h="192">
                  <a:moveTo>
                    <a:pt x="0" y="0"/>
                  </a:moveTo>
                  <a:lnTo>
                    <a:pt x="7" y="30"/>
                  </a:lnTo>
                  <a:lnTo>
                    <a:pt x="13" y="43"/>
                  </a:lnTo>
                  <a:lnTo>
                    <a:pt x="20" y="54"/>
                  </a:lnTo>
                  <a:lnTo>
                    <a:pt x="28" y="65"/>
                  </a:lnTo>
                  <a:lnTo>
                    <a:pt x="37" y="74"/>
                  </a:lnTo>
                  <a:lnTo>
                    <a:pt x="47" y="83"/>
                  </a:lnTo>
                  <a:lnTo>
                    <a:pt x="58" y="90"/>
                  </a:lnTo>
                  <a:lnTo>
                    <a:pt x="70" y="97"/>
                  </a:lnTo>
                  <a:lnTo>
                    <a:pt x="82" y="102"/>
                  </a:lnTo>
                  <a:lnTo>
                    <a:pt x="96" y="108"/>
                  </a:lnTo>
                  <a:lnTo>
                    <a:pt x="109" y="112"/>
                  </a:lnTo>
                  <a:lnTo>
                    <a:pt x="123" y="116"/>
                  </a:lnTo>
                  <a:lnTo>
                    <a:pt x="138" y="120"/>
                  </a:lnTo>
                  <a:lnTo>
                    <a:pt x="153" y="123"/>
                  </a:lnTo>
                  <a:lnTo>
                    <a:pt x="168" y="126"/>
                  </a:lnTo>
                  <a:lnTo>
                    <a:pt x="183" y="128"/>
                  </a:lnTo>
                  <a:lnTo>
                    <a:pt x="199" y="130"/>
                  </a:lnTo>
                  <a:lnTo>
                    <a:pt x="214" y="133"/>
                  </a:lnTo>
                  <a:lnTo>
                    <a:pt x="229" y="135"/>
                  </a:lnTo>
                  <a:lnTo>
                    <a:pt x="244" y="137"/>
                  </a:lnTo>
                  <a:lnTo>
                    <a:pt x="260" y="140"/>
                  </a:lnTo>
                  <a:lnTo>
                    <a:pt x="274" y="143"/>
                  </a:lnTo>
                  <a:lnTo>
                    <a:pt x="288" y="146"/>
                  </a:lnTo>
                  <a:lnTo>
                    <a:pt x="302" y="149"/>
                  </a:lnTo>
                  <a:lnTo>
                    <a:pt x="316" y="153"/>
                  </a:lnTo>
                  <a:lnTo>
                    <a:pt x="328" y="158"/>
                  </a:lnTo>
                  <a:lnTo>
                    <a:pt x="340" y="163"/>
                  </a:lnTo>
                  <a:lnTo>
                    <a:pt x="351" y="169"/>
                  </a:lnTo>
                  <a:lnTo>
                    <a:pt x="362" y="175"/>
                  </a:lnTo>
                  <a:lnTo>
                    <a:pt x="371" y="183"/>
                  </a:lnTo>
                  <a:lnTo>
                    <a:pt x="380" y="191"/>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7" name="Freeform 95">
              <a:extLst>
                <a:ext uri="{FF2B5EF4-FFF2-40B4-BE49-F238E27FC236}">
                  <a16:creationId xmlns:a16="http://schemas.microsoft.com/office/drawing/2014/main" id="{BEE1EF81-D0F3-8594-434C-FCC50C1A9A03}"/>
                </a:ext>
              </a:extLst>
            </p:cNvPr>
            <p:cNvSpPr>
              <a:spLocks/>
            </p:cNvSpPr>
            <p:nvPr/>
          </p:nvSpPr>
          <p:spPr bwMode="auto">
            <a:xfrm>
              <a:off x="5205" y="3571"/>
              <a:ext cx="381" cy="410"/>
            </a:xfrm>
            <a:custGeom>
              <a:avLst/>
              <a:gdLst>
                <a:gd name="T0" fmla="*/ 0 w 325"/>
                <a:gd name="T1" fmla="*/ 0 h 363"/>
                <a:gd name="T2" fmla="*/ 40 w 325"/>
                <a:gd name="T3" fmla="*/ 38 h 363"/>
                <a:gd name="T4" fmla="*/ 62 w 325"/>
                <a:gd name="T5" fmla="*/ 59 h 363"/>
                <a:gd name="T6" fmla="*/ 86 w 325"/>
                <a:gd name="T7" fmla="*/ 77 h 363"/>
                <a:gd name="T8" fmla="*/ 106 w 325"/>
                <a:gd name="T9" fmla="*/ 97 h 363"/>
                <a:gd name="T10" fmla="*/ 129 w 325"/>
                <a:gd name="T11" fmla="*/ 115 h 363"/>
                <a:gd name="T12" fmla="*/ 152 w 325"/>
                <a:gd name="T13" fmla="*/ 134 h 363"/>
                <a:gd name="T14" fmla="*/ 177 w 325"/>
                <a:gd name="T15" fmla="*/ 154 h 363"/>
                <a:gd name="T16" fmla="*/ 202 w 325"/>
                <a:gd name="T17" fmla="*/ 171 h 363"/>
                <a:gd name="T18" fmla="*/ 229 w 325"/>
                <a:gd name="T19" fmla="*/ 189 h 363"/>
                <a:gd name="T20" fmla="*/ 253 w 325"/>
                <a:gd name="T21" fmla="*/ 209 h 363"/>
                <a:gd name="T22" fmla="*/ 280 w 325"/>
                <a:gd name="T23" fmla="*/ 227 h 363"/>
                <a:gd name="T24" fmla="*/ 305 w 325"/>
                <a:gd name="T25" fmla="*/ 246 h 363"/>
                <a:gd name="T26" fmla="*/ 329 w 325"/>
                <a:gd name="T27" fmla="*/ 265 h 363"/>
                <a:gd name="T28" fmla="*/ 354 w 325"/>
                <a:gd name="T29" fmla="*/ 285 h 363"/>
                <a:gd name="T30" fmla="*/ 382 w 325"/>
                <a:gd name="T31" fmla="*/ 302 h 363"/>
                <a:gd name="T32" fmla="*/ 408 w 325"/>
                <a:gd name="T33" fmla="*/ 323 h 363"/>
                <a:gd name="T34" fmla="*/ 431 w 325"/>
                <a:gd name="T35" fmla="*/ 342 h 363"/>
                <a:gd name="T36" fmla="*/ 456 w 325"/>
                <a:gd name="T37" fmla="*/ 360 h 363"/>
                <a:gd name="T38" fmla="*/ 479 w 325"/>
                <a:gd name="T39" fmla="*/ 382 h 363"/>
                <a:gd name="T40" fmla="*/ 504 w 325"/>
                <a:gd name="T41" fmla="*/ 402 h 363"/>
                <a:gd name="T42" fmla="*/ 526 w 325"/>
                <a:gd name="T43" fmla="*/ 424 h 363"/>
                <a:gd name="T44" fmla="*/ 551 w 325"/>
                <a:gd name="T45" fmla="*/ 444 h 363"/>
                <a:gd name="T46" fmla="*/ 573 w 325"/>
                <a:gd name="T47" fmla="*/ 466 h 363"/>
                <a:gd name="T48" fmla="*/ 592 w 325"/>
                <a:gd name="T49" fmla="*/ 489 h 363"/>
                <a:gd name="T50" fmla="*/ 615 w 325"/>
                <a:gd name="T51" fmla="*/ 513 h 363"/>
                <a:gd name="T52" fmla="*/ 633 w 325"/>
                <a:gd name="T53" fmla="*/ 538 h 363"/>
                <a:gd name="T54" fmla="*/ 654 w 325"/>
                <a:gd name="T55" fmla="*/ 560 h 363"/>
                <a:gd name="T56" fmla="*/ 671 w 325"/>
                <a:gd name="T57" fmla="*/ 583 h 363"/>
                <a:gd name="T58" fmla="*/ 689 w 325"/>
                <a:gd name="T59" fmla="*/ 611 h 363"/>
                <a:gd name="T60" fmla="*/ 703 w 325"/>
                <a:gd name="T61" fmla="*/ 638 h 363"/>
                <a:gd name="T62" fmla="*/ 717 w 325"/>
                <a:gd name="T63" fmla="*/ 666 h 3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5" h="363">
                  <a:moveTo>
                    <a:pt x="0" y="0"/>
                  </a:moveTo>
                  <a:lnTo>
                    <a:pt x="18" y="21"/>
                  </a:lnTo>
                  <a:lnTo>
                    <a:pt x="27" y="32"/>
                  </a:lnTo>
                  <a:lnTo>
                    <a:pt x="38" y="42"/>
                  </a:lnTo>
                  <a:lnTo>
                    <a:pt x="48" y="52"/>
                  </a:lnTo>
                  <a:lnTo>
                    <a:pt x="58" y="63"/>
                  </a:lnTo>
                  <a:lnTo>
                    <a:pt x="69" y="73"/>
                  </a:lnTo>
                  <a:lnTo>
                    <a:pt x="80" y="83"/>
                  </a:lnTo>
                  <a:lnTo>
                    <a:pt x="91" y="93"/>
                  </a:lnTo>
                  <a:lnTo>
                    <a:pt x="103" y="103"/>
                  </a:lnTo>
                  <a:lnTo>
                    <a:pt x="114" y="113"/>
                  </a:lnTo>
                  <a:lnTo>
                    <a:pt x="126" y="124"/>
                  </a:lnTo>
                  <a:lnTo>
                    <a:pt x="137" y="134"/>
                  </a:lnTo>
                  <a:lnTo>
                    <a:pt x="149" y="144"/>
                  </a:lnTo>
                  <a:lnTo>
                    <a:pt x="160" y="154"/>
                  </a:lnTo>
                  <a:lnTo>
                    <a:pt x="172" y="164"/>
                  </a:lnTo>
                  <a:lnTo>
                    <a:pt x="184" y="175"/>
                  </a:lnTo>
                  <a:lnTo>
                    <a:pt x="195" y="186"/>
                  </a:lnTo>
                  <a:lnTo>
                    <a:pt x="206" y="196"/>
                  </a:lnTo>
                  <a:lnTo>
                    <a:pt x="217" y="208"/>
                  </a:lnTo>
                  <a:lnTo>
                    <a:pt x="228" y="219"/>
                  </a:lnTo>
                  <a:lnTo>
                    <a:pt x="238" y="230"/>
                  </a:lnTo>
                  <a:lnTo>
                    <a:pt x="249" y="242"/>
                  </a:lnTo>
                  <a:lnTo>
                    <a:pt x="259" y="254"/>
                  </a:lnTo>
                  <a:lnTo>
                    <a:pt x="268" y="266"/>
                  </a:lnTo>
                  <a:lnTo>
                    <a:pt x="278" y="279"/>
                  </a:lnTo>
                  <a:lnTo>
                    <a:pt x="286" y="292"/>
                  </a:lnTo>
                  <a:lnTo>
                    <a:pt x="295" y="305"/>
                  </a:lnTo>
                  <a:lnTo>
                    <a:pt x="303" y="318"/>
                  </a:lnTo>
                  <a:lnTo>
                    <a:pt x="311" y="332"/>
                  </a:lnTo>
                  <a:lnTo>
                    <a:pt x="318" y="347"/>
                  </a:lnTo>
                  <a:lnTo>
                    <a:pt x="324" y="36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8" name="Line 96">
              <a:extLst>
                <a:ext uri="{FF2B5EF4-FFF2-40B4-BE49-F238E27FC236}">
                  <a16:creationId xmlns:a16="http://schemas.microsoft.com/office/drawing/2014/main" id="{78A63113-9BB4-3B64-228C-C1C026A59AD6}"/>
                </a:ext>
              </a:extLst>
            </p:cNvPr>
            <p:cNvSpPr>
              <a:spLocks noChangeShapeType="1"/>
            </p:cNvSpPr>
            <p:nvPr/>
          </p:nvSpPr>
          <p:spPr bwMode="auto">
            <a:xfrm>
              <a:off x="5473" y="3420"/>
              <a:ext cx="0" cy="43"/>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9" name="Freeform 97">
              <a:extLst>
                <a:ext uri="{FF2B5EF4-FFF2-40B4-BE49-F238E27FC236}">
                  <a16:creationId xmlns:a16="http://schemas.microsoft.com/office/drawing/2014/main" id="{B7E0DCDF-6957-01F2-5937-A5F089E076A5}"/>
                </a:ext>
              </a:extLst>
            </p:cNvPr>
            <p:cNvSpPr>
              <a:spLocks/>
            </p:cNvSpPr>
            <p:nvPr/>
          </p:nvSpPr>
          <p:spPr bwMode="auto">
            <a:xfrm>
              <a:off x="3274" y="1360"/>
              <a:ext cx="205" cy="189"/>
            </a:xfrm>
            <a:custGeom>
              <a:avLst/>
              <a:gdLst>
                <a:gd name="T0" fmla="*/ 383 w 175"/>
                <a:gd name="T1" fmla="*/ 76 h 167"/>
                <a:gd name="T2" fmla="*/ 375 w 175"/>
                <a:gd name="T3" fmla="*/ 75 h 167"/>
                <a:gd name="T4" fmla="*/ 362 w 175"/>
                <a:gd name="T5" fmla="*/ 70 h 167"/>
                <a:gd name="T6" fmla="*/ 349 w 175"/>
                <a:gd name="T7" fmla="*/ 67 h 167"/>
                <a:gd name="T8" fmla="*/ 330 w 175"/>
                <a:gd name="T9" fmla="*/ 61 h 167"/>
                <a:gd name="T10" fmla="*/ 310 w 175"/>
                <a:gd name="T11" fmla="*/ 54 h 167"/>
                <a:gd name="T12" fmla="*/ 293 w 175"/>
                <a:gd name="T13" fmla="*/ 46 h 167"/>
                <a:gd name="T14" fmla="*/ 271 w 175"/>
                <a:gd name="T15" fmla="*/ 40 h 167"/>
                <a:gd name="T16" fmla="*/ 254 w 175"/>
                <a:gd name="T17" fmla="*/ 29 h 167"/>
                <a:gd name="T18" fmla="*/ 242 w 175"/>
                <a:gd name="T19" fmla="*/ 25 h 167"/>
                <a:gd name="T20" fmla="*/ 233 w 175"/>
                <a:gd name="T21" fmla="*/ 16 h 167"/>
                <a:gd name="T22" fmla="*/ 227 w 175"/>
                <a:gd name="T23" fmla="*/ 10 h 167"/>
                <a:gd name="T24" fmla="*/ 219 w 175"/>
                <a:gd name="T25" fmla="*/ 3 h 167"/>
                <a:gd name="T26" fmla="*/ 210 w 175"/>
                <a:gd name="T27" fmla="*/ 1 h 167"/>
                <a:gd name="T28" fmla="*/ 200 w 175"/>
                <a:gd name="T29" fmla="*/ 0 h 167"/>
                <a:gd name="T30" fmla="*/ 177 w 175"/>
                <a:gd name="T31" fmla="*/ 1 h 167"/>
                <a:gd name="T32" fmla="*/ 151 w 175"/>
                <a:gd name="T33" fmla="*/ 9 h 167"/>
                <a:gd name="T34" fmla="*/ 129 w 175"/>
                <a:gd name="T35" fmla="*/ 14 h 167"/>
                <a:gd name="T36" fmla="*/ 107 w 175"/>
                <a:gd name="T37" fmla="*/ 25 h 167"/>
                <a:gd name="T38" fmla="*/ 90 w 175"/>
                <a:gd name="T39" fmla="*/ 40 h 167"/>
                <a:gd name="T40" fmla="*/ 75 w 175"/>
                <a:gd name="T41" fmla="*/ 55 h 167"/>
                <a:gd name="T42" fmla="*/ 63 w 175"/>
                <a:gd name="T43" fmla="*/ 76 h 167"/>
                <a:gd name="T44" fmla="*/ 47 w 175"/>
                <a:gd name="T45" fmla="*/ 101 h 167"/>
                <a:gd name="T46" fmla="*/ 35 w 175"/>
                <a:gd name="T47" fmla="*/ 123 h 167"/>
                <a:gd name="T48" fmla="*/ 34 w 175"/>
                <a:gd name="T49" fmla="*/ 132 h 167"/>
                <a:gd name="T50" fmla="*/ 30 w 175"/>
                <a:gd name="T51" fmla="*/ 140 h 167"/>
                <a:gd name="T52" fmla="*/ 34 w 175"/>
                <a:gd name="T53" fmla="*/ 149 h 167"/>
                <a:gd name="T54" fmla="*/ 35 w 175"/>
                <a:gd name="T55" fmla="*/ 157 h 167"/>
                <a:gd name="T56" fmla="*/ 35 w 175"/>
                <a:gd name="T57" fmla="*/ 165 h 167"/>
                <a:gd name="T58" fmla="*/ 37 w 175"/>
                <a:gd name="T59" fmla="*/ 177 h 167"/>
                <a:gd name="T60" fmla="*/ 40 w 175"/>
                <a:gd name="T61" fmla="*/ 188 h 167"/>
                <a:gd name="T62" fmla="*/ 40 w 175"/>
                <a:gd name="T63" fmla="*/ 198 h 167"/>
                <a:gd name="T64" fmla="*/ 40 w 175"/>
                <a:gd name="T65" fmla="*/ 203 h 167"/>
                <a:gd name="T66" fmla="*/ 40 w 175"/>
                <a:gd name="T67" fmla="*/ 208 h 167"/>
                <a:gd name="T68" fmla="*/ 41 w 175"/>
                <a:gd name="T69" fmla="*/ 212 h 167"/>
                <a:gd name="T70" fmla="*/ 41 w 175"/>
                <a:gd name="T71" fmla="*/ 214 h 167"/>
                <a:gd name="T72" fmla="*/ 41 w 175"/>
                <a:gd name="T73" fmla="*/ 222 h 167"/>
                <a:gd name="T74" fmla="*/ 40 w 175"/>
                <a:gd name="T75" fmla="*/ 224 h 167"/>
                <a:gd name="T76" fmla="*/ 40 w 175"/>
                <a:gd name="T77" fmla="*/ 230 h 167"/>
                <a:gd name="T78" fmla="*/ 34 w 175"/>
                <a:gd name="T79" fmla="*/ 240 h 167"/>
                <a:gd name="T80" fmla="*/ 29 w 175"/>
                <a:gd name="T81" fmla="*/ 249 h 167"/>
                <a:gd name="T82" fmla="*/ 25 w 175"/>
                <a:gd name="T83" fmla="*/ 251 h 167"/>
                <a:gd name="T84" fmla="*/ 18 w 175"/>
                <a:gd name="T85" fmla="*/ 254 h 167"/>
                <a:gd name="T86" fmla="*/ 13 w 175"/>
                <a:gd name="T87" fmla="*/ 257 h 167"/>
                <a:gd name="T88" fmla="*/ 9 w 175"/>
                <a:gd name="T89" fmla="*/ 263 h 167"/>
                <a:gd name="T90" fmla="*/ 2 w 175"/>
                <a:gd name="T91" fmla="*/ 265 h 167"/>
                <a:gd name="T92" fmla="*/ 0 w 175"/>
                <a:gd name="T93" fmla="*/ 270 h 167"/>
                <a:gd name="T94" fmla="*/ 0 w 175"/>
                <a:gd name="T95" fmla="*/ 270 h 167"/>
                <a:gd name="T96" fmla="*/ 0 w 175"/>
                <a:gd name="T97" fmla="*/ 270 h 167"/>
                <a:gd name="T98" fmla="*/ 0 w 175"/>
                <a:gd name="T99" fmla="*/ 270 h 167"/>
                <a:gd name="T100" fmla="*/ 0 w 175"/>
                <a:gd name="T101" fmla="*/ 270 h 167"/>
                <a:gd name="T102" fmla="*/ 0 w 175"/>
                <a:gd name="T103" fmla="*/ 270 h 167"/>
                <a:gd name="T104" fmla="*/ 0 w 175"/>
                <a:gd name="T105" fmla="*/ 270 h 167"/>
                <a:gd name="T106" fmla="*/ 0 w 175"/>
                <a:gd name="T107" fmla="*/ 270 h 167"/>
                <a:gd name="T108" fmla="*/ 0 w 175"/>
                <a:gd name="T109" fmla="*/ 272 h 167"/>
                <a:gd name="T110" fmla="*/ 0 w 175"/>
                <a:gd name="T111" fmla="*/ 276 h 167"/>
                <a:gd name="T112" fmla="*/ 0 w 175"/>
                <a:gd name="T113" fmla="*/ 284 h 167"/>
                <a:gd name="T114" fmla="*/ 0 w 175"/>
                <a:gd name="T115" fmla="*/ 290 h 167"/>
                <a:gd name="T116" fmla="*/ 0 w 175"/>
                <a:gd name="T117" fmla="*/ 295 h 167"/>
                <a:gd name="T118" fmla="*/ 0 w 175"/>
                <a:gd name="T119" fmla="*/ 300 h 167"/>
                <a:gd name="T120" fmla="*/ 0 w 175"/>
                <a:gd name="T121" fmla="*/ 308 h 167"/>
                <a:gd name="T122" fmla="*/ 0 w 175"/>
                <a:gd name="T123" fmla="*/ 308 h 1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5" h="167">
                  <a:moveTo>
                    <a:pt x="174" y="42"/>
                  </a:moveTo>
                  <a:lnTo>
                    <a:pt x="174" y="41"/>
                  </a:lnTo>
                  <a:lnTo>
                    <a:pt x="173" y="41"/>
                  </a:lnTo>
                  <a:lnTo>
                    <a:pt x="172" y="41"/>
                  </a:lnTo>
                  <a:lnTo>
                    <a:pt x="171" y="40"/>
                  </a:lnTo>
                  <a:lnTo>
                    <a:pt x="170" y="40"/>
                  </a:lnTo>
                  <a:lnTo>
                    <a:pt x="168" y="40"/>
                  </a:lnTo>
                  <a:lnTo>
                    <a:pt x="167" y="39"/>
                  </a:lnTo>
                  <a:lnTo>
                    <a:pt x="166" y="39"/>
                  </a:lnTo>
                  <a:lnTo>
                    <a:pt x="164" y="38"/>
                  </a:lnTo>
                  <a:lnTo>
                    <a:pt x="163" y="37"/>
                  </a:lnTo>
                  <a:lnTo>
                    <a:pt x="161" y="37"/>
                  </a:lnTo>
                  <a:lnTo>
                    <a:pt x="160" y="36"/>
                  </a:lnTo>
                  <a:lnTo>
                    <a:pt x="158" y="36"/>
                  </a:lnTo>
                  <a:lnTo>
                    <a:pt x="156" y="35"/>
                  </a:lnTo>
                  <a:lnTo>
                    <a:pt x="154" y="34"/>
                  </a:lnTo>
                  <a:lnTo>
                    <a:pt x="152" y="33"/>
                  </a:lnTo>
                  <a:lnTo>
                    <a:pt x="150" y="33"/>
                  </a:lnTo>
                  <a:lnTo>
                    <a:pt x="148" y="32"/>
                  </a:lnTo>
                  <a:lnTo>
                    <a:pt x="145" y="31"/>
                  </a:lnTo>
                  <a:lnTo>
                    <a:pt x="143" y="30"/>
                  </a:lnTo>
                  <a:lnTo>
                    <a:pt x="141" y="29"/>
                  </a:lnTo>
                  <a:lnTo>
                    <a:pt x="139" y="28"/>
                  </a:lnTo>
                  <a:lnTo>
                    <a:pt x="136" y="27"/>
                  </a:lnTo>
                  <a:lnTo>
                    <a:pt x="134" y="26"/>
                  </a:lnTo>
                  <a:lnTo>
                    <a:pt x="132" y="25"/>
                  </a:lnTo>
                  <a:lnTo>
                    <a:pt x="129" y="24"/>
                  </a:lnTo>
                  <a:lnTo>
                    <a:pt x="127" y="23"/>
                  </a:lnTo>
                  <a:lnTo>
                    <a:pt x="124" y="22"/>
                  </a:lnTo>
                  <a:lnTo>
                    <a:pt x="122" y="21"/>
                  </a:lnTo>
                  <a:lnTo>
                    <a:pt x="119" y="19"/>
                  </a:lnTo>
                  <a:lnTo>
                    <a:pt x="118" y="18"/>
                  </a:lnTo>
                  <a:lnTo>
                    <a:pt x="116" y="17"/>
                  </a:lnTo>
                  <a:lnTo>
                    <a:pt x="115" y="16"/>
                  </a:lnTo>
                  <a:lnTo>
                    <a:pt x="114" y="15"/>
                  </a:lnTo>
                  <a:lnTo>
                    <a:pt x="112" y="14"/>
                  </a:lnTo>
                  <a:lnTo>
                    <a:pt x="111" y="13"/>
                  </a:lnTo>
                  <a:lnTo>
                    <a:pt x="110" y="13"/>
                  </a:lnTo>
                  <a:lnTo>
                    <a:pt x="109" y="11"/>
                  </a:lnTo>
                  <a:lnTo>
                    <a:pt x="108" y="11"/>
                  </a:lnTo>
                  <a:lnTo>
                    <a:pt x="107" y="10"/>
                  </a:lnTo>
                  <a:lnTo>
                    <a:pt x="106" y="9"/>
                  </a:lnTo>
                  <a:lnTo>
                    <a:pt x="106" y="8"/>
                  </a:lnTo>
                  <a:lnTo>
                    <a:pt x="105" y="7"/>
                  </a:lnTo>
                  <a:lnTo>
                    <a:pt x="104" y="6"/>
                  </a:lnTo>
                  <a:lnTo>
                    <a:pt x="103" y="5"/>
                  </a:lnTo>
                  <a:lnTo>
                    <a:pt x="102" y="5"/>
                  </a:lnTo>
                  <a:lnTo>
                    <a:pt x="101" y="4"/>
                  </a:lnTo>
                  <a:lnTo>
                    <a:pt x="100" y="3"/>
                  </a:lnTo>
                  <a:lnTo>
                    <a:pt x="99" y="2"/>
                  </a:lnTo>
                  <a:lnTo>
                    <a:pt x="98" y="1"/>
                  </a:lnTo>
                  <a:lnTo>
                    <a:pt x="97" y="1"/>
                  </a:lnTo>
                  <a:lnTo>
                    <a:pt x="96" y="1"/>
                  </a:lnTo>
                  <a:lnTo>
                    <a:pt x="95" y="0"/>
                  </a:lnTo>
                  <a:lnTo>
                    <a:pt x="94" y="0"/>
                  </a:lnTo>
                  <a:lnTo>
                    <a:pt x="92" y="0"/>
                  </a:lnTo>
                  <a:lnTo>
                    <a:pt x="91" y="0"/>
                  </a:lnTo>
                  <a:lnTo>
                    <a:pt x="90" y="0"/>
                  </a:lnTo>
                  <a:lnTo>
                    <a:pt x="88" y="0"/>
                  </a:lnTo>
                  <a:lnTo>
                    <a:pt x="87" y="0"/>
                  </a:lnTo>
                  <a:lnTo>
                    <a:pt x="80" y="1"/>
                  </a:lnTo>
                  <a:lnTo>
                    <a:pt x="77" y="1"/>
                  </a:lnTo>
                  <a:lnTo>
                    <a:pt x="74" y="2"/>
                  </a:lnTo>
                  <a:lnTo>
                    <a:pt x="71" y="3"/>
                  </a:lnTo>
                  <a:lnTo>
                    <a:pt x="68" y="4"/>
                  </a:lnTo>
                  <a:lnTo>
                    <a:pt x="66" y="5"/>
                  </a:lnTo>
                  <a:lnTo>
                    <a:pt x="63" y="5"/>
                  </a:lnTo>
                  <a:lnTo>
                    <a:pt x="60" y="7"/>
                  </a:lnTo>
                  <a:lnTo>
                    <a:pt x="58" y="8"/>
                  </a:lnTo>
                  <a:lnTo>
                    <a:pt x="56" y="9"/>
                  </a:lnTo>
                  <a:lnTo>
                    <a:pt x="54" y="11"/>
                  </a:lnTo>
                  <a:lnTo>
                    <a:pt x="51" y="12"/>
                  </a:lnTo>
                  <a:lnTo>
                    <a:pt x="49" y="13"/>
                  </a:lnTo>
                  <a:lnTo>
                    <a:pt x="47" y="15"/>
                  </a:lnTo>
                  <a:lnTo>
                    <a:pt x="45" y="17"/>
                  </a:lnTo>
                  <a:lnTo>
                    <a:pt x="43" y="19"/>
                  </a:lnTo>
                  <a:lnTo>
                    <a:pt x="41" y="21"/>
                  </a:lnTo>
                  <a:lnTo>
                    <a:pt x="39" y="23"/>
                  </a:lnTo>
                  <a:lnTo>
                    <a:pt x="38" y="25"/>
                  </a:lnTo>
                  <a:lnTo>
                    <a:pt x="36" y="28"/>
                  </a:lnTo>
                  <a:lnTo>
                    <a:pt x="34" y="30"/>
                  </a:lnTo>
                  <a:lnTo>
                    <a:pt x="32" y="33"/>
                  </a:lnTo>
                  <a:lnTo>
                    <a:pt x="31" y="35"/>
                  </a:lnTo>
                  <a:lnTo>
                    <a:pt x="29" y="38"/>
                  </a:lnTo>
                  <a:lnTo>
                    <a:pt x="28" y="41"/>
                  </a:lnTo>
                  <a:lnTo>
                    <a:pt x="26" y="44"/>
                  </a:lnTo>
                  <a:lnTo>
                    <a:pt x="24" y="48"/>
                  </a:lnTo>
                  <a:lnTo>
                    <a:pt x="22" y="51"/>
                  </a:lnTo>
                  <a:lnTo>
                    <a:pt x="21" y="55"/>
                  </a:lnTo>
                  <a:lnTo>
                    <a:pt x="19" y="58"/>
                  </a:lnTo>
                  <a:lnTo>
                    <a:pt x="18" y="62"/>
                  </a:lnTo>
                  <a:lnTo>
                    <a:pt x="17" y="65"/>
                  </a:lnTo>
                  <a:lnTo>
                    <a:pt x="16" y="66"/>
                  </a:lnTo>
                  <a:lnTo>
                    <a:pt x="16" y="68"/>
                  </a:lnTo>
                  <a:lnTo>
                    <a:pt x="15" y="69"/>
                  </a:lnTo>
                  <a:lnTo>
                    <a:pt x="15" y="70"/>
                  </a:lnTo>
                  <a:lnTo>
                    <a:pt x="15" y="71"/>
                  </a:lnTo>
                  <a:lnTo>
                    <a:pt x="15" y="73"/>
                  </a:lnTo>
                  <a:lnTo>
                    <a:pt x="14" y="75"/>
                  </a:lnTo>
                  <a:lnTo>
                    <a:pt x="14" y="76"/>
                  </a:lnTo>
                  <a:lnTo>
                    <a:pt x="15" y="77"/>
                  </a:lnTo>
                  <a:lnTo>
                    <a:pt x="15" y="78"/>
                  </a:lnTo>
                  <a:lnTo>
                    <a:pt x="15" y="79"/>
                  </a:lnTo>
                  <a:lnTo>
                    <a:pt x="15" y="80"/>
                  </a:lnTo>
                  <a:lnTo>
                    <a:pt x="15" y="81"/>
                  </a:lnTo>
                  <a:lnTo>
                    <a:pt x="15" y="82"/>
                  </a:lnTo>
                  <a:lnTo>
                    <a:pt x="16" y="83"/>
                  </a:lnTo>
                  <a:lnTo>
                    <a:pt x="16" y="85"/>
                  </a:lnTo>
                  <a:lnTo>
                    <a:pt x="16" y="86"/>
                  </a:lnTo>
                  <a:lnTo>
                    <a:pt x="16" y="87"/>
                  </a:lnTo>
                  <a:lnTo>
                    <a:pt x="16" y="88"/>
                  </a:lnTo>
                  <a:lnTo>
                    <a:pt x="16" y="89"/>
                  </a:lnTo>
                  <a:lnTo>
                    <a:pt x="17" y="91"/>
                  </a:lnTo>
                  <a:lnTo>
                    <a:pt x="17" y="92"/>
                  </a:lnTo>
                  <a:lnTo>
                    <a:pt x="17" y="93"/>
                  </a:lnTo>
                  <a:lnTo>
                    <a:pt x="17" y="95"/>
                  </a:lnTo>
                  <a:lnTo>
                    <a:pt x="18" y="97"/>
                  </a:lnTo>
                  <a:lnTo>
                    <a:pt x="18" y="98"/>
                  </a:lnTo>
                  <a:lnTo>
                    <a:pt x="18" y="100"/>
                  </a:lnTo>
                  <a:lnTo>
                    <a:pt x="18" y="102"/>
                  </a:lnTo>
                  <a:lnTo>
                    <a:pt x="18" y="104"/>
                  </a:lnTo>
                  <a:lnTo>
                    <a:pt x="18" y="105"/>
                  </a:lnTo>
                  <a:lnTo>
                    <a:pt x="18" y="106"/>
                  </a:lnTo>
                  <a:lnTo>
                    <a:pt x="18" y="107"/>
                  </a:lnTo>
                  <a:lnTo>
                    <a:pt x="18" y="108"/>
                  </a:lnTo>
                  <a:lnTo>
                    <a:pt x="18" y="109"/>
                  </a:lnTo>
                  <a:lnTo>
                    <a:pt x="18" y="110"/>
                  </a:lnTo>
                  <a:lnTo>
                    <a:pt x="18" y="111"/>
                  </a:lnTo>
                  <a:lnTo>
                    <a:pt x="18" y="112"/>
                  </a:lnTo>
                  <a:lnTo>
                    <a:pt x="18" y="113"/>
                  </a:lnTo>
                  <a:lnTo>
                    <a:pt x="19" y="113"/>
                  </a:lnTo>
                  <a:lnTo>
                    <a:pt x="19" y="114"/>
                  </a:lnTo>
                  <a:lnTo>
                    <a:pt x="19" y="115"/>
                  </a:lnTo>
                  <a:lnTo>
                    <a:pt x="19" y="116"/>
                  </a:lnTo>
                  <a:lnTo>
                    <a:pt x="19" y="117"/>
                  </a:lnTo>
                  <a:lnTo>
                    <a:pt x="19" y="118"/>
                  </a:lnTo>
                  <a:lnTo>
                    <a:pt x="19" y="119"/>
                  </a:lnTo>
                  <a:lnTo>
                    <a:pt x="19" y="120"/>
                  </a:lnTo>
                  <a:lnTo>
                    <a:pt x="18" y="121"/>
                  </a:lnTo>
                  <a:lnTo>
                    <a:pt x="18" y="122"/>
                  </a:lnTo>
                  <a:lnTo>
                    <a:pt x="18" y="123"/>
                  </a:lnTo>
                  <a:lnTo>
                    <a:pt x="18" y="124"/>
                  </a:lnTo>
                  <a:lnTo>
                    <a:pt x="17" y="126"/>
                  </a:lnTo>
                  <a:lnTo>
                    <a:pt x="16" y="127"/>
                  </a:lnTo>
                  <a:lnTo>
                    <a:pt x="16" y="128"/>
                  </a:lnTo>
                  <a:lnTo>
                    <a:pt x="15" y="129"/>
                  </a:lnTo>
                  <a:lnTo>
                    <a:pt x="15" y="130"/>
                  </a:lnTo>
                  <a:lnTo>
                    <a:pt x="14" y="131"/>
                  </a:lnTo>
                  <a:lnTo>
                    <a:pt x="14" y="132"/>
                  </a:lnTo>
                  <a:lnTo>
                    <a:pt x="13" y="133"/>
                  </a:lnTo>
                  <a:lnTo>
                    <a:pt x="12" y="133"/>
                  </a:lnTo>
                  <a:lnTo>
                    <a:pt x="12" y="134"/>
                  </a:lnTo>
                  <a:lnTo>
                    <a:pt x="11" y="135"/>
                  </a:lnTo>
                  <a:lnTo>
                    <a:pt x="10" y="136"/>
                  </a:lnTo>
                  <a:lnTo>
                    <a:pt x="9" y="137"/>
                  </a:lnTo>
                  <a:lnTo>
                    <a:pt x="8" y="137"/>
                  </a:lnTo>
                  <a:lnTo>
                    <a:pt x="8" y="138"/>
                  </a:lnTo>
                  <a:lnTo>
                    <a:pt x="7" y="138"/>
                  </a:lnTo>
                  <a:lnTo>
                    <a:pt x="6" y="139"/>
                  </a:lnTo>
                  <a:lnTo>
                    <a:pt x="5" y="140"/>
                  </a:lnTo>
                  <a:lnTo>
                    <a:pt x="4" y="141"/>
                  </a:lnTo>
                  <a:lnTo>
                    <a:pt x="3" y="142"/>
                  </a:lnTo>
                  <a:lnTo>
                    <a:pt x="2" y="142"/>
                  </a:lnTo>
                  <a:lnTo>
                    <a:pt x="2" y="143"/>
                  </a:lnTo>
                  <a:lnTo>
                    <a:pt x="1" y="143"/>
                  </a:lnTo>
                  <a:lnTo>
                    <a:pt x="1" y="144"/>
                  </a:lnTo>
                  <a:lnTo>
                    <a:pt x="0" y="145"/>
                  </a:lnTo>
                  <a:lnTo>
                    <a:pt x="0" y="146"/>
                  </a:lnTo>
                  <a:lnTo>
                    <a:pt x="0" y="147"/>
                  </a:lnTo>
                  <a:lnTo>
                    <a:pt x="0" y="148"/>
                  </a:lnTo>
                  <a:lnTo>
                    <a:pt x="0" y="149"/>
                  </a:lnTo>
                  <a:lnTo>
                    <a:pt x="0" y="150"/>
                  </a:lnTo>
                  <a:lnTo>
                    <a:pt x="0" y="151"/>
                  </a:lnTo>
                  <a:lnTo>
                    <a:pt x="0" y="153"/>
                  </a:lnTo>
                  <a:lnTo>
                    <a:pt x="0" y="154"/>
                  </a:lnTo>
                  <a:lnTo>
                    <a:pt x="0" y="155"/>
                  </a:lnTo>
                  <a:lnTo>
                    <a:pt x="0" y="156"/>
                  </a:lnTo>
                  <a:lnTo>
                    <a:pt x="0" y="157"/>
                  </a:lnTo>
                  <a:lnTo>
                    <a:pt x="0" y="158"/>
                  </a:lnTo>
                  <a:lnTo>
                    <a:pt x="0" y="159"/>
                  </a:lnTo>
                  <a:lnTo>
                    <a:pt x="0" y="160"/>
                  </a:lnTo>
                  <a:lnTo>
                    <a:pt x="0" y="161"/>
                  </a:lnTo>
                  <a:lnTo>
                    <a:pt x="0" y="162"/>
                  </a:lnTo>
                  <a:lnTo>
                    <a:pt x="0" y="163"/>
                  </a:lnTo>
                  <a:lnTo>
                    <a:pt x="0" y="164"/>
                  </a:lnTo>
                  <a:lnTo>
                    <a:pt x="0" y="165"/>
                  </a:lnTo>
                  <a:lnTo>
                    <a:pt x="0" y="16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0" name="Freeform 98">
              <a:extLst>
                <a:ext uri="{FF2B5EF4-FFF2-40B4-BE49-F238E27FC236}">
                  <a16:creationId xmlns:a16="http://schemas.microsoft.com/office/drawing/2014/main" id="{3B5145B0-3FE7-0A3A-9316-313AB2B07A1C}"/>
                </a:ext>
              </a:extLst>
            </p:cNvPr>
            <p:cNvSpPr>
              <a:spLocks/>
            </p:cNvSpPr>
            <p:nvPr/>
          </p:nvSpPr>
          <p:spPr bwMode="auto">
            <a:xfrm>
              <a:off x="3050" y="1687"/>
              <a:ext cx="64" cy="305"/>
            </a:xfrm>
            <a:custGeom>
              <a:avLst/>
              <a:gdLst>
                <a:gd name="T0" fmla="*/ 113 w 55"/>
                <a:gd name="T1" fmla="*/ 2 h 271"/>
                <a:gd name="T2" fmla="*/ 106 w 55"/>
                <a:gd name="T3" fmla="*/ 14 h 271"/>
                <a:gd name="T4" fmla="*/ 100 w 55"/>
                <a:gd name="T5" fmla="*/ 29 h 271"/>
                <a:gd name="T6" fmla="*/ 90 w 55"/>
                <a:gd name="T7" fmla="*/ 47 h 271"/>
                <a:gd name="T8" fmla="*/ 80 w 55"/>
                <a:gd name="T9" fmla="*/ 69 h 271"/>
                <a:gd name="T10" fmla="*/ 67 w 55"/>
                <a:gd name="T11" fmla="*/ 90 h 271"/>
                <a:gd name="T12" fmla="*/ 64 w 55"/>
                <a:gd name="T13" fmla="*/ 102 h 271"/>
                <a:gd name="T14" fmla="*/ 57 w 55"/>
                <a:gd name="T15" fmla="*/ 114 h 271"/>
                <a:gd name="T16" fmla="*/ 51 w 55"/>
                <a:gd name="T17" fmla="*/ 125 h 271"/>
                <a:gd name="T18" fmla="*/ 44 w 55"/>
                <a:gd name="T19" fmla="*/ 140 h 271"/>
                <a:gd name="T20" fmla="*/ 35 w 55"/>
                <a:gd name="T21" fmla="*/ 162 h 271"/>
                <a:gd name="T22" fmla="*/ 26 w 55"/>
                <a:gd name="T23" fmla="*/ 174 h 271"/>
                <a:gd name="T24" fmla="*/ 16 w 55"/>
                <a:gd name="T25" fmla="*/ 186 h 271"/>
                <a:gd name="T26" fmla="*/ 10 w 55"/>
                <a:gd name="T27" fmla="*/ 196 h 271"/>
                <a:gd name="T28" fmla="*/ 3 w 55"/>
                <a:gd name="T29" fmla="*/ 213 h 271"/>
                <a:gd name="T30" fmla="*/ 0 w 55"/>
                <a:gd name="T31" fmla="*/ 232 h 271"/>
                <a:gd name="T32" fmla="*/ 0 w 55"/>
                <a:gd name="T33" fmla="*/ 246 h 271"/>
                <a:gd name="T34" fmla="*/ 0 w 55"/>
                <a:gd name="T35" fmla="*/ 259 h 271"/>
                <a:gd name="T36" fmla="*/ 0 w 55"/>
                <a:gd name="T37" fmla="*/ 270 h 271"/>
                <a:gd name="T38" fmla="*/ 1 w 55"/>
                <a:gd name="T39" fmla="*/ 284 h 271"/>
                <a:gd name="T40" fmla="*/ 2 w 55"/>
                <a:gd name="T41" fmla="*/ 303 h 271"/>
                <a:gd name="T42" fmla="*/ 2 w 55"/>
                <a:gd name="T43" fmla="*/ 307 h 271"/>
                <a:gd name="T44" fmla="*/ 2 w 55"/>
                <a:gd name="T45" fmla="*/ 315 h 271"/>
                <a:gd name="T46" fmla="*/ 2 w 55"/>
                <a:gd name="T47" fmla="*/ 320 h 271"/>
                <a:gd name="T48" fmla="*/ 2 w 55"/>
                <a:gd name="T49" fmla="*/ 328 h 271"/>
                <a:gd name="T50" fmla="*/ 2 w 55"/>
                <a:gd name="T51" fmla="*/ 334 h 271"/>
                <a:gd name="T52" fmla="*/ 2 w 55"/>
                <a:gd name="T53" fmla="*/ 346 h 271"/>
                <a:gd name="T54" fmla="*/ 2 w 55"/>
                <a:gd name="T55" fmla="*/ 355 h 271"/>
                <a:gd name="T56" fmla="*/ 2 w 55"/>
                <a:gd name="T57" fmla="*/ 361 h 271"/>
                <a:gd name="T58" fmla="*/ 2 w 55"/>
                <a:gd name="T59" fmla="*/ 366 h 271"/>
                <a:gd name="T60" fmla="*/ 2 w 55"/>
                <a:gd name="T61" fmla="*/ 373 h 271"/>
                <a:gd name="T62" fmla="*/ 2 w 55"/>
                <a:gd name="T63" fmla="*/ 374 h 271"/>
                <a:gd name="T64" fmla="*/ 2 w 55"/>
                <a:gd name="T65" fmla="*/ 374 h 271"/>
                <a:gd name="T66" fmla="*/ 2 w 55"/>
                <a:gd name="T67" fmla="*/ 374 h 271"/>
                <a:gd name="T68" fmla="*/ 2 w 55"/>
                <a:gd name="T69" fmla="*/ 374 h 271"/>
                <a:gd name="T70" fmla="*/ 2 w 55"/>
                <a:gd name="T71" fmla="*/ 374 h 271"/>
                <a:gd name="T72" fmla="*/ 1 w 55"/>
                <a:gd name="T73" fmla="*/ 376 h 271"/>
                <a:gd name="T74" fmla="*/ 1 w 55"/>
                <a:gd name="T75" fmla="*/ 384 h 271"/>
                <a:gd name="T76" fmla="*/ 0 w 55"/>
                <a:gd name="T77" fmla="*/ 389 h 271"/>
                <a:gd name="T78" fmla="*/ 0 w 55"/>
                <a:gd name="T79" fmla="*/ 397 h 271"/>
                <a:gd name="T80" fmla="*/ 1 w 55"/>
                <a:gd name="T81" fmla="*/ 406 h 271"/>
                <a:gd name="T82" fmla="*/ 3 w 55"/>
                <a:gd name="T83" fmla="*/ 423 h 271"/>
                <a:gd name="T84" fmla="*/ 9 w 55"/>
                <a:gd name="T85" fmla="*/ 442 h 271"/>
                <a:gd name="T86" fmla="*/ 12 w 55"/>
                <a:gd name="T87" fmla="*/ 456 h 271"/>
                <a:gd name="T88" fmla="*/ 19 w 55"/>
                <a:gd name="T89" fmla="*/ 467 h 271"/>
                <a:gd name="T90" fmla="*/ 30 w 55"/>
                <a:gd name="T91" fmla="*/ 477 h 271"/>
                <a:gd name="T92" fmla="*/ 42 w 55"/>
                <a:gd name="T93" fmla="*/ 487 h 271"/>
                <a:gd name="T94" fmla="*/ 51 w 55"/>
                <a:gd name="T95" fmla="*/ 487 h 271"/>
                <a:gd name="T96" fmla="*/ 57 w 55"/>
                <a:gd name="T97" fmla="*/ 487 h 271"/>
                <a:gd name="T98" fmla="*/ 65 w 55"/>
                <a:gd name="T99" fmla="*/ 487 h 271"/>
                <a:gd name="T100" fmla="*/ 74 w 55"/>
                <a:gd name="T101" fmla="*/ 486 h 271"/>
                <a:gd name="T102" fmla="*/ 77 w 55"/>
                <a:gd name="T103" fmla="*/ 486 h 271"/>
                <a:gd name="T104" fmla="*/ 77 w 55"/>
                <a:gd name="T105" fmla="*/ 486 h 271"/>
                <a:gd name="T106" fmla="*/ 77 w 55"/>
                <a:gd name="T107" fmla="*/ 486 h 271"/>
                <a:gd name="T108" fmla="*/ 77 w 55"/>
                <a:gd name="T109" fmla="*/ 486 h 271"/>
                <a:gd name="T110" fmla="*/ 77 w 55"/>
                <a:gd name="T111" fmla="*/ 486 h 271"/>
                <a:gd name="T112" fmla="*/ 77 w 55"/>
                <a:gd name="T113" fmla="*/ 486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5" h="271">
                  <a:moveTo>
                    <a:pt x="54" y="0"/>
                  </a:moveTo>
                  <a:lnTo>
                    <a:pt x="53" y="0"/>
                  </a:lnTo>
                  <a:lnTo>
                    <a:pt x="53" y="1"/>
                  </a:lnTo>
                  <a:lnTo>
                    <a:pt x="53" y="2"/>
                  </a:lnTo>
                  <a:lnTo>
                    <a:pt x="52" y="2"/>
                  </a:lnTo>
                  <a:lnTo>
                    <a:pt x="52" y="3"/>
                  </a:lnTo>
                  <a:lnTo>
                    <a:pt x="52" y="4"/>
                  </a:lnTo>
                  <a:lnTo>
                    <a:pt x="52" y="5"/>
                  </a:lnTo>
                  <a:lnTo>
                    <a:pt x="51" y="6"/>
                  </a:lnTo>
                  <a:lnTo>
                    <a:pt x="50" y="7"/>
                  </a:lnTo>
                  <a:lnTo>
                    <a:pt x="50" y="8"/>
                  </a:lnTo>
                  <a:lnTo>
                    <a:pt x="50" y="9"/>
                  </a:lnTo>
                  <a:lnTo>
                    <a:pt x="49" y="10"/>
                  </a:lnTo>
                  <a:lnTo>
                    <a:pt x="48" y="12"/>
                  </a:lnTo>
                  <a:lnTo>
                    <a:pt x="48" y="13"/>
                  </a:lnTo>
                  <a:lnTo>
                    <a:pt x="47" y="15"/>
                  </a:lnTo>
                  <a:lnTo>
                    <a:pt x="47" y="16"/>
                  </a:lnTo>
                  <a:lnTo>
                    <a:pt x="46" y="18"/>
                  </a:lnTo>
                  <a:lnTo>
                    <a:pt x="45" y="20"/>
                  </a:lnTo>
                  <a:lnTo>
                    <a:pt x="44" y="21"/>
                  </a:lnTo>
                  <a:lnTo>
                    <a:pt x="44" y="23"/>
                  </a:lnTo>
                  <a:lnTo>
                    <a:pt x="43" y="25"/>
                  </a:lnTo>
                  <a:lnTo>
                    <a:pt x="42" y="26"/>
                  </a:lnTo>
                  <a:lnTo>
                    <a:pt x="42" y="28"/>
                  </a:lnTo>
                  <a:lnTo>
                    <a:pt x="41" y="30"/>
                  </a:lnTo>
                  <a:lnTo>
                    <a:pt x="40" y="32"/>
                  </a:lnTo>
                  <a:lnTo>
                    <a:pt x="39" y="34"/>
                  </a:lnTo>
                  <a:lnTo>
                    <a:pt x="38" y="36"/>
                  </a:lnTo>
                  <a:lnTo>
                    <a:pt x="38" y="38"/>
                  </a:lnTo>
                  <a:lnTo>
                    <a:pt x="37" y="40"/>
                  </a:lnTo>
                  <a:lnTo>
                    <a:pt x="36" y="42"/>
                  </a:lnTo>
                  <a:lnTo>
                    <a:pt x="34" y="45"/>
                  </a:lnTo>
                  <a:lnTo>
                    <a:pt x="34" y="47"/>
                  </a:lnTo>
                  <a:lnTo>
                    <a:pt x="33" y="48"/>
                  </a:lnTo>
                  <a:lnTo>
                    <a:pt x="32" y="50"/>
                  </a:lnTo>
                  <a:lnTo>
                    <a:pt x="32" y="51"/>
                  </a:lnTo>
                  <a:lnTo>
                    <a:pt x="31" y="52"/>
                  </a:lnTo>
                  <a:lnTo>
                    <a:pt x="30" y="54"/>
                  </a:lnTo>
                  <a:lnTo>
                    <a:pt x="30" y="55"/>
                  </a:lnTo>
                  <a:lnTo>
                    <a:pt x="30" y="56"/>
                  </a:lnTo>
                  <a:lnTo>
                    <a:pt x="29" y="57"/>
                  </a:lnTo>
                  <a:lnTo>
                    <a:pt x="29" y="58"/>
                  </a:lnTo>
                  <a:lnTo>
                    <a:pt x="28" y="59"/>
                  </a:lnTo>
                  <a:lnTo>
                    <a:pt x="28" y="60"/>
                  </a:lnTo>
                  <a:lnTo>
                    <a:pt x="28" y="61"/>
                  </a:lnTo>
                  <a:lnTo>
                    <a:pt x="27" y="62"/>
                  </a:lnTo>
                  <a:lnTo>
                    <a:pt x="27" y="63"/>
                  </a:lnTo>
                  <a:lnTo>
                    <a:pt x="26" y="64"/>
                  </a:lnTo>
                  <a:lnTo>
                    <a:pt x="26" y="65"/>
                  </a:lnTo>
                  <a:lnTo>
                    <a:pt x="25" y="66"/>
                  </a:lnTo>
                  <a:lnTo>
                    <a:pt x="25" y="67"/>
                  </a:lnTo>
                  <a:lnTo>
                    <a:pt x="24" y="68"/>
                  </a:lnTo>
                  <a:lnTo>
                    <a:pt x="24" y="69"/>
                  </a:lnTo>
                  <a:lnTo>
                    <a:pt x="24" y="70"/>
                  </a:lnTo>
                  <a:lnTo>
                    <a:pt x="23" y="72"/>
                  </a:lnTo>
                  <a:lnTo>
                    <a:pt x="22" y="73"/>
                  </a:lnTo>
                  <a:lnTo>
                    <a:pt x="22" y="74"/>
                  </a:lnTo>
                  <a:lnTo>
                    <a:pt x="21" y="76"/>
                  </a:lnTo>
                  <a:lnTo>
                    <a:pt x="21" y="77"/>
                  </a:lnTo>
                  <a:lnTo>
                    <a:pt x="20" y="79"/>
                  </a:lnTo>
                  <a:lnTo>
                    <a:pt x="19" y="81"/>
                  </a:lnTo>
                  <a:lnTo>
                    <a:pt x="19" y="83"/>
                  </a:lnTo>
                  <a:lnTo>
                    <a:pt x="17" y="86"/>
                  </a:lnTo>
                  <a:lnTo>
                    <a:pt x="16" y="88"/>
                  </a:lnTo>
                  <a:lnTo>
                    <a:pt x="16" y="90"/>
                  </a:lnTo>
                  <a:lnTo>
                    <a:pt x="15" y="91"/>
                  </a:lnTo>
                  <a:lnTo>
                    <a:pt x="14" y="92"/>
                  </a:lnTo>
                  <a:lnTo>
                    <a:pt x="13" y="94"/>
                  </a:lnTo>
                  <a:lnTo>
                    <a:pt x="13" y="95"/>
                  </a:lnTo>
                  <a:lnTo>
                    <a:pt x="12" y="96"/>
                  </a:lnTo>
                  <a:lnTo>
                    <a:pt x="12" y="97"/>
                  </a:lnTo>
                  <a:lnTo>
                    <a:pt x="11" y="98"/>
                  </a:lnTo>
                  <a:lnTo>
                    <a:pt x="10" y="99"/>
                  </a:lnTo>
                  <a:lnTo>
                    <a:pt x="10" y="100"/>
                  </a:lnTo>
                  <a:lnTo>
                    <a:pt x="9" y="101"/>
                  </a:lnTo>
                  <a:lnTo>
                    <a:pt x="9" y="102"/>
                  </a:lnTo>
                  <a:lnTo>
                    <a:pt x="8" y="103"/>
                  </a:lnTo>
                  <a:lnTo>
                    <a:pt x="8" y="104"/>
                  </a:lnTo>
                  <a:lnTo>
                    <a:pt x="7" y="105"/>
                  </a:lnTo>
                  <a:lnTo>
                    <a:pt x="7" y="106"/>
                  </a:lnTo>
                  <a:lnTo>
                    <a:pt x="6" y="107"/>
                  </a:lnTo>
                  <a:lnTo>
                    <a:pt x="6" y="108"/>
                  </a:lnTo>
                  <a:lnTo>
                    <a:pt x="5" y="109"/>
                  </a:lnTo>
                  <a:lnTo>
                    <a:pt x="5" y="110"/>
                  </a:lnTo>
                  <a:lnTo>
                    <a:pt x="4" y="111"/>
                  </a:lnTo>
                  <a:lnTo>
                    <a:pt x="4" y="112"/>
                  </a:lnTo>
                  <a:lnTo>
                    <a:pt x="4" y="114"/>
                  </a:lnTo>
                  <a:lnTo>
                    <a:pt x="3" y="115"/>
                  </a:lnTo>
                  <a:lnTo>
                    <a:pt x="3" y="117"/>
                  </a:lnTo>
                  <a:lnTo>
                    <a:pt x="2" y="118"/>
                  </a:lnTo>
                  <a:lnTo>
                    <a:pt x="2" y="120"/>
                  </a:lnTo>
                  <a:lnTo>
                    <a:pt x="2" y="122"/>
                  </a:lnTo>
                  <a:lnTo>
                    <a:pt x="2" y="124"/>
                  </a:lnTo>
                  <a:lnTo>
                    <a:pt x="1" y="128"/>
                  </a:lnTo>
                  <a:lnTo>
                    <a:pt x="0" y="129"/>
                  </a:lnTo>
                  <a:lnTo>
                    <a:pt x="0" y="131"/>
                  </a:lnTo>
                  <a:lnTo>
                    <a:pt x="0" y="132"/>
                  </a:lnTo>
                  <a:lnTo>
                    <a:pt x="0" y="133"/>
                  </a:lnTo>
                  <a:lnTo>
                    <a:pt x="0" y="134"/>
                  </a:lnTo>
                  <a:lnTo>
                    <a:pt x="0" y="136"/>
                  </a:lnTo>
                  <a:lnTo>
                    <a:pt x="0" y="137"/>
                  </a:lnTo>
                  <a:lnTo>
                    <a:pt x="0" y="138"/>
                  </a:lnTo>
                  <a:lnTo>
                    <a:pt x="0" y="139"/>
                  </a:lnTo>
                  <a:lnTo>
                    <a:pt x="0" y="140"/>
                  </a:lnTo>
                  <a:lnTo>
                    <a:pt x="0" y="141"/>
                  </a:lnTo>
                  <a:lnTo>
                    <a:pt x="0" y="142"/>
                  </a:lnTo>
                  <a:lnTo>
                    <a:pt x="0" y="143"/>
                  </a:lnTo>
                  <a:lnTo>
                    <a:pt x="0" y="144"/>
                  </a:lnTo>
                  <a:lnTo>
                    <a:pt x="0" y="145"/>
                  </a:lnTo>
                  <a:lnTo>
                    <a:pt x="0" y="146"/>
                  </a:lnTo>
                  <a:lnTo>
                    <a:pt x="0" y="147"/>
                  </a:lnTo>
                  <a:lnTo>
                    <a:pt x="0" y="148"/>
                  </a:lnTo>
                  <a:lnTo>
                    <a:pt x="0" y="149"/>
                  </a:lnTo>
                  <a:lnTo>
                    <a:pt x="0" y="150"/>
                  </a:lnTo>
                  <a:lnTo>
                    <a:pt x="1" y="152"/>
                  </a:lnTo>
                  <a:lnTo>
                    <a:pt x="1" y="153"/>
                  </a:lnTo>
                  <a:lnTo>
                    <a:pt x="1" y="154"/>
                  </a:lnTo>
                  <a:lnTo>
                    <a:pt x="1" y="156"/>
                  </a:lnTo>
                  <a:lnTo>
                    <a:pt x="1" y="157"/>
                  </a:lnTo>
                  <a:lnTo>
                    <a:pt x="1" y="158"/>
                  </a:lnTo>
                  <a:lnTo>
                    <a:pt x="1" y="160"/>
                  </a:lnTo>
                  <a:lnTo>
                    <a:pt x="1" y="162"/>
                  </a:lnTo>
                  <a:lnTo>
                    <a:pt x="1" y="164"/>
                  </a:lnTo>
                  <a:lnTo>
                    <a:pt x="2" y="166"/>
                  </a:lnTo>
                  <a:lnTo>
                    <a:pt x="2" y="167"/>
                  </a:lnTo>
                  <a:lnTo>
                    <a:pt x="2" y="168"/>
                  </a:lnTo>
                  <a:lnTo>
                    <a:pt x="2" y="169"/>
                  </a:lnTo>
                  <a:lnTo>
                    <a:pt x="2" y="170"/>
                  </a:lnTo>
                  <a:lnTo>
                    <a:pt x="2" y="171"/>
                  </a:lnTo>
                  <a:lnTo>
                    <a:pt x="2" y="172"/>
                  </a:lnTo>
                  <a:lnTo>
                    <a:pt x="2" y="173"/>
                  </a:lnTo>
                  <a:lnTo>
                    <a:pt x="2" y="174"/>
                  </a:lnTo>
                  <a:lnTo>
                    <a:pt x="2" y="175"/>
                  </a:lnTo>
                  <a:lnTo>
                    <a:pt x="2" y="176"/>
                  </a:lnTo>
                  <a:lnTo>
                    <a:pt x="2" y="177"/>
                  </a:lnTo>
                  <a:lnTo>
                    <a:pt x="2" y="178"/>
                  </a:lnTo>
                  <a:lnTo>
                    <a:pt x="2" y="179"/>
                  </a:lnTo>
                  <a:lnTo>
                    <a:pt x="2" y="180"/>
                  </a:lnTo>
                  <a:lnTo>
                    <a:pt x="2" y="181"/>
                  </a:lnTo>
                  <a:lnTo>
                    <a:pt x="2" y="182"/>
                  </a:lnTo>
                  <a:lnTo>
                    <a:pt x="2" y="183"/>
                  </a:lnTo>
                  <a:lnTo>
                    <a:pt x="2" y="184"/>
                  </a:lnTo>
                  <a:lnTo>
                    <a:pt x="2" y="185"/>
                  </a:lnTo>
                  <a:lnTo>
                    <a:pt x="2" y="186"/>
                  </a:lnTo>
                  <a:lnTo>
                    <a:pt x="2" y="188"/>
                  </a:lnTo>
                  <a:lnTo>
                    <a:pt x="2" y="190"/>
                  </a:lnTo>
                  <a:lnTo>
                    <a:pt x="2" y="191"/>
                  </a:lnTo>
                  <a:lnTo>
                    <a:pt x="2" y="192"/>
                  </a:lnTo>
                  <a:lnTo>
                    <a:pt x="2" y="193"/>
                  </a:lnTo>
                  <a:lnTo>
                    <a:pt x="2" y="194"/>
                  </a:lnTo>
                  <a:lnTo>
                    <a:pt x="2" y="195"/>
                  </a:lnTo>
                  <a:lnTo>
                    <a:pt x="2" y="196"/>
                  </a:lnTo>
                  <a:lnTo>
                    <a:pt x="2" y="197"/>
                  </a:lnTo>
                  <a:lnTo>
                    <a:pt x="2" y="198"/>
                  </a:lnTo>
                  <a:lnTo>
                    <a:pt x="2" y="199"/>
                  </a:lnTo>
                  <a:lnTo>
                    <a:pt x="2" y="200"/>
                  </a:lnTo>
                  <a:lnTo>
                    <a:pt x="2" y="201"/>
                  </a:lnTo>
                  <a:lnTo>
                    <a:pt x="2" y="202"/>
                  </a:lnTo>
                  <a:lnTo>
                    <a:pt x="2" y="203"/>
                  </a:lnTo>
                  <a:lnTo>
                    <a:pt x="2" y="204"/>
                  </a:lnTo>
                  <a:lnTo>
                    <a:pt x="2" y="205"/>
                  </a:lnTo>
                  <a:lnTo>
                    <a:pt x="2" y="206"/>
                  </a:lnTo>
                  <a:lnTo>
                    <a:pt x="2" y="207"/>
                  </a:lnTo>
                  <a:lnTo>
                    <a:pt x="1" y="208"/>
                  </a:lnTo>
                  <a:lnTo>
                    <a:pt x="1" y="209"/>
                  </a:lnTo>
                  <a:lnTo>
                    <a:pt x="1" y="210"/>
                  </a:lnTo>
                  <a:lnTo>
                    <a:pt x="1" y="211"/>
                  </a:lnTo>
                  <a:lnTo>
                    <a:pt x="1" y="212"/>
                  </a:lnTo>
                  <a:lnTo>
                    <a:pt x="1" y="213"/>
                  </a:lnTo>
                  <a:lnTo>
                    <a:pt x="1" y="214"/>
                  </a:lnTo>
                  <a:lnTo>
                    <a:pt x="1" y="215"/>
                  </a:lnTo>
                  <a:lnTo>
                    <a:pt x="0" y="216"/>
                  </a:lnTo>
                  <a:lnTo>
                    <a:pt x="0" y="217"/>
                  </a:lnTo>
                  <a:lnTo>
                    <a:pt x="0" y="218"/>
                  </a:lnTo>
                  <a:lnTo>
                    <a:pt x="0" y="219"/>
                  </a:lnTo>
                  <a:lnTo>
                    <a:pt x="0" y="220"/>
                  </a:lnTo>
                  <a:lnTo>
                    <a:pt x="0" y="221"/>
                  </a:lnTo>
                  <a:lnTo>
                    <a:pt x="0" y="222"/>
                  </a:lnTo>
                  <a:lnTo>
                    <a:pt x="1" y="222"/>
                  </a:lnTo>
                  <a:lnTo>
                    <a:pt x="1" y="223"/>
                  </a:lnTo>
                  <a:lnTo>
                    <a:pt x="1" y="224"/>
                  </a:lnTo>
                  <a:lnTo>
                    <a:pt x="1" y="225"/>
                  </a:lnTo>
                  <a:lnTo>
                    <a:pt x="1" y="226"/>
                  </a:lnTo>
                  <a:lnTo>
                    <a:pt x="2" y="228"/>
                  </a:lnTo>
                  <a:lnTo>
                    <a:pt x="2" y="231"/>
                  </a:lnTo>
                  <a:lnTo>
                    <a:pt x="2" y="233"/>
                  </a:lnTo>
                  <a:lnTo>
                    <a:pt x="3" y="235"/>
                  </a:lnTo>
                  <a:lnTo>
                    <a:pt x="3" y="237"/>
                  </a:lnTo>
                  <a:lnTo>
                    <a:pt x="3" y="238"/>
                  </a:lnTo>
                  <a:lnTo>
                    <a:pt x="4" y="240"/>
                  </a:lnTo>
                  <a:lnTo>
                    <a:pt x="4" y="242"/>
                  </a:lnTo>
                  <a:lnTo>
                    <a:pt x="4" y="243"/>
                  </a:lnTo>
                  <a:lnTo>
                    <a:pt x="4" y="244"/>
                  </a:lnTo>
                  <a:lnTo>
                    <a:pt x="4" y="246"/>
                  </a:lnTo>
                  <a:lnTo>
                    <a:pt x="5" y="247"/>
                  </a:lnTo>
                  <a:lnTo>
                    <a:pt x="5" y="248"/>
                  </a:lnTo>
                  <a:lnTo>
                    <a:pt x="5" y="250"/>
                  </a:lnTo>
                  <a:lnTo>
                    <a:pt x="6" y="251"/>
                  </a:lnTo>
                  <a:lnTo>
                    <a:pt x="6" y="252"/>
                  </a:lnTo>
                  <a:lnTo>
                    <a:pt x="6" y="253"/>
                  </a:lnTo>
                  <a:lnTo>
                    <a:pt x="7" y="254"/>
                  </a:lnTo>
                  <a:lnTo>
                    <a:pt x="7" y="256"/>
                  </a:lnTo>
                  <a:lnTo>
                    <a:pt x="8" y="257"/>
                  </a:lnTo>
                  <a:lnTo>
                    <a:pt x="8" y="258"/>
                  </a:lnTo>
                  <a:lnTo>
                    <a:pt x="9" y="259"/>
                  </a:lnTo>
                  <a:lnTo>
                    <a:pt x="10" y="260"/>
                  </a:lnTo>
                  <a:lnTo>
                    <a:pt x="10" y="261"/>
                  </a:lnTo>
                  <a:lnTo>
                    <a:pt x="11" y="262"/>
                  </a:lnTo>
                  <a:lnTo>
                    <a:pt x="12" y="263"/>
                  </a:lnTo>
                  <a:lnTo>
                    <a:pt x="13" y="264"/>
                  </a:lnTo>
                  <a:lnTo>
                    <a:pt x="14" y="265"/>
                  </a:lnTo>
                  <a:lnTo>
                    <a:pt x="15" y="266"/>
                  </a:lnTo>
                  <a:lnTo>
                    <a:pt x="16" y="267"/>
                  </a:lnTo>
                  <a:lnTo>
                    <a:pt x="17" y="268"/>
                  </a:lnTo>
                  <a:lnTo>
                    <a:pt x="19" y="269"/>
                  </a:lnTo>
                  <a:lnTo>
                    <a:pt x="20" y="269"/>
                  </a:lnTo>
                  <a:lnTo>
                    <a:pt x="20" y="270"/>
                  </a:lnTo>
                  <a:lnTo>
                    <a:pt x="21" y="270"/>
                  </a:lnTo>
                  <a:lnTo>
                    <a:pt x="22" y="270"/>
                  </a:lnTo>
                  <a:lnTo>
                    <a:pt x="23" y="270"/>
                  </a:lnTo>
                  <a:lnTo>
                    <a:pt x="24" y="270"/>
                  </a:lnTo>
                  <a:lnTo>
                    <a:pt x="25" y="270"/>
                  </a:lnTo>
                  <a:lnTo>
                    <a:pt x="26" y="270"/>
                  </a:lnTo>
                  <a:lnTo>
                    <a:pt x="27" y="270"/>
                  </a:lnTo>
                  <a:lnTo>
                    <a:pt x="28" y="270"/>
                  </a:lnTo>
                  <a:lnTo>
                    <a:pt x="29" y="270"/>
                  </a:lnTo>
                  <a:lnTo>
                    <a:pt x="30" y="270"/>
                  </a:lnTo>
                  <a:lnTo>
                    <a:pt x="31" y="270"/>
                  </a:lnTo>
                  <a:lnTo>
                    <a:pt x="32" y="269"/>
                  </a:lnTo>
                  <a:lnTo>
                    <a:pt x="33" y="269"/>
                  </a:lnTo>
                  <a:lnTo>
                    <a:pt x="34" y="269"/>
                  </a:lnTo>
                  <a:lnTo>
                    <a:pt x="35" y="269"/>
                  </a:lnTo>
                  <a:lnTo>
                    <a:pt x="36" y="26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1" name="Freeform 99">
              <a:extLst>
                <a:ext uri="{FF2B5EF4-FFF2-40B4-BE49-F238E27FC236}">
                  <a16:creationId xmlns:a16="http://schemas.microsoft.com/office/drawing/2014/main" id="{387D184E-9908-0D6B-34E5-B3DF9CAADA3E}"/>
                </a:ext>
              </a:extLst>
            </p:cNvPr>
            <p:cNvSpPr>
              <a:spLocks/>
            </p:cNvSpPr>
            <p:nvPr/>
          </p:nvSpPr>
          <p:spPr bwMode="auto">
            <a:xfrm>
              <a:off x="3024" y="2012"/>
              <a:ext cx="151" cy="562"/>
            </a:xfrm>
            <a:custGeom>
              <a:avLst/>
              <a:gdLst>
                <a:gd name="T0" fmla="*/ 123 w 129"/>
                <a:gd name="T1" fmla="*/ 1 h 498"/>
                <a:gd name="T2" fmla="*/ 111 w 129"/>
                <a:gd name="T3" fmla="*/ 0 h 498"/>
                <a:gd name="T4" fmla="*/ 97 w 129"/>
                <a:gd name="T5" fmla="*/ 0 h 498"/>
                <a:gd name="T6" fmla="*/ 78 w 129"/>
                <a:gd name="T7" fmla="*/ 9 h 498"/>
                <a:gd name="T8" fmla="*/ 66 w 129"/>
                <a:gd name="T9" fmla="*/ 14 h 498"/>
                <a:gd name="T10" fmla="*/ 59 w 129"/>
                <a:gd name="T11" fmla="*/ 24 h 498"/>
                <a:gd name="T12" fmla="*/ 54 w 129"/>
                <a:gd name="T13" fmla="*/ 41 h 498"/>
                <a:gd name="T14" fmla="*/ 43 w 129"/>
                <a:gd name="T15" fmla="*/ 63 h 498"/>
                <a:gd name="T16" fmla="*/ 48 w 129"/>
                <a:gd name="T17" fmla="*/ 80 h 498"/>
                <a:gd name="T18" fmla="*/ 50 w 129"/>
                <a:gd name="T19" fmla="*/ 102 h 498"/>
                <a:gd name="T20" fmla="*/ 54 w 129"/>
                <a:gd name="T21" fmla="*/ 125 h 498"/>
                <a:gd name="T22" fmla="*/ 54 w 129"/>
                <a:gd name="T23" fmla="*/ 133 h 498"/>
                <a:gd name="T24" fmla="*/ 54 w 129"/>
                <a:gd name="T25" fmla="*/ 142 h 498"/>
                <a:gd name="T26" fmla="*/ 54 w 129"/>
                <a:gd name="T27" fmla="*/ 157 h 498"/>
                <a:gd name="T28" fmla="*/ 54 w 129"/>
                <a:gd name="T29" fmla="*/ 168 h 498"/>
                <a:gd name="T30" fmla="*/ 54 w 129"/>
                <a:gd name="T31" fmla="*/ 176 h 498"/>
                <a:gd name="T32" fmla="*/ 54 w 129"/>
                <a:gd name="T33" fmla="*/ 187 h 498"/>
                <a:gd name="T34" fmla="*/ 43 w 129"/>
                <a:gd name="T35" fmla="*/ 212 h 498"/>
                <a:gd name="T36" fmla="*/ 34 w 129"/>
                <a:gd name="T37" fmla="*/ 228 h 498"/>
                <a:gd name="T38" fmla="*/ 22 w 129"/>
                <a:gd name="T39" fmla="*/ 245 h 498"/>
                <a:gd name="T40" fmla="*/ 11 w 129"/>
                <a:gd name="T41" fmla="*/ 280 h 498"/>
                <a:gd name="T42" fmla="*/ 9 w 129"/>
                <a:gd name="T43" fmla="*/ 311 h 498"/>
                <a:gd name="T44" fmla="*/ 11 w 129"/>
                <a:gd name="T45" fmla="*/ 337 h 498"/>
                <a:gd name="T46" fmla="*/ 13 w 129"/>
                <a:gd name="T47" fmla="*/ 369 h 498"/>
                <a:gd name="T48" fmla="*/ 13 w 129"/>
                <a:gd name="T49" fmla="*/ 393 h 498"/>
                <a:gd name="T50" fmla="*/ 13 w 129"/>
                <a:gd name="T51" fmla="*/ 399 h 498"/>
                <a:gd name="T52" fmla="*/ 13 w 129"/>
                <a:gd name="T53" fmla="*/ 407 h 498"/>
                <a:gd name="T54" fmla="*/ 13 w 129"/>
                <a:gd name="T55" fmla="*/ 425 h 498"/>
                <a:gd name="T56" fmla="*/ 13 w 129"/>
                <a:gd name="T57" fmla="*/ 433 h 498"/>
                <a:gd name="T58" fmla="*/ 13 w 129"/>
                <a:gd name="T59" fmla="*/ 444 h 498"/>
                <a:gd name="T60" fmla="*/ 13 w 129"/>
                <a:gd name="T61" fmla="*/ 455 h 498"/>
                <a:gd name="T62" fmla="*/ 9 w 129"/>
                <a:gd name="T63" fmla="*/ 495 h 498"/>
                <a:gd name="T64" fmla="*/ 1 w 129"/>
                <a:gd name="T65" fmla="*/ 527 h 498"/>
                <a:gd name="T66" fmla="*/ 2 w 129"/>
                <a:gd name="T67" fmla="*/ 553 h 498"/>
                <a:gd name="T68" fmla="*/ 34 w 129"/>
                <a:gd name="T69" fmla="*/ 585 h 498"/>
                <a:gd name="T70" fmla="*/ 78 w 129"/>
                <a:gd name="T71" fmla="*/ 590 h 498"/>
                <a:gd name="T72" fmla="*/ 125 w 129"/>
                <a:gd name="T73" fmla="*/ 585 h 498"/>
                <a:gd name="T74" fmla="*/ 167 w 129"/>
                <a:gd name="T75" fmla="*/ 607 h 498"/>
                <a:gd name="T76" fmla="*/ 169 w 129"/>
                <a:gd name="T77" fmla="*/ 616 h 498"/>
                <a:gd name="T78" fmla="*/ 167 w 129"/>
                <a:gd name="T79" fmla="*/ 626 h 498"/>
                <a:gd name="T80" fmla="*/ 166 w 129"/>
                <a:gd name="T81" fmla="*/ 640 h 498"/>
                <a:gd name="T82" fmla="*/ 171 w 129"/>
                <a:gd name="T83" fmla="*/ 664 h 498"/>
                <a:gd name="T84" fmla="*/ 185 w 129"/>
                <a:gd name="T85" fmla="*/ 682 h 498"/>
                <a:gd name="T86" fmla="*/ 195 w 129"/>
                <a:gd name="T87" fmla="*/ 696 h 498"/>
                <a:gd name="T88" fmla="*/ 206 w 129"/>
                <a:gd name="T89" fmla="*/ 727 h 498"/>
                <a:gd name="T90" fmla="*/ 207 w 129"/>
                <a:gd name="T91" fmla="*/ 746 h 498"/>
                <a:gd name="T92" fmla="*/ 207 w 129"/>
                <a:gd name="T93" fmla="*/ 765 h 498"/>
                <a:gd name="T94" fmla="*/ 206 w 129"/>
                <a:gd name="T95" fmla="*/ 785 h 498"/>
                <a:gd name="T96" fmla="*/ 201 w 129"/>
                <a:gd name="T97" fmla="*/ 806 h 498"/>
                <a:gd name="T98" fmla="*/ 201 w 129"/>
                <a:gd name="T99" fmla="*/ 816 h 498"/>
                <a:gd name="T100" fmla="*/ 200 w 129"/>
                <a:gd name="T101" fmla="*/ 824 h 498"/>
                <a:gd name="T102" fmla="*/ 207 w 129"/>
                <a:gd name="T103" fmla="*/ 838 h 498"/>
                <a:gd name="T104" fmla="*/ 217 w 129"/>
                <a:gd name="T105" fmla="*/ 851 h 498"/>
                <a:gd name="T106" fmla="*/ 224 w 129"/>
                <a:gd name="T107" fmla="*/ 859 h 498"/>
                <a:gd name="T108" fmla="*/ 235 w 129"/>
                <a:gd name="T109" fmla="*/ 869 h 498"/>
                <a:gd name="T110" fmla="*/ 255 w 129"/>
                <a:gd name="T111" fmla="*/ 885 h 498"/>
                <a:gd name="T112" fmla="*/ 267 w 129"/>
                <a:gd name="T113" fmla="*/ 898 h 498"/>
                <a:gd name="T114" fmla="*/ 275 w 129"/>
                <a:gd name="T115" fmla="*/ 908 h 4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498">
                  <a:moveTo>
                    <a:pt x="58" y="2"/>
                  </a:moveTo>
                  <a:lnTo>
                    <a:pt x="58" y="1"/>
                  </a:lnTo>
                  <a:lnTo>
                    <a:pt x="57" y="1"/>
                  </a:lnTo>
                  <a:lnTo>
                    <a:pt x="56" y="1"/>
                  </a:lnTo>
                  <a:lnTo>
                    <a:pt x="55" y="0"/>
                  </a:lnTo>
                  <a:lnTo>
                    <a:pt x="54" y="0"/>
                  </a:lnTo>
                  <a:lnTo>
                    <a:pt x="53" y="0"/>
                  </a:lnTo>
                  <a:lnTo>
                    <a:pt x="52" y="0"/>
                  </a:lnTo>
                  <a:lnTo>
                    <a:pt x="51" y="0"/>
                  </a:lnTo>
                  <a:lnTo>
                    <a:pt x="50" y="0"/>
                  </a:lnTo>
                  <a:lnTo>
                    <a:pt x="49" y="0"/>
                  </a:lnTo>
                  <a:lnTo>
                    <a:pt x="48" y="0"/>
                  </a:lnTo>
                  <a:lnTo>
                    <a:pt x="47" y="0"/>
                  </a:lnTo>
                  <a:lnTo>
                    <a:pt x="46" y="0"/>
                  </a:lnTo>
                  <a:lnTo>
                    <a:pt x="45" y="0"/>
                  </a:lnTo>
                  <a:lnTo>
                    <a:pt x="44" y="0"/>
                  </a:lnTo>
                  <a:lnTo>
                    <a:pt x="43" y="0"/>
                  </a:lnTo>
                  <a:lnTo>
                    <a:pt x="42" y="1"/>
                  </a:lnTo>
                  <a:lnTo>
                    <a:pt x="41" y="1"/>
                  </a:lnTo>
                  <a:lnTo>
                    <a:pt x="41" y="2"/>
                  </a:lnTo>
                  <a:lnTo>
                    <a:pt x="39" y="2"/>
                  </a:lnTo>
                  <a:lnTo>
                    <a:pt x="38" y="3"/>
                  </a:lnTo>
                  <a:lnTo>
                    <a:pt x="37" y="3"/>
                  </a:lnTo>
                  <a:lnTo>
                    <a:pt x="36" y="4"/>
                  </a:lnTo>
                  <a:lnTo>
                    <a:pt x="35" y="4"/>
                  </a:lnTo>
                  <a:lnTo>
                    <a:pt x="34" y="5"/>
                  </a:lnTo>
                  <a:lnTo>
                    <a:pt x="33" y="6"/>
                  </a:lnTo>
                  <a:lnTo>
                    <a:pt x="32" y="6"/>
                  </a:lnTo>
                  <a:lnTo>
                    <a:pt x="32" y="7"/>
                  </a:lnTo>
                  <a:lnTo>
                    <a:pt x="31" y="7"/>
                  </a:lnTo>
                  <a:lnTo>
                    <a:pt x="30" y="8"/>
                  </a:lnTo>
                  <a:lnTo>
                    <a:pt x="30" y="9"/>
                  </a:lnTo>
                  <a:lnTo>
                    <a:pt x="29" y="9"/>
                  </a:lnTo>
                  <a:lnTo>
                    <a:pt x="29" y="10"/>
                  </a:lnTo>
                  <a:lnTo>
                    <a:pt x="28" y="10"/>
                  </a:lnTo>
                  <a:lnTo>
                    <a:pt x="28" y="11"/>
                  </a:lnTo>
                  <a:lnTo>
                    <a:pt x="28" y="12"/>
                  </a:lnTo>
                  <a:lnTo>
                    <a:pt x="27" y="12"/>
                  </a:lnTo>
                  <a:lnTo>
                    <a:pt x="27" y="13"/>
                  </a:lnTo>
                  <a:lnTo>
                    <a:pt x="26" y="14"/>
                  </a:lnTo>
                  <a:lnTo>
                    <a:pt x="26" y="15"/>
                  </a:lnTo>
                  <a:lnTo>
                    <a:pt x="26" y="16"/>
                  </a:lnTo>
                  <a:lnTo>
                    <a:pt x="25" y="16"/>
                  </a:lnTo>
                  <a:lnTo>
                    <a:pt x="25" y="18"/>
                  </a:lnTo>
                  <a:lnTo>
                    <a:pt x="24" y="18"/>
                  </a:lnTo>
                  <a:lnTo>
                    <a:pt x="24" y="20"/>
                  </a:lnTo>
                  <a:lnTo>
                    <a:pt x="24" y="21"/>
                  </a:lnTo>
                  <a:lnTo>
                    <a:pt x="24" y="22"/>
                  </a:lnTo>
                  <a:lnTo>
                    <a:pt x="22" y="25"/>
                  </a:lnTo>
                  <a:lnTo>
                    <a:pt x="22" y="26"/>
                  </a:lnTo>
                  <a:lnTo>
                    <a:pt x="22" y="28"/>
                  </a:lnTo>
                  <a:lnTo>
                    <a:pt x="21" y="29"/>
                  </a:lnTo>
                  <a:lnTo>
                    <a:pt x="21" y="30"/>
                  </a:lnTo>
                  <a:lnTo>
                    <a:pt x="21" y="32"/>
                  </a:lnTo>
                  <a:lnTo>
                    <a:pt x="21" y="33"/>
                  </a:lnTo>
                  <a:lnTo>
                    <a:pt x="21" y="34"/>
                  </a:lnTo>
                  <a:lnTo>
                    <a:pt x="20" y="35"/>
                  </a:lnTo>
                  <a:lnTo>
                    <a:pt x="20" y="36"/>
                  </a:lnTo>
                  <a:lnTo>
                    <a:pt x="20" y="37"/>
                  </a:lnTo>
                  <a:lnTo>
                    <a:pt x="21" y="38"/>
                  </a:lnTo>
                  <a:lnTo>
                    <a:pt x="21" y="39"/>
                  </a:lnTo>
                  <a:lnTo>
                    <a:pt x="21" y="40"/>
                  </a:lnTo>
                  <a:lnTo>
                    <a:pt x="21" y="41"/>
                  </a:lnTo>
                  <a:lnTo>
                    <a:pt x="21" y="42"/>
                  </a:lnTo>
                  <a:lnTo>
                    <a:pt x="21" y="43"/>
                  </a:lnTo>
                  <a:lnTo>
                    <a:pt x="22" y="44"/>
                  </a:lnTo>
                  <a:lnTo>
                    <a:pt x="22" y="46"/>
                  </a:lnTo>
                  <a:lnTo>
                    <a:pt x="22" y="48"/>
                  </a:lnTo>
                  <a:lnTo>
                    <a:pt x="22" y="49"/>
                  </a:lnTo>
                  <a:lnTo>
                    <a:pt x="22" y="50"/>
                  </a:lnTo>
                  <a:lnTo>
                    <a:pt x="23" y="52"/>
                  </a:lnTo>
                  <a:lnTo>
                    <a:pt x="23" y="53"/>
                  </a:lnTo>
                  <a:lnTo>
                    <a:pt x="23" y="54"/>
                  </a:lnTo>
                  <a:lnTo>
                    <a:pt x="23" y="56"/>
                  </a:lnTo>
                  <a:lnTo>
                    <a:pt x="23" y="58"/>
                  </a:lnTo>
                  <a:lnTo>
                    <a:pt x="23" y="59"/>
                  </a:lnTo>
                  <a:lnTo>
                    <a:pt x="23" y="61"/>
                  </a:lnTo>
                  <a:lnTo>
                    <a:pt x="24" y="63"/>
                  </a:lnTo>
                  <a:lnTo>
                    <a:pt x="24" y="65"/>
                  </a:lnTo>
                  <a:lnTo>
                    <a:pt x="24" y="66"/>
                  </a:lnTo>
                  <a:lnTo>
                    <a:pt x="24" y="67"/>
                  </a:lnTo>
                  <a:lnTo>
                    <a:pt x="24" y="68"/>
                  </a:lnTo>
                  <a:lnTo>
                    <a:pt x="24" y="69"/>
                  </a:lnTo>
                  <a:lnTo>
                    <a:pt x="24" y="70"/>
                  </a:lnTo>
                  <a:lnTo>
                    <a:pt x="24" y="71"/>
                  </a:lnTo>
                  <a:lnTo>
                    <a:pt x="24" y="72"/>
                  </a:lnTo>
                  <a:lnTo>
                    <a:pt x="24" y="73"/>
                  </a:lnTo>
                  <a:lnTo>
                    <a:pt x="24" y="74"/>
                  </a:lnTo>
                  <a:lnTo>
                    <a:pt x="24" y="75"/>
                  </a:lnTo>
                  <a:lnTo>
                    <a:pt x="24" y="76"/>
                  </a:lnTo>
                  <a:lnTo>
                    <a:pt x="24" y="77"/>
                  </a:lnTo>
                  <a:lnTo>
                    <a:pt x="24" y="78"/>
                  </a:lnTo>
                  <a:lnTo>
                    <a:pt x="24" y="79"/>
                  </a:lnTo>
                  <a:lnTo>
                    <a:pt x="24" y="80"/>
                  </a:lnTo>
                  <a:lnTo>
                    <a:pt x="24" y="81"/>
                  </a:lnTo>
                  <a:lnTo>
                    <a:pt x="24" y="82"/>
                  </a:lnTo>
                  <a:lnTo>
                    <a:pt x="24" y="83"/>
                  </a:lnTo>
                  <a:lnTo>
                    <a:pt x="24" y="84"/>
                  </a:lnTo>
                  <a:lnTo>
                    <a:pt x="24" y="86"/>
                  </a:lnTo>
                  <a:lnTo>
                    <a:pt x="24" y="87"/>
                  </a:lnTo>
                  <a:lnTo>
                    <a:pt x="24" y="88"/>
                  </a:lnTo>
                  <a:lnTo>
                    <a:pt x="24" y="89"/>
                  </a:lnTo>
                  <a:lnTo>
                    <a:pt x="24" y="90"/>
                  </a:lnTo>
                  <a:lnTo>
                    <a:pt x="24" y="91"/>
                  </a:lnTo>
                  <a:lnTo>
                    <a:pt x="24" y="92"/>
                  </a:lnTo>
                  <a:lnTo>
                    <a:pt x="24" y="93"/>
                  </a:lnTo>
                  <a:lnTo>
                    <a:pt x="24" y="94"/>
                  </a:lnTo>
                  <a:lnTo>
                    <a:pt x="24" y="95"/>
                  </a:lnTo>
                  <a:lnTo>
                    <a:pt x="24" y="96"/>
                  </a:lnTo>
                  <a:lnTo>
                    <a:pt x="24" y="97"/>
                  </a:lnTo>
                  <a:lnTo>
                    <a:pt x="24" y="98"/>
                  </a:lnTo>
                  <a:lnTo>
                    <a:pt x="24" y="99"/>
                  </a:lnTo>
                  <a:lnTo>
                    <a:pt x="24" y="100"/>
                  </a:lnTo>
                  <a:lnTo>
                    <a:pt x="24" y="101"/>
                  </a:lnTo>
                  <a:lnTo>
                    <a:pt x="24" y="102"/>
                  </a:lnTo>
                  <a:lnTo>
                    <a:pt x="24" y="103"/>
                  </a:lnTo>
                  <a:lnTo>
                    <a:pt x="24" y="104"/>
                  </a:lnTo>
                  <a:lnTo>
                    <a:pt x="24" y="105"/>
                  </a:lnTo>
                  <a:lnTo>
                    <a:pt x="22" y="108"/>
                  </a:lnTo>
                  <a:lnTo>
                    <a:pt x="22" y="110"/>
                  </a:lnTo>
                  <a:lnTo>
                    <a:pt x="22" y="112"/>
                  </a:lnTo>
                  <a:lnTo>
                    <a:pt x="21" y="113"/>
                  </a:lnTo>
                  <a:lnTo>
                    <a:pt x="20" y="114"/>
                  </a:lnTo>
                  <a:lnTo>
                    <a:pt x="20" y="116"/>
                  </a:lnTo>
                  <a:lnTo>
                    <a:pt x="20" y="117"/>
                  </a:lnTo>
                  <a:lnTo>
                    <a:pt x="19" y="118"/>
                  </a:lnTo>
                  <a:lnTo>
                    <a:pt x="18" y="119"/>
                  </a:lnTo>
                  <a:lnTo>
                    <a:pt x="18" y="120"/>
                  </a:lnTo>
                  <a:lnTo>
                    <a:pt x="17" y="121"/>
                  </a:lnTo>
                  <a:lnTo>
                    <a:pt x="16" y="122"/>
                  </a:lnTo>
                  <a:lnTo>
                    <a:pt x="16" y="123"/>
                  </a:lnTo>
                  <a:lnTo>
                    <a:pt x="15" y="124"/>
                  </a:lnTo>
                  <a:lnTo>
                    <a:pt x="15" y="125"/>
                  </a:lnTo>
                  <a:lnTo>
                    <a:pt x="14" y="126"/>
                  </a:lnTo>
                  <a:lnTo>
                    <a:pt x="14" y="127"/>
                  </a:lnTo>
                  <a:lnTo>
                    <a:pt x="13" y="128"/>
                  </a:lnTo>
                  <a:lnTo>
                    <a:pt x="12" y="129"/>
                  </a:lnTo>
                  <a:lnTo>
                    <a:pt x="12" y="130"/>
                  </a:lnTo>
                  <a:lnTo>
                    <a:pt x="11" y="131"/>
                  </a:lnTo>
                  <a:lnTo>
                    <a:pt x="10" y="132"/>
                  </a:lnTo>
                  <a:lnTo>
                    <a:pt x="10" y="133"/>
                  </a:lnTo>
                  <a:lnTo>
                    <a:pt x="10" y="134"/>
                  </a:lnTo>
                  <a:lnTo>
                    <a:pt x="9" y="136"/>
                  </a:lnTo>
                  <a:lnTo>
                    <a:pt x="8" y="137"/>
                  </a:lnTo>
                  <a:lnTo>
                    <a:pt x="8" y="138"/>
                  </a:lnTo>
                  <a:lnTo>
                    <a:pt x="8" y="140"/>
                  </a:lnTo>
                  <a:lnTo>
                    <a:pt x="7" y="142"/>
                  </a:lnTo>
                  <a:lnTo>
                    <a:pt x="6" y="144"/>
                  </a:lnTo>
                  <a:lnTo>
                    <a:pt x="6" y="146"/>
                  </a:lnTo>
                  <a:lnTo>
                    <a:pt x="5" y="151"/>
                  </a:lnTo>
                  <a:lnTo>
                    <a:pt x="5" y="153"/>
                  </a:lnTo>
                  <a:lnTo>
                    <a:pt x="4" y="156"/>
                  </a:lnTo>
                  <a:lnTo>
                    <a:pt x="4" y="158"/>
                  </a:lnTo>
                  <a:lnTo>
                    <a:pt x="4" y="160"/>
                  </a:lnTo>
                  <a:lnTo>
                    <a:pt x="4" y="162"/>
                  </a:lnTo>
                  <a:lnTo>
                    <a:pt x="4" y="164"/>
                  </a:lnTo>
                  <a:lnTo>
                    <a:pt x="4" y="165"/>
                  </a:lnTo>
                  <a:lnTo>
                    <a:pt x="4" y="167"/>
                  </a:lnTo>
                  <a:lnTo>
                    <a:pt x="4" y="168"/>
                  </a:lnTo>
                  <a:lnTo>
                    <a:pt x="4" y="170"/>
                  </a:lnTo>
                  <a:lnTo>
                    <a:pt x="4" y="172"/>
                  </a:lnTo>
                  <a:lnTo>
                    <a:pt x="4" y="173"/>
                  </a:lnTo>
                  <a:lnTo>
                    <a:pt x="4" y="174"/>
                  </a:lnTo>
                  <a:lnTo>
                    <a:pt x="4" y="176"/>
                  </a:lnTo>
                  <a:lnTo>
                    <a:pt x="4" y="178"/>
                  </a:lnTo>
                  <a:lnTo>
                    <a:pt x="4" y="179"/>
                  </a:lnTo>
                  <a:lnTo>
                    <a:pt x="4" y="180"/>
                  </a:lnTo>
                  <a:lnTo>
                    <a:pt x="5" y="182"/>
                  </a:lnTo>
                  <a:lnTo>
                    <a:pt x="5" y="184"/>
                  </a:lnTo>
                  <a:lnTo>
                    <a:pt x="5" y="186"/>
                  </a:lnTo>
                  <a:lnTo>
                    <a:pt x="5" y="187"/>
                  </a:lnTo>
                  <a:lnTo>
                    <a:pt x="5" y="189"/>
                  </a:lnTo>
                  <a:lnTo>
                    <a:pt x="6" y="191"/>
                  </a:lnTo>
                  <a:lnTo>
                    <a:pt x="6" y="193"/>
                  </a:lnTo>
                  <a:lnTo>
                    <a:pt x="6" y="195"/>
                  </a:lnTo>
                  <a:lnTo>
                    <a:pt x="6" y="197"/>
                  </a:lnTo>
                  <a:lnTo>
                    <a:pt x="6" y="200"/>
                  </a:lnTo>
                  <a:lnTo>
                    <a:pt x="6" y="202"/>
                  </a:lnTo>
                  <a:lnTo>
                    <a:pt x="6" y="205"/>
                  </a:lnTo>
                  <a:lnTo>
                    <a:pt x="6" y="208"/>
                  </a:lnTo>
                  <a:lnTo>
                    <a:pt x="6" y="210"/>
                  </a:lnTo>
                  <a:lnTo>
                    <a:pt x="6" y="211"/>
                  </a:lnTo>
                  <a:lnTo>
                    <a:pt x="6" y="212"/>
                  </a:lnTo>
                  <a:lnTo>
                    <a:pt x="6" y="213"/>
                  </a:lnTo>
                  <a:lnTo>
                    <a:pt x="6" y="214"/>
                  </a:lnTo>
                  <a:lnTo>
                    <a:pt x="6" y="215"/>
                  </a:lnTo>
                  <a:lnTo>
                    <a:pt x="6" y="216"/>
                  </a:lnTo>
                  <a:lnTo>
                    <a:pt x="6" y="217"/>
                  </a:lnTo>
                  <a:lnTo>
                    <a:pt x="6" y="218"/>
                  </a:lnTo>
                  <a:lnTo>
                    <a:pt x="6" y="219"/>
                  </a:lnTo>
                  <a:lnTo>
                    <a:pt x="6" y="220"/>
                  </a:lnTo>
                  <a:lnTo>
                    <a:pt x="6" y="221"/>
                  </a:lnTo>
                  <a:lnTo>
                    <a:pt x="6" y="222"/>
                  </a:lnTo>
                  <a:lnTo>
                    <a:pt x="6" y="223"/>
                  </a:lnTo>
                  <a:lnTo>
                    <a:pt x="6" y="224"/>
                  </a:lnTo>
                  <a:lnTo>
                    <a:pt x="6" y="225"/>
                  </a:lnTo>
                  <a:lnTo>
                    <a:pt x="6" y="226"/>
                  </a:lnTo>
                  <a:lnTo>
                    <a:pt x="6" y="227"/>
                  </a:lnTo>
                  <a:lnTo>
                    <a:pt x="6" y="228"/>
                  </a:lnTo>
                  <a:lnTo>
                    <a:pt x="6" y="230"/>
                  </a:lnTo>
                  <a:lnTo>
                    <a:pt x="6" y="231"/>
                  </a:lnTo>
                  <a:lnTo>
                    <a:pt x="6" y="232"/>
                  </a:lnTo>
                  <a:lnTo>
                    <a:pt x="6" y="233"/>
                  </a:lnTo>
                  <a:lnTo>
                    <a:pt x="6" y="234"/>
                  </a:lnTo>
                  <a:lnTo>
                    <a:pt x="6" y="235"/>
                  </a:lnTo>
                  <a:lnTo>
                    <a:pt x="6" y="236"/>
                  </a:lnTo>
                  <a:lnTo>
                    <a:pt x="6" y="237"/>
                  </a:lnTo>
                  <a:lnTo>
                    <a:pt x="6" y="238"/>
                  </a:lnTo>
                  <a:lnTo>
                    <a:pt x="6" y="239"/>
                  </a:lnTo>
                  <a:lnTo>
                    <a:pt x="6" y="240"/>
                  </a:lnTo>
                  <a:lnTo>
                    <a:pt x="6" y="241"/>
                  </a:lnTo>
                  <a:lnTo>
                    <a:pt x="6" y="242"/>
                  </a:lnTo>
                  <a:lnTo>
                    <a:pt x="6" y="243"/>
                  </a:lnTo>
                  <a:lnTo>
                    <a:pt x="6" y="244"/>
                  </a:lnTo>
                  <a:lnTo>
                    <a:pt x="6" y="245"/>
                  </a:lnTo>
                  <a:lnTo>
                    <a:pt x="6" y="246"/>
                  </a:lnTo>
                  <a:lnTo>
                    <a:pt x="6" y="247"/>
                  </a:lnTo>
                  <a:lnTo>
                    <a:pt x="6" y="248"/>
                  </a:lnTo>
                  <a:lnTo>
                    <a:pt x="6" y="249"/>
                  </a:lnTo>
                  <a:lnTo>
                    <a:pt x="6" y="254"/>
                  </a:lnTo>
                  <a:lnTo>
                    <a:pt x="6" y="257"/>
                  </a:lnTo>
                  <a:lnTo>
                    <a:pt x="6" y="260"/>
                  </a:lnTo>
                  <a:lnTo>
                    <a:pt x="5" y="262"/>
                  </a:lnTo>
                  <a:lnTo>
                    <a:pt x="5" y="264"/>
                  </a:lnTo>
                  <a:lnTo>
                    <a:pt x="5" y="267"/>
                  </a:lnTo>
                  <a:lnTo>
                    <a:pt x="4" y="269"/>
                  </a:lnTo>
                  <a:lnTo>
                    <a:pt x="4" y="271"/>
                  </a:lnTo>
                  <a:lnTo>
                    <a:pt x="4" y="273"/>
                  </a:lnTo>
                  <a:lnTo>
                    <a:pt x="3" y="275"/>
                  </a:lnTo>
                  <a:lnTo>
                    <a:pt x="3" y="277"/>
                  </a:lnTo>
                  <a:lnTo>
                    <a:pt x="2" y="279"/>
                  </a:lnTo>
                  <a:lnTo>
                    <a:pt x="2" y="281"/>
                  </a:lnTo>
                  <a:lnTo>
                    <a:pt x="2" y="282"/>
                  </a:lnTo>
                  <a:lnTo>
                    <a:pt x="2" y="284"/>
                  </a:lnTo>
                  <a:lnTo>
                    <a:pt x="1" y="286"/>
                  </a:lnTo>
                  <a:lnTo>
                    <a:pt x="1" y="288"/>
                  </a:lnTo>
                  <a:lnTo>
                    <a:pt x="1" y="289"/>
                  </a:lnTo>
                  <a:lnTo>
                    <a:pt x="0" y="291"/>
                  </a:lnTo>
                  <a:lnTo>
                    <a:pt x="0" y="293"/>
                  </a:lnTo>
                  <a:lnTo>
                    <a:pt x="0" y="294"/>
                  </a:lnTo>
                  <a:lnTo>
                    <a:pt x="1" y="296"/>
                  </a:lnTo>
                  <a:lnTo>
                    <a:pt x="1" y="298"/>
                  </a:lnTo>
                  <a:lnTo>
                    <a:pt x="1" y="299"/>
                  </a:lnTo>
                  <a:lnTo>
                    <a:pt x="2" y="301"/>
                  </a:lnTo>
                  <a:lnTo>
                    <a:pt x="2" y="302"/>
                  </a:lnTo>
                  <a:lnTo>
                    <a:pt x="2" y="304"/>
                  </a:lnTo>
                  <a:lnTo>
                    <a:pt x="3" y="306"/>
                  </a:lnTo>
                  <a:lnTo>
                    <a:pt x="4" y="308"/>
                  </a:lnTo>
                  <a:lnTo>
                    <a:pt x="5" y="309"/>
                  </a:lnTo>
                  <a:lnTo>
                    <a:pt x="6" y="311"/>
                  </a:lnTo>
                  <a:lnTo>
                    <a:pt x="10" y="315"/>
                  </a:lnTo>
                  <a:lnTo>
                    <a:pt x="12" y="317"/>
                  </a:lnTo>
                  <a:lnTo>
                    <a:pt x="13" y="318"/>
                  </a:lnTo>
                  <a:lnTo>
                    <a:pt x="15" y="320"/>
                  </a:lnTo>
                  <a:lnTo>
                    <a:pt x="18" y="320"/>
                  </a:lnTo>
                  <a:lnTo>
                    <a:pt x="20" y="321"/>
                  </a:lnTo>
                  <a:lnTo>
                    <a:pt x="22" y="322"/>
                  </a:lnTo>
                  <a:lnTo>
                    <a:pt x="24" y="322"/>
                  </a:lnTo>
                  <a:lnTo>
                    <a:pt x="26" y="322"/>
                  </a:lnTo>
                  <a:lnTo>
                    <a:pt x="29" y="322"/>
                  </a:lnTo>
                  <a:lnTo>
                    <a:pt x="31" y="322"/>
                  </a:lnTo>
                  <a:lnTo>
                    <a:pt x="33" y="322"/>
                  </a:lnTo>
                  <a:lnTo>
                    <a:pt x="36" y="322"/>
                  </a:lnTo>
                  <a:lnTo>
                    <a:pt x="38" y="322"/>
                  </a:lnTo>
                  <a:lnTo>
                    <a:pt x="41" y="321"/>
                  </a:lnTo>
                  <a:lnTo>
                    <a:pt x="43" y="321"/>
                  </a:lnTo>
                  <a:lnTo>
                    <a:pt x="46" y="321"/>
                  </a:lnTo>
                  <a:lnTo>
                    <a:pt x="48" y="320"/>
                  </a:lnTo>
                  <a:lnTo>
                    <a:pt x="50" y="320"/>
                  </a:lnTo>
                  <a:lnTo>
                    <a:pt x="53" y="320"/>
                  </a:lnTo>
                  <a:lnTo>
                    <a:pt x="55" y="320"/>
                  </a:lnTo>
                  <a:lnTo>
                    <a:pt x="57" y="320"/>
                  </a:lnTo>
                  <a:lnTo>
                    <a:pt x="60" y="321"/>
                  </a:lnTo>
                  <a:lnTo>
                    <a:pt x="62" y="322"/>
                  </a:lnTo>
                  <a:lnTo>
                    <a:pt x="64" y="322"/>
                  </a:lnTo>
                  <a:lnTo>
                    <a:pt x="66" y="323"/>
                  </a:lnTo>
                  <a:lnTo>
                    <a:pt x="68" y="324"/>
                  </a:lnTo>
                  <a:lnTo>
                    <a:pt x="70" y="326"/>
                  </a:lnTo>
                  <a:lnTo>
                    <a:pt x="72" y="328"/>
                  </a:lnTo>
                  <a:lnTo>
                    <a:pt x="74" y="330"/>
                  </a:lnTo>
                  <a:lnTo>
                    <a:pt x="76" y="332"/>
                  </a:lnTo>
                  <a:lnTo>
                    <a:pt x="76" y="333"/>
                  </a:lnTo>
                  <a:lnTo>
                    <a:pt x="76" y="334"/>
                  </a:lnTo>
                  <a:lnTo>
                    <a:pt x="77" y="335"/>
                  </a:lnTo>
                  <a:lnTo>
                    <a:pt x="77" y="336"/>
                  </a:lnTo>
                  <a:lnTo>
                    <a:pt x="77" y="337"/>
                  </a:lnTo>
                  <a:lnTo>
                    <a:pt x="77" y="338"/>
                  </a:lnTo>
                  <a:lnTo>
                    <a:pt x="76" y="339"/>
                  </a:lnTo>
                  <a:lnTo>
                    <a:pt x="76" y="340"/>
                  </a:lnTo>
                  <a:lnTo>
                    <a:pt x="76" y="341"/>
                  </a:lnTo>
                  <a:lnTo>
                    <a:pt x="76" y="342"/>
                  </a:lnTo>
                  <a:lnTo>
                    <a:pt x="76" y="343"/>
                  </a:lnTo>
                  <a:lnTo>
                    <a:pt x="76" y="344"/>
                  </a:lnTo>
                  <a:lnTo>
                    <a:pt x="75" y="344"/>
                  </a:lnTo>
                  <a:lnTo>
                    <a:pt x="75" y="345"/>
                  </a:lnTo>
                  <a:lnTo>
                    <a:pt x="75" y="346"/>
                  </a:lnTo>
                  <a:lnTo>
                    <a:pt x="75" y="347"/>
                  </a:lnTo>
                  <a:lnTo>
                    <a:pt x="75" y="348"/>
                  </a:lnTo>
                  <a:lnTo>
                    <a:pt x="75" y="349"/>
                  </a:lnTo>
                  <a:lnTo>
                    <a:pt x="75" y="350"/>
                  </a:lnTo>
                  <a:lnTo>
                    <a:pt x="75" y="351"/>
                  </a:lnTo>
                  <a:lnTo>
                    <a:pt x="76" y="352"/>
                  </a:lnTo>
                  <a:lnTo>
                    <a:pt x="76" y="356"/>
                  </a:lnTo>
                  <a:lnTo>
                    <a:pt x="77" y="358"/>
                  </a:lnTo>
                  <a:lnTo>
                    <a:pt x="77" y="359"/>
                  </a:lnTo>
                  <a:lnTo>
                    <a:pt x="78" y="361"/>
                  </a:lnTo>
                  <a:lnTo>
                    <a:pt x="78" y="362"/>
                  </a:lnTo>
                  <a:lnTo>
                    <a:pt x="79" y="364"/>
                  </a:lnTo>
                  <a:lnTo>
                    <a:pt x="79" y="365"/>
                  </a:lnTo>
                  <a:lnTo>
                    <a:pt x="80" y="366"/>
                  </a:lnTo>
                  <a:lnTo>
                    <a:pt x="80" y="367"/>
                  </a:lnTo>
                  <a:lnTo>
                    <a:pt x="81" y="368"/>
                  </a:lnTo>
                  <a:lnTo>
                    <a:pt x="82" y="369"/>
                  </a:lnTo>
                  <a:lnTo>
                    <a:pt x="82" y="370"/>
                  </a:lnTo>
                  <a:lnTo>
                    <a:pt x="83" y="371"/>
                  </a:lnTo>
                  <a:lnTo>
                    <a:pt x="84" y="372"/>
                  </a:lnTo>
                  <a:lnTo>
                    <a:pt x="84" y="373"/>
                  </a:lnTo>
                  <a:lnTo>
                    <a:pt x="84" y="374"/>
                  </a:lnTo>
                  <a:lnTo>
                    <a:pt x="85" y="374"/>
                  </a:lnTo>
                  <a:lnTo>
                    <a:pt x="86" y="375"/>
                  </a:lnTo>
                  <a:lnTo>
                    <a:pt x="86" y="376"/>
                  </a:lnTo>
                  <a:lnTo>
                    <a:pt x="87" y="377"/>
                  </a:lnTo>
                  <a:lnTo>
                    <a:pt x="88" y="378"/>
                  </a:lnTo>
                  <a:lnTo>
                    <a:pt x="88" y="380"/>
                  </a:lnTo>
                  <a:lnTo>
                    <a:pt x="89" y="381"/>
                  </a:lnTo>
                  <a:lnTo>
                    <a:pt x="89" y="382"/>
                  </a:lnTo>
                  <a:lnTo>
                    <a:pt x="90" y="383"/>
                  </a:lnTo>
                  <a:lnTo>
                    <a:pt x="90" y="385"/>
                  </a:lnTo>
                  <a:lnTo>
                    <a:pt x="91" y="386"/>
                  </a:lnTo>
                  <a:lnTo>
                    <a:pt x="91" y="388"/>
                  </a:lnTo>
                  <a:lnTo>
                    <a:pt x="92" y="390"/>
                  </a:lnTo>
                  <a:lnTo>
                    <a:pt x="92" y="391"/>
                  </a:lnTo>
                  <a:lnTo>
                    <a:pt x="93" y="394"/>
                  </a:lnTo>
                  <a:lnTo>
                    <a:pt x="93" y="397"/>
                  </a:lnTo>
                  <a:lnTo>
                    <a:pt x="94" y="398"/>
                  </a:lnTo>
                  <a:lnTo>
                    <a:pt x="94" y="400"/>
                  </a:lnTo>
                  <a:lnTo>
                    <a:pt x="94" y="401"/>
                  </a:lnTo>
                  <a:lnTo>
                    <a:pt x="94" y="403"/>
                  </a:lnTo>
                  <a:lnTo>
                    <a:pt x="94" y="404"/>
                  </a:lnTo>
                  <a:lnTo>
                    <a:pt x="94" y="405"/>
                  </a:lnTo>
                  <a:lnTo>
                    <a:pt x="94" y="406"/>
                  </a:lnTo>
                  <a:lnTo>
                    <a:pt x="94" y="408"/>
                  </a:lnTo>
                  <a:lnTo>
                    <a:pt x="94" y="410"/>
                  </a:lnTo>
                  <a:lnTo>
                    <a:pt x="94" y="411"/>
                  </a:lnTo>
                  <a:lnTo>
                    <a:pt x="94" y="412"/>
                  </a:lnTo>
                  <a:lnTo>
                    <a:pt x="94" y="413"/>
                  </a:lnTo>
                  <a:lnTo>
                    <a:pt x="94" y="414"/>
                  </a:lnTo>
                  <a:lnTo>
                    <a:pt x="94" y="415"/>
                  </a:lnTo>
                  <a:lnTo>
                    <a:pt x="94" y="416"/>
                  </a:lnTo>
                  <a:lnTo>
                    <a:pt x="94" y="417"/>
                  </a:lnTo>
                  <a:lnTo>
                    <a:pt x="94" y="418"/>
                  </a:lnTo>
                  <a:lnTo>
                    <a:pt x="94" y="419"/>
                  </a:lnTo>
                  <a:lnTo>
                    <a:pt x="93" y="420"/>
                  </a:lnTo>
                  <a:lnTo>
                    <a:pt x="93" y="421"/>
                  </a:lnTo>
                  <a:lnTo>
                    <a:pt x="93" y="422"/>
                  </a:lnTo>
                  <a:lnTo>
                    <a:pt x="93" y="424"/>
                  </a:lnTo>
                  <a:lnTo>
                    <a:pt x="93" y="425"/>
                  </a:lnTo>
                  <a:lnTo>
                    <a:pt x="93" y="426"/>
                  </a:lnTo>
                  <a:lnTo>
                    <a:pt x="93" y="428"/>
                  </a:lnTo>
                  <a:lnTo>
                    <a:pt x="93" y="430"/>
                  </a:lnTo>
                  <a:lnTo>
                    <a:pt x="93" y="431"/>
                  </a:lnTo>
                  <a:lnTo>
                    <a:pt x="93" y="433"/>
                  </a:lnTo>
                  <a:lnTo>
                    <a:pt x="93" y="435"/>
                  </a:lnTo>
                  <a:lnTo>
                    <a:pt x="92" y="437"/>
                  </a:lnTo>
                  <a:lnTo>
                    <a:pt x="92" y="438"/>
                  </a:lnTo>
                  <a:lnTo>
                    <a:pt x="92" y="439"/>
                  </a:lnTo>
                  <a:lnTo>
                    <a:pt x="92" y="440"/>
                  </a:lnTo>
                  <a:lnTo>
                    <a:pt x="92" y="441"/>
                  </a:lnTo>
                  <a:lnTo>
                    <a:pt x="92" y="442"/>
                  </a:lnTo>
                  <a:lnTo>
                    <a:pt x="92" y="443"/>
                  </a:lnTo>
                  <a:lnTo>
                    <a:pt x="92" y="444"/>
                  </a:lnTo>
                  <a:lnTo>
                    <a:pt x="92" y="445"/>
                  </a:lnTo>
                  <a:lnTo>
                    <a:pt x="92" y="446"/>
                  </a:lnTo>
                  <a:lnTo>
                    <a:pt x="91" y="446"/>
                  </a:lnTo>
                  <a:lnTo>
                    <a:pt x="91" y="447"/>
                  </a:lnTo>
                  <a:lnTo>
                    <a:pt x="91" y="448"/>
                  </a:lnTo>
                  <a:lnTo>
                    <a:pt x="91" y="449"/>
                  </a:lnTo>
                  <a:lnTo>
                    <a:pt x="91" y="450"/>
                  </a:lnTo>
                  <a:lnTo>
                    <a:pt x="91" y="451"/>
                  </a:lnTo>
                  <a:lnTo>
                    <a:pt x="92" y="452"/>
                  </a:lnTo>
                  <a:lnTo>
                    <a:pt x="92" y="453"/>
                  </a:lnTo>
                  <a:lnTo>
                    <a:pt x="92" y="454"/>
                  </a:lnTo>
                  <a:lnTo>
                    <a:pt x="93" y="456"/>
                  </a:lnTo>
                  <a:lnTo>
                    <a:pt x="94" y="458"/>
                  </a:lnTo>
                  <a:lnTo>
                    <a:pt x="94" y="460"/>
                  </a:lnTo>
                  <a:lnTo>
                    <a:pt x="95" y="460"/>
                  </a:lnTo>
                  <a:lnTo>
                    <a:pt x="95" y="461"/>
                  </a:lnTo>
                  <a:lnTo>
                    <a:pt x="96" y="462"/>
                  </a:lnTo>
                  <a:lnTo>
                    <a:pt x="96" y="463"/>
                  </a:lnTo>
                  <a:lnTo>
                    <a:pt x="97" y="464"/>
                  </a:lnTo>
                  <a:lnTo>
                    <a:pt x="98" y="465"/>
                  </a:lnTo>
                  <a:lnTo>
                    <a:pt x="99" y="466"/>
                  </a:lnTo>
                  <a:lnTo>
                    <a:pt x="100" y="466"/>
                  </a:lnTo>
                  <a:lnTo>
                    <a:pt x="100" y="467"/>
                  </a:lnTo>
                  <a:lnTo>
                    <a:pt x="101" y="468"/>
                  </a:lnTo>
                  <a:lnTo>
                    <a:pt x="102" y="468"/>
                  </a:lnTo>
                  <a:lnTo>
                    <a:pt x="102" y="469"/>
                  </a:lnTo>
                  <a:lnTo>
                    <a:pt x="103" y="469"/>
                  </a:lnTo>
                  <a:lnTo>
                    <a:pt x="104" y="470"/>
                  </a:lnTo>
                  <a:lnTo>
                    <a:pt x="105" y="471"/>
                  </a:lnTo>
                  <a:lnTo>
                    <a:pt x="106" y="472"/>
                  </a:lnTo>
                  <a:lnTo>
                    <a:pt x="107" y="473"/>
                  </a:lnTo>
                  <a:lnTo>
                    <a:pt x="108" y="474"/>
                  </a:lnTo>
                  <a:lnTo>
                    <a:pt x="109" y="475"/>
                  </a:lnTo>
                  <a:lnTo>
                    <a:pt x="110" y="476"/>
                  </a:lnTo>
                  <a:lnTo>
                    <a:pt x="112" y="478"/>
                  </a:lnTo>
                  <a:lnTo>
                    <a:pt x="112" y="479"/>
                  </a:lnTo>
                  <a:lnTo>
                    <a:pt x="113" y="480"/>
                  </a:lnTo>
                  <a:lnTo>
                    <a:pt x="114" y="481"/>
                  </a:lnTo>
                  <a:lnTo>
                    <a:pt x="115" y="482"/>
                  </a:lnTo>
                  <a:lnTo>
                    <a:pt x="116" y="483"/>
                  </a:lnTo>
                  <a:lnTo>
                    <a:pt x="116" y="484"/>
                  </a:lnTo>
                  <a:lnTo>
                    <a:pt x="117" y="484"/>
                  </a:lnTo>
                  <a:lnTo>
                    <a:pt x="118" y="486"/>
                  </a:lnTo>
                  <a:lnTo>
                    <a:pt x="119" y="487"/>
                  </a:lnTo>
                  <a:lnTo>
                    <a:pt x="120" y="488"/>
                  </a:lnTo>
                  <a:lnTo>
                    <a:pt x="121" y="489"/>
                  </a:lnTo>
                  <a:lnTo>
                    <a:pt x="121" y="490"/>
                  </a:lnTo>
                  <a:lnTo>
                    <a:pt x="122" y="490"/>
                  </a:lnTo>
                  <a:lnTo>
                    <a:pt x="122" y="491"/>
                  </a:lnTo>
                  <a:lnTo>
                    <a:pt x="123" y="492"/>
                  </a:lnTo>
                  <a:lnTo>
                    <a:pt x="124" y="492"/>
                  </a:lnTo>
                  <a:lnTo>
                    <a:pt x="124" y="493"/>
                  </a:lnTo>
                  <a:lnTo>
                    <a:pt x="125" y="494"/>
                  </a:lnTo>
                  <a:lnTo>
                    <a:pt x="126" y="495"/>
                  </a:lnTo>
                  <a:lnTo>
                    <a:pt x="126" y="496"/>
                  </a:lnTo>
                  <a:lnTo>
                    <a:pt x="127" y="496"/>
                  </a:lnTo>
                  <a:lnTo>
                    <a:pt x="127" y="497"/>
                  </a:lnTo>
                  <a:lnTo>
                    <a:pt x="128" y="49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2" name="Freeform 100">
              <a:extLst>
                <a:ext uri="{FF2B5EF4-FFF2-40B4-BE49-F238E27FC236}">
                  <a16:creationId xmlns:a16="http://schemas.microsoft.com/office/drawing/2014/main" id="{552A1D6C-EE71-C171-CD56-68253C2165B9}"/>
                </a:ext>
              </a:extLst>
            </p:cNvPr>
            <p:cNvSpPr>
              <a:spLocks/>
            </p:cNvSpPr>
            <p:nvPr/>
          </p:nvSpPr>
          <p:spPr bwMode="auto">
            <a:xfrm>
              <a:off x="3356" y="2735"/>
              <a:ext cx="2"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0 h 1"/>
                <a:gd name="T32" fmla="*/ 0 w 1"/>
                <a:gd name="T33" fmla="*/ 0 h 1"/>
                <a:gd name="T34" fmla="*/ 0 w 1"/>
                <a:gd name="T35" fmla="*/ 0 h 1"/>
                <a:gd name="T36" fmla="*/ 0 w 1"/>
                <a:gd name="T37" fmla="*/ 0 h 1"/>
                <a:gd name="T38" fmla="*/ 0 w 1"/>
                <a:gd name="T39" fmla="*/ 0 h 1"/>
                <a:gd name="T40" fmla="*/ 0 w 1"/>
                <a:gd name="T41" fmla="*/ 0 h 1"/>
                <a:gd name="T42" fmla="*/ 0 w 1"/>
                <a:gd name="T43" fmla="*/ 0 h 1"/>
                <a:gd name="T44" fmla="*/ 0 w 1"/>
                <a:gd name="T45" fmla="*/ 0 h 1"/>
                <a:gd name="T46" fmla="*/ 0 w 1"/>
                <a:gd name="T47" fmla="*/ 0 h 1"/>
                <a:gd name="T48" fmla="*/ 0 w 1"/>
                <a:gd name="T49" fmla="*/ 0 h 1"/>
                <a:gd name="T50" fmla="*/ 0 w 1"/>
                <a:gd name="T51" fmla="*/ 0 h 1"/>
                <a:gd name="T52" fmla="*/ 0 w 1"/>
                <a:gd name="T53" fmla="*/ 0 h 1"/>
                <a:gd name="T54" fmla="*/ 0 w 1"/>
                <a:gd name="T55" fmla="*/ 0 h 1"/>
                <a:gd name="T56" fmla="*/ 0 w 1"/>
                <a:gd name="T57" fmla="*/ 0 h 1"/>
                <a:gd name="T58" fmla="*/ 0 w 1"/>
                <a:gd name="T59" fmla="*/ 0 h 1"/>
                <a:gd name="T60" fmla="*/ 0 w 1"/>
                <a:gd name="T61" fmla="*/ 0 h 1"/>
                <a:gd name="T62" fmla="*/ 0 w 1"/>
                <a:gd name="T63" fmla="*/ 0 h 1"/>
                <a:gd name="T64" fmla="*/ 0 w 1"/>
                <a:gd name="T65" fmla="*/ 0 h 1"/>
                <a:gd name="T66" fmla="*/ 0 w 1"/>
                <a:gd name="T67" fmla="*/ 0 h 1"/>
                <a:gd name="T68" fmla="*/ 0 w 1"/>
                <a:gd name="T69" fmla="*/ 0 h 1"/>
                <a:gd name="T70" fmla="*/ 0 w 1"/>
                <a:gd name="T71" fmla="*/ 0 h 1"/>
                <a:gd name="T72" fmla="*/ 0 w 1"/>
                <a:gd name="T73" fmla="*/ 0 h 1"/>
                <a:gd name="T74" fmla="*/ 0 w 1"/>
                <a:gd name="T75" fmla="*/ 0 h 1"/>
                <a:gd name="T76" fmla="*/ 0 w 1"/>
                <a:gd name="T77" fmla="*/ 0 h 1"/>
                <a:gd name="T78" fmla="*/ 0 w 1"/>
                <a:gd name="T79" fmla="*/ 0 h 1"/>
                <a:gd name="T80" fmla="*/ 0 w 1"/>
                <a:gd name="T81" fmla="*/ 0 h 1"/>
                <a:gd name="T82" fmla="*/ 0 w 1"/>
                <a:gd name="T83" fmla="*/ 0 h 1"/>
                <a:gd name="T84" fmla="*/ 0 w 1"/>
                <a:gd name="T85" fmla="*/ 0 h 1"/>
                <a:gd name="T86" fmla="*/ 0 w 1"/>
                <a:gd name="T87" fmla="*/ 0 h 1"/>
                <a:gd name="T88" fmla="*/ 0 w 1"/>
                <a:gd name="T89" fmla="*/ 0 h 1"/>
                <a:gd name="T90" fmla="*/ 0 w 1"/>
                <a:gd name="T91" fmla="*/ 0 h 1"/>
                <a:gd name="T92" fmla="*/ 0 w 1"/>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 h="1">
                  <a:moveTo>
                    <a:pt x="0" y="0"/>
                  </a:move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3" name="Freeform 101">
              <a:extLst>
                <a:ext uri="{FF2B5EF4-FFF2-40B4-BE49-F238E27FC236}">
                  <a16:creationId xmlns:a16="http://schemas.microsoft.com/office/drawing/2014/main" id="{4BF1B5CB-F3A7-1E5B-AB6D-86F775F2B67A}"/>
                </a:ext>
              </a:extLst>
            </p:cNvPr>
            <p:cNvSpPr>
              <a:spLocks/>
            </p:cNvSpPr>
            <p:nvPr/>
          </p:nvSpPr>
          <p:spPr bwMode="auto">
            <a:xfrm>
              <a:off x="3329" y="2707"/>
              <a:ext cx="67" cy="76"/>
            </a:xfrm>
            <a:custGeom>
              <a:avLst/>
              <a:gdLst>
                <a:gd name="T0" fmla="*/ 127 w 57"/>
                <a:gd name="T1" fmla="*/ 0 h 68"/>
                <a:gd name="T2" fmla="*/ 123 w 57"/>
                <a:gd name="T3" fmla="*/ 0 h 68"/>
                <a:gd name="T4" fmla="*/ 123 w 57"/>
                <a:gd name="T5" fmla="*/ 0 h 68"/>
                <a:gd name="T6" fmla="*/ 123 w 57"/>
                <a:gd name="T7" fmla="*/ 2 h 68"/>
                <a:gd name="T8" fmla="*/ 123 w 57"/>
                <a:gd name="T9" fmla="*/ 3 h 68"/>
                <a:gd name="T10" fmla="*/ 120 w 57"/>
                <a:gd name="T11" fmla="*/ 4 h 68"/>
                <a:gd name="T12" fmla="*/ 120 w 57"/>
                <a:gd name="T13" fmla="*/ 11 h 68"/>
                <a:gd name="T14" fmla="*/ 119 w 57"/>
                <a:gd name="T15" fmla="*/ 12 h 68"/>
                <a:gd name="T16" fmla="*/ 119 w 57"/>
                <a:gd name="T17" fmla="*/ 15 h 68"/>
                <a:gd name="T18" fmla="*/ 118 w 57"/>
                <a:gd name="T19" fmla="*/ 19 h 68"/>
                <a:gd name="T20" fmla="*/ 115 w 57"/>
                <a:gd name="T21" fmla="*/ 25 h 68"/>
                <a:gd name="T22" fmla="*/ 115 w 57"/>
                <a:gd name="T23" fmla="*/ 28 h 68"/>
                <a:gd name="T24" fmla="*/ 112 w 57"/>
                <a:gd name="T25" fmla="*/ 31 h 68"/>
                <a:gd name="T26" fmla="*/ 110 w 57"/>
                <a:gd name="T27" fmla="*/ 36 h 68"/>
                <a:gd name="T28" fmla="*/ 108 w 57"/>
                <a:gd name="T29" fmla="*/ 40 h 68"/>
                <a:gd name="T30" fmla="*/ 105 w 57"/>
                <a:gd name="T31" fmla="*/ 45 h 68"/>
                <a:gd name="T32" fmla="*/ 101 w 57"/>
                <a:gd name="T33" fmla="*/ 50 h 68"/>
                <a:gd name="T34" fmla="*/ 100 w 57"/>
                <a:gd name="T35" fmla="*/ 56 h 68"/>
                <a:gd name="T36" fmla="*/ 98 w 57"/>
                <a:gd name="T37" fmla="*/ 59 h 68"/>
                <a:gd name="T38" fmla="*/ 92 w 57"/>
                <a:gd name="T39" fmla="*/ 64 h 68"/>
                <a:gd name="T40" fmla="*/ 89 w 57"/>
                <a:gd name="T41" fmla="*/ 70 h 68"/>
                <a:gd name="T42" fmla="*/ 87 w 57"/>
                <a:gd name="T43" fmla="*/ 74 h 68"/>
                <a:gd name="T44" fmla="*/ 83 w 57"/>
                <a:gd name="T45" fmla="*/ 78 h 68"/>
                <a:gd name="T46" fmla="*/ 78 w 57"/>
                <a:gd name="T47" fmla="*/ 84 h 68"/>
                <a:gd name="T48" fmla="*/ 74 w 57"/>
                <a:gd name="T49" fmla="*/ 87 h 68"/>
                <a:gd name="T50" fmla="*/ 68 w 57"/>
                <a:gd name="T51" fmla="*/ 93 h 68"/>
                <a:gd name="T52" fmla="*/ 65 w 57"/>
                <a:gd name="T53" fmla="*/ 95 h 68"/>
                <a:gd name="T54" fmla="*/ 62 w 57"/>
                <a:gd name="T55" fmla="*/ 103 h 68"/>
                <a:gd name="T56" fmla="*/ 55 w 57"/>
                <a:gd name="T57" fmla="*/ 105 h 68"/>
                <a:gd name="T58" fmla="*/ 53 w 57"/>
                <a:gd name="T59" fmla="*/ 107 h 68"/>
                <a:gd name="T60" fmla="*/ 47 w 57"/>
                <a:gd name="T61" fmla="*/ 108 h 68"/>
                <a:gd name="T62" fmla="*/ 42 w 57"/>
                <a:gd name="T63" fmla="*/ 115 h 68"/>
                <a:gd name="T64" fmla="*/ 39 w 57"/>
                <a:gd name="T65" fmla="*/ 116 h 68"/>
                <a:gd name="T66" fmla="*/ 36 w 57"/>
                <a:gd name="T67" fmla="*/ 116 h 68"/>
                <a:gd name="T68" fmla="*/ 34 w 57"/>
                <a:gd name="T69" fmla="*/ 116 h 68"/>
                <a:gd name="T70" fmla="*/ 34 w 57"/>
                <a:gd name="T71" fmla="*/ 116 h 68"/>
                <a:gd name="T72" fmla="*/ 31 w 57"/>
                <a:gd name="T73" fmla="*/ 117 h 68"/>
                <a:gd name="T74" fmla="*/ 29 w 57"/>
                <a:gd name="T75" fmla="*/ 117 h 68"/>
                <a:gd name="T76" fmla="*/ 29 w 57"/>
                <a:gd name="T77" fmla="*/ 117 h 68"/>
                <a:gd name="T78" fmla="*/ 26 w 57"/>
                <a:gd name="T79" fmla="*/ 117 h 68"/>
                <a:gd name="T80" fmla="*/ 25 w 57"/>
                <a:gd name="T81" fmla="*/ 117 h 68"/>
                <a:gd name="T82" fmla="*/ 22 w 57"/>
                <a:gd name="T83" fmla="*/ 117 h 68"/>
                <a:gd name="T84" fmla="*/ 21 w 57"/>
                <a:gd name="T85" fmla="*/ 117 h 68"/>
                <a:gd name="T86" fmla="*/ 21 w 57"/>
                <a:gd name="T87" fmla="*/ 117 h 68"/>
                <a:gd name="T88" fmla="*/ 18 w 57"/>
                <a:gd name="T89" fmla="*/ 117 h 68"/>
                <a:gd name="T90" fmla="*/ 15 w 57"/>
                <a:gd name="T91" fmla="*/ 117 h 68"/>
                <a:gd name="T92" fmla="*/ 15 w 57"/>
                <a:gd name="T93" fmla="*/ 117 h 68"/>
                <a:gd name="T94" fmla="*/ 13 w 57"/>
                <a:gd name="T95" fmla="*/ 116 h 68"/>
                <a:gd name="T96" fmla="*/ 11 w 57"/>
                <a:gd name="T97" fmla="*/ 116 h 68"/>
                <a:gd name="T98" fmla="*/ 11 w 57"/>
                <a:gd name="T99" fmla="*/ 116 h 68"/>
                <a:gd name="T100" fmla="*/ 9 w 57"/>
                <a:gd name="T101" fmla="*/ 116 h 68"/>
                <a:gd name="T102" fmla="*/ 8 w 57"/>
                <a:gd name="T103" fmla="*/ 116 h 68"/>
                <a:gd name="T104" fmla="*/ 8 w 57"/>
                <a:gd name="T105" fmla="*/ 116 h 68"/>
                <a:gd name="T106" fmla="*/ 2 w 57"/>
                <a:gd name="T107" fmla="*/ 116 h 68"/>
                <a:gd name="T108" fmla="*/ 2 w 57"/>
                <a:gd name="T109" fmla="*/ 116 h 68"/>
                <a:gd name="T110" fmla="*/ 1 w 57"/>
                <a:gd name="T111" fmla="*/ 116 h 68"/>
                <a:gd name="T112" fmla="*/ 1 w 57"/>
                <a:gd name="T113" fmla="*/ 115 h 68"/>
                <a:gd name="T114" fmla="*/ 1 w 57"/>
                <a:gd name="T115" fmla="*/ 115 h 68"/>
                <a:gd name="T116" fmla="*/ 1 w 57"/>
                <a:gd name="T117" fmla="*/ 115 h 68"/>
                <a:gd name="T118" fmla="*/ 0 w 57"/>
                <a:gd name="T119" fmla="*/ 115 h 68"/>
                <a:gd name="T120" fmla="*/ 0 w 57"/>
                <a:gd name="T121" fmla="*/ 115 h 68"/>
                <a:gd name="T122" fmla="*/ 0 w 57"/>
                <a:gd name="T123" fmla="*/ 115 h 68"/>
                <a:gd name="T124" fmla="*/ 0 w 57"/>
                <a:gd name="T125" fmla="*/ 115 h 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 h="68">
                  <a:moveTo>
                    <a:pt x="56" y="0"/>
                  </a:moveTo>
                  <a:lnTo>
                    <a:pt x="55" y="0"/>
                  </a:lnTo>
                  <a:lnTo>
                    <a:pt x="55" y="2"/>
                  </a:lnTo>
                  <a:lnTo>
                    <a:pt x="55" y="3"/>
                  </a:lnTo>
                  <a:lnTo>
                    <a:pt x="54" y="4"/>
                  </a:lnTo>
                  <a:lnTo>
                    <a:pt x="54" y="6"/>
                  </a:lnTo>
                  <a:lnTo>
                    <a:pt x="53" y="7"/>
                  </a:lnTo>
                  <a:lnTo>
                    <a:pt x="53" y="9"/>
                  </a:lnTo>
                  <a:lnTo>
                    <a:pt x="52" y="11"/>
                  </a:lnTo>
                  <a:lnTo>
                    <a:pt x="51" y="14"/>
                  </a:lnTo>
                  <a:lnTo>
                    <a:pt x="51" y="16"/>
                  </a:lnTo>
                  <a:lnTo>
                    <a:pt x="50" y="18"/>
                  </a:lnTo>
                  <a:lnTo>
                    <a:pt x="49" y="21"/>
                  </a:lnTo>
                  <a:lnTo>
                    <a:pt x="48" y="23"/>
                  </a:lnTo>
                  <a:lnTo>
                    <a:pt x="47" y="26"/>
                  </a:lnTo>
                  <a:lnTo>
                    <a:pt x="45" y="29"/>
                  </a:lnTo>
                  <a:lnTo>
                    <a:pt x="44" y="32"/>
                  </a:lnTo>
                  <a:lnTo>
                    <a:pt x="43" y="34"/>
                  </a:lnTo>
                  <a:lnTo>
                    <a:pt x="41" y="37"/>
                  </a:lnTo>
                  <a:lnTo>
                    <a:pt x="40" y="40"/>
                  </a:lnTo>
                  <a:lnTo>
                    <a:pt x="39" y="42"/>
                  </a:lnTo>
                  <a:lnTo>
                    <a:pt x="37" y="45"/>
                  </a:lnTo>
                  <a:lnTo>
                    <a:pt x="35" y="48"/>
                  </a:lnTo>
                  <a:lnTo>
                    <a:pt x="33" y="50"/>
                  </a:lnTo>
                  <a:lnTo>
                    <a:pt x="31" y="53"/>
                  </a:lnTo>
                  <a:lnTo>
                    <a:pt x="29" y="55"/>
                  </a:lnTo>
                  <a:lnTo>
                    <a:pt x="27" y="58"/>
                  </a:lnTo>
                  <a:lnTo>
                    <a:pt x="25" y="60"/>
                  </a:lnTo>
                  <a:lnTo>
                    <a:pt x="23" y="62"/>
                  </a:lnTo>
                  <a:lnTo>
                    <a:pt x="21" y="63"/>
                  </a:lnTo>
                  <a:lnTo>
                    <a:pt x="19" y="65"/>
                  </a:lnTo>
                  <a:lnTo>
                    <a:pt x="17" y="66"/>
                  </a:lnTo>
                  <a:lnTo>
                    <a:pt x="16" y="66"/>
                  </a:lnTo>
                  <a:lnTo>
                    <a:pt x="15" y="66"/>
                  </a:lnTo>
                  <a:lnTo>
                    <a:pt x="14" y="67"/>
                  </a:lnTo>
                  <a:lnTo>
                    <a:pt x="13" y="67"/>
                  </a:lnTo>
                  <a:lnTo>
                    <a:pt x="12" y="67"/>
                  </a:lnTo>
                  <a:lnTo>
                    <a:pt x="11" y="67"/>
                  </a:lnTo>
                  <a:lnTo>
                    <a:pt x="10" y="67"/>
                  </a:lnTo>
                  <a:lnTo>
                    <a:pt x="9" y="67"/>
                  </a:lnTo>
                  <a:lnTo>
                    <a:pt x="8" y="67"/>
                  </a:lnTo>
                  <a:lnTo>
                    <a:pt x="7" y="67"/>
                  </a:lnTo>
                  <a:lnTo>
                    <a:pt x="6" y="66"/>
                  </a:lnTo>
                  <a:lnTo>
                    <a:pt x="5" y="66"/>
                  </a:lnTo>
                  <a:lnTo>
                    <a:pt x="4" y="66"/>
                  </a:lnTo>
                  <a:lnTo>
                    <a:pt x="3" y="66"/>
                  </a:lnTo>
                  <a:lnTo>
                    <a:pt x="2" y="66"/>
                  </a:lnTo>
                  <a:lnTo>
                    <a:pt x="1" y="66"/>
                  </a:lnTo>
                  <a:lnTo>
                    <a:pt x="1" y="65"/>
                  </a:lnTo>
                  <a:lnTo>
                    <a:pt x="0" y="6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4" name="Freeform 102">
              <a:extLst>
                <a:ext uri="{FF2B5EF4-FFF2-40B4-BE49-F238E27FC236}">
                  <a16:creationId xmlns:a16="http://schemas.microsoft.com/office/drawing/2014/main" id="{7AD7FFD8-7C4F-CCBF-59C2-D0DB8A64AC8A}"/>
                </a:ext>
              </a:extLst>
            </p:cNvPr>
            <p:cNvSpPr>
              <a:spLocks/>
            </p:cNvSpPr>
            <p:nvPr/>
          </p:nvSpPr>
          <p:spPr bwMode="auto">
            <a:xfrm>
              <a:off x="5499" y="3498"/>
              <a:ext cx="45" cy="49"/>
            </a:xfrm>
            <a:custGeom>
              <a:avLst/>
              <a:gdLst>
                <a:gd name="T0" fmla="*/ 0 w 38"/>
                <a:gd name="T1" fmla="*/ 0 h 44"/>
                <a:gd name="T2" fmla="*/ 0 w 38"/>
                <a:gd name="T3" fmla="*/ 0 h 44"/>
                <a:gd name="T4" fmla="*/ 1 w 38"/>
                <a:gd name="T5" fmla="*/ 1 h 44"/>
                <a:gd name="T6" fmla="*/ 1 w 38"/>
                <a:gd name="T7" fmla="*/ 1 h 44"/>
                <a:gd name="T8" fmla="*/ 2 w 38"/>
                <a:gd name="T9" fmla="*/ 2 h 44"/>
                <a:gd name="T10" fmla="*/ 8 w 38"/>
                <a:gd name="T11" fmla="*/ 3 h 44"/>
                <a:gd name="T12" fmla="*/ 8 w 38"/>
                <a:gd name="T13" fmla="*/ 4 h 44"/>
                <a:gd name="T14" fmla="*/ 11 w 38"/>
                <a:gd name="T15" fmla="*/ 10 h 44"/>
                <a:gd name="T16" fmla="*/ 11 w 38"/>
                <a:gd name="T17" fmla="*/ 11 h 44"/>
                <a:gd name="T18" fmla="*/ 15 w 38"/>
                <a:gd name="T19" fmla="*/ 12 h 44"/>
                <a:gd name="T20" fmla="*/ 18 w 38"/>
                <a:gd name="T21" fmla="*/ 14 h 44"/>
                <a:gd name="T22" fmla="*/ 21 w 38"/>
                <a:gd name="T23" fmla="*/ 18 h 44"/>
                <a:gd name="T24" fmla="*/ 25 w 38"/>
                <a:gd name="T25" fmla="*/ 20 h 44"/>
                <a:gd name="T26" fmla="*/ 28 w 38"/>
                <a:gd name="T27" fmla="*/ 24 h 44"/>
                <a:gd name="T28" fmla="*/ 33 w 38"/>
                <a:gd name="T29" fmla="*/ 26 h 44"/>
                <a:gd name="T30" fmla="*/ 36 w 38"/>
                <a:gd name="T31" fmla="*/ 29 h 44"/>
                <a:gd name="T32" fmla="*/ 39 w 38"/>
                <a:gd name="T33" fmla="*/ 32 h 44"/>
                <a:gd name="T34" fmla="*/ 43 w 38"/>
                <a:gd name="T35" fmla="*/ 36 h 44"/>
                <a:gd name="T36" fmla="*/ 46 w 38"/>
                <a:gd name="T37" fmla="*/ 40 h 44"/>
                <a:gd name="T38" fmla="*/ 51 w 38"/>
                <a:gd name="T39" fmla="*/ 43 h 44"/>
                <a:gd name="T40" fmla="*/ 53 w 38"/>
                <a:gd name="T41" fmla="*/ 46 h 44"/>
                <a:gd name="T42" fmla="*/ 60 w 38"/>
                <a:gd name="T43" fmla="*/ 48 h 44"/>
                <a:gd name="T44" fmla="*/ 62 w 38"/>
                <a:gd name="T45" fmla="*/ 51 h 44"/>
                <a:gd name="T46" fmla="*/ 63 w 38"/>
                <a:gd name="T47" fmla="*/ 56 h 44"/>
                <a:gd name="T48" fmla="*/ 66 w 38"/>
                <a:gd name="T49" fmla="*/ 57 h 44"/>
                <a:gd name="T50" fmla="*/ 71 w 38"/>
                <a:gd name="T51" fmla="*/ 59 h 44"/>
                <a:gd name="T52" fmla="*/ 75 w 38"/>
                <a:gd name="T53" fmla="*/ 63 h 44"/>
                <a:gd name="T54" fmla="*/ 76 w 38"/>
                <a:gd name="T55" fmla="*/ 65 h 44"/>
                <a:gd name="T56" fmla="*/ 78 w 38"/>
                <a:gd name="T57" fmla="*/ 69 h 44"/>
                <a:gd name="T58" fmla="*/ 82 w 38"/>
                <a:gd name="T59" fmla="*/ 70 h 44"/>
                <a:gd name="T60" fmla="*/ 84 w 38"/>
                <a:gd name="T61" fmla="*/ 72 h 44"/>
                <a:gd name="T62" fmla="*/ 86 w 38"/>
                <a:gd name="T63" fmla="*/ 74 h 44"/>
                <a:gd name="T64" fmla="*/ 86 w 38"/>
                <a:gd name="T65" fmla="*/ 74 h 44"/>
                <a:gd name="T66" fmla="*/ 86 w 38"/>
                <a:gd name="T67" fmla="*/ 74 h 44"/>
                <a:gd name="T68" fmla="*/ 86 w 38"/>
                <a:gd name="T69" fmla="*/ 74 h 44"/>
                <a:gd name="T70" fmla="*/ 86 w 38"/>
                <a:gd name="T71" fmla="*/ 74 h 44"/>
                <a:gd name="T72" fmla="*/ 86 w 38"/>
                <a:gd name="T73" fmla="*/ 74 h 44"/>
                <a:gd name="T74" fmla="*/ 86 w 38"/>
                <a:gd name="T75" fmla="*/ 74 h 44"/>
                <a:gd name="T76" fmla="*/ 86 w 38"/>
                <a:gd name="T77" fmla="*/ 74 h 44"/>
                <a:gd name="T78" fmla="*/ 86 w 38"/>
                <a:gd name="T79" fmla="*/ 74 h 44"/>
                <a:gd name="T80" fmla="*/ 86 w 38"/>
                <a:gd name="T81" fmla="*/ 74 h 44"/>
                <a:gd name="T82" fmla="*/ 86 w 38"/>
                <a:gd name="T83" fmla="*/ 74 h 44"/>
                <a:gd name="T84" fmla="*/ 86 w 38"/>
                <a:gd name="T85" fmla="*/ 74 h 44"/>
                <a:gd name="T86" fmla="*/ 86 w 38"/>
                <a:gd name="T87" fmla="*/ 74 h 44"/>
                <a:gd name="T88" fmla="*/ 86 w 38"/>
                <a:gd name="T89" fmla="*/ 74 h 44"/>
                <a:gd name="T90" fmla="*/ 86 w 38"/>
                <a:gd name="T91" fmla="*/ 74 h 44"/>
                <a:gd name="T92" fmla="*/ 86 w 38"/>
                <a:gd name="T93" fmla="*/ 74 h 44"/>
                <a:gd name="T94" fmla="*/ 86 w 38"/>
                <a:gd name="T95" fmla="*/ 74 h 44"/>
                <a:gd name="T96" fmla="*/ 86 w 38"/>
                <a:gd name="T97" fmla="*/ 74 h 44"/>
                <a:gd name="T98" fmla="*/ 86 w 38"/>
                <a:gd name="T99" fmla="*/ 74 h 44"/>
                <a:gd name="T100" fmla="*/ 86 w 38"/>
                <a:gd name="T101" fmla="*/ 74 h 44"/>
                <a:gd name="T102" fmla="*/ 86 w 38"/>
                <a:gd name="T103" fmla="*/ 74 h 44"/>
                <a:gd name="T104" fmla="*/ 86 w 38"/>
                <a:gd name="T105" fmla="*/ 74 h 44"/>
                <a:gd name="T106" fmla="*/ 86 w 38"/>
                <a:gd name="T107" fmla="*/ 74 h 44"/>
                <a:gd name="T108" fmla="*/ 86 w 38"/>
                <a:gd name="T109" fmla="*/ 74 h 44"/>
                <a:gd name="T110" fmla="*/ 86 w 38"/>
                <a:gd name="T111" fmla="*/ 74 h 44"/>
                <a:gd name="T112" fmla="*/ 86 w 38"/>
                <a:gd name="T113" fmla="*/ 74 h 44"/>
                <a:gd name="T114" fmla="*/ 86 w 38"/>
                <a:gd name="T115" fmla="*/ 74 h 44"/>
                <a:gd name="T116" fmla="*/ 86 w 38"/>
                <a:gd name="T117" fmla="*/ 74 h 44"/>
                <a:gd name="T118" fmla="*/ 86 w 38"/>
                <a:gd name="T119" fmla="*/ 74 h 44"/>
                <a:gd name="T120" fmla="*/ 86 w 38"/>
                <a:gd name="T121" fmla="*/ 74 h 44"/>
                <a:gd name="T122" fmla="*/ 86 w 38"/>
                <a:gd name="T123" fmla="*/ 74 h 44"/>
                <a:gd name="T124" fmla="*/ 86 w 38"/>
                <a:gd name="T125" fmla="*/ 74 h 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8" h="44">
                  <a:moveTo>
                    <a:pt x="0" y="0"/>
                  </a:moveTo>
                  <a:lnTo>
                    <a:pt x="0" y="0"/>
                  </a:lnTo>
                  <a:lnTo>
                    <a:pt x="1" y="1"/>
                  </a:lnTo>
                  <a:lnTo>
                    <a:pt x="2" y="2"/>
                  </a:lnTo>
                  <a:lnTo>
                    <a:pt x="3" y="3"/>
                  </a:lnTo>
                  <a:lnTo>
                    <a:pt x="3" y="4"/>
                  </a:lnTo>
                  <a:lnTo>
                    <a:pt x="5" y="5"/>
                  </a:lnTo>
                  <a:lnTo>
                    <a:pt x="5" y="6"/>
                  </a:lnTo>
                  <a:lnTo>
                    <a:pt x="7" y="7"/>
                  </a:lnTo>
                  <a:lnTo>
                    <a:pt x="8" y="9"/>
                  </a:lnTo>
                  <a:lnTo>
                    <a:pt x="9" y="11"/>
                  </a:lnTo>
                  <a:lnTo>
                    <a:pt x="11" y="12"/>
                  </a:lnTo>
                  <a:lnTo>
                    <a:pt x="12" y="14"/>
                  </a:lnTo>
                  <a:lnTo>
                    <a:pt x="14" y="15"/>
                  </a:lnTo>
                  <a:lnTo>
                    <a:pt x="15" y="17"/>
                  </a:lnTo>
                  <a:lnTo>
                    <a:pt x="17" y="19"/>
                  </a:lnTo>
                  <a:lnTo>
                    <a:pt x="18" y="21"/>
                  </a:lnTo>
                  <a:lnTo>
                    <a:pt x="20" y="23"/>
                  </a:lnTo>
                  <a:lnTo>
                    <a:pt x="21" y="25"/>
                  </a:lnTo>
                  <a:lnTo>
                    <a:pt x="23" y="27"/>
                  </a:lnTo>
                  <a:lnTo>
                    <a:pt x="25" y="28"/>
                  </a:lnTo>
                  <a:lnTo>
                    <a:pt x="26" y="30"/>
                  </a:lnTo>
                  <a:lnTo>
                    <a:pt x="27" y="32"/>
                  </a:lnTo>
                  <a:lnTo>
                    <a:pt x="29" y="33"/>
                  </a:lnTo>
                  <a:lnTo>
                    <a:pt x="30" y="35"/>
                  </a:lnTo>
                  <a:lnTo>
                    <a:pt x="32" y="37"/>
                  </a:lnTo>
                  <a:lnTo>
                    <a:pt x="33" y="38"/>
                  </a:lnTo>
                  <a:lnTo>
                    <a:pt x="34" y="40"/>
                  </a:lnTo>
                  <a:lnTo>
                    <a:pt x="35" y="41"/>
                  </a:lnTo>
                  <a:lnTo>
                    <a:pt x="36" y="42"/>
                  </a:lnTo>
                  <a:lnTo>
                    <a:pt x="37" y="43"/>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5" name="Freeform 103">
              <a:extLst>
                <a:ext uri="{FF2B5EF4-FFF2-40B4-BE49-F238E27FC236}">
                  <a16:creationId xmlns:a16="http://schemas.microsoft.com/office/drawing/2014/main" id="{4ED13AB1-B626-6037-E744-DC73C4D67DF3}"/>
                </a:ext>
              </a:extLst>
            </p:cNvPr>
            <p:cNvSpPr>
              <a:spLocks/>
            </p:cNvSpPr>
            <p:nvPr/>
          </p:nvSpPr>
          <p:spPr bwMode="auto">
            <a:xfrm>
              <a:off x="5478" y="3473"/>
              <a:ext cx="88" cy="99"/>
            </a:xfrm>
            <a:custGeom>
              <a:avLst/>
              <a:gdLst>
                <a:gd name="T0" fmla="*/ 0 w 75"/>
                <a:gd name="T1" fmla="*/ 0 h 88"/>
                <a:gd name="T2" fmla="*/ 0 w 75"/>
                <a:gd name="T3" fmla="*/ 0 h 88"/>
                <a:gd name="T4" fmla="*/ 1 w 75"/>
                <a:gd name="T5" fmla="*/ 1 h 88"/>
                <a:gd name="T6" fmla="*/ 2 w 75"/>
                <a:gd name="T7" fmla="*/ 3 h 88"/>
                <a:gd name="T8" fmla="*/ 8 w 75"/>
                <a:gd name="T9" fmla="*/ 9 h 88"/>
                <a:gd name="T10" fmla="*/ 11 w 75"/>
                <a:gd name="T11" fmla="*/ 11 h 88"/>
                <a:gd name="T12" fmla="*/ 15 w 75"/>
                <a:gd name="T13" fmla="*/ 14 h 88"/>
                <a:gd name="T14" fmla="*/ 21 w 75"/>
                <a:gd name="T15" fmla="*/ 18 h 88"/>
                <a:gd name="T16" fmla="*/ 25 w 75"/>
                <a:gd name="T17" fmla="*/ 24 h 88"/>
                <a:gd name="T18" fmla="*/ 29 w 75"/>
                <a:gd name="T19" fmla="*/ 27 h 88"/>
                <a:gd name="T20" fmla="*/ 34 w 75"/>
                <a:gd name="T21" fmla="*/ 33 h 88"/>
                <a:gd name="T22" fmla="*/ 40 w 75"/>
                <a:gd name="T23" fmla="*/ 38 h 88"/>
                <a:gd name="T24" fmla="*/ 47 w 75"/>
                <a:gd name="T25" fmla="*/ 46 h 88"/>
                <a:gd name="T26" fmla="*/ 54 w 75"/>
                <a:gd name="T27" fmla="*/ 52 h 88"/>
                <a:gd name="T28" fmla="*/ 62 w 75"/>
                <a:gd name="T29" fmla="*/ 56 h 88"/>
                <a:gd name="T30" fmla="*/ 65 w 75"/>
                <a:gd name="T31" fmla="*/ 63 h 88"/>
                <a:gd name="T32" fmla="*/ 74 w 75"/>
                <a:gd name="T33" fmla="*/ 71 h 88"/>
                <a:gd name="T34" fmla="*/ 79 w 75"/>
                <a:gd name="T35" fmla="*/ 78 h 88"/>
                <a:gd name="T36" fmla="*/ 87 w 75"/>
                <a:gd name="T37" fmla="*/ 83 h 88"/>
                <a:gd name="T38" fmla="*/ 93 w 75"/>
                <a:gd name="T39" fmla="*/ 90 h 88"/>
                <a:gd name="T40" fmla="*/ 101 w 75"/>
                <a:gd name="T41" fmla="*/ 98 h 88"/>
                <a:gd name="T42" fmla="*/ 106 w 75"/>
                <a:gd name="T43" fmla="*/ 102 h 88"/>
                <a:gd name="T44" fmla="*/ 113 w 75"/>
                <a:gd name="T45" fmla="*/ 111 h 88"/>
                <a:gd name="T46" fmla="*/ 120 w 75"/>
                <a:gd name="T47" fmla="*/ 115 h 88"/>
                <a:gd name="T48" fmla="*/ 128 w 75"/>
                <a:gd name="T49" fmla="*/ 124 h 88"/>
                <a:gd name="T50" fmla="*/ 133 w 75"/>
                <a:gd name="T51" fmla="*/ 128 h 88"/>
                <a:gd name="T52" fmla="*/ 141 w 75"/>
                <a:gd name="T53" fmla="*/ 133 h 88"/>
                <a:gd name="T54" fmla="*/ 143 w 75"/>
                <a:gd name="T55" fmla="*/ 140 h 88"/>
                <a:gd name="T56" fmla="*/ 150 w 75"/>
                <a:gd name="T57" fmla="*/ 144 h 88"/>
                <a:gd name="T58" fmla="*/ 156 w 75"/>
                <a:gd name="T59" fmla="*/ 150 h 88"/>
                <a:gd name="T60" fmla="*/ 160 w 75"/>
                <a:gd name="T61" fmla="*/ 154 h 88"/>
                <a:gd name="T62" fmla="*/ 165 w 75"/>
                <a:gd name="T63" fmla="*/ 158 h 88"/>
                <a:gd name="T64" fmla="*/ 165 w 75"/>
                <a:gd name="T65" fmla="*/ 158 h 88"/>
                <a:gd name="T66" fmla="*/ 165 w 75"/>
                <a:gd name="T67" fmla="*/ 158 h 88"/>
                <a:gd name="T68" fmla="*/ 165 w 75"/>
                <a:gd name="T69" fmla="*/ 158 h 88"/>
                <a:gd name="T70" fmla="*/ 165 w 75"/>
                <a:gd name="T71" fmla="*/ 158 h 88"/>
                <a:gd name="T72" fmla="*/ 165 w 75"/>
                <a:gd name="T73" fmla="*/ 158 h 88"/>
                <a:gd name="T74" fmla="*/ 165 w 75"/>
                <a:gd name="T75" fmla="*/ 158 h 88"/>
                <a:gd name="T76" fmla="*/ 165 w 75"/>
                <a:gd name="T77" fmla="*/ 158 h 88"/>
                <a:gd name="T78" fmla="*/ 165 w 75"/>
                <a:gd name="T79" fmla="*/ 158 h 88"/>
                <a:gd name="T80" fmla="*/ 165 w 75"/>
                <a:gd name="T81" fmla="*/ 158 h 88"/>
                <a:gd name="T82" fmla="*/ 165 w 75"/>
                <a:gd name="T83" fmla="*/ 158 h 88"/>
                <a:gd name="T84" fmla="*/ 165 w 75"/>
                <a:gd name="T85" fmla="*/ 158 h 88"/>
                <a:gd name="T86" fmla="*/ 165 w 75"/>
                <a:gd name="T87" fmla="*/ 158 h 88"/>
                <a:gd name="T88" fmla="*/ 165 w 75"/>
                <a:gd name="T89" fmla="*/ 158 h 88"/>
                <a:gd name="T90" fmla="*/ 165 w 75"/>
                <a:gd name="T91" fmla="*/ 158 h 88"/>
                <a:gd name="T92" fmla="*/ 165 w 75"/>
                <a:gd name="T93" fmla="*/ 158 h 88"/>
                <a:gd name="T94" fmla="*/ 165 w 75"/>
                <a:gd name="T95" fmla="*/ 158 h 88"/>
                <a:gd name="T96" fmla="*/ 165 w 75"/>
                <a:gd name="T97" fmla="*/ 158 h 88"/>
                <a:gd name="T98" fmla="*/ 165 w 75"/>
                <a:gd name="T99" fmla="*/ 158 h 88"/>
                <a:gd name="T100" fmla="*/ 165 w 75"/>
                <a:gd name="T101" fmla="*/ 158 h 88"/>
                <a:gd name="T102" fmla="*/ 165 w 75"/>
                <a:gd name="T103" fmla="*/ 158 h 88"/>
                <a:gd name="T104" fmla="*/ 165 w 75"/>
                <a:gd name="T105" fmla="*/ 158 h 88"/>
                <a:gd name="T106" fmla="*/ 165 w 75"/>
                <a:gd name="T107" fmla="*/ 158 h 88"/>
                <a:gd name="T108" fmla="*/ 165 w 75"/>
                <a:gd name="T109" fmla="*/ 158 h 88"/>
                <a:gd name="T110" fmla="*/ 165 w 75"/>
                <a:gd name="T111" fmla="*/ 158 h 88"/>
                <a:gd name="T112" fmla="*/ 165 w 75"/>
                <a:gd name="T113" fmla="*/ 158 h 88"/>
                <a:gd name="T114" fmla="*/ 165 w 75"/>
                <a:gd name="T115" fmla="*/ 158 h 88"/>
                <a:gd name="T116" fmla="*/ 165 w 75"/>
                <a:gd name="T117" fmla="*/ 158 h 88"/>
                <a:gd name="T118" fmla="*/ 165 w 75"/>
                <a:gd name="T119" fmla="*/ 158 h 88"/>
                <a:gd name="T120" fmla="*/ 165 w 75"/>
                <a:gd name="T121" fmla="*/ 158 h 88"/>
                <a:gd name="T122" fmla="*/ 165 w 75"/>
                <a:gd name="T123" fmla="*/ 158 h 88"/>
                <a:gd name="T124" fmla="*/ 165 w 75"/>
                <a:gd name="T125" fmla="*/ 158 h 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 h="88">
                  <a:moveTo>
                    <a:pt x="0" y="0"/>
                  </a:moveTo>
                  <a:lnTo>
                    <a:pt x="0" y="0"/>
                  </a:lnTo>
                  <a:lnTo>
                    <a:pt x="1" y="1"/>
                  </a:lnTo>
                  <a:lnTo>
                    <a:pt x="2" y="3"/>
                  </a:lnTo>
                  <a:lnTo>
                    <a:pt x="3" y="4"/>
                  </a:lnTo>
                  <a:lnTo>
                    <a:pt x="5" y="6"/>
                  </a:lnTo>
                  <a:lnTo>
                    <a:pt x="7" y="8"/>
                  </a:lnTo>
                  <a:lnTo>
                    <a:pt x="9" y="10"/>
                  </a:lnTo>
                  <a:lnTo>
                    <a:pt x="11" y="13"/>
                  </a:lnTo>
                  <a:lnTo>
                    <a:pt x="13" y="15"/>
                  </a:lnTo>
                  <a:lnTo>
                    <a:pt x="15" y="18"/>
                  </a:lnTo>
                  <a:lnTo>
                    <a:pt x="18" y="21"/>
                  </a:lnTo>
                  <a:lnTo>
                    <a:pt x="21" y="25"/>
                  </a:lnTo>
                  <a:lnTo>
                    <a:pt x="24" y="28"/>
                  </a:lnTo>
                  <a:lnTo>
                    <a:pt x="27" y="31"/>
                  </a:lnTo>
                  <a:lnTo>
                    <a:pt x="29" y="35"/>
                  </a:lnTo>
                  <a:lnTo>
                    <a:pt x="33" y="39"/>
                  </a:lnTo>
                  <a:lnTo>
                    <a:pt x="36" y="43"/>
                  </a:lnTo>
                  <a:lnTo>
                    <a:pt x="39" y="46"/>
                  </a:lnTo>
                  <a:lnTo>
                    <a:pt x="42" y="50"/>
                  </a:lnTo>
                  <a:lnTo>
                    <a:pt x="45" y="53"/>
                  </a:lnTo>
                  <a:lnTo>
                    <a:pt x="48" y="57"/>
                  </a:lnTo>
                  <a:lnTo>
                    <a:pt x="51" y="61"/>
                  </a:lnTo>
                  <a:lnTo>
                    <a:pt x="54" y="64"/>
                  </a:lnTo>
                  <a:lnTo>
                    <a:pt x="57" y="68"/>
                  </a:lnTo>
                  <a:lnTo>
                    <a:pt x="60" y="71"/>
                  </a:lnTo>
                  <a:lnTo>
                    <a:pt x="63" y="74"/>
                  </a:lnTo>
                  <a:lnTo>
                    <a:pt x="65" y="77"/>
                  </a:lnTo>
                  <a:lnTo>
                    <a:pt x="67" y="80"/>
                  </a:lnTo>
                  <a:lnTo>
                    <a:pt x="70" y="83"/>
                  </a:lnTo>
                  <a:lnTo>
                    <a:pt x="72" y="85"/>
                  </a:lnTo>
                  <a:lnTo>
                    <a:pt x="74" y="8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6" name="Line 104">
              <a:extLst>
                <a:ext uri="{FF2B5EF4-FFF2-40B4-BE49-F238E27FC236}">
                  <a16:creationId xmlns:a16="http://schemas.microsoft.com/office/drawing/2014/main" id="{1E51C911-5112-3ACE-11A1-D6658D3F2088}"/>
                </a:ext>
              </a:extLst>
            </p:cNvPr>
            <p:cNvSpPr>
              <a:spLocks noChangeShapeType="1"/>
            </p:cNvSpPr>
            <p:nvPr/>
          </p:nvSpPr>
          <p:spPr bwMode="auto">
            <a:xfrm>
              <a:off x="5478" y="3448"/>
              <a:ext cx="43" cy="98"/>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 name="Freeform 105">
              <a:extLst>
                <a:ext uri="{FF2B5EF4-FFF2-40B4-BE49-F238E27FC236}">
                  <a16:creationId xmlns:a16="http://schemas.microsoft.com/office/drawing/2014/main" id="{A5CA913D-76FC-7650-CC5C-E60CFF924ED6}"/>
                </a:ext>
              </a:extLst>
            </p:cNvPr>
            <p:cNvSpPr>
              <a:spLocks/>
            </p:cNvSpPr>
            <p:nvPr/>
          </p:nvSpPr>
          <p:spPr bwMode="auto">
            <a:xfrm>
              <a:off x="5829" y="3098"/>
              <a:ext cx="74" cy="88"/>
            </a:xfrm>
            <a:custGeom>
              <a:avLst/>
              <a:gdLst>
                <a:gd name="T0" fmla="*/ 133 w 63"/>
                <a:gd name="T1" fmla="*/ 0 h 78"/>
                <a:gd name="T2" fmla="*/ 137 w 63"/>
                <a:gd name="T3" fmla="*/ 16 h 78"/>
                <a:gd name="T4" fmla="*/ 140 w 63"/>
                <a:gd name="T5" fmla="*/ 24 h 78"/>
                <a:gd name="T6" fmla="*/ 140 w 63"/>
                <a:gd name="T7" fmla="*/ 30 h 78"/>
                <a:gd name="T8" fmla="*/ 137 w 63"/>
                <a:gd name="T9" fmla="*/ 38 h 78"/>
                <a:gd name="T10" fmla="*/ 137 w 63"/>
                <a:gd name="T11" fmla="*/ 43 h 78"/>
                <a:gd name="T12" fmla="*/ 133 w 63"/>
                <a:gd name="T13" fmla="*/ 49 h 78"/>
                <a:gd name="T14" fmla="*/ 132 w 63"/>
                <a:gd name="T15" fmla="*/ 56 h 78"/>
                <a:gd name="T16" fmla="*/ 129 w 63"/>
                <a:gd name="T17" fmla="*/ 60 h 78"/>
                <a:gd name="T18" fmla="*/ 128 w 63"/>
                <a:gd name="T19" fmla="*/ 67 h 78"/>
                <a:gd name="T20" fmla="*/ 123 w 63"/>
                <a:gd name="T21" fmla="*/ 71 h 78"/>
                <a:gd name="T22" fmla="*/ 119 w 63"/>
                <a:gd name="T23" fmla="*/ 76 h 78"/>
                <a:gd name="T24" fmla="*/ 113 w 63"/>
                <a:gd name="T25" fmla="*/ 80 h 78"/>
                <a:gd name="T26" fmla="*/ 110 w 63"/>
                <a:gd name="T27" fmla="*/ 86 h 78"/>
                <a:gd name="T28" fmla="*/ 105 w 63"/>
                <a:gd name="T29" fmla="*/ 88 h 78"/>
                <a:gd name="T30" fmla="*/ 101 w 63"/>
                <a:gd name="T31" fmla="*/ 93 h 78"/>
                <a:gd name="T32" fmla="*/ 94 w 63"/>
                <a:gd name="T33" fmla="*/ 97 h 78"/>
                <a:gd name="T34" fmla="*/ 87 w 63"/>
                <a:gd name="T35" fmla="*/ 99 h 78"/>
                <a:gd name="T36" fmla="*/ 82 w 63"/>
                <a:gd name="T37" fmla="*/ 102 h 78"/>
                <a:gd name="T38" fmla="*/ 76 w 63"/>
                <a:gd name="T39" fmla="*/ 105 h 78"/>
                <a:gd name="T40" fmla="*/ 68 w 63"/>
                <a:gd name="T41" fmla="*/ 109 h 78"/>
                <a:gd name="T42" fmla="*/ 63 w 63"/>
                <a:gd name="T43" fmla="*/ 112 h 78"/>
                <a:gd name="T44" fmla="*/ 55 w 63"/>
                <a:gd name="T45" fmla="*/ 115 h 78"/>
                <a:gd name="T46" fmla="*/ 49 w 63"/>
                <a:gd name="T47" fmla="*/ 116 h 78"/>
                <a:gd name="T48" fmla="*/ 42 w 63"/>
                <a:gd name="T49" fmla="*/ 120 h 78"/>
                <a:gd name="T50" fmla="*/ 36 w 63"/>
                <a:gd name="T51" fmla="*/ 123 h 78"/>
                <a:gd name="T52" fmla="*/ 29 w 63"/>
                <a:gd name="T53" fmla="*/ 126 h 78"/>
                <a:gd name="T54" fmla="*/ 22 w 63"/>
                <a:gd name="T55" fmla="*/ 127 h 78"/>
                <a:gd name="T56" fmla="*/ 15 w 63"/>
                <a:gd name="T57" fmla="*/ 131 h 78"/>
                <a:gd name="T58" fmla="*/ 11 w 63"/>
                <a:gd name="T59" fmla="*/ 133 h 78"/>
                <a:gd name="T60" fmla="*/ 2 w 63"/>
                <a:gd name="T61" fmla="*/ 138 h 78"/>
                <a:gd name="T62" fmla="*/ 0 w 63"/>
                <a:gd name="T63" fmla="*/ 141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3" h="78">
                  <a:moveTo>
                    <a:pt x="60" y="0"/>
                  </a:moveTo>
                  <a:lnTo>
                    <a:pt x="61" y="9"/>
                  </a:lnTo>
                  <a:lnTo>
                    <a:pt x="62" y="13"/>
                  </a:lnTo>
                  <a:lnTo>
                    <a:pt x="62" y="17"/>
                  </a:lnTo>
                  <a:lnTo>
                    <a:pt x="61" y="21"/>
                  </a:lnTo>
                  <a:lnTo>
                    <a:pt x="61" y="24"/>
                  </a:lnTo>
                  <a:lnTo>
                    <a:pt x="60" y="27"/>
                  </a:lnTo>
                  <a:lnTo>
                    <a:pt x="59" y="31"/>
                  </a:lnTo>
                  <a:lnTo>
                    <a:pt x="58" y="33"/>
                  </a:lnTo>
                  <a:lnTo>
                    <a:pt x="57" y="36"/>
                  </a:lnTo>
                  <a:lnTo>
                    <a:pt x="55" y="39"/>
                  </a:lnTo>
                  <a:lnTo>
                    <a:pt x="53" y="41"/>
                  </a:lnTo>
                  <a:lnTo>
                    <a:pt x="51" y="44"/>
                  </a:lnTo>
                  <a:lnTo>
                    <a:pt x="49" y="46"/>
                  </a:lnTo>
                  <a:lnTo>
                    <a:pt x="47" y="48"/>
                  </a:lnTo>
                  <a:lnTo>
                    <a:pt x="45" y="51"/>
                  </a:lnTo>
                  <a:lnTo>
                    <a:pt x="42" y="52"/>
                  </a:lnTo>
                  <a:lnTo>
                    <a:pt x="39" y="54"/>
                  </a:lnTo>
                  <a:lnTo>
                    <a:pt x="37" y="56"/>
                  </a:lnTo>
                  <a:lnTo>
                    <a:pt x="34" y="58"/>
                  </a:lnTo>
                  <a:lnTo>
                    <a:pt x="31" y="59"/>
                  </a:lnTo>
                  <a:lnTo>
                    <a:pt x="28" y="61"/>
                  </a:lnTo>
                  <a:lnTo>
                    <a:pt x="25" y="63"/>
                  </a:lnTo>
                  <a:lnTo>
                    <a:pt x="22" y="64"/>
                  </a:lnTo>
                  <a:lnTo>
                    <a:pt x="19" y="66"/>
                  </a:lnTo>
                  <a:lnTo>
                    <a:pt x="16" y="67"/>
                  </a:lnTo>
                  <a:lnTo>
                    <a:pt x="13" y="69"/>
                  </a:lnTo>
                  <a:lnTo>
                    <a:pt x="10" y="70"/>
                  </a:lnTo>
                  <a:lnTo>
                    <a:pt x="7" y="72"/>
                  </a:lnTo>
                  <a:lnTo>
                    <a:pt x="5" y="73"/>
                  </a:lnTo>
                  <a:lnTo>
                    <a:pt x="2" y="75"/>
                  </a:lnTo>
                  <a:lnTo>
                    <a:pt x="0" y="77"/>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8" name="Line 106">
              <a:extLst>
                <a:ext uri="{FF2B5EF4-FFF2-40B4-BE49-F238E27FC236}">
                  <a16:creationId xmlns:a16="http://schemas.microsoft.com/office/drawing/2014/main" id="{51FC6F57-730B-88C3-6FFD-1C728D91C4AE}"/>
                </a:ext>
              </a:extLst>
            </p:cNvPr>
            <p:cNvSpPr>
              <a:spLocks noChangeShapeType="1"/>
            </p:cNvSpPr>
            <p:nvPr/>
          </p:nvSpPr>
          <p:spPr bwMode="auto">
            <a:xfrm flipH="1">
              <a:off x="5823" y="3185"/>
              <a:ext cx="21" cy="0"/>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 name="Freeform 107">
              <a:extLst>
                <a:ext uri="{FF2B5EF4-FFF2-40B4-BE49-F238E27FC236}">
                  <a16:creationId xmlns:a16="http://schemas.microsoft.com/office/drawing/2014/main" id="{9D97AE2C-C19D-EB89-3119-930592C9FDEC}"/>
                </a:ext>
              </a:extLst>
            </p:cNvPr>
            <p:cNvSpPr>
              <a:spLocks/>
            </p:cNvSpPr>
            <p:nvPr/>
          </p:nvSpPr>
          <p:spPr bwMode="auto">
            <a:xfrm>
              <a:off x="5959" y="2728"/>
              <a:ext cx="13" cy="51"/>
            </a:xfrm>
            <a:custGeom>
              <a:avLst/>
              <a:gdLst>
                <a:gd name="T0" fmla="*/ 0 w 11"/>
                <a:gd name="T1" fmla="*/ 0 h 45"/>
                <a:gd name="T2" fmla="*/ 1 w 11"/>
                <a:gd name="T3" fmla="*/ 2 h 45"/>
                <a:gd name="T4" fmla="*/ 2 w 11"/>
                <a:gd name="T5" fmla="*/ 3 h 45"/>
                <a:gd name="T6" fmla="*/ 8 w 11"/>
                <a:gd name="T7" fmla="*/ 10 h 45"/>
                <a:gd name="T8" fmla="*/ 9 w 11"/>
                <a:gd name="T9" fmla="*/ 11 h 45"/>
                <a:gd name="T10" fmla="*/ 9 w 11"/>
                <a:gd name="T11" fmla="*/ 12 h 45"/>
                <a:gd name="T12" fmla="*/ 11 w 11"/>
                <a:gd name="T13" fmla="*/ 14 h 45"/>
                <a:gd name="T14" fmla="*/ 11 w 11"/>
                <a:gd name="T15" fmla="*/ 18 h 45"/>
                <a:gd name="T16" fmla="*/ 13 w 11"/>
                <a:gd name="T17" fmla="*/ 20 h 45"/>
                <a:gd name="T18" fmla="*/ 13 w 11"/>
                <a:gd name="T19" fmla="*/ 23 h 45"/>
                <a:gd name="T20" fmla="*/ 15 w 11"/>
                <a:gd name="T21" fmla="*/ 25 h 45"/>
                <a:gd name="T22" fmla="*/ 15 w 11"/>
                <a:gd name="T23" fmla="*/ 28 h 45"/>
                <a:gd name="T24" fmla="*/ 18 w 11"/>
                <a:gd name="T25" fmla="*/ 29 h 45"/>
                <a:gd name="T26" fmla="*/ 18 w 11"/>
                <a:gd name="T27" fmla="*/ 33 h 45"/>
                <a:gd name="T28" fmla="*/ 18 w 11"/>
                <a:gd name="T29" fmla="*/ 36 h 45"/>
                <a:gd name="T30" fmla="*/ 21 w 11"/>
                <a:gd name="T31" fmla="*/ 40 h 45"/>
                <a:gd name="T32" fmla="*/ 21 w 11"/>
                <a:gd name="T33" fmla="*/ 41 h 45"/>
                <a:gd name="T34" fmla="*/ 21 w 11"/>
                <a:gd name="T35" fmla="*/ 42 h 45"/>
                <a:gd name="T36" fmla="*/ 24 w 11"/>
                <a:gd name="T37" fmla="*/ 46 h 45"/>
                <a:gd name="T38" fmla="*/ 24 w 11"/>
                <a:gd name="T39" fmla="*/ 48 h 45"/>
                <a:gd name="T40" fmla="*/ 24 w 11"/>
                <a:gd name="T41" fmla="*/ 51 h 45"/>
                <a:gd name="T42" fmla="*/ 24 w 11"/>
                <a:gd name="T43" fmla="*/ 54 h 45"/>
                <a:gd name="T44" fmla="*/ 24 w 11"/>
                <a:gd name="T45" fmla="*/ 57 h 45"/>
                <a:gd name="T46" fmla="*/ 24 w 11"/>
                <a:gd name="T47" fmla="*/ 59 h 45"/>
                <a:gd name="T48" fmla="*/ 24 w 11"/>
                <a:gd name="T49" fmla="*/ 61 h 45"/>
                <a:gd name="T50" fmla="*/ 24 w 11"/>
                <a:gd name="T51" fmla="*/ 66 h 45"/>
                <a:gd name="T52" fmla="*/ 24 w 11"/>
                <a:gd name="T53" fmla="*/ 67 h 45"/>
                <a:gd name="T54" fmla="*/ 24 w 11"/>
                <a:gd name="T55" fmla="*/ 71 h 45"/>
                <a:gd name="T56" fmla="*/ 24 w 11"/>
                <a:gd name="T57" fmla="*/ 74 h 45"/>
                <a:gd name="T58" fmla="*/ 24 w 11"/>
                <a:gd name="T59" fmla="*/ 76 h 45"/>
                <a:gd name="T60" fmla="*/ 21 w 11"/>
                <a:gd name="T61" fmla="*/ 78 h 45"/>
                <a:gd name="T62" fmla="*/ 21 w 11"/>
                <a:gd name="T63" fmla="*/ 84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 h="45">
                  <a:moveTo>
                    <a:pt x="0" y="0"/>
                  </a:moveTo>
                  <a:lnTo>
                    <a:pt x="1" y="2"/>
                  </a:lnTo>
                  <a:lnTo>
                    <a:pt x="2" y="3"/>
                  </a:lnTo>
                  <a:lnTo>
                    <a:pt x="3" y="5"/>
                  </a:lnTo>
                  <a:lnTo>
                    <a:pt x="4" y="6"/>
                  </a:lnTo>
                  <a:lnTo>
                    <a:pt x="4" y="7"/>
                  </a:lnTo>
                  <a:lnTo>
                    <a:pt x="5" y="8"/>
                  </a:lnTo>
                  <a:lnTo>
                    <a:pt x="5" y="10"/>
                  </a:lnTo>
                  <a:lnTo>
                    <a:pt x="6" y="11"/>
                  </a:lnTo>
                  <a:lnTo>
                    <a:pt x="6" y="12"/>
                  </a:lnTo>
                  <a:lnTo>
                    <a:pt x="7" y="13"/>
                  </a:lnTo>
                  <a:lnTo>
                    <a:pt x="7" y="15"/>
                  </a:lnTo>
                  <a:lnTo>
                    <a:pt x="8" y="16"/>
                  </a:lnTo>
                  <a:lnTo>
                    <a:pt x="8" y="18"/>
                  </a:lnTo>
                  <a:lnTo>
                    <a:pt x="8" y="19"/>
                  </a:lnTo>
                  <a:lnTo>
                    <a:pt x="9" y="21"/>
                  </a:lnTo>
                  <a:lnTo>
                    <a:pt x="9" y="22"/>
                  </a:lnTo>
                  <a:lnTo>
                    <a:pt x="9" y="23"/>
                  </a:lnTo>
                  <a:lnTo>
                    <a:pt x="10" y="25"/>
                  </a:lnTo>
                  <a:lnTo>
                    <a:pt x="10" y="26"/>
                  </a:lnTo>
                  <a:lnTo>
                    <a:pt x="10" y="27"/>
                  </a:lnTo>
                  <a:lnTo>
                    <a:pt x="10" y="29"/>
                  </a:lnTo>
                  <a:lnTo>
                    <a:pt x="10" y="30"/>
                  </a:lnTo>
                  <a:lnTo>
                    <a:pt x="10" y="32"/>
                  </a:lnTo>
                  <a:lnTo>
                    <a:pt x="10" y="33"/>
                  </a:lnTo>
                  <a:lnTo>
                    <a:pt x="10" y="35"/>
                  </a:lnTo>
                  <a:lnTo>
                    <a:pt x="10" y="36"/>
                  </a:lnTo>
                  <a:lnTo>
                    <a:pt x="10" y="38"/>
                  </a:lnTo>
                  <a:lnTo>
                    <a:pt x="10" y="39"/>
                  </a:lnTo>
                  <a:lnTo>
                    <a:pt x="10" y="41"/>
                  </a:lnTo>
                  <a:lnTo>
                    <a:pt x="9" y="42"/>
                  </a:lnTo>
                  <a:lnTo>
                    <a:pt x="9" y="4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0" name="Line 108">
              <a:extLst>
                <a:ext uri="{FF2B5EF4-FFF2-40B4-BE49-F238E27FC236}">
                  <a16:creationId xmlns:a16="http://schemas.microsoft.com/office/drawing/2014/main" id="{3EBBD802-AF0F-9046-9020-B3281B7A3A75}"/>
                </a:ext>
              </a:extLst>
            </p:cNvPr>
            <p:cNvSpPr>
              <a:spLocks noChangeShapeType="1"/>
            </p:cNvSpPr>
            <p:nvPr/>
          </p:nvSpPr>
          <p:spPr bwMode="auto">
            <a:xfrm flipH="1">
              <a:off x="5954" y="2746"/>
              <a:ext cx="11" cy="25"/>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 name="Freeform 109">
              <a:extLst>
                <a:ext uri="{FF2B5EF4-FFF2-40B4-BE49-F238E27FC236}">
                  <a16:creationId xmlns:a16="http://schemas.microsoft.com/office/drawing/2014/main" id="{6B577210-C95F-8CAA-E688-0F9EBFAE6392}"/>
                </a:ext>
              </a:extLst>
            </p:cNvPr>
            <p:cNvSpPr>
              <a:spLocks/>
            </p:cNvSpPr>
            <p:nvPr/>
          </p:nvSpPr>
          <p:spPr bwMode="auto">
            <a:xfrm>
              <a:off x="5796" y="2627"/>
              <a:ext cx="68" cy="28"/>
            </a:xfrm>
            <a:custGeom>
              <a:avLst/>
              <a:gdLst>
                <a:gd name="T0" fmla="*/ 0 w 58"/>
                <a:gd name="T1" fmla="*/ 2 h 25"/>
                <a:gd name="T2" fmla="*/ 8 w 58"/>
                <a:gd name="T3" fmla="*/ 3 h 25"/>
                <a:gd name="T4" fmla="*/ 11 w 58"/>
                <a:gd name="T5" fmla="*/ 4 h 25"/>
                <a:gd name="T6" fmla="*/ 15 w 58"/>
                <a:gd name="T7" fmla="*/ 4 h 25"/>
                <a:gd name="T8" fmla="*/ 21 w 58"/>
                <a:gd name="T9" fmla="*/ 4 h 25"/>
                <a:gd name="T10" fmla="*/ 26 w 58"/>
                <a:gd name="T11" fmla="*/ 4 h 25"/>
                <a:gd name="T12" fmla="*/ 30 w 58"/>
                <a:gd name="T13" fmla="*/ 3 h 25"/>
                <a:gd name="T14" fmla="*/ 38 w 58"/>
                <a:gd name="T15" fmla="*/ 3 h 25"/>
                <a:gd name="T16" fmla="*/ 45 w 58"/>
                <a:gd name="T17" fmla="*/ 3 h 25"/>
                <a:gd name="T18" fmla="*/ 48 w 58"/>
                <a:gd name="T19" fmla="*/ 3 h 25"/>
                <a:gd name="T20" fmla="*/ 55 w 58"/>
                <a:gd name="T21" fmla="*/ 2 h 25"/>
                <a:gd name="T22" fmla="*/ 63 w 58"/>
                <a:gd name="T23" fmla="*/ 1 h 25"/>
                <a:gd name="T24" fmla="*/ 67 w 58"/>
                <a:gd name="T25" fmla="*/ 1 h 25"/>
                <a:gd name="T26" fmla="*/ 74 w 58"/>
                <a:gd name="T27" fmla="*/ 1 h 25"/>
                <a:gd name="T28" fmla="*/ 79 w 58"/>
                <a:gd name="T29" fmla="*/ 0 h 25"/>
                <a:gd name="T30" fmla="*/ 86 w 58"/>
                <a:gd name="T31" fmla="*/ 0 h 25"/>
                <a:gd name="T32" fmla="*/ 90 w 58"/>
                <a:gd name="T33" fmla="*/ 0 h 25"/>
                <a:gd name="T34" fmla="*/ 95 w 58"/>
                <a:gd name="T35" fmla="*/ 0 h 25"/>
                <a:gd name="T36" fmla="*/ 101 w 58"/>
                <a:gd name="T37" fmla="*/ 0 h 25"/>
                <a:gd name="T38" fmla="*/ 103 w 58"/>
                <a:gd name="T39" fmla="*/ 0 h 25"/>
                <a:gd name="T40" fmla="*/ 109 w 58"/>
                <a:gd name="T41" fmla="*/ 1 h 25"/>
                <a:gd name="T42" fmla="*/ 113 w 58"/>
                <a:gd name="T43" fmla="*/ 1 h 25"/>
                <a:gd name="T44" fmla="*/ 118 w 58"/>
                <a:gd name="T45" fmla="*/ 2 h 25"/>
                <a:gd name="T46" fmla="*/ 120 w 58"/>
                <a:gd name="T47" fmla="*/ 3 h 25"/>
                <a:gd name="T48" fmla="*/ 121 w 58"/>
                <a:gd name="T49" fmla="*/ 10 h 25"/>
                <a:gd name="T50" fmla="*/ 124 w 58"/>
                <a:gd name="T51" fmla="*/ 12 h 25"/>
                <a:gd name="T52" fmla="*/ 128 w 58"/>
                <a:gd name="T53" fmla="*/ 15 h 25"/>
                <a:gd name="T54" fmla="*/ 128 w 58"/>
                <a:gd name="T55" fmla="*/ 19 h 25"/>
                <a:gd name="T56" fmla="*/ 128 w 58"/>
                <a:gd name="T57" fmla="*/ 24 h 25"/>
                <a:gd name="T58" fmla="*/ 128 w 58"/>
                <a:gd name="T59" fmla="*/ 30 h 25"/>
                <a:gd name="T60" fmla="*/ 124 w 58"/>
                <a:gd name="T61" fmla="*/ 35 h 25"/>
                <a:gd name="T62" fmla="*/ 121 w 58"/>
                <a:gd name="T63" fmla="*/ 43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8" h="25">
                  <a:moveTo>
                    <a:pt x="0" y="2"/>
                  </a:moveTo>
                  <a:lnTo>
                    <a:pt x="3" y="3"/>
                  </a:lnTo>
                  <a:lnTo>
                    <a:pt x="5" y="4"/>
                  </a:lnTo>
                  <a:lnTo>
                    <a:pt x="7" y="4"/>
                  </a:lnTo>
                  <a:lnTo>
                    <a:pt x="9" y="4"/>
                  </a:lnTo>
                  <a:lnTo>
                    <a:pt x="12" y="4"/>
                  </a:lnTo>
                  <a:lnTo>
                    <a:pt x="14" y="3"/>
                  </a:lnTo>
                  <a:lnTo>
                    <a:pt x="17" y="3"/>
                  </a:lnTo>
                  <a:lnTo>
                    <a:pt x="20" y="3"/>
                  </a:lnTo>
                  <a:lnTo>
                    <a:pt x="22" y="3"/>
                  </a:lnTo>
                  <a:lnTo>
                    <a:pt x="25" y="2"/>
                  </a:lnTo>
                  <a:lnTo>
                    <a:pt x="28" y="1"/>
                  </a:lnTo>
                  <a:lnTo>
                    <a:pt x="31" y="1"/>
                  </a:lnTo>
                  <a:lnTo>
                    <a:pt x="33" y="1"/>
                  </a:lnTo>
                  <a:lnTo>
                    <a:pt x="36" y="0"/>
                  </a:lnTo>
                  <a:lnTo>
                    <a:pt x="38" y="0"/>
                  </a:lnTo>
                  <a:lnTo>
                    <a:pt x="41" y="0"/>
                  </a:lnTo>
                  <a:lnTo>
                    <a:pt x="43" y="0"/>
                  </a:lnTo>
                  <a:lnTo>
                    <a:pt x="45" y="0"/>
                  </a:lnTo>
                  <a:lnTo>
                    <a:pt x="47" y="0"/>
                  </a:lnTo>
                  <a:lnTo>
                    <a:pt x="49" y="1"/>
                  </a:lnTo>
                  <a:lnTo>
                    <a:pt x="51" y="1"/>
                  </a:lnTo>
                  <a:lnTo>
                    <a:pt x="53" y="2"/>
                  </a:lnTo>
                  <a:lnTo>
                    <a:pt x="54" y="3"/>
                  </a:lnTo>
                  <a:lnTo>
                    <a:pt x="55" y="5"/>
                  </a:lnTo>
                  <a:lnTo>
                    <a:pt x="56" y="7"/>
                  </a:lnTo>
                  <a:lnTo>
                    <a:pt x="57" y="9"/>
                  </a:lnTo>
                  <a:lnTo>
                    <a:pt x="57" y="11"/>
                  </a:lnTo>
                  <a:lnTo>
                    <a:pt x="57" y="13"/>
                  </a:lnTo>
                  <a:lnTo>
                    <a:pt x="57" y="17"/>
                  </a:lnTo>
                  <a:lnTo>
                    <a:pt x="56" y="20"/>
                  </a:lnTo>
                  <a:lnTo>
                    <a:pt x="55" y="24"/>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2" name="Freeform 110">
              <a:extLst>
                <a:ext uri="{FF2B5EF4-FFF2-40B4-BE49-F238E27FC236}">
                  <a16:creationId xmlns:a16="http://schemas.microsoft.com/office/drawing/2014/main" id="{DB6DD79C-572F-3D28-611C-157F943E9771}"/>
                </a:ext>
              </a:extLst>
            </p:cNvPr>
            <p:cNvSpPr>
              <a:spLocks/>
            </p:cNvSpPr>
            <p:nvPr/>
          </p:nvSpPr>
          <p:spPr bwMode="auto">
            <a:xfrm>
              <a:off x="5867" y="2649"/>
              <a:ext cx="66" cy="68"/>
            </a:xfrm>
            <a:custGeom>
              <a:avLst/>
              <a:gdLst>
                <a:gd name="T0" fmla="*/ 0 w 57"/>
                <a:gd name="T1" fmla="*/ 9 h 60"/>
                <a:gd name="T2" fmla="*/ 10 w 57"/>
                <a:gd name="T3" fmla="*/ 3 h 60"/>
                <a:gd name="T4" fmla="*/ 16 w 57"/>
                <a:gd name="T5" fmla="*/ 2 h 60"/>
                <a:gd name="T6" fmla="*/ 22 w 57"/>
                <a:gd name="T7" fmla="*/ 1 h 60"/>
                <a:gd name="T8" fmla="*/ 27 w 57"/>
                <a:gd name="T9" fmla="*/ 1 h 60"/>
                <a:gd name="T10" fmla="*/ 31 w 57"/>
                <a:gd name="T11" fmla="*/ 1 h 60"/>
                <a:gd name="T12" fmla="*/ 37 w 57"/>
                <a:gd name="T13" fmla="*/ 0 h 60"/>
                <a:gd name="T14" fmla="*/ 42 w 57"/>
                <a:gd name="T15" fmla="*/ 0 h 60"/>
                <a:gd name="T16" fmla="*/ 49 w 57"/>
                <a:gd name="T17" fmla="*/ 0 h 60"/>
                <a:gd name="T18" fmla="*/ 52 w 57"/>
                <a:gd name="T19" fmla="*/ 0 h 60"/>
                <a:gd name="T20" fmla="*/ 57 w 57"/>
                <a:gd name="T21" fmla="*/ 1 h 60"/>
                <a:gd name="T22" fmla="*/ 63 w 57"/>
                <a:gd name="T23" fmla="*/ 1 h 60"/>
                <a:gd name="T24" fmla="*/ 67 w 57"/>
                <a:gd name="T25" fmla="*/ 1 h 60"/>
                <a:gd name="T26" fmla="*/ 69 w 57"/>
                <a:gd name="T27" fmla="*/ 2 h 60"/>
                <a:gd name="T28" fmla="*/ 76 w 57"/>
                <a:gd name="T29" fmla="*/ 3 h 60"/>
                <a:gd name="T30" fmla="*/ 79 w 57"/>
                <a:gd name="T31" fmla="*/ 9 h 60"/>
                <a:gd name="T32" fmla="*/ 82 w 57"/>
                <a:gd name="T33" fmla="*/ 10 h 60"/>
                <a:gd name="T34" fmla="*/ 88 w 57"/>
                <a:gd name="T35" fmla="*/ 11 h 60"/>
                <a:gd name="T36" fmla="*/ 91 w 57"/>
                <a:gd name="T37" fmla="*/ 12 h 60"/>
                <a:gd name="T38" fmla="*/ 93 w 57"/>
                <a:gd name="T39" fmla="*/ 16 h 60"/>
                <a:gd name="T40" fmla="*/ 98 w 57"/>
                <a:gd name="T41" fmla="*/ 20 h 60"/>
                <a:gd name="T42" fmla="*/ 102 w 57"/>
                <a:gd name="T43" fmla="*/ 25 h 60"/>
                <a:gd name="T44" fmla="*/ 104 w 57"/>
                <a:gd name="T45" fmla="*/ 28 h 60"/>
                <a:gd name="T46" fmla="*/ 105 w 57"/>
                <a:gd name="T47" fmla="*/ 32 h 60"/>
                <a:gd name="T48" fmla="*/ 108 w 57"/>
                <a:gd name="T49" fmla="*/ 36 h 60"/>
                <a:gd name="T50" fmla="*/ 110 w 57"/>
                <a:gd name="T51" fmla="*/ 41 h 60"/>
                <a:gd name="T52" fmla="*/ 113 w 57"/>
                <a:gd name="T53" fmla="*/ 46 h 60"/>
                <a:gd name="T54" fmla="*/ 116 w 57"/>
                <a:gd name="T55" fmla="*/ 52 h 60"/>
                <a:gd name="T56" fmla="*/ 116 w 57"/>
                <a:gd name="T57" fmla="*/ 58 h 60"/>
                <a:gd name="T58" fmla="*/ 116 w 57"/>
                <a:gd name="T59" fmla="*/ 66 h 60"/>
                <a:gd name="T60" fmla="*/ 116 w 57"/>
                <a:gd name="T61" fmla="*/ 71 h 60"/>
                <a:gd name="T62" fmla="*/ 117 w 57"/>
                <a:gd name="T63" fmla="*/ 78 h 60"/>
                <a:gd name="T64" fmla="*/ 116 w 57"/>
                <a:gd name="T65" fmla="*/ 80 h 60"/>
                <a:gd name="T66" fmla="*/ 113 w 57"/>
                <a:gd name="T67" fmla="*/ 84 h 60"/>
                <a:gd name="T68" fmla="*/ 110 w 57"/>
                <a:gd name="T69" fmla="*/ 84 h 60"/>
                <a:gd name="T70" fmla="*/ 110 w 57"/>
                <a:gd name="T71" fmla="*/ 85 h 60"/>
                <a:gd name="T72" fmla="*/ 108 w 57"/>
                <a:gd name="T73" fmla="*/ 85 h 60"/>
                <a:gd name="T74" fmla="*/ 108 w 57"/>
                <a:gd name="T75" fmla="*/ 86 h 60"/>
                <a:gd name="T76" fmla="*/ 105 w 57"/>
                <a:gd name="T77" fmla="*/ 87 h 60"/>
                <a:gd name="T78" fmla="*/ 105 w 57"/>
                <a:gd name="T79" fmla="*/ 87 h 60"/>
                <a:gd name="T80" fmla="*/ 104 w 57"/>
                <a:gd name="T81" fmla="*/ 88 h 60"/>
                <a:gd name="T82" fmla="*/ 102 w 57"/>
                <a:gd name="T83" fmla="*/ 91 h 60"/>
                <a:gd name="T84" fmla="*/ 102 w 57"/>
                <a:gd name="T85" fmla="*/ 91 h 60"/>
                <a:gd name="T86" fmla="*/ 102 w 57"/>
                <a:gd name="T87" fmla="*/ 95 h 60"/>
                <a:gd name="T88" fmla="*/ 101 w 57"/>
                <a:gd name="T89" fmla="*/ 95 h 60"/>
                <a:gd name="T90" fmla="*/ 98 w 57"/>
                <a:gd name="T91" fmla="*/ 96 h 60"/>
                <a:gd name="T92" fmla="*/ 98 w 57"/>
                <a:gd name="T93" fmla="*/ 96 h 60"/>
                <a:gd name="T94" fmla="*/ 95 w 57"/>
                <a:gd name="T95" fmla="*/ 97 h 60"/>
                <a:gd name="T96" fmla="*/ 95 w 57"/>
                <a:gd name="T97" fmla="*/ 99 h 60"/>
                <a:gd name="T98" fmla="*/ 93 w 57"/>
                <a:gd name="T99" fmla="*/ 99 h 60"/>
                <a:gd name="T100" fmla="*/ 93 w 57"/>
                <a:gd name="T101" fmla="*/ 100 h 60"/>
                <a:gd name="T102" fmla="*/ 91 w 57"/>
                <a:gd name="T103" fmla="*/ 100 h 60"/>
                <a:gd name="T104" fmla="*/ 90 w 57"/>
                <a:gd name="T105" fmla="*/ 102 h 60"/>
                <a:gd name="T106" fmla="*/ 90 w 57"/>
                <a:gd name="T107" fmla="*/ 102 h 60"/>
                <a:gd name="T108" fmla="*/ 88 w 57"/>
                <a:gd name="T109" fmla="*/ 103 h 60"/>
                <a:gd name="T110" fmla="*/ 88 w 57"/>
                <a:gd name="T111" fmla="*/ 103 h 60"/>
                <a:gd name="T112" fmla="*/ 85 w 57"/>
                <a:gd name="T113" fmla="*/ 108 h 60"/>
                <a:gd name="T114" fmla="*/ 82 w 57"/>
                <a:gd name="T115" fmla="*/ 108 h 60"/>
                <a:gd name="T116" fmla="*/ 82 w 57"/>
                <a:gd name="T117" fmla="*/ 108 h 60"/>
                <a:gd name="T118" fmla="*/ 80 w 57"/>
                <a:gd name="T119" fmla="*/ 109 h 60"/>
                <a:gd name="T120" fmla="*/ 80 w 57"/>
                <a:gd name="T121" fmla="*/ 109 h 60"/>
                <a:gd name="T122" fmla="*/ 79 w 57"/>
                <a:gd name="T123" fmla="*/ 109 h 60"/>
                <a:gd name="T124" fmla="*/ 78 w 57"/>
                <a:gd name="T125" fmla="*/ 110 h 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7" h="60">
                  <a:moveTo>
                    <a:pt x="0" y="4"/>
                  </a:moveTo>
                  <a:lnTo>
                    <a:pt x="5" y="3"/>
                  </a:lnTo>
                  <a:lnTo>
                    <a:pt x="8" y="2"/>
                  </a:lnTo>
                  <a:lnTo>
                    <a:pt x="10" y="1"/>
                  </a:lnTo>
                  <a:lnTo>
                    <a:pt x="13" y="1"/>
                  </a:lnTo>
                  <a:lnTo>
                    <a:pt x="15" y="1"/>
                  </a:lnTo>
                  <a:lnTo>
                    <a:pt x="18" y="0"/>
                  </a:lnTo>
                  <a:lnTo>
                    <a:pt x="20" y="0"/>
                  </a:lnTo>
                  <a:lnTo>
                    <a:pt x="23" y="0"/>
                  </a:lnTo>
                  <a:lnTo>
                    <a:pt x="25" y="0"/>
                  </a:lnTo>
                  <a:lnTo>
                    <a:pt x="27" y="1"/>
                  </a:lnTo>
                  <a:lnTo>
                    <a:pt x="30" y="1"/>
                  </a:lnTo>
                  <a:lnTo>
                    <a:pt x="32" y="1"/>
                  </a:lnTo>
                  <a:lnTo>
                    <a:pt x="34" y="2"/>
                  </a:lnTo>
                  <a:lnTo>
                    <a:pt x="36" y="3"/>
                  </a:lnTo>
                  <a:lnTo>
                    <a:pt x="38" y="4"/>
                  </a:lnTo>
                  <a:lnTo>
                    <a:pt x="40" y="5"/>
                  </a:lnTo>
                  <a:lnTo>
                    <a:pt x="42" y="6"/>
                  </a:lnTo>
                  <a:lnTo>
                    <a:pt x="44" y="7"/>
                  </a:lnTo>
                  <a:lnTo>
                    <a:pt x="45" y="9"/>
                  </a:lnTo>
                  <a:lnTo>
                    <a:pt x="47" y="11"/>
                  </a:lnTo>
                  <a:lnTo>
                    <a:pt x="49" y="13"/>
                  </a:lnTo>
                  <a:lnTo>
                    <a:pt x="50" y="15"/>
                  </a:lnTo>
                  <a:lnTo>
                    <a:pt x="51" y="17"/>
                  </a:lnTo>
                  <a:lnTo>
                    <a:pt x="52" y="19"/>
                  </a:lnTo>
                  <a:lnTo>
                    <a:pt x="53" y="22"/>
                  </a:lnTo>
                  <a:lnTo>
                    <a:pt x="54" y="25"/>
                  </a:lnTo>
                  <a:lnTo>
                    <a:pt x="55" y="28"/>
                  </a:lnTo>
                  <a:lnTo>
                    <a:pt x="55" y="31"/>
                  </a:lnTo>
                  <a:lnTo>
                    <a:pt x="55" y="35"/>
                  </a:lnTo>
                  <a:lnTo>
                    <a:pt x="55" y="38"/>
                  </a:lnTo>
                  <a:lnTo>
                    <a:pt x="56" y="42"/>
                  </a:lnTo>
                  <a:lnTo>
                    <a:pt x="55" y="43"/>
                  </a:lnTo>
                  <a:lnTo>
                    <a:pt x="54" y="44"/>
                  </a:lnTo>
                  <a:lnTo>
                    <a:pt x="53" y="44"/>
                  </a:lnTo>
                  <a:lnTo>
                    <a:pt x="53" y="45"/>
                  </a:lnTo>
                  <a:lnTo>
                    <a:pt x="52" y="45"/>
                  </a:lnTo>
                  <a:lnTo>
                    <a:pt x="52" y="46"/>
                  </a:lnTo>
                  <a:lnTo>
                    <a:pt x="51" y="47"/>
                  </a:lnTo>
                  <a:lnTo>
                    <a:pt x="50" y="48"/>
                  </a:lnTo>
                  <a:lnTo>
                    <a:pt x="49" y="49"/>
                  </a:lnTo>
                  <a:lnTo>
                    <a:pt x="49" y="50"/>
                  </a:lnTo>
                  <a:lnTo>
                    <a:pt x="48" y="50"/>
                  </a:lnTo>
                  <a:lnTo>
                    <a:pt x="47" y="51"/>
                  </a:lnTo>
                  <a:lnTo>
                    <a:pt x="46" y="52"/>
                  </a:lnTo>
                  <a:lnTo>
                    <a:pt x="46" y="53"/>
                  </a:lnTo>
                  <a:lnTo>
                    <a:pt x="45" y="53"/>
                  </a:lnTo>
                  <a:lnTo>
                    <a:pt x="45" y="54"/>
                  </a:lnTo>
                  <a:lnTo>
                    <a:pt x="44" y="54"/>
                  </a:lnTo>
                  <a:lnTo>
                    <a:pt x="43" y="55"/>
                  </a:lnTo>
                  <a:lnTo>
                    <a:pt x="42" y="56"/>
                  </a:lnTo>
                  <a:lnTo>
                    <a:pt x="41" y="57"/>
                  </a:lnTo>
                  <a:lnTo>
                    <a:pt x="40" y="57"/>
                  </a:lnTo>
                  <a:lnTo>
                    <a:pt x="39" y="58"/>
                  </a:lnTo>
                  <a:lnTo>
                    <a:pt x="38" y="58"/>
                  </a:lnTo>
                  <a:lnTo>
                    <a:pt x="37" y="5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3" name="Freeform 111">
              <a:extLst>
                <a:ext uri="{FF2B5EF4-FFF2-40B4-BE49-F238E27FC236}">
                  <a16:creationId xmlns:a16="http://schemas.microsoft.com/office/drawing/2014/main" id="{5C7BB697-729A-2902-B809-4E181BEF6ECE}"/>
                </a:ext>
              </a:extLst>
            </p:cNvPr>
            <p:cNvSpPr>
              <a:spLocks/>
            </p:cNvSpPr>
            <p:nvPr/>
          </p:nvSpPr>
          <p:spPr bwMode="auto">
            <a:xfrm>
              <a:off x="4742" y="3296"/>
              <a:ext cx="29" cy="75"/>
            </a:xfrm>
            <a:custGeom>
              <a:avLst/>
              <a:gdLst>
                <a:gd name="T0" fmla="*/ 1 w 25"/>
                <a:gd name="T1" fmla="*/ 0 h 67"/>
                <a:gd name="T2" fmla="*/ 0 w 25"/>
                <a:gd name="T3" fmla="*/ 10 h 67"/>
                <a:gd name="T4" fmla="*/ 0 w 25"/>
                <a:gd name="T5" fmla="*/ 13 h 67"/>
                <a:gd name="T6" fmla="*/ 0 w 25"/>
                <a:gd name="T7" fmla="*/ 17 h 67"/>
                <a:gd name="T8" fmla="*/ 0 w 25"/>
                <a:gd name="T9" fmla="*/ 21 h 67"/>
                <a:gd name="T10" fmla="*/ 0 w 25"/>
                <a:gd name="T11" fmla="*/ 25 h 67"/>
                <a:gd name="T12" fmla="*/ 0 w 25"/>
                <a:gd name="T13" fmla="*/ 30 h 67"/>
                <a:gd name="T14" fmla="*/ 1 w 25"/>
                <a:gd name="T15" fmla="*/ 34 h 67"/>
                <a:gd name="T16" fmla="*/ 1 w 25"/>
                <a:gd name="T17" fmla="*/ 38 h 67"/>
                <a:gd name="T18" fmla="*/ 2 w 25"/>
                <a:gd name="T19" fmla="*/ 40 h 67"/>
                <a:gd name="T20" fmla="*/ 2 w 25"/>
                <a:gd name="T21" fmla="*/ 44 h 67"/>
                <a:gd name="T22" fmla="*/ 3 w 25"/>
                <a:gd name="T23" fmla="*/ 48 h 67"/>
                <a:gd name="T24" fmla="*/ 9 w 25"/>
                <a:gd name="T25" fmla="*/ 50 h 67"/>
                <a:gd name="T26" fmla="*/ 10 w 25"/>
                <a:gd name="T27" fmla="*/ 55 h 67"/>
                <a:gd name="T28" fmla="*/ 12 w 25"/>
                <a:gd name="T29" fmla="*/ 57 h 67"/>
                <a:gd name="T30" fmla="*/ 14 w 25"/>
                <a:gd name="T31" fmla="*/ 62 h 67"/>
                <a:gd name="T32" fmla="*/ 16 w 25"/>
                <a:gd name="T33" fmla="*/ 63 h 67"/>
                <a:gd name="T34" fmla="*/ 19 w 25"/>
                <a:gd name="T35" fmla="*/ 67 h 67"/>
                <a:gd name="T36" fmla="*/ 22 w 25"/>
                <a:gd name="T37" fmla="*/ 71 h 67"/>
                <a:gd name="T38" fmla="*/ 26 w 25"/>
                <a:gd name="T39" fmla="*/ 74 h 67"/>
                <a:gd name="T40" fmla="*/ 26 w 25"/>
                <a:gd name="T41" fmla="*/ 77 h 67"/>
                <a:gd name="T42" fmla="*/ 30 w 25"/>
                <a:gd name="T43" fmla="*/ 81 h 67"/>
                <a:gd name="T44" fmla="*/ 31 w 25"/>
                <a:gd name="T45" fmla="*/ 84 h 67"/>
                <a:gd name="T46" fmla="*/ 35 w 25"/>
                <a:gd name="T47" fmla="*/ 88 h 67"/>
                <a:gd name="T48" fmla="*/ 36 w 25"/>
                <a:gd name="T49" fmla="*/ 92 h 67"/>
                <a:gd name="T50" fmla="*/ 37 w 25"/>
                <a:gd name="T51" fmla="*/ 94 h 67"/>
                <a:gd name="T52" fmla="*/ 41 w 25"/>
                <a:gd name="T53" fmla="*/ 99 h 67"/>
                <a:gd name="T54" fmla="*/ 42 w 25"/>
                <a:gd name="T55" fmla="*/ 103 h 67"/>
                <a:gd name="T56" fmla="*/ 43 w 25"/>
                <a:gd name="T57" fmla="*/ 105 h 67"/>
                <a:gd name="T58" fmla="*/ 48 w 25"/>
                <a:gd name="T59" fmla="*/ 107 h 67"/>
                <a:gd name="T60" fmla="*/ 49 w 25"/>
                <a:gd name="T61" fmla="*/ 114 h 67"/>
                <a:gd name="T62" fmla="*/ 50 w 25"/>
                <a:gd name="T63" fmla="*/ 116 h 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67">
                  <a:moveTo>
                    <a:pt x="1" y="0"/>
                  </a:moveTo>
                  <a:lnTo>
                    <a:pt x="0" y="5"/>
                  </a:lnTo>
                  <a:lnTo>
                    <a:pt x="0" y="8"/>
                  </a:lnTo>
                  <a:lnTo>
                    <a:pt x="0" y="10"/>
                  </a:lnTo>
                  <a:lnTo>
                    <a:pt x="0" y="12"/>
                  </a:lnTo>
                  <a:lnTo>
                    <a:pt x="0" y="14"/>
                  </a:lnTo>
                  <a:lnTo>
                    <a:pt x="0" y="17"/>
                  </a:lnTo>
                  <a:lnTo>
                    <a:pt x="1" y="19"/>
                  </a:lnTo>
                  <a:lnTo>
                    <a:pt x="1" y="21"/>
                  </a:lnTo>
                  <a:lnTo>
                    <a:pt x="2" y="23"/>
                  </a:lnTo>
                  <a:lnTo>
                    <a:pt x="2" y="25"/>
                  </a:lnTo>
                  <a:lnTo>
                    <a:pt x="3" y="27"/>
                  </a:lnTo>
                  <a:lnTo>
                    <a:pt x="4" y="29"/>
                  </a:lnTo>
                  <a:lnTo>
                    <a:pt x="5" y="31"/>
                  </a:lnTo>
                  <a:lnTo>
                    <a:pt x="6" y="33"/>
                  </a:lnTo>
                  <a:lnTo>
                    <a:pt x="7" y="35"/>
                  </a:lnTo>
                  <a:lnTo>
                    <a:pt x="8" y="36"/>
                  </a:lnTo>
                  <a:lnTo>
                    <a:pt x="9" y="38"/>
                  </a:lnTo>
                  <a:lnTo>
                    <a:pt x="10" y="40"/>
                  </a:lnTo>
                  <a:lnTo>
                    <a:pt x="12" y="42"/>
                  </a:lnTo>
                  <a:lnTo>
                    <a:pt x="12" y="44"/>
                  </a:lnTo>
                  <a:lnTo>
                    <a:pt x="14" y="46"/>
                  </a:lnTo>
                  <a:lnTo>
                    <a:pt x="15" y="48"/>
                  </a:lnTo>
                  <a:lnTo>
                    <a:pt x="16" y="50"/>
                  </a:lnTo>
                  <a:lnTo>
                    <a:pt x="17" y="52"/>
                  </a:lnTo>
                  <a:lnTo>
                    <a:pt x="18" y="54"/>
                  </a:lnTo>
                  <a:lnTo>
                    <a:pt x="19" y="56"/>
                  </a:lnTo>
                  <a:lnTo>
                    <a:pt x="20" y="58"/>
                  </a:lnTo>
                  <a:lnTo>
                    <a:pt x="21" y="60"/>
                  </a:lnTo>
                  <a:lnTo>
                    <a:pt x="22" y="62"/>
                  </a:lnTo>
                  <a:lnTo>
                    <a:pt x="23" y="64"/>
                  </a:lnTo>
                  <a:lnTo>
                    <a:pt x="24" y="6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4" name="Freeform 112">
              <a:extLst>
                <a:ext uri="{FF2B5EF4-FFF2-40B4-BE49-F238E27FC236}">
                  <a16:creationId xmlns:a16="http://schemas.microsoft.com/office/drawing/2014/main" id="{F8D14D51-1638-CEB5-02D2-A595DCA703D8}"/>
                </a:ext>
              </a:extLst>
            </p:cNvPr>
            <p:cNvSpPr>
              <a:spLocks/>
            </p:cNvSpPr>
            <p:nvPr/>
          </p:nvSpPr>
          <p:spPr bwMode="auto">
            <a:xfrm>
              <a:off x="4927" y="3148"/>
              <a:ext cx="67" cy="26"/>
            </a:xfrm>
            <a:custGeom>
              <a:avLst/>
              <a:gdLst>
                <a:gd name="T0" fmla="*/ 127 w 57"/>
                <a:gd name="T1" fmla="*/ 0 h 23"/>
                <a:gd name="T2" fmla="*/ 118 w 57"/>
                <a:gd name="T3" fmla="*/ 1 h 23"/>
                <a:gd name="T4" fmla="*/ 112 w 57"/>
                <a:gd name="T5" fmla="*/ 1 h 23"/>
                <a:gd name="T6" fmla="*/ 110 w 57"/>
                <a:gd name="T7" fmla="*/ 2 h 23"/>
                <a:gd name="T8" fmla="*/ 105 w 57"/>
                <a:gd name="T9" fmla="*/ 2 h 23"/>
                <a:gd name="T10" fmla="*/ 101 w 57"/>
                <a:gd name="T11" fmla="*/ 3 h 23"/>
                <a:gd name="T12" fmla="*/ 98 w 57"/>
                <a:gd name="T13" fmla="*/ 3 h 23"/>
                <a:gd name="T14" fmla="*/ 94 w 57"/>
                <a:gd name="T15" fmla="*/ 9 h 23"/>
                <a:gd name="T16" fmla="*/ 89 w 57"/>
                <a:gd name="T17" fmla="*/ 9 h 23"/>
                <a:gd name="T18" fmla="*/ 86 w 57"/>
                <a:gd name="T19" fmla="*/ 10 h 23"/>
                <a:gd name="T20" fmla="*/ 80 w 57"/>
                <a:gd name="T21" fmla="*/ 10 h 23"/>
                <a:gd name="T22" fmla="*/ 76 w 57"/>
                <a:gd name="T23" fmla="*/ 11 h 23"/>
                <a:gd name="T24" fmla="*/ 73 w 57"/>
                <a:gd name="T25" fmla="*/ 12 h 23"/>
                <a:gd name="T26" fmla="*/ 68 w 57"/>
                <a:gd name="T27" fmla="*/ 12 h 23"/>
                <a:gd name="T28" fmla="*/ 65 w 57"/>
                <a:gd name="T29" fmla="*/ 14 h 23"/>
                <a:gd name="T30" fmla="*/ 62 w 57"/>
                <a:gd name="T31" fmla="*/ 14 h 23"/>
                <a:gd name="T32" fmla="*/ 58 w 57"/>
                <a:gd name="T33" fmla="*/ 16 h 23"/>
                <a:gd name="T34" fmla="*/ 54 w 57"/>
                <a:gd name="T35" fmla="*/ 16 h 23"/>
                <a:gd name="T36" fmla="*/ 49 w 57"/>
                <a:gd name="T37" fmla="*/ 18 h 23"/>
                <a:gd name="T38" fmla="*/ 46 w 57"/>
                <a:gd name="T39" fmla="*/ 20 h 23"/>
                <a:gd name="T40" fmla="*/ 40 w 57"/>
                <a:gd name="T41" fmla="*/ 20 h 23"/>
                <a:gd name="T42" fmla="*/ 39 w 57"/>
                <a:gd name="T43" fmla="*/ 23 h 23"/>
                <a:gd name="T44" fmla="*/ 34 w 57"/>
                <a:gd name="T45" fmla="*/ 24 h 23"/>
                <a:gd name="T46" fmla="*/ 29 w 57"/>
                <a:gd name="T47" fmla="*/ 26 h 23"/>
                <a:gd name="T48" fmla="*/ 26 w 57"/>
                <a:gd name="T49" fmla="*/ 27 h 23"/>
                <a:gd name="T50" fmla="*/ 22 w 57"/>
                <a:gd name="T51" fmla="*/ 27 h 23"/>
                <a:gd name="T52" fmla="*/ 18 w 57"/>
                <a:gd name="T53" fmla="*/ 31 h 23"/>
                <a:gd name="T54" fmla="*/ 15 w 57"/>
                <a:gd name="T55" fmla="*/ 31 h 23"/>
                <a:gd name="T56" fmla="*/ 11 w 57"/>
                <a:gd name="T57" fmla="*/ 33 h 23"/>
                <a:gd name="T58" fmla="*/ 8 w 57"/>
                <a:gd name="T59" fmla="*/ 35 h 23"/>
                <a:gd name="T60" fmla="*/ 2 w 57"/>
                <a:gd name="T61" fmla="*/ 40 h 23"/>
                <a:gd name="T62" fmla="*/ 0 w 57"/>
                <a:gd name="T63" fmla="*/ 41 h 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 h="23">
                  <a:moveTo>
                    <a:pt x="56" y="0"/>
                  </a:moveTo>
                  <a:lnTo>
                    <a:pt x="52" y="1"/>
                  </a:lnTo>
                  <a:lnTo>
                    <a:pt x="50" y="1"/>
                  </a:lnTo>
                  <a:lnTo>
                    <a:pt x="49" y="2"/>
                  </a:lnTo>
                  <a:lnTo>
                    <a:pt x="47" y="2"/>
                  </a:lnTo>
                  <a:lnTo>
                    <a:pt x="45" y="3"/>
                  </a:lnTo>
                  <a:lnTo>
                    <a:pt x="43" y="3"/>
                  </a:lnTo>
                  <a:lnTo>
                    <a:pt x="42" y="4"/>
                  </a:lnTo>
                  <a:lnTo>
                    <a:pt x="40" y="4"/>
                  </a:lnTo>
                  <a:lnTo>
                    <a:pt x="38" y="5"/>
                  </a:lnTo>
                  <a:lnTo>
                    <a:pt x="36" y="5"/>
                  </a:lnTo>
                  <a:lnTo>
                    <a:pt x="34" y="6"/>
                  </a:lnTo>
                  <a:lnTo>
                    <a:pt x="32" y="7"/>
                  </a:lnTo>
                  <a:lnTo>
                    <a:pt x="31" y="7"/>
                  </a:lnTo>
                  <a:lnTo>
                    <a:pt x="29" y="8"/>
                  </a:lnTo>
                  <a:lnTo>
                    <a:pt x="27" y="8"/>
                  </a:lnTo>
                  <a:lnTo>
                    <a:pt x="26" y="9"/>
                  </a:lnTo>
                  <a:lnTo>
                    <a:pt x="24" y="9"/>
                  </a:lnTo>
                  <a:lnTo>
                    <a:pt x="22" y="10"/>
                  </a:lnTo>
                  <a:lnTo>
                    <a:pt x="20" y="11"/>
                  </a:lnTo>
                  <a:lnTo>
                    <a:pt x="18" y="11"/>
                  </a:lnTo>
                  <a:lnTo>
                    <a:pt x="17" y="12"/>
                  </a:lnTo>
                  <a:lnTo>
                    <a:pt x="15" y="13"/>
                  </a:lnTo>
                  <a:lnTo>
                    <a:pt x="13" y="14"/>
                  </a:lnTo>
                  <a:lnTo>
                    <a:pt x="12" y="15"/>
                  </a:lnTo>
                  <a:lnTo>
                    <a:pt x="10" y="15"/>
                  </a:lnTo>
                  <a:lnTo>
                    <a:pt x="8" y="17"/>
                  </a:lnTo>
                  <a:lnTo>
                    <a:pt x="7" y="17"/>
                  </a:lnTo>
                  <a:lnTo>
                    <a:pt x="5" y="18"/>
                  </a:lnTo>
                  <a:lnTo>
                    <a:pt x="3" y="19"/>
                  </a:lnTo>
                  <a:lnTo>
                    <a:pt x="2" y="21"/>
                  </a:lnTo>
                  <a:lnTo>
                    <a:pt x="0" y="2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5" name="Freeform 113">
              <a:extLst>
                <a:ext uri="{FF2B5EF4-FFF2-40B4-BE49-F238E27FC236}">
                  <a16:creationId xmlns:a16="http://schemas.microsoft.com/office/drawing/2014/main" id="{2E2B1587-9BCF-FA89-E8EE-D1CD9D0E7D5D}"/>
                </a:ext>
              </a:extLst>
            </p:cNvPr>
            <p:cNvSpPr>
              <a:spLocks/>
            </p:cNvSpPr>
            <p:nvPr/>
          </p:nvSpPr>
          <p:spPr bwMode="auto">
            <a:xfrm>
              <a:off x="5476" y="2876"/>
              <a:ext cx="35" cy="125"/>
            </a:xfrm>
            <a:custGeom>
              <a:avLst/>
              <a:gdLst>
                <a:gd name="T0" fmla="*/ 0 w 30"/>
                <a:gd name="T1" fmla="*/ 0 h 111"/>
                <a:gd name="T2" fmla="*/ 1 w 30"/>
                <a:gd name="T3" fmla="*/ 12 h 111"/>
                <a:gd name="T4" fmla="*/ 2 w 30"/>
                <a:gd name="T5" fmla="*/ 18 h 111"/>
                <a:gd name="T6" fmla="*/ 8 w 30"/>
                <a:gd name="T7" fmla="*/ 26 h 111"/>
                <a:gd name="T8" fmla="*/ 9 w 30"/>
                <a:gd name="T9" fmla="*/ 30 h 111"/>
                <a:gd name="T10" fmla="*/ 13 w 30"/>
                <a:gd name="T11" fmla="*/ 38 h 111"/>
                <a:gd name="T12" fmla="*/ 15 w 30"/>
                <a:gd name="T13" fmla="*/ 43 h 111"/>
                <a:gd name="T14" fmla="*/ 21 w 30"/>
                <a:gd name="T15" fmla="*/ 52 h 111"/>
                <a:gd name="T16" fmla="*/ 25 w 30"/>
                <a:gd name="T17" fmla="*/ 56 h 111"/>
                <a:gd name="T18" fmla="*/ 29 w 30"/>
                <a:gd name="T19" fmla="*/ 63 h 111"/>
                <a:gd name="T20" fmla="*/ 30 w 30"/>
                <a:gd name="T21" fmla="*/ 69 h 111"/>
                <a:gd name="T22" fmla="*/ 35 w 30"/>
                <a:gd name="T23" fmla="*/ 77 h 111"/>
                <a:gd name="T24" fmla="*/ 40 w 30"/>
                <a:gd name="T25" fmla="*/ 81 h 111"/>
                <a:gd name="T26" fmla="*/ 41 w 30"/>
                <a:gd name="T27" fmla="*/ 88 h 111"/>
                <a:gd name="T28" fmla="*/ 47 w 30"/>
                <a:gd name="T29" fmla="*/ 93 h 111"/>
                <a:gd name="T30" fmla="*/ 50 w 30"/>
                <a:gd name="T31" fmla="*/ 101 h 111"/>
                <a:gd name="T32" fmla="*/ 54 w 30"/>
                <a:gd name="T33" fmla="*/ 105 h 111"/>
                <a:gd name="T34" fmla="*/ 55 w 30"/>
                <a:gd name="T35" fmla="*/ 113 h 111"/>
                <a:gd name="T36" fmla="*/ 58 w 30"/>
                <a:gd name="T37" fmla="*/ 118 h 111"/>
                <a:gd name="T38" fmla="*/ 58 w 30"/>
                <a:gd name="T39" fmla="*/ 125 h 111"/>
                <a:gd name="T40" fmla="*/ 63 w 30"/>
                <a:gd name="T41" fmla="*/ 132 h 111"/>
                <a:gd name="T42" fmla="*/ 64 w 30"/>
                <a:gd name="T43" fmla="*/ 139 h 111"/>
                <a:gd name="T44" fmla="*/ 64 w 30"/>
                <a:gd name="T45" fmla="*/ 144 h 111"/>
                <a:gd name="T46" fmla="*/ 64 w 30"/>
                <a:gd name="T47" fmla="*/ 150 h 111"/>
                <a:gd name="T48" fmla="*/ 63 w 30"/>
                <a:gd name="T49" fmla="*/ 157 h 111"/>
                <a:gd name="T50" fmla="*/ 58 w 30"/>
                <a:gd name="T51" fmla="*/ 162 h 111"/>
                <a:gd name="T52" fmla="*/ 56 w 30"/>
                <a:gd name="T53" fmla="*/ 169 h 111"/>
                <a:gd name="T54" fmla="*/ 55 w 30"/>
                <a:gd name="T55" fmla="*/ 173 h 111"/>
                <a:gd name="T56" fmla="*/ 50 w 30"/>
                <a:gd name="T57" fmla="*/ 181 h 111"/>
                <a:gd name="T58" fmla="*/ 43 w 30"/>
                <a:gd name="T59" fmla="*/ 188 h 111"/>
                <a:gd name="T60" fmla="*/ 37 w 30"/>
                <a:gd name="T61" fmla="*/ 191 h 111"/>
                <a:gd name="T62" fmla="*/ 30 w 30"/>
                <a:gd name="T63" fmla="*/ 20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 h="111">
                  <a:moveTo>
                    <a:pt x="0" y="0"/>
                  </a:moveTo>
                  <a:lnTo>
                    <a:pt x="1" y="7"/>
                  </a:lnTo>
                  <a:lnTo>
                    <a:pt x="2" y="10"/>
                  </a:lnTo>
                  <a:lnTo>
                    <a:pt x="3" y="14"/>
                  </a:lnTo>
                  <a:lnTo>
                    <a:pt x="4" y="17"/>
                  </a:lnTo>
                  <a:lnTo>
                    <a:pt x="6" y="21"/>
                  </a:lnTo>
                  <a:lnTo>
                    <a:pt x="7" y="24"/>
                  </a:lnTo>
                  <a:lnTo>
                    <a:pt x="9" y="28"/>
                  </a:lnTo>
                  <a:lnTo>
                    <a:pt x="11" y="31"/>
                  </a:lnTo>
                  <a:lnTo>
                    <a:pt x="13" y="35"/>
                  </a:lnTo>
                  <a:lnTo>
                    <a:pt x="14" y="38"/>
                  </a:lnTo>
                  <a:lnTo>
                    <a:pt x="16" y="42"/>
                  </a:lnTo>
                  <a:lnTo>
                    <a:pt x="18" y="45"/>
                  </a:lnTo>
                  <a:lnTo>
                    <a:pt x="19" y="48"/>
                  </a:lnTo>
                  <a:lnTo>
                    <a:pt x="21" y="52"/>
                  </a:lnTo>
                  <a:lnTo>
                    <a:pt x="23" y="56"/>
                  </a:lnTo>
                  <a:lnTo>
                    <a:pt x="24" y="59"/>
                  </a:lnTo>
                  <a:lnTo>
                    <a:pt x="25" y="62"/>
                  </a:lnTo>
                  <a:lnTo>
                    <a:pt x="27" y="66"/>
                  </a:lnTo>
                  <a:lnTo>
                    <a:pt x="27" y="69"/>
                  </a:lnTo>
                  <a:lnTo>
                    <a:pt x="28" y="73"/>
                  </a:lnTo>
                  <a:lnTo>
                    <a:pt x="29" y="76"/>
                  </a:lnTo>
                  <a:lnTo>
                    <a:pt x="29" y="80"/>
                  </a:lnTo>
                  <a:lnTo>
                    <a:pt x="29" y="83"/>
                  </a:lnTo>
                  <a:lnTo>
                    <a:pt x="28" y="86"/>
                  </a:lnTo>
                  <a:lnTo>
                    <a:pt x="27" y="90"/>
                  </a:lnTo>
                  <a:lnTo>
                    <a:pt x="26" y="93"/>
                  </a:lnTo>
                  <a:lnTo>
                    <a:pt x="25" y="96"/>
                  </a:lnTo>
                  <a:lnTo>
                    <a:pt x="23" y="100"/>
                  </a:lnTo>
                  <a:lnTo>
                    <a:pt x="20" y="103"/>
                  </a:lnTo>
                  <a:lnTo>
                    <a:pt x="17" y="106"/>
                  </a:lnTo>
                  <a:lnTo>
                    <a:pt x="14" y="11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6" name="Freeform 114">
              <a:extLst>
                <a:ext uri="{FF2B5EF4-FFF2-40B4-BE49-F238E27FC236}">
                  <a16:creationId xmlns:a16="http://schemas.microsoft.com/office/drawing/2014/main" id="{ADD81B98-DB76-507D-70E3-032733330273}"/>
                </a:ext>
              </a:extLst>
            </p:cNvPr>
            <p:cNvSpPr>
              <a:spLocks/>
            </p:cNvSpPr>
            <p:nvPr/>
          </p:nvSpPr>
          <p:spPr bwMode="auto">
            <a:xfrm>
              <a:off x="5301" y="2993"/>
              <a:ext cx="198" cy="211"/>
            </a:xfrm>
            <a:custGeom>
              <a:avLst/>
              <a:gdLst>
                <a:gd name="T0" fmla="*/ 373 w 169"/>
                <a:gd name="T1" fmla="*/ 0 h 187"/>
                <a:gd name="T2" fmla="*/ 344 w 169"/>
                <a:gd name="T3" fmla="*/ 16 h 187"/>
                <a:gd name="T4" fmla="*/ 330 w 169"/>
                <a:gd name="T5" fmla="*/ 26 h 187"/>
                <a:gd name="T6" fmla="*/ 319 w 169"/>
                <a:gd name="T7" fmla="*/ 33 h 187"/>
                <a:gd name="T8" fmla="*/ 307 w 169"/>
                <a:gd name="T9" fmla="*/ 43 h 187"/>
                <a:gd name="T10" fmla="*/ 294 w 169"/>
                <a:gd name="T11" fmla="*/ 53 h 187"/>
                <a:gd name="T12" fmla="*/ 282 w 169"/>
                <a:gd name="T13" fmla="*/ 62 h 187"/>
                <a:gd name="T14" fmla="*/ 271 w 169"/>
                <a:gd name="T15" fmla="*/ 73 h 187"/>
                <a:gd name="T16" fmla="*/ 259 w 169"/>
                <a:gd name="T17" fmla="*/ 86 h 187"/>
                <a:gd name="T18" fmla="*/ 246 w 169"/>
                <a:gd name="T19" fmla="*/ 97 h 187"/>
                <a:gd name="T20" fmla="*/ 234 w 169"/>
                <a:gd name="T21" fmla="*/ 105 h 187"/>
                <a:gd name="T22" fmla="*/ 226 w 169"/>
                <a:gd name="T23" fmla="*/ 116 h 187"/>
                <a:gd name="T24" fmla="*/ 210 w 169"/>
                <a:gd name="T25" fmla="*/ 128 h 187"/>
                <a:gd name="T26" fmla="*/ 205 w 169"/>
                <a:gd name="T27" fmla="*/ 139 h 187"/>
                <a:gd name="T28" fmla="*/ 190 w 169"/>
                <a:gd name="T29" fmla="*/ 152 h 187"/>
                <a:gd name="T30" fmla="*/ 179 w 169"/>
                <a:gd name="T31" fmla="*/ 162 h 187"/>
                <a:gd name="T32" fmla="*/ 168 w 169"/>
                <a:gd name="T33" fmla="*/ 175 h 187"/>
                <a:gd name="T34" fmla="*/ 158 w 169"/>
                <a:gd name="T35" fmla="*/ 187 h 187"/>
                <a:gd name="T36" fmla="*/ 146 w 169"/>
                <a:gd name="T37" fmla="*/ 199 h 187"/>
                <a:gd name="T38" fmla="*/ 138 w 169"/>
                <a:gd name="T39" fmla="*/ 211 h 187"/>
                <a:gd name="T40" fmla="*/ 125 w 169"/>
                <a:gd name="T41" fmla="*/ 222 h 187"/>
                <a:gd name="T42" fmla="*/ 114 w 169"/>
                <a:gd name="T43" fmla="*/ 232 h 187"/>
                <a:gd name="T44" fmla="*/ 103 w 169"/>
                <a:gd name="T45" fmla="*/ 245 h 187"/>
                <a:gd name="T46" fmla="*/ 91 w 169"/>
                <a:gd name="T47" fmla="*/ 256 h 187"/>
                <a:gd name="T48" fmla="*/ 81 w 169"/>
                <a:gd name="T49" fmla="*/ 267 h 187"/>
                <a:gd name="T50" fmla="*/ 69 w 169"/>
                <a:gd name="T51" fmla="*/ 279 h 187"/>
                <a:gd name="T52" fmla="*/ 56 w 169"/>
                <a:gd name="T53" fmla="*/ 289 h 187"/>
                <a:gd name="T54" fmla="*/ 48 w 169"/>
                <a:gd name="T55" fmla="*/ 300 h 187"/>
                <a:gd name="T56" fmla="*/ 35 w 169"/>
                <a:gd name="T57" fmla="*/ 311 h 187"/>
                <a:gd name="T58" fmla="*/ 25 w 169"/>
                <a:gd name="T59" fmla="*/ 324 h 187"/>
                <a:gd name="T60" fmla="*/ 13 w 169"/>
                <a:gd name="T61" fmla="*/ 331 h 187"/>
                <a:gd name="T62" fmla="*/ 0 w 169"/>
                <a:gd name="T63" fmla="*/ 340 h 1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9" h="187">
                  <a:moveTo>
                    <a:pt x="168" y="0"/>
                  </a:moveTo>
                  <a:lnTo>
                    <a:pt x="156" y="9"/>
                  </a:lnTo>
                  <a:lnTo>
                    <a:pt x="150" y="14"/>
                  </a:lnTo>
                  <a:lnTo>
                    <a:pt x="144" y="18"/>
                  </a:lnTo>
                  <a:lnTo>
                    <a:pt x="139" y="24"/>
                  </a:lnTo>
                  <a:lnTo>
                    <a:pt x="133" y="29"/>
                  </a:lnTo>
                  <a:lnTo>
                    <a:pt x="128" y="34"/>
                  </a:lnTo>
                  <a:lnTo>
                    <a:pt x="122" y="40"/>
                  </a:lnTo>
                  <a:lnTo>
                    <a:pt x="117" y="46"/>
                  </a:lnTo>
                  <a:lnTo>
                    <a:pt x="112" y="52"/>
                  </a:lnTo>
                  <a:lnTo>
                    <a:pt x="107" y="58"/>
                  </a:lnTo>
                  <a:lnTo>
                    <a:pt x="102" y="64"/>
                  </a:lnTo>
                  <a:lnTo>
                    <a:pt x="96" y="70"/>
                  </a:lnTo>
                  <a:lnTo>
                    <a:pt x="92" y="76"/>
                  </a:lnTo>
                  <a:lnTo>
                    <a:pt x="86" y="83"/>
                  </a:lnTo>
                  <a:lnTo>
                    <a:pt x="82" y="89"/>
                  </a:lnTo>
                  <a:lnTo>
                    <a:pt x="76" y="95"/>
                  </a:lnTo>
                  <a:lnTo>
                    <a:pt x="72" y="102"/>
                  </a:lnTo>
                  <a:lnTo>
                    <a:pt x="67" y="108"/>
                  </a:lnTo>
                  <a:lnTo>
                    <a:pt x="62" y="115"/>
                  </a:lnTo>
                  <a:lnTo>
                    <a:pt x="57" y="121"/>
                  </a:lnTo>
                  <a:lnTo>
                    <a:pt x="52" y="128"/>
                  </a:lnTo>
                  <a:lnTo>
                    <a:pt x="47" y="134"/>
                  </a:lnTo>
                  <a:lnTo>
                    <a:pt x="42" y="140"/>
                  </a:lnTo>
                  <a:lnTo>
                    <a:pt x="37" y="146"/>
                  </a:lnTo>
                  <a:lnTo>
                    <a:pt x="32" y="152"/>
                  </a:lnTo>
                  <a:lnTo>
                    <a:pt x="26" y="158"/>
                  </a:lnTo>
                  <a:lnTo>
                    <a:pt x="22" y="164"/>
                  </a:lnTo>
                  <a:lnTo>
                    <a:pt x="16" y="170"/>
                  </a:lnTo>
                  <a:lnTo>
                    <a:pt x="11" y="176"/>
                  </a:lnTo>
                  <a:lnTo>
                    <a:pt x="6" y="181"/>
                  </a:lnTo>
                  <a:lnTo>
                    <a:pt x="0" y="186"/>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7" name="Freeform 115">
              <a:extLst>
                <a:ext uri="{FF2B5EF4-FFF2-40B4-BE49-F238E27FC236}">
                  <a16:creationId xmlns:a16="http://schemas.microsoft.com/office/drawing/2014/main" id="{BC92291A-ECC4-7543-CE4C-F61AC9538584}"/>
                </a:ext>
              </a:extLst>
            </p:cNvPr>
            <p:cNvSpPr>
              <a:spLocks/>
            </p:cNvSpPr>
            <p:nvPr/>
          </p:nvSpPr>
          <p:spPr bwMode="auto">
            <a:xfrm>
              <a:off x="5595" y="3747"/>
              <a:ext cx="171" cy="237"/>
            </a:xfrm>
            <a:custGeom>
              <a:avLst/>
              <a:gdLst>
                <a:gd name="T0" fmla="*/ 255 w 146"/>
                <a:gd name="T1" fmla="*/ 0 h 210"/>
                <a:gd name="T2" fmla="*/ 282 w 146"/>
                <a:gd name="T3" fmla="*/ 0 h 210"/>
                <a:gd name="T4" fmla="*/ 294 w 146"/>
                <a:gd name="T5" fmla="*/ 2 h 210"/>
                <a:gd name="T6" fmla="*/ 301 w 146"/>
                <a:gd name="T7" fmla="*/ 11 h 210"/>
                <a:gd name="T8" fmla="*/ 309 w 146"/>
                <a:gd name="T9" fmla="*/ 18 h 210"/>
                <a:gd name="T10" fmla="*/ 315 w 146"/>
                <a:gd name="T11" fmla="*/ 27 h 210"/>
                <a:gd name="T12" fmla="*/ 319 w 146"/>
                <a:gd name="T13" fmla="*/ 38 h 210"/>
                <a:gd name="T14" fmla="*/ 320 w 146"/>
                <a:gd name="T15" fmla="*/ 52 h 210"/>
                <a:gd name="T16" fmla="*/ 320 w 146"/>
                <a:gd name="T17" fmla="*/ 67 h 210"/>
                <a:gd name="T18" fmla="*/ 320 w 146"/>
                <a:gd name="T19" fmla="*/ 80 h 210"/>
                <a:gd name="T20" fmla="*/ 319 w 146"/>
                <a:gd name="T21" fmla="*/ 98 h 210"/>
                <a:gd name="T22" fmla="*/ 312 w 146"/>
                <a:gd name="T23" fmla="*/ 113 h 210"/>
                <a:gd name="T24" fmla="*/ 309 w 146"/>
                <a:gd name="T25" fmla="*/ 131 h 210"/>
                <a:gd name="T26" fmla="*/ 301 w 146"/>
                <a:gd name="T27" fmla="*/ 148 h 210"/>
                <a:gd name="T28" fmla="*/ 294 w 146"/>
                <a:gd name="T29" fmla="*/ 167 h 210"/>
                <a:gd name="T30" fmla="*/ 283 w 146"/>
                <a:gd name="T31" fmla="*/ 187 h 210"/>
                <a:gd name="T32" fmla="*/ 273 w 146"/>
                <a:gd name="T33" fmla="*/ 204 h 210"/>
                <a:gd name="T34" fmla="*/ 262 w 146"/>
                <a:gd name="T35" fmla="*/ 225 h 210"/>
                <a:gd name="T36" fmla="*/ 249 w 146"/>
                <a:gd name="T37" fmla="*/ 242 h 210"/>
                <a:gd name="T38" fmla="*/ 234 w 146"/>
                <a:gd name="T39" fmla="*/ 260 h 210"/>
                <a:gd name="T40" fmla="*/ 219 w 146"/>
                <a:gd name="T41" fmla="*/ 277 h 210"/>
                <a:gd name="T42" fmla="*/ 206 w 146"/>
                <a:gd name="T43" fmla="*/ 293 h 210"/>
                <a:gd name="T44" fmla="*/ 187 w 146"/>
                <a:gd name="T45" fmla="*/ 308 h 210"/>
                <a:gd name="T46" fmla="*/ 169 w 146"/>
                <a:gd name="T47" fmla="*/ 324 h 210"/>
                <a:gd name="T48" fmla="*/ 152 w 146"/>
                <a:gd name="T49" fmla="*/ 337 h 210"/>
                <a:gd name="T50" fmla="*/ 131 w 146"/>
                <a:gd name="T51" fmla="*/ 348 h 210"/>
                <a:gd name="T52" fmla="*/ 112 w 146"/>
                <a:gd name="T53" fmla="*/ 358 h 210"/>
                <a:gd name="T54" fmla="*/ 90 w 146"/>
                <a:gd name="T55" fmla="*/ 367 h 210"/>
                <a:gd name="T56" fmla="*/ 67 w 146"/>
                <a:gd name="T57" fmla="*/ 374 h 210"/>
                <a:gd name="T58" fmla="*/ 47 w 146"/>
                <a:gd name="T59" fmla="*/ 379 h 210"/>
                <a:gd name="T60" fmla="*/ 25 w 146"/>
                <a:gd name="T61" fmla="*/ 380 h 210"/>
                <a:gd name="T62" fmla="*/ 0 w 146"/>
                <a:gd name="T63" fmla="*/ 383 h 2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210">
                  <a:moveTo>
                    <a:pt x="116" y="0"/>
                  </a:moveTo>
                  <a:lnTo>
                    <a:pt x="128" y="0"/>
                  </a:lnTo>
                  <a:lnTo>
                    <a:pt x="133" y="2"/>
                  </a:lnTo>
                  <a:lnTo>
                    <a:pt x="137" y="6"/>
                  </a:lnTo>
                  <a:lnTo>
                    <a:pt x="140" y="10"/>
                  </a:lnTo>
                  <a:lnTo>
                    <a:pt x="143" y="15"/>
                  </a:lnTo>
                  <a:lnTo>
                    <a:pt x="144" y="21"/>
                  </a:lnTo>
                  <a:lnTo>
                    <a:pt x="145" y="28"/>
                  </a:lnTo>
                  <a:lnTo>
                    <a:pt x="145" y="36"/>
                  </a:lnTo>
                  <a:lnTo>
                    <a:pt x="145" y="44"/>
                  </a:lnTo>
                  <a:lnTo>
                    <a:pt x="144" y="53"/>
                  </a:lnTo>
                  <a:lnTo>
                    <a:pt x="142" y="62"/>
                  </a:lnTo>
                  <a:lnTo>
                    <a:pt x="140" y="72"/>
                  </a:lnTo>
                  <a:lnTo>
                    <a:pt x="137" y="81"/>
                  </a:lnTo>
                  <a:lnTo>
                    <a:pt x="133" y="91"/>
                  </a:lnTo>
                  <a:lnTo>
                    <a:pt x="129" y="102"/>
                  </a:lnTo>
                  <a:lnTo>
                    <a:pt x="124" y="112"/>
                  </a:lnTo>
                  <a:lnTo>
                    <a:pt x="119" y="122"/>
                  </a:lnTo>
                  <a:lnTo>
                    <a:pt x="113" y="132"/>
                  </a:lnTo>
                  <a:lnTo>
                    <a:pt x="107" y="142"/>
                  </a:lnTo>
                  <a:lnTo>
                    <a:pt x="100" y="151"/>
                  </a:lnTo>
                  <a:lnTo>
                    <a:pt x="93" y="160"/>
                  </a:lnTo>
                  <a:lnTo>
                    <a:pt x="85" y="168"/>
                  </a:lnTo>
                  <a:lnTo>
                    <a:pt x="77" y="176"/>
                  </a:lnTo>
                  <a:lnTo>
                    <a:pt x="69" y="184"/>
                  </a:lnTo>
                  <a:lnTo>
                    <a:pt x="60" y="190"/>
                  </a:lnTo>
                  <a:lnTo>
                    <a:pt x="51" y="196"/>
                  </a:lnTo>
                  <a:lnTo>
                    <a:pt x="41" y="200"/>
                  </a:lnTo>
                  <a:lnTo>
                    <a:pt x="31" y="204"/>
                  </a:lnTo>
                  <a:lnTo>
                    <a:pt x="21" y="207"/>
                  </a:lnTo>
                  <a:lnTo>
                    <a:pt x="11" y="208"/>
                  </a:lnTo>
                  <a:lnTo>
                    <a:pt x="0" y="209"/>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8" name="Freeform 116">
              <a:extLst>
                <a:ext uri="{FF2B5EF4-FFF2-40B4-BE49-F238E27FC236}">
                  <a16:creationId xmlns:a16="http://schemas.microsoft.com/office/drawing/2014/main" id="{71956E85-581B-84D9-CE1A-A9CB91A0820A}"/>
                </a:ext>
              </a:extLst>
            </p:cNvPr>
            <p:cNvSpPr>
              <a:spLocks/>
            </p:cNvSpPr>
            <p:nvPr/>
          </p:nvSpPr>
          <p:spPr bwMode="auto">
            <a:xfrm>
              <a:off x="4988" y="3105"/>
              <a:ext cx="44" cy="8"/>
            </a:xfrm>
            <a:custGeom>
              <a:avLst/>
              <a:gdLst>
                <a:gd name="T0" fmla="*/ 78 w 38"/>
                <a:gd name="T1" fmla="*/ 0 h 7"/>
                <a:gd name="T2" fmla="*/ 69 w 38"/>
                <a:gd name="T3" fmla="*/ 1 h 7"/>
                <a:gd name="T4" fmla="*/ 68 w 38"/>
                <a:gd name="T5" fmla="*/ 1 h 7"/>
                <a:gd name="T6" fmla="*/ 67 w 38"/>
                <a:gd name="T7" fmla="*/ 1 h 7"/>
                <a:gd name="T8" fmla="*/ 66 w 38"/>
                <a:gd name="T9" fmla="*/ 2 h 7"/>
                <a:gd name="T10" fmla="*/ 63 w 38"/>
                <a:gd name="T11" fmla="*/ 2 h 7"/>
                <a:gd name="T12" fmla="*/ 58 w 38"/>
                <a:gd name="T13" fmla="*/ 3 h 7"/>
                <a:gd name="T14" fmla="*/ 58 w 38"/>
                <a:gd name="T15" fmla="*/ 3 h 7"/>
                <a:gd name="T16" fmla="*/ 54 w 38"/>
                <a:gd name="T17" fmla="*/ 3 h 7"/>
                <a:gd name="T18" fmla="*/ 52 w 38"/>
                <a:gd name="T19" fmla="*/ 3 h 7"/>
                <a:gd name="T20" fmla="*/ 50 w 38"/>
                <a:gd name="T21" fmla="*/ 9 h 7"/>
                <a:gd name="T22" fmla="*/ 49 w 38"/>
                <a:gd name="T23" fmla="*/ 9 h 7"/>
                <a:gd name="T24" fmla="*/ 45 w 38"/>
                <a:gd name="T25" fmla="*/ 9 h 7"/>
                <a:gd name="T26" fmla="*/ 42 w 38"/>
                <a:gd name="T27" fmla="*/ 10 h 7"/>
                <a:gd name="T28" fmla="*/ 39 w 38"/>
                <a:gd name="T29" fmla="*/ 10 h 7"/>
                <a:gd name="T30" fmla="*/ 37 w 38"/>
                <a:gd name="T31" fmla="*/ 10 h 7"/>
                <a:gd name="T32" fmla="*/ 36 w 38"/>
                <a:gd name="T33" fmla="*/ 10 h 7"/>
                <a:gd name="T34" fmla="*/ 34 w 38"/>
                <a:gd name="T35" fmla="*/ 10 h 7"/>
                <a:gd name="T36" fmla="*/ 29 w 38"/>
                <a:gd name="T37" fmla="*/ 10 h 7"/>
                <a:gd name="T38" fmla="*/ 29 w 38"/>
                <a:gd name="T39" fmla="*/ 10 h 7"/>
                <a:gd name="T40" fmla="*/ 25 w 38"/>
                <a:gd name="T41" fmla="*/ 10 h 7"/>
                <a:gd name="T42" fmla="*/ 23 w 38"/>
                <a:gd name="T43" fmla="*/ 11 h 7"/>
                <a:gd name="T44" fmla="*/ 22 w 38"/>
                <a:gd name="T45" fmla="*/ 11 h 7"/>
                <a:gd name="T46" fmla="*/ 19 w 38"/>
                <a:gd name="T47" fmla="*/ 11 h 7"/>
                <a:gd name="T48" fmla="*/ 16 w 38"/>
                <a:gd name="T49" fmla="*/ 11 h 7"/>
                <a:gd name="T50" fmla="*/ 12 w 38"/>
                <a:gd name="T51" fmla="*/ 11 h 7"/>
                <a:gd name="T52" fmla="*/ 10 w 38"/>
                <a:gd name="T53" fmla="*/ 11 h 7"/>
                <a:gd name="T54" fmla="*/ 9 w 38"/>
                <a:gd name="T55" fmla="*/ 11 h 7"/>
                <a:gd name="T56" fmla="*/ 3 w 38"/>
                <a:gd name="T57" fmla="*/ 10 h 7"/>
                <a:gd name="T58" fmla="*/ 2 w 38"/>
                <a:gd name="T59" fmla="*/ 10 h 7"/>
                <a:gd name="T60" fmla="*/ 0 w 38"/>
                <a:gd name="T61" fmla="*/ 10 h 7"/>
                <a:gd name="T62" fmla="*/ 0 w 38"/>
                <a:gd name="T63" fmla="*/ 10 h 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 h="7">
                  <a:moveTo>
                    <a:pt x="37" y="0"/>
                  </a:moveTo>
                  <a:lnTo>
                    <a:pt x="34" y="1"/>
                  </a:lnTo>
                  <a:lnTo>
                    <a:pt x="33" y="1"/>
                  </a:lnTo>
                  <a:lnTo>
                    <a:pt x="32" y="1"/>
                  </a:lnTo>
                  <a:lnTo>
                    <a:pt x="31" y="2"/>
                  </a:lnTo>
                  <a:lnTo>
                    <a:pt x="30" y="2"/>
                  </a:lnTo>
                  <a:lnTo>
                    <a:pt x="28" y="3"/>
                  </a:lnTo>
                  <a:lnTo>
                    <a:pt x="26" y="3"/>
                  </a:lnTo>
                  <a:lnTo>
                    <a:pt x="25" y="3"/>
                  </a:lnTo>
                  <a:lnTo>
                    <a:pt x="24" y="4"/>
                  </a:lnTo>
                  <a:lnTo>
                    <a:pt x="23" y="4"/>
                  </a:lnTo>
                  <a:lnTo>
                    <a:pt x="22" y="4"/>
                  </a:lnTo>
                  <a:lnTo>
                    <a:pt x="20" y="5"/>
                  </a:lnTo>
                  <a:lnTo>
                    <a:pt x="19" y="5"/>
                  </a:lnTo>
                  <a:lnTo>
                    <a:pt x="18" y="5"/>
                  </a:lnTo>
                  <a:lnTo>
                    <a:pt x="17" y="5"/>
                  </a:lnTo>
                  <a:lnTo>
                    <a:pt x="16" y="5"/>
                  </a:lnTo>
                  <a:lnTo>
                    <a:pt x="14" y="5"/>
                  </a:lnTo>
                  <a:lnTo>
                    <a:pt x="12" y="5"/>
                  </a:lnTo>
                  <a:lnTo>
                    <a:pt x="11" y="6"/>
                  </a:lnTo>
                  <a:lnTo>
                    <a:pt x="10" y="6"/>
                  </a:lnTo>
                  <a:lnTo>
                    <a:pt x="9" y="6"/>
                  </a:lnTo>
                  <a:lnTo>
                    <a:pt x="8" y="6"/>
                  </a:lnTo>
                  <a:lnTo>
                    <a:pt x="6" y="6"/>
                  </a:lnTo>
                  <a:lnTo>
                    <a:pt x="5" y="6"/>
                  </a:lnTo>
                  <a:lnTo>
                    <a:pt x="4" y="6"/>
                  </a:lnTo>
                  <a:lnTo>
                    <a:pt x="3" y="5"/>
                  </a:lnTo>
                  <a:lnTo>
                    <a:pt x="2" y="5"/>
                  </a:lnTo>
                  <a:lnTo>
                    <a:pt x="0" y="5"/>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9" name="Freeform 117">
              <a:extLst>
                <a:ext uri="{FF2B5EF4-FFF2-40B4-BE49-F238E27FC236}">
                  <a16:creationId xmlns:a16="http://schemas.microsoft.com/office/drawing/2014/main" id="{FAD09A37-4FFE-003D-5C3D-712A700D483E}"/>
                </a:ext>
              </a:extLst>
            </p:cNvPr>
            <p:cNvSpPr>
              <a:spLocks/>
            </p:cNvSpPr>
            <p:nvPr/>
          </p:nvSpPr>
          <p:spPr bwMode="auto">
            <a:xfrm>
              <a:off x="5015" y="3036"/>
              <a:ext cx="65" cy="15"/>
            </a:xfrm>
            <a:custGeom>
              <a:avLst/>
              <a:gdLst>
                <a:gd name="T0" fmla="*/ 116 w 56"/>
                <a:gd name="T1" fmla="*/ 1 h 13"/>
                <a:gd name="T2" fmla="*/ 107 w 56"/>
                <a:gd name="T3" fmla="*/ 0 h 13"/>
                <a:gd name="T4" fmla="*/ 106 w 56"/>
                <a:gd name="T5" fmla="*/ 0 h 13"/>
                <a:gd name="T6" fmla="*/ 101 w 56"/>
                <a:gd name="T7" fmla="*/ 0 h 13"/>
                <a:gd name="T8" fmla="*/ 98 w 56"/>
                <a:gd name="T9" fmla="*/ 0 h 13"/>
                <a:gd name="T10" fmla="*/ 92 w 56"/>
                <a:gd name="T11" fmla="*/ 0 h 13"/>
                <a:gd name="T12" fmla="*/ 89 w 56"/>
                <a:gd name="T13" fmla="*/ 0 h 13"/>
                <a:gd name="T14" fmla="*/ 87 w 56"/>
                <a:gd name="T15" fmla="*/ 0 h 13"/>
                <a:gd name="T16" fmla="*/ 81 w 56"/>
                <a:gd name="T17" fmla="*/ 0 h 13"/>
                <a:gd name="T18" fmla="*/ 78 w 56"/>
                <a:gd name="T19" fmla="*/ 0 h 13"/>
                <a:gd name="T20" fmla="*/ 75 w 56"/>
                <a:gd name="T21" fmla="*/ 0 h 13"/>
                <a:gd name="T22" fmla="*/ 68 w 56"/>
                <a:gd name="T23" fmla="*/ 0 h 13"/>
                <a:gd name="T24" fmla="*/ 66 w 56"/>
                <a:gd name="T25" fmla="*/ 0 h 13"/>
                <a:gd name="T26" fmla="*/ 65 w 56"/>
                <a:gd name="T27" fmla="*/ 0 h 13"/>
                <a:gd name="T28" fmla="*/ 59 w 56"/>
                <a:gd name="T29" fmla="*/ 0 h 13"/>
                <a:gd name="T30" fmla="*/ 56 w 56"/>
                <a:gd name="T31" fmla="*/ 0 h 13"/>
                <a:gd name="T32" fmla="*/ 52 w 56"/>
                <a:gd name="T33" fmla="*/ 0 h 13"/>
                <a:gd name="T34" fmla="*/ 49 w 56"/>
                <a:gd name="T35" fmla="*/ 0 h 13"/>
                <a:gd name="T36" fmla="*/ 44 w 56"/>
                <a:gd name="T37" fmla="*/ 1 h 13"/>
                <a:gd name="T38" fmla="*/ 41 w 56"/>
                <a:gd name="T39" fmla="*/ 1 h 13"/>
                <a:gd name="T40" fmla="*/ 36 w 56"/>
                <a:gd name="T41" fmla="*/ 1 h 13"/>
                <a:gd name="T42" fmla="*/ 35 w 56"/>
                <a:gd name="T43" fmla="*/ 2 h 13"/>
                <a:gd name="T44" fmla="*/ 30 w 56"/>
                <a:gd name="T45" fmla="*/ 2 h 13"/>
                <a:gd name="T46" fmla="*/ 27 w 56"/>
                <a:gd name="T47" fmla="*/ 3 h 13"/>
                <a:gd name="T48" fmla="*/ 23 w 56"/>
                <a:gd name="T49" fmla="*/ 9 h 13"/>
                <a:gd name="T50" fmla="*/ 19 w 56"/>
                <a:gd name="T51" fmla="*/ 9 h 13"/>
                <a:gd name="T52" fmla="*/ 14 w 56"/>
                <a:gd name="T53" fmla="*/ 10 h 13"/>
                <a:gd name="T54" fmla="*/ 12 w 56"/>
                <a:gd name="T55" fmla="*/ 12 h 13"/>
                <a:gd name="T56" fmla="*/ 9 w 56"/>
                <a:gd name="T57" fmla="*/ 16 h 13"/>
                <a:gd name="T58" fmla="*/ 3 w 56"/>
                <a:gd name="T59" fmla="*/ 18 h 13"/>
                <a:gd name="T60" fmla="*/ 1 w 56"/>
                <a:gd name="T61" fmla="*/ 21 h 13"/>
                <a:gd name="T62" fmla="*/ 0 w 56"/>
                <a:gd name="T63" fmla="*/ 24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13">
                  <a:moveTo>
                    <a:pt x="55" y="1"/>
                  </a:moveTo>
                  <a:lnTo>
                    <a:pt x="51" y="0"/>
                  </a:lnTo>
                  <a:lnTo>
                    <a:pt x="50" y="0"/>
                  </a:lnTo>
                  <a:lnTo>
                    <a:pt x="48" y="0"/>
                  </a:lnTo>
                  <a:lnTo>
                    <a:pt x="46" y="0"/>
                  </a:lnTo>
                  <a:lnTo>
                    <a:pt x="44" y="0"/>
                  </a:lnTo>
                  <a:lnTo>
                    <a:pt x="42" y="0"/>
                  </a:lnTo>
                  <a:lnTo>
                    <a:pt x="41" y="0"/>
                  </a:lnTo>
                  <a:lnTo>
                    <a:pt x="39" y="0"/>
                  </a:lnTo>
                  <a:lnTo>
                    <a:pt x="37" y="0"/>
                  </a:lnTo>
                  <a:lnTo>
                    <a:pt x="35" y="0"/>
                  </a:lnTo>
                  <a:lnTo>
                    <a:pt x="33" y="0"/>
                  </a:lnTo>
                  <a:lnTo>
                    <a:pt x="31" y="0"/>
                  </a:lnTo>
                  <a:lnTo>
                    <a:pt x="30" y="0"/>
                  </a:lnTo>
                  <a:lnTo>
                    <a:pt x="28" y="0"/>
                  </a:lnTo>
                  <a:lnTo>
                    <a:pt x="26" y="0"/>
                  </a:lnTo>
                  <a:lnTo>
                    <a:pt x="25" y="0"/>
                  </a:lnTo>
                  <a:lnTo>
                    <a:pt x="23" y="0"/>
                  </a:lnTo>
                  <a:lnTo>
                    <a:pt x="21" y="1"/>
                  </a:lnTo>
                  <a:lnTo>
                    <a:pt x="19" y="1"/>
                  </a:lnTo>
                  <a:lnTo>
                    <a:pt x="17" y="1"/>
                  </a:lnTo>
                  <a:lnTo>
                    <a:pt x="16" y="2"/>
                  </a:lnTo>
                  <a:lnTo>
                    <a:pt x="14" y="2"/>
                  </a:lnTo>
                  <a:lnTo>
                    <a:pt x="13" y="3"/>
                  </a:lnTo>
                  <a:lnTo>
                    <a:pt x="11" y="4"/>
                  </a:lnTo>
                  <a:lnTo>
                    <a:pt x="9" y="4"/>
                  </a:lnTo>
                  <a:lnTo>
                    <a:pt x="7" y="5"/>
                  </a:lnTo>
                  <a:lnTo>
                    <a:pt x="6" y="6"/>
                  </a:lnTo>
                  <a:lnTo>
                    <a:pt x="4" y="8"/>
                  </a:lnTo>
                  <a:lnTo>
                    <a:pt x="3" y="9"/>
                  </a:lnTo>
                  <a:lnTo>
                    <a:pt x="1" y="10"/>
                  </a:lnTo>
                  <a:lnTo>
                    <a:pt x="0" y="12"/>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0" name="Freeform 118">
              <a:extLst>
                <a:ext uri="{FF2B5EF4-FFF2-40B4-BE49-F238E27FC236}">
                  <a16:creationId xmlns:a16="http://schemas.microsoft.com/office/drawing/2014/main" id="{37513AD6-7B67-F2CB-DDC7-66BB3288D9F6}"/>
                </a:ext>
              </a:extLst>
            </p:cNvPr>
            <p:cNvSpPr>
              <a:spLocks/>
            </p:cNvSpPr>
            <p:nvPr/>
          </p:nvSpPr>
          <p:spPr bwMode="auto">
            <a:xfrm>
              <a:off x="4965" y="3111"/>
              <a:ext cx="45" cy="1"/>
            </a:xfrm>
            <a:custGeom>
              <a:avLst/>
              <a:gdLst>
                <a:gd name="T0" fmla="*/ 86 w 38"/>
                <a:gd name="T1" fmla="*/ 0 h 1"/>
                <a:gd name="T2" fmla="*/ 82 w 38"/>
                <a:gd name="T3" fmla="*/ 0 h 1"/>
                <a:gd name="T4" fmla="*/ 76 w 38"/>
                <a:gd name="T5" fmla="*/ 0 h 1"/>
                <a:gd name="T6" fmla="*/ 75 w 38"/>
                <a:gd name="T7" fmla="*/ 0 h 1"/>
                <a:gd name="T8" fmla="*/ 73 w 38"/>
                <a:gd name="T9" fmla="*/ 0 h 1"/>
                <a:gd name="T10" fmla="*/ 71 w 38"/>
                <a:gd name="T11" fmla="*/ 0 h 1"/>
                <a:gd name="T12" fmla="*/ 66 w 38"/>
                <a:gd name="T13" fmla="*/ 0 h 1"/>
                <a:gd name="T14" fmla="*/ 64 w 38"/>
                <a:gd name="T15" fmla="*/ 0 h 1"/>
                <a:gd name="T16" fmla="*/ 63 w 38"/>
                <a:gd name="T17" fmla="*/ 0 h 1"/>
                <a:gd name="T18" fmla="*/ 60 w 38"/>
                <a:gd name="T19" fmla="*/ 0 h 1"/>
                <a:gd name="T20" fmla="*/ 54 w 38"/>
                <a:gd name="T21" fmla="*/ 0 h 1"/>
                <a:gd name="T22" fmla="*/ 53 w 38"/>
                <a:gd name="T23" fmla="*/ 0 h 1"/>
                <a:gd name="T24" fmla="*/ 52 w 38"/>
                <a:gd name="T25" fmla="*/ 0 h 1"/>
                <a:gd name="T26" fmla="*/ 51 w 38"/>
                <a:gd name="T27" fmla="*/ 0 h 1"/>
                <a:gd name="T28" fmla="*/ 45 w 38"/>
                <a:gd name="T29" fmla="*/ 0 h 1"/>
                <a:gd name="T30" fmla="*/ 43 w 38"/>
                <a:gd name="T31" fmla="*/ 0 h 1"/>
                <a:gd name="T32" fmla="*/ 39 w 38"/>
                <a:gd name="T33" fmla="*/ 0 h 1"/>
                <a:gd name="T34" fmla="*/ 38 w 38"/>
                <a:gd name="T35" fmla="*/ 0 h 1"/>
                <a:gd name="T36" fmla="*/ 36 w 38"/>
                <a:gd name="T37" fmla="*/ 0 h 1"/>
                <a:gd name="T38" fmla="*/ 33 w 38"/>
                <a:gd name="T39" fmla="*/ 0 h 1"/>
                <a:gd name="T40" fmla="*/ 30 w 38"/>
                <a:gd name="T41" fmla="*/ 0 h 1"/>
                <a:gd name="T42" fmla="*/ 25 w 38"/>
                <a:gd name="T43" fmla="*/ 0 h 1"/>
                <a:gd name="T44" fmla="*/ 24 w 38"/>
                <a:gd name="T45" fmla="*/ 0 h 1"/>
                <a:gd name="T46" fmla="*/ 21 w 38"/>
                <a:gd name="T47" fmla="*/ 0 h 1"/>
                <a:gd name="T48" fmla="*/ 18 w 38"/>
                <a:gd name="T49" fmla="*/ 0 h 1"/>
                <a:gd name="T50" fmla="*/ 15 w 38"/>
                <a:gd name="T51" fmla="*/ 0 h 1"/>
                <a:gd name="T52" fmla="*/ 11 w 38"/>
                <a:gd name="T53" fmla="*/ 0 h 1"/>
                <a:gd name="T54" fmla="*/ 9 w 38"/>
                <a:gd name="T55" fmla="*/ 0 h 1"/>
                <a:gd name="T56" fmla="*/ 8 w 38"/>
                <a:gd name="T57" fmla="*/ 0 h 1"/>
                <a:gd name="T58" fmla="*/ 2 w 38"/>
                <a:gd name="T59" fmla="*/ 0 h 1"/>
                <a:gd name="T60" fmla="*/ 1 w 38"/>
                <a:gd name="T61" fmla="*/ 0 h 1"/>
                <a:gd name="T62" fmla="*/ 0 w 38"/>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 h="1">
                  <a:moveTo>
                    <a:pt x="37" y="0"/>
                  </a:moveTo>
                  <a:lnTo>
                    <a:pt x="35" y="0"/>
                  </a:lnTo>
                  <a:lnTo>
                    <a:pt x="33" y="0"/>
                  </a:lnTo>
                  <a:lnTo>
                    <a:pt x="32" y="0"/>
                  </a:lnTo>
                  <a:lnTo>
                    <a:pt x="31" y="0"/>
                  </a:lnTo>
                  <a:lnTo>
                    <a:pt x="30" y="0"/>
                  </a:lnTo>
                  <a:lnTo>
                    <a:pt x="29" y="0"/>
                  </a:lnTo>
                  <a:lnTo>
                    <a:pt x="28" y="0"/>
                  </a:lnTo>
                  <a:lnTo>
                    <a:pt x="27" y="0"/>
                  </a:lnTo>
                  <a:lnTo>
                    <a:pt x="25" y="0"/>
                  </a:lnTo>
                  <a:lnTo>
                    <a:pt x="24" y="0"/>
                  </a:lnTo>
                  <a:lnTo>
                    <a:pt x="23" y="0"/>
                  </a:lnTo>
                  <a:lnTo>
                    <a:pt x="22" y="0"/>
                  </a:lnTo>
                  <a:lnTo>
                    <a:pt x="21" y="0"/>
                  </a:lnTo>
                  <a:lnTo>
                    <a:pt x="19" y="0"/>
                  </a:lnTo>
                  <a:lnTo>
                    <a:pt x="18" y="0"/>
                  </a:lnTo>
                  <a:lnTo>
                    <a:pt x="17" y="0"/>
                  </a:lnTo>
                  <a:lnTo>
                    <a:pt x="16" y="0"/>
                  </a:lnTo>
                  <a:lnTo>
                    <a:pt x="15" y="0"/>
                  </a:lnTo>
                  <a:lnTo>
                    <a:pt x="14" y="0"/>
                  </a:lnTo>
                  <a:lnTo>
                    <a:pt x="13" y="0"/>
                  </a:lnTo>
                  <a:lnTo>
                    <a:pt x="11" y="0"/>
                  </a:lnTo>
                  <a:lnTo>
                    <a:pt x="10" y="0"/>
                  </a:lnTo>
                  <a:lnTo>
                    <a:pt x="9" y="0"/>
                  </a:lnTo>
                  <a:lnTo>
                    <a:pt x="8" y="0"/>
                  </a:lnTo>
                  <a:lnTo>
                    <a:pt x="7" y="0"/>
                  </a:lnTo>
                  <a:lnTo>
                    <a:pt x="5" y="0"/>
                  </a:lnTo>
                  <a:lnTo>
                    <a:pt x="4" y="0"/>
                  </a:lnTo>
                  <a:lnTo>
                    <a:pt x="3" y="0"/>
                  </a:lnTo>
                  <a:lnTo>
                    <a:pt x="2" y="0"/>
                  </a:lnTo>
                  <a:lnTo>
                    <a:pt x="1" y="0"/>
                  </a:lnTo>
                  <a:lnTo>
                    <a:pt x="0" y="0"/>
                  </a:lnTo>
                </a:path>
              </a:pathLst>
            </a:custGeom>
            <a:solidFill>
              <a:srgbClr val="FFFFFF">
                <a:alpha val="50195"/>
              </a:srgbClr>
            </a:solidFill>
            <a:ln w="74930" cap="flat" cmpd="sng">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1" name="Line 119">
              <a:extLst>
                <a:ext uri="{FF2B5EF4-FFF2-40B4-BE49-F238E27FC236}">
                  <a16:creationId xmlns:a16="http://schemas.microsoft.com/office/drawing/2014/main" id="{3B3417A6-5E6B-2593-5375-656999E755AB}"/>
                </a:ext>
              </a:extLst>
            </p:cNvPr>
            <p:cNvSpPr>
              <a:spLocks noChangeShapeType="1"/>
            </p:cNvSpPr>
            <p:nvPr/>
          </p:nvSpPr>
          <p:spPr bwMode="auto">
            <a:xfrm flipH="1">
              <a:off x="5949" y="2765"/>
              <a:ext cx="21" cy="6"/>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 name="Line 120">
              <a:extLst>
                <a:ext uri="{FF2B5EF4-FFF2-40B4-BE49-F238E27FC236}">
                  <a16:creationId xmlns:a16="http://schemas.microsoft.com/office/drawing/2014/main" id="{D729B198-09DC-21BB-C835-1383F157B05A}"/>
                </a:ext>
              </a:extLst>
            </p:cNvPr>
            <p:cNvSpPr>
              <a:spLocks noChangeShapeType="1"/>
            </p:cNvSpPr>
            <p:nvPr/>
          </p:nvSpPr>
          <p:spPr bwMode="auto">
            <a:xfrm>
              <a:off x="5959" y="2759"/>
              <a:ext cx="11" cy="24"/>
            </a:xfrm>
            <a:prstGeom prst="line">
              <a:avLst/>
            </a:prstGeom>
            <a:noFill/>
            <a:ln w="7493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 name="Freeform 121">
              <a:extLst>
                <a:ext uri="{FF2B5EF4-FFF2-40B4-BE49-F238E27FC236}">
                  <a16:creationId xmlns:a16="http://schemas.microsoft.com/office/drawing/2014/main" id="{E63E6E26-3CD9-DCD8-940A-0B0007CDFD28}"/>
                </a:ext>
              </a:extLst>
            </p:cNvPr>
            <p:cNvSpPr>
              <a:spLocks/>
            </p:cNvSpPr>
            <p:nvPr/>
          </p:nvSpPr>
          <p:spPr bwMode="auto">
            <a:xfrm>
              <a:off x="5608" y="3772"/>
              <a:ext cx="140" cy="193"/>
            </a:xfrm>
            <a:custGeom>
              <a:avLst/>
              <a:gdLst>
                <a:gd name="T0" fmla="*/ 207 w 120"/>
                <a:gd name="T1" fmla="*/ 0 h 171"/>
                <a:gd name="T2" fmla="*/ 169 w 120"/>
                <a:gd name="T3" fmla="*/ 12 h 171"/>
                <a:gd name="T4" fmla="*/ 133 w 120"/>
                <a:gd name="T5" fmla="*/ 37 h 171"/>
                <a:gd name="T6" fmla="*/ 133 w 120"/>
                <a:gd name="T7" fmla="*/ 37 h 171"/>
                <a:gd name="T8" fmla="*/ 100 w 120"/>
                <a:gd name="T9" fmla="*/ 73 h 171"/>
                <a:gd name="T10" fmla="*/ 96 w 120"/>
                <a:gd name="T11" fmla="*/ 116 h 171"/>
                <a:gd name="T12" fmla="*/ 78 w 120"/>
                <a:gd name="T13" fmla="*/ 166 h 171"/>
                <a:gd name="T14" fmla="*/ 48 w 120"/>
                <a:gd name="T15" fmla="*/ 231 h 171"/>
                <a:gd name="T16" fmla="*/ 25 w 120"/>
                <a:gd name="T17" fmla="*/ 275 h 171"/>
                <a:gd name="T18" fmla="*/ 0 w 120"/>
                <a:gd name="T19" fmla="*/ 313 h 171"/>
                <a:gd name="T20" fmla="*/ 30 w 120"/>
                <a:gd name="T21" fmla="*/ 313 h 171"/>
                <a:gd name="T22" fmla="*/ 82 w 120"/>
                <a:gd name="T23" fmla="*/ 300 h 171"/>
                <a:gd name="T24" fmla="*/ 124 w 120"/>
                <a:gd name="T25" fmla="*/ 275 h 171"/>
                <a:gd name="T26" fmla="*/ 146 w 120"/>
                <a:gd name="T27" fmla="*/ 256 h 171"/>
                <a:gd name="T28" fmla="*/ 196 w 120"/>
                <a:gd name="T29" fmla="*/ 210 h 171"/>
                <a:gd name="T30" fmla="*/ 230 w 120"/>
                <a:gd name="T31" fmla="*/ 147 h 171"/>
                <a:gd name="T32" fmla="*/ 246 w 120"/>
                <a:gd name="T33" fmla="*/ 90 h 171"/>
                <a:gd name="T34" fmla="*/ 258 w 120"/>
                <a:gd name="T35" fmla="*/ 37 h 171"/>
                <a:gd name="T36" fmla="*/ 258 w 120"/>
                <a:gd name="T37" fmla="*/ 12 h 171"/>
                <a:gd name="T38" fmla="*/ 242 w 120"/>
                <a:gd name="T39" fmla="*/ 3 h 171"/>
                <a:gd name="T40" fmla="*/ 218 w 120"/>
                <a:gd name="T41" fmla="*/ 0 h 171"/>
                <a:gd name="T42" fmla="*/ 211 w 120"/>
                <a:gd name="T43" fmla="*/ 0 h 171"/>
                <a:gd name="T44" fmla="*/ 207 w 120"/>
                <a:gd name="T45" fmla="*/ 0 h 1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0" h="171">
                  <a:moveTo>
                    <a:pt x="95" y="0"/>
                  </a:moveTo>
                  <a:lnTo>
                    <a:pt x="78" y="7"/>
                  </a:lnTo>
                  <a:lnTo>
                    <a:pt x="62" y="20"/>
                  </a:lnTo>
                  <a:lnTo>
                    <a:pt x="46" y="40"/>
                  </a:lnTo>
                  <a:lnTo>
                    <a:pt x="44" y="64"/>
                  </a:lnTo>
                  <a:lnTo>
                    <a:pt x="36" y="90"/>
                  </a:lnTo>
                  <a:lnTo>
                    <a:pt x="22" y="127"/>
                  </a:lnTo>
                  <a:lnTo>
                    <a:pt x="11" y="150"/>
                  </a:lnTo>
                  <a:lnTo>
                    <a:pt x="0" y="170"/>
                  </a:lnTo>
                  <a:lnTo>
                    <a:pt x="14" y="170"/>
                  </a:lnTo>
                  <a:lnTo>
                    <a:pt x="38" y="164"/>
                  </a:lnTo>
                  <a:lnTo>
                    <a:pt x="57" y="150"/>
                  </a:lnTo>
                  <a:lnTo>
                    <a:pt x="68" y="140"/>
                  </a:lnTo>
                  <a:lnTo>
                    <a:pt x="90" y="114"/>
                  </a:lnTo>
                  <a:lnTo>
                    <a:pt x="106" y="80"/>
                  </a:lnTo>
                  <a:lnTo>
                    <a:pt x="114" y="50"/>
                  </a:lnTo>
                  <a:lnTo>
                    <a:pt x="119" y="20"/>
                  </a:lnTo>
                  <a:lnTo>
                    <a:pt x="119" y="7"/>
                  </a:lnTo>
                  <a:lnTo>
                    <a:pt x="111" y="3"/>
                  </a:lnTo>
                  <a:lnTo>
                    <a:pt x="100" y="0"/>
                  </a:lnTo>
                  <a:lnTo>
                    <a:pt x="98" y="0"/>
                  </a:lnTo>
                  <a:lnTo>
                    <a:pt x="95"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 name="Rectangle 122">
              <a:extLst>
                <a:ext uri="{FF2B5EF4-FFF2-40B4-BE49-F238E27FC236}">
                  <a16:creationId xmlns:a16="http://schemas.microsoft.com/office/drawing/2014/main" id="{B22DC69A-F5B1-8291-31C5-BA8090C30074}"/>
                </a:ext>
              </a:extLst>
            </p:cNvPr>
            <p:cNvSpPr>
              <a:spLocks noChangeArrowheads="1"/>
            </p:cNvSpPr>
            <p:nvPr/>
          </p:nvSpPr>
          <p:spPr bwMode="auto">
            <a:xfrm flipV="1">
              <a:off x="5341" y="3276"/>
              <a:ext cx="11" cy="2"/>
            </a:xfrm>
            <a:prstGeom prst="rect">
              <a:avLst/>
            </a:prstGeom>
            <a:solidFill>
              <a:srgbClr val="FFFFFF">
                <a:alpha val="50195"/>
              </a:srgbClr>
            </a:solidFill>
            <a:ln w="9525">
              <a:solidFill>
                <a:srgbClr val="33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0345" name="Freeform 123">
              <a:extLst>
                <a:ext uri="{FF2B5EF4-FFF2-40B4-BE49-F238E27FC236}">
                  <a16:creationId xmlns:a16="http://schemas.microsoft.com/office/drawing/2014/main" id="{25A237D9-E2D9-A3D0-107B-A173C6959343}"/>
                </a:ext>
              </a:extLst>
            </p:cNvPr>
            <p:cNvSpPr>
              <a:spLocks/>
            </p:cNvSpPr>
            <p:nvPr/>
          </p:nvSpPr>
          <p:spPr bwMode="auto">
            <a:xfrm>
              <a:off x="5336" y="3288"/>
              <a:ext cx="197" cy="89"/>
            </a:xfrm>
            <a:custGeom>
              <a:avLst/>
              <a:gdLst>
                <a:gd name="T0" fmla="*/ 53 w 168"/>
                <a:gd name="T1" fmla="*/ 0 h 79"/>
                <a:gd name="T2" fmla="*/ 11 w 168"/>
                <a:gd name="T3" fmla="*/ 3 h 79"/>
                <a:gd name="T4" fmla="*/ 0 w 168"/>
                <a:gd name="T5" fmla="*/ 34 h 79"/>
                <a:gd name="T6" fmla="*/ 25 w 168"/>
                <a:gd name="T7" fmla="*/ 63 h 79"/>
                <a:gd name="T8" fmla="*/ 63 w 168"/>
                <a:gd name="T9" fmla="*/ 87 h 79"/>
                <a:gd name="T10" fmla="*/ 109 w 168"/>
                <a:gd name="T11" fmla="*/ 87 h 79"/>
                <a:gd name="T12" fmla="*/ 152 w 168"/>
                <a:gd name="T13" fmla="*/ 101 h 79"/>
                <a:gd name="T14" fmla="*/ 209 w 168"/>
                <a:gd name="T15" fmla="*/ 106 h 79"/>
                <a:gd name="T16" fmla="*/ 270 w 168"/>
                <a:gd name="T17" fmla="*/ 126 h 79"/>
                <a:gd name="T18" fmla="*/ 293 w 168"/>
                <a:gd name="T19" fmla="*/ 131 h 79"/>
                <a:gd name="T20" fmla="*/ 359 w 168"/>
                <a:gd name="T21" fmla="*/ 142 h 79"/>
                <a:gd name="T22" fmla="*/ 372 w 168"/>
                <a:gd name="T23" fmla="*/ 136 h 79"/>
                <a:gd name="T24" fmla="*/ 364 w 168"/>
                <a:gd name="T25" fmla="*/ 114 h 79"/>
                <a:gd name="T26" fmla="*/ 261 w 168"/>
                <a:gd name="T27" fmla="*/ 90 h 79"/>
                <a:gd name="T28" fmla="*/ 159 w 168"/>
                <a:gd name="T29" fmla="*/ 41 h 79"/>
                <a:gd name="T30" fmla="*/ 116 w 168"/>
                <a:gd name="T31" fmla="*/ 29 h 79"/>
                <a:gd name="T32" fmla="*/ 63 w 168"/>
                <a:gd name="T33" fmla="*/ 11 h 79"/>
                <a:gd name="T34" fmla="*/ 63 w 168"/>
                <a:gd name="T35" fmla="*/ 11 h 79"/>
                <a:gd name="T36" fmla="*/ 53 w 168"/>
                <a:gd name="T37" fmla="*/ 0 h 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8" h="79">
                  <a:moveTo>
                    <a:pt x="23" y="0"/>
                  </a:moveTo>
                  <a:lnTo>
                    <a:pt x="5" y="3"/>
                  </a:lnTo>
                  <a:lnTo>
                    <a:pt x="0" y="19"/>
                  </a:lnTo>
                  <a:lnTo>
                    <a:pt x="11" y="35"/>
                  </a:lnTo>
                  <a:lnTo>
                    <a:pt x="28" y="47"/>
                  </a:lnTo>
                  <a:lnTo>
                    <a:pt x="49" y="47"/>
                  </a:lnTo>
                  <a:lnTo>
                    <a:pt x="69" y="56"/>
                  </a:lnTo>
                  <a:lnTo>
                    <a:pt x="95" y="59"/>
                  </a:lnTo>
                  <a:lnTo>
                    <a:pt x="121" y="69"/>
                  </a:lnTo>
                  <a:lnTo>
                    <a:pt x="132" y="72"/>
                  </a:lnTo>
                  <a:lnTo>
                    <a:pt x="162" y="78"/>
                  </a:lnTo>
                  <a:lnTo>
                    <a:pt x="167" y="75"/>
                  </a:lnTo>
                  <a:lnTo>
                    <a:pt x="164" y="63"/>
                  </a:lnTo>
                  <a:lnTo>
                    <a:pt x="118" y="50"/>
                  </a:lnTo>
                  <a:lnTo>
                    <a:pt x="72" y="22"/>
                  </a:lnTo>
                  <a:lnTo>
                    <a:pt x="52" y="16"/>
                  </a:lnTo>
                  <a:lnTo>
                    <a:pt x="28" y="6"/>
                  </a:lnTo>
                  <a:lnTo>
                    <a:pt x="23"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 name="Freeform 124">
              <a:extLst>
                <a:ext uri="{FF2B5EF4-FFF2-40B4-BE49-F238E27FC236}">
                  <a16:creationId xmlns:a16="http://schemas.microsoft.com/office/drawing/2014/main" id="{360ECCA9-8ADB-683E-3072-65614BB1D044}"/>
                </a:ext>
              </a:extLst>
            </p:cNvPr>
            <p:cNvSpPr>
              <a:spLocks/>
            </p:cNvSpPr>
            <p:nvPr/>
          </p:nvSpPr>
          <p:spPr bwMode="auto">
            <a:xfrm>
              <a:off x="5332" y="3201"/>
              <a:ext cx="366" cy="110"/>
            </a:xfrm>
            <a:custGeom>
              <a:avLst/>
              <a:gdLst>
                <a:gd name="T0" fmla="*/ 112 w 313"/>
                <a:gd name="T1" fmla="*/ 2 h 98"/>
                <a:gd name="T2" fmla="*/ 65 w 313"/>
                <a:gd name="T3" fmla="*/ 0 h 98"/>
                <a:gd name="T4" fmla="*/ 29 w 313"/>
                <a:gd name="T5" fmla="*/ 1 h 98"/>
                <a:gd name="T6" fmla="*/ 0 w 313"/>
                <a:gd name="T7" fmla="*/ 19 h 98"/>
                <a:gd name="T8" fmla="*/ 0 w 313"/>
                <a:gd name="T9" fmla="*/ 24 h 98"/>
                <a:gd name="T10" fmla="*/ 37 w 313"/>
                <a:gd name="T11" fmla="*/ 39 h 98"/>
                <a:gd name="T12" fmla="*/ 80 w 313"/>
                <a:gd name="T13" fmla="*/ 55 h 98"/>
                <a:gd name="T14" fmla="*/ 120 w 313"/>
                <a:gd name="T15" fmla="*/ 66 h 98"/>
                <a:gd name="T16" fmla="*/ 170 w 313"/>
                <a:gd name="T17" fmla="*/ 74 h 98"/>
                <a:gd name="T18" fmla="*/ 191 w 313"/>
                <a:gd name="T19" fmla="*/ 83 h 98"/>
                <a:gd name="T20" fmla="*/ 234 w 313"/>
                <a:gd name="T21" fmla="*/ 95 h 98"/>
                <a:gd name="T22" fmla="*/ 242 w 313"/>
                <a:gd name="T23" fmla="*/ 101 h 98"/>
                <a:gd name="T24" fmla="*/ 329 w 313"/>
                <a:gd name="T25" fmla="*/ 131 h 98"/>
                <a:gd name="T26" fmla="*/ 366 w 313"/>
                <a:gd name="T27" fmla="*/ 143 h 98"/>
                <a:gd name="T28" fmla="*/ 394 w 313"/>
                <a:gd name="T29" fmla="*/ 150 h 98"/>
                <a:gd name="T30" fmla="*/ 434 w 313"/>
                <a:gd name="T31" fmla="*/ 152 h 98"/>
                <a:gd name="T32" fmla="*/ 451 w 313"/>
                <a:gd name="T33" fmla="*/ 154 h 98"/>
                <a:gd name="T34" fmla="*/ 507 w 313"/>
                <a:gd name="T35" fmla="*/ 165 h 98"/>
                <a:gd name="T36" fmla="*/ 540 w 313"/>
                <a:gd name="T37" fmla="*/ 171 h 98"/>
                <a:gd name="T38" fmla="*/ 593 w 313"/>
                <a:gd name="T39" fmla="*/ 173 h 98"/>
                <a:gd name="T40" fmla="*/ 624 w 313"/>
                <a:gd name="T41" fmla="*/ 164 h 98"/>
                <a:gd name="T42" fmla="*/ 648 w 313"/>
                <a:gd name="T43" fmla="*/ 157 h 98"/>
                <a:gd name="T44" fmla="*/ 681 w 313"/>
                <a:gd name="T45" fmla="*/ 143 h 98"/>
                <a:gd name="T46" fmla="*/ 682 w 313"/>
                <a:gd name="T47" fmla="*/ 131 h 98"/>
                <a:gd name="T48" fmla="*/ 649 w 313"/>
                <a:gd name="T49" fmla="*/ 128 h 98"/>
                <a:gd name="T50" fmla="*/ 565 w 313"/>
                <a:gd name="T51" fmla="*/ 122 h 98"/>
                <a:gd name="T52" fmla="*/ 507 w 313"/>
                <a:gd name="T53" fmla="*/ 102 h 98"/>
                <a:gd name="T54" fmla="*/ 470 w 313"/>
                <a:gd name="T55" fmla="*/ 93 h 98"/>
                <a:gd name="T56" fmla="*/ 394 w 313"/>
                <a:gd name="T57" fmla="*/ 81 h 98"/>
                <a:gd name="T58" fmla="*/ 329 w 313"/>
                <a:gd name="T59" fmla="*/ 72 h 98"/>
                <a:gd name="T60" fmla="*/ 237 w 313"/>
                <a:gd name="T61" fmla="*/ 47 h 98"/>
                <a:gd name="T62" fmla="*/ 201 w 313"/>
                <a:gd name="T63" fmla="*/ 35 h 98"/>
                <a:gd name="T64" fmla="*/ 157 w 313"/>
                <a:gd name="T65" fmla="*/ 19 h 98"/>
                <a:gd name="T66" fmla="*/ 78 w 313"/>
                <a:gd name="T67" fmla="*/ 3 h 98"/>
                <a:gd name="T68" fmla="*/ 55 w 313"/>
                <a:gd name="T69" fmla="*/ 0 h 98"/>
                <a:gd name="T70" fmla="*/ 26 w 313"/>
                <a:gd name="T71" fmla="*/ 11 h 98"/>
                <a:gd name="T72" fmla="*/ 21 w 313"/>
                <a:gd name="T73" fmla="*/ 13 h 98"/>
                <a:gd name="T74" fmla="*/ 21 w 313"/>
                <a:gd name="T75" fmla="*/ 17 h 98"/>
                <a:gd name="T76" fmla="*/ 112 w 313"/>
                <a:gd name="T77" fmla="*/ 2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13" h="98">
                  <a:moveTo>
                    <a:pt x="51" y="2"/>
                  </a:moveTo>
                  <a:lnTo>
                    <a:pt x="30" y="0"/>
                  </a:lnTo>
                  <a:lnTo>
                    <a:pt x="13" y="1"/>
                  </a:lnTo>
                  <a:lnTo>
                    <a:pt x="0" y="11"/>
                  </a:lnTo>
                  <a:lnTo>
                    <a:pt x="0" y="13"/>
                  </a:lnTo>
                  <a:lnTo>
                    <a:pt x="17" y="22"/>
                  </a:lnTo>
                  <a:lnTo>
                    <a:pt x="37" y="31"/>
                  </a:lnTo>
                  <a:lnTo>
                    <a:pt x="55" y="37"/>
                  </a:lnTo>
                  <a:lnTo>
                    <a:pt x="78" y="42"/>
                  </a:lnTo>
                  <a:lnTo>
                    <a:pt x="87" y="47"/>
                  </a:lnTo>
                  <a:lnTo>
                    <a:pt x="107" y="54"/>
                  </a:lnTo>
                  <a:lnTo>
                    <a:pt x="110" y="56"/>
                  </a:lnTo>
                  <a:lnTo>
                    <a:pt x="150" y="74"/>
                  </a:lnTo>
                  <a:lnTo>
                    <a:pt x="168" y="80"/>
                  </a:lnTo>
                  <a:lnTo>
                    <a:pt x="180" y="84"/>
                  </a:lnTo>
                  <a:lnTo>
                    <a:pt x="198" y="85"/>
                  </a:lnTo>
                  <a:lnTo>
                    <a:pt x="206" y="86"/>
                  </a:lnTo>
                  <a:lnTo>
                    <a:pt x="232" y="93"/>
                  </a:lnTo>
                  <a:lnTo>
                    <a:pt x="247" y="95"/>
                  </a:lnTo>
                  <a:lnTo>
                    <a:pt x="271" y="97"/>
                  </a:lnTo>
                  <a:lnTo>
                    <a:pt x="286" y="92"/>
                  </a:lnTo>
                  <a:lnTo>
                    <a:pt x="296" y="88"/>
                  </a:lnTo>
                  <a:lnTo>
                    <a:pt x="311" y="80"/>
                  </a:lnTo>
                  <a:lnTo>
                    <a:pt x="312" y="74"/>
                  </a:lnTo>
                  <a:lnTo>
                    <a:pt x="297" y="72"/>
                  </a:lnTo>
                  <a:lnTo>
                    <a:pt x="258" y="69"/>
                  </a:lnTo>
                  <a:lnTo>
                    <a:pt x="232" y="57"/>
                  </a:lnTo>
                  <a:lnTo>
                    <a:pt x="215" y="53"/>
                  </a:lnTo>
                  <a:lnTo>
                    <a:pt x="180" y="45"/>
                  </a:lnTo>
                  <a:lnTo>
                    <a:pt x="150" y="40"/>
                  </a:lnTo>
                  <a:lnTo>
                    <a:pt x="109" y="26"/>
                  </a:lnTo>
                  <a:lnTo>
                    <a:pt x="92" y="20"/>
                  </a:lnTo>
                  <a:lnTo>
                    <a:pt x="72" y="11"/>
                  </a:lnTo>
                  <a:lnTo>
                    <a:pt x="36" y="3"/>
                  </a:lnTo>
                  <a:lnTo>
                    <a:pt x="25" y="0"/>
                  </a:lnTo>
                  <a:lnTo>
                    <a:pt x="12" y="6"/>
                  </a:lnTo>
                  <a:lnTo>
                    <a:pt x="9" y="8"/>
                  </a:lnTo>
                  <a:lnTo>
                    <a:pt x="9" y="10"/>
                  </a:lnTo>
                  <a:lnTo>
                    <a:pt x="51" y="2"/>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7" name="Freeform 125">
              <a:extLst>
                <a:ext uri="{FF2B5EF4-FFF2-40B4-BE49-F238E27FC236}">
                  <a16:creationId xmlns:a16="http://schemas.microsoft.com/office/drawing/2014/main" id="{104C9223-A2DD-2BD9-0B77-BA5FAF8A7FCB}"/>
                </a:ext>
              </a:extLst>
            </p:cNvPr>
            <p:cNvSpPr>
              <a:spLocks/>
            </p:cNvSpPr>
            <p:nvPr/>
          </p:nvSpPr>
          <p:spPr bwMode="auto">
            <a:xfrm>
              <a:off x="4781" y="3187"/>
              <a:ext cx="884" cy="715"/>
            </a:xfrm>
            <a:custGeom>
              <a:avLst/>
              <a:gdLst>
                <a:gd name="T0" fmla="*/ 409 w 756"/>
                <a:gd name="T1" fmla="*/ 12 h 633"/>
                <a:gd name="T2" fmla="*/ 357 w 756"/>
                <a:gd name="T3" fmla="*/ 12 h 633"/>
                <a:gd name="T4" fmla="*/ 312 w 756"/>
                <a:gd name="T5" fmla="*/ 30 h 633"/>
                <a:gd name="T6" fmla="*/ 274 w 756"/>
                <a:gd name="T7" fmla="*/ 52 h 633"/>
                <a:gd name="T8" fmla="*/ 203 w 756"/>
                <a:gd name="T9" fmla="*/ 86 h 633"/>
                <a:gd name="T10" fmla="*/ 132 w 756"/>
                <a:gd name="T11" fmla="*/ 124 h 633"/>
                <a:gd name="T12" fmla="*/ 64 w 756"/>
                <a:gd name="T13" fmla="*/ 162 h 633"/>
                <a:gd name="T14" fmla="*/ 0 w 756"/>
                <a:gd name="T15" fmla="*/ 200 h 633"/>
                <a:gd name="T16" fmla="*/ 34 w 756"/>
                <a:gd name="T17" fmla="*/ 234 h 633"/>
                <a:gd name="T18" fmla="*/ 64 w 756"/>
                <a:gd name="T19" fmla="*/ 293 h 633"/>
                <a:gd name="T20" fmla="*/ 82 w 756"/>
                <a:gd name="T21" fmla="*/ 364 h 633"/>
                <a:gd name="T22" fmla="*/ 110 w 756"/>
                <a:gd name="T23" fmla="*/ 394 h 633"/>
                <a:gd name="T24" fmla="*/ 159 w 756"/>
                <a:gd name="T25" fmla="*/ 410 h 633"/>
                <a:gd name="T26" fmla="*/ 203 w 756"/>
                <a:gd name="T27" fmla="*/ 422 h 633"/>
                <a:gd name="T28" fmla="*/ 274 w 756"/>
                <a:gd name="T29" fmla="*/ 460 h 633"/>
                <a:gd name="T30" fmla="*/ 332 w 756"/>
                <a:gd name="T31" fmla="*/ 467 h 633"/>
                <a:gd name="T32" fmla="*/ 377 w 756"/>
                <a:gd name="T33" fmla="*/ 467 h 633"/>
                <a:gd name="T34" fmla="*/ 474 w 756"/>
                <a:gd name="T35" fmla="*/ 486 h 633"/>
                <a:gd name="T36" fmla="*/ 564 w 756"/>
                <a:gd name="T37" fmla="*/ 499 h 633"/>
                <a:gd name="T38" fmla="*/ 620 w 756"/>
                <a:gd name="T39" fmla="*/ 499 h 633"/>
                <a:gd name="T40" fmla="*/ 720 w 756"/>
                <a:gd name="T41" fmla="*/ 525 h 633"/>
                <a:gd name="T42" fmla="*/ 809 w 756"/>
                <a:gd name="T43" fmla="*/ 556 h 633"/>
                <a:gd name="T44" fmla="*/ 869 w 756"/>
                <a:gd name="T45" fmla="*/ 602 h 633"/>
                <a:gd name="T46" fmla="*/ 918 w 756"/>
                <a:gd name="T47" fmla="*/ 654 h 633"/>
                <a:gd name="T48" fmla="*/ 999 w 756"/>
                <a:gd name="T49" fmla="*/ 726 h 633"/>
                <a:gd name="T50" fmla="*/ 1358 w 756"/>
                <a:gd name="T51" fmla="*/ 984 h 633"/>
                <a:gd name="T52" fmla="*/ 1422 w 756"/>
                <a:gd name="T53" fmla="*/ 1045 h 633"/>
                <a:gd name="T54" fmla="*/ 1484 w 756"/>
                <a:gd name="T55" fmla="*/ 1131 h 633"/>
                <a:gd name="T56" fmla="*/ 1513 w 756"/>
                <a:gd name="T57" fmla="*/ 1161 h 633"/>
                <a:gd name="T58" fmla="*/ 1535 w 756"/>
                <a:gd name="T59" fmla="*/ 1076 h 633"/>
                <a:gd name="T60" fmla="*/ 1535 w 756"/>
                <a:gd name="T61" fmla="*/ 1032 h 633"/>
                <a:gd name="T62" fmla="*/ 1560 w 756"/>
                <a:gd name="T63" fmla="*/ 953 h 633"/>
                <a:gd name="T64" fmla="*/ 1605 w 756"/>
                <a:gd name="T65" fmla="*/ 914 h 633"/>
                <a:gd name="T66" fmla="*/ 1624 w 756"/>
                <a:gd name="T67" fmla="*/ 900 h 633"/>
                <a:gd name="T68" fmla="*/ 1644 w 756"/>
                <a:gd name="T69" fmla="*/ 895 h 633"/>
                <a:gd name="T70" fmla="*/ 1652 w 756"/>
                <a:gd name="T71" fmla="*/ 867 h 633"/>
                <a:gd name="T72" fmla="*/ 1575 w 756"/>
                <a:gd name="T73" fmla="*/ 831 h 633"/>
                <a:gd name="T74" fmla="*/ 1484 w 756"/>
                <a:gd name="T75" fmla="*/ 770 h 633"/>
                <a:gd name="T76" fmla="*/ 1415 w 756"/>
                <a:gd name="T77" fmla="*/ 680 h 633"/>
                <a:gd name="T78" fmla="*/ 1370 w 756"/>
                <a:gd name="T79" fmla="*/ 628 h 633"/>
                <a:gd name="T80" fmla="*/ 1344 w 756"/>
                <a:gd name="T81" fmla="*/ 591 h 633"/>
                <a:gd name="T82" fmla="*/ 1314 w 756"/>
                <a:gd name="T83" fmla="*/ 556 h 633"/>
                <a:gd name="T84" fmla="*/ 1268 w 756"/>
                <a:gd name="T85" fmla="*/ 512 h 633"/>
                <a:gd name="T86" fmla="*/ 1203 w 756"/>
                <a:gd name="T87" fmla="*/ 422 h 633"/>
                <a:gd name="T88" fmla="*/ 1199 w 756"/>
                <a:gd name="T89" fmla="*/ 394 h 633"/>
                <a:gd name="T90" fmla="*/ 1179 w 756"/>
                <a:gd name="T91" fmla="*/ 368 h 633"/>
                <a:gd name="T92" fmla="*/ 1140 w 756"/>
                <a:gd name="T93" fmla="*/ 368 h 633"/>
                <a:gd name="T94" fmla="*/ 1011 w 756"/>
                <a:gd name="T95" fmla="*/ 324 h 633"/>
                <a:gd name="T96" fmla="*/ 935 w 756"/>
                <a:gd name="T97" fmla="*/ 188 h 633"/>
                <a:gd name="T98" fmla="*/ 918 w 756"/>
                <a:gd name="T99" fmla="*/ 137 h 633"/>
                <a:gd name="T100" fmla="*/ 886 w 756"/>
                <a:gd name="T101" fmla="*/ 124 h 633"/>
                <a:gd name="T102" fmla="*/ 809 w 756"/>
                <a:gd name="T103" fmla="*/ 97 h 633"/>
                <a:gd name="T104" fmla="*/ 733 w 756"/>
                <a:gd name="T105" fmla="*/ 89 h 633"/>
                <a:gd name="T106" fmla="*/ 662 w 756"/>
                <a:gd name="T107" fmla="*/ 70 h 633"/>
                <a:gd name="T108" fmla="*/ 588 w 756"/>
                <a:gd name="T109" fmla="*/ 52 h 633"/>
                <a:gd name="T110" fmla="*/ 509 w 756"/>
                <a:gd name="T111" fmla="*/ 26 h 633"/>
                <a:gd name="T112" fmla="*/ 478 w 756"/>
                <a:gd name="T113" fmla="*/ 0 h 633"/>
                <a:gd name="T114" fmla="*/ 461 w 756"/>
                <a:gd name="T115" fmla="*/ 12 h 633"/>
                <a:gd name="T116" fmla="*/ 409 w 756"/>
                <a:gd name="T117" fmla="*/ 12 h 6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56" h="633">
                  <a:moveTo>
                    <a:pt x="187" y="7"/>
                  </a:moveTo>
                  <a:lnTo>
                    <a:pt x="163" y="7"/>
                  </a:lnTo>
                  <a:lnTo>
                    <a:pt x="143" y="17"/>
                  </a:lnTo>
                  <a:lnTo>
                    <a:pt x="125" y="28"/>
                  </a:lnTo>
                  <a:lnTo>
                    <a:pt x="93" y="46"/>
                  </a:lnTo>
                  <a:lnTo>
                    <a:pt x="61" y="67"/>
                  </a:lnTo>
                  <a:lnTo>
                    <a:pt x="29" y="88"/>
                  </a:lnTo>
                  <a:lnTo>
                    <a:pt x="0" y="109"/>
                  </a:lnTo>
                  <a:lnTo>
                    <a:pt x="15" y="127"/>
                  </a:lnTo>
                  <a:lnTo>
                    <a:pt x="29" y="159"/>
                  </a:lnTo>
                  <a:lnTo>
                    <a:pt x="38" y="197"/>
                  </a:lnTo>
                  <a:lnTo>
                    <a:pt x="50" y="215"/>
                  </a:lnTo>
                  <a:lnTo>
                    <a:pt x="73" y="222"/>
                  </a:lnTo>
                  <a:lnTo>
                    <a:pt x="93" y="229"/>
                  </a:lnTo>
                  <a:lnTo>
                    <a:pt x="125" y="250"/>
                  </a:lnTo>
                  <a:lnTo>
                    <a:pt x="152" y="254"/>
                  </a:lnTo>
                  <a:lnTo>
                    <a:pt x="172" y="254"/>
                  </a:lnTo>
                  <a:lnTo>
                    <a:pt x="216" y="264"/>
                  </a:lnTo>
                  <a:lnTo>
                    <a:pt x="257" y="271"/>
                  </a:lnTo>
                  <a:lnTo>
                    <a:pt x="283" y="271"/>
                  </a:lnTo>
                  <a:lnTo>
                    <a:pt x="330" y="286"/>
                  </a:lnTo>
                  <a:lnTo>
                    <a:pt x="370" y="303"/>
                  </a:lnTo>
                  <a:lnTo>
                    <a:pt x="397" y="328"/>
                  </a:lnTo>
                  <a:lnTo>
                    <a:pt x="420" y="356"/>
                  </a:lnTo>
                  <a:lnTo>
                    <a:pt x="457" y="395"/>
                  </a:lnTo>
                  <a:lnTo>
                    <a:pt x="621" y="536"/>
                  </a:lnTo>
                  <a:lnTo>
                    <a:pt x="650" y="568"/>
                  </a:lnTo>
                  <a:lnTo>
                    <a:pt x="679" y="614"/>
                  </a:lnTo>
                  <a:lnTo>
                    <a:pt x="693" y="632"/>
                  </a:lnTo>
                  <a:lnTo>
                    <a:pt x="702" y="585"/>
                  </a:lnTo>
                  <a:lnTo>
                    <a:pt x="702" y="561"/>
                  </a:lnTo>
                  <a:lnTo>
                    <a:pt x="714" y="518"/>
                  </a:lnTo>
                  <a:lnTo>
                    <a:pt x="735" y="497"/>
                  </a:lnTo>
                  <a:lnTo>
                    <a:pt x="743" y="490"/>
                  </a:lnTo>
                  <a:lnTo>
                    <a:pt x="752" y="487"/>
                  </a:lnTo>
                  <a:lnTo>
                    <a:pt x="755" y="472"/>
                  </a:lnTo>
                  <a:lnTo>
                    <a:pt x="720" y="452"/>
                  </a:lnTo>
                  <a:lnTo>
                    <a:pt x="679" y="420"/>
                  </a:lnTo>
                  <a:lnTo>
                    <a:pt x="647" y="370"/>
                  </a:lnTo>
                  <a:lnTo>
                    <a:pt x="627" y="342"/>
                  </a:lnTo>
                  <a:lnTo>
                    <a:pt x="615" y="321"/>
                  </a:lnTo>
                  <a:lnTo>
                    <a:pt x="601" y="303"/>
                  </a:lnTo>
                  <a:lnTo>
                    <a:pt x="580" y="278"/>
                  </a:lnTo>
                  <a:lnTo>
                    <a:pt x="551" y="229"/>
                  </a:lnTo>
                  <a:lnTo>
                    <a:pt x="548" y="215"/>
                  </a:lnTo>
                  <a:lnTo>
                    <a:pt x="539" y="201"/>
                  </a:lnTo>
                  <a:lnTo>
                    <a:pt x="522" y="201"/>
                  </a:lnTo>
                  <a:lnTo>
                    <a:pt x="463" y="176"/>
                  </a:lnTo>
                  <a:lnTo>
                    <a:pt x="428" y="102"/>
                  </a:lnTo>
                  <a:lnTo>
                    <a:pt x="420" y="74"/>
                  </a:lnTo>
                  <a:lnTo>
                    <a:pt x="405" y="67"/>
                  </a:lnTo>
                  <a:lnTo>
                    <a:pt x="370" y="52"/>
                  </a:lnTo>
                  <a:lnTo>
                    <a:pt x="335" y="49"/>
                  </a:lnTo>
                  <a:lnTo>
                    <a:pt x="303" y="38"/>
                  </a:lnTo>
                  <a:lnTo>
                    <a:pt x="269" y="28"/>
                  </a:lnTo>
                  <a:lnTo>
                    <a:pt x="233" y="14"/>
                  </a:lnTo>
                  <a:lnTo>
                    <a:pt x="219" y="0"/>
                  </a:lnTo>
                  <a:lnTo>
                    <a:pt x="210" y="7"/>
                  </a:lnTo>
                  <a:lnTo>
                    <a:pt x="187" y="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8" name="Freeform 126">
              <a:extLst>
                <a:ext uri="{FF2B5EF4-FFF2-40B4-BE49-F238E27FC236}">
                  <a16:creationId xmlns:a16="http://schemas.microsoft.com/office/drawing/2014/main" id="{E958882E-00D2-58BD-F713-66A62735A26C}"/>
                </a:ext>
              </a:extLst>
            </p:cNvPr>
            <p:cNvSpPr>
              <a:spLocks/>
            </p:cNvSpPr>
            <p:nvPr/>
          </p:nvSpPr>
          <p:spPr bwMode="auto">
            <a:xfrm>
              <a:off x="5042" y="3125"/>
              <a:ext cx="85" cy="23"/>
            </a:xfrm>
            <a:custGeom>
              <a:avLst/>
              <a:gdLst>
                <a:gd name="T0" fmla="*/ 0 w 73"/>
                <a:gd name="T1" fmla="*/ 0 h 20"/>
                <a:gd name="T2" fmla="*/ 102 w 73"/>
                <a:gd name="T3" fmla="*/ 30 h 20"/>
                <a:gd name="T4" fmla="*/ 155 w 73"/>
                <a:gd name="T5" fmla="*/ 38 h 20"/>
                <a:gd name="T6" fmla="*/ 155 w 73"/>
                <a:gd name="T7" fmla="*/ 38 h 20"/>
                <a:gd name="T8" fmla="*/ 0 w 73"/>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20">
                  <a:moveTo>
                    <a:pt x="0" y="0"/>
                  </a:moveTo>
                  <a:lnTo>
                    <a:pt x="48" y="15"/>
                  </a:lnTo>
                  <a:lnTo>
                    <a:pt x="72" y="19"/>
                  </a:lnTo>
                  <a:lnTo>
                    <a:pt x="0"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9" name="Freeform 127">
              <a:extLst>
                <a:ext uri="{FF2B5EF4-FFF2-40B4-BE49-F238E27FC236}">
                  <a16:creationId xmlns:a16="http://schemas.microsoft.com/office/drawing/2014/main" id="{E5E52007-49B2-C68B-2626-47CD2DCB11D7}"/>
                </a:ext>
              </a:extLst>
            </p:cNvPr>
            <p:cNvSpPr>
              <a:spLocks/>
            </p:cNvSpPr>
            <p:nvPr/>
          </p:nvSpPr>
          <p:spPr bwMode="auto">
            <a:xfrm>
              <a:off x="5028" y="3060"/>
              <a:ext cx="272" cy="116"/>
            </a:xfrm>
            <a:custGeom>
              <a:avLst/>
              <a:gdLst>
                <a:gd name="T0" fmla="*/ 160 w 233"/>
                <a:gd name="T1" fmla="*/ 0 h 103"/>
                <a:gd name="T2" fmla="*/ 131 w 233"/>
                <a:gd name="T3" fmla="*/ 0 h 103"/>
                <a:gd name="T4" fmla="*/ 91 w 233"/>
                <a:gd name="T5" fmla="*/ 0 h 103"/>
                <a:gd name="T6" fmla="*/ 54 w 233"/>
                <a:gd name="T7" fmla="*/ 9 h 103"/>
                <a:gd name="T8" fmla="*/ 26 w 233"/>
                <a:gd name="T9" fmla="*/ 12 h 103"/>
                <a:gd name="T10" fmla="*/ 0 w 233"/>
                <a:gd name="T11" fmla="*/ 33 h 103"/>
                <a:gd name="T12" fmla="*/ 131 w 233"/>
                <a:gd name="T13" fmla="*/ 33 h 103"/>
                <a:gd name="T14" fmla="*/ 219 w 233"/>
                <a:gd name="T15" fmla="*/ 72 h 103"/>
                <a:gd name="T16" fmla="*/ 323 w 233"/>
                <a:gd name="T17" fmla="*/ 104 h 103"/>
                <a:gd name="T18" fmla="*/ 405 w 233"/>
                <a:gd name="T19" fmla="*/ 140 h 103"/>
                <a:gd name="T20" fmla="*/ 456 w 233"/>
                <a:gd name="T21" fmla="*/ 164 h 103"/>
                <a:gd name="T22" fmla="*/ 503 w 233"/>
                <a:gd name="T23" fmla="*/ 185 h 103"/>
                <a:gd name="T24" fmla="*/ 503 w 233"/>
                <a:gd name="T25" fmla="*/ 153 h 103"/>
                <a:gd name="T26" fmla="*/ 469 w 233"/>
                <a:gd name="T27" fmla="*/ 113 h 103"/>
                <a:gd name="T28" fmla="*/ 405 w 233"/>
                <a:gd name="T29" fmla="*/ 87 h 103"/>
                <a:gd name="T30" fmla="*/ 368 w 233"/>
                <a:gd name="T31" fmla="*/ 72 h 103"/>
                <a:gd name="T32" fmla="*/ 368 w 233"/>
                <a:gd name="T33" fmla="*/ 72 h 103"/>
                <a:gd name="T34" fmla="*/ 160 w 233"/>
                <a:gd name="T35" fmla="*/ 0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3" h="103">
                  <a:moveTo>
                    <a:pt x="74" y="0"/>
                  </a:moveTo>
                  <a:lnTo>
                    <a:pt x="60" y="0"/>
                  </a:lnTo>
                  <a:lnTo>
                    <a:pt x="42" y="0"/>
                  </a:lnTo>
                  <a:lnTo>
                    <a:pt x="24" y="4"/>
                  </a:lnTo>
                  <a:lnTo>
                    <a:pt x="12" y="7"/>
                  </a:lnTo>
                  <a:lnTo>
                    <a:pt x="0" y="18"/>
                  </a:lnTo>
                  <a:lnTo>
                    <a:pt x="60" y="18"/>
                  </a:lnTo>
                  <a:lnTo>
                    <a:pt x="101" y="40"/>
                  </a:lnTo>
                  <a:lnTo>
                    <a:pt x="149" y="58"/>
                  </a:lnTo>
                  <a:lnTo>
                    <a:pt x="187" y="77"/>
                  </a:lnTo>
                  <a:lnTo>
                    <a:pt x="211" y="91"/>
                  </a:lnTo>
                  <a:lnTo>
                    <a:pt x="232" y="102"/>
                  </a:lnTo>
                  <a:lnTo>
                    <a:pt x="232" y="84"/>
                  </a:lnTo>
                  <a:lnTo>
                    <a:pt x="217" y="62"/>
                  </a:lnTo>
                  <a:lnTo>
                    <a:pt x="187" y="47"/>
                  </a:lnTo>
                  <a:lnTo>
                    <a:pt x="170" y="40"/>
                  </a:lnTo>
                  <a:lnTo>
                    <a:pt x="7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0" name="Freeform 128">
              <a:extLst>
                <a:ext uri="{FF2B5EF4-FFF2-40B4-BE49-F238E27FC236}">
                  <a16:creationId xmlns:a16="http://schemas.microsoft.com/office/drawing/2014/main" id="{E4F6D5E0-1DDD-2D86-9E1E-3C1868ADA139}"/>
                </a:ext>
              </a:extLst>
            </p:cNvPr>
            <p:cNvSpPr>
              <a:spLocks/>
            </p:cNvSpPr>
            <p:nvPr/>
          </p:nvSpPr>
          <p:spPr bwMode="auto">
            <a:xfrm>
              <a:off x="5091" y="2982"/>
              <a:ext cx="262" cy="141"/>
            </a:xfrm>
            <a:custGeom>
              <a:avLst/>
              <a:gdLst>
                <a:gd name="T0" fmla="*/ 54 w 224"/>
                <a:gd name="T1" fmla="*/ 0 h 125"/>
                <a:gd name="T2" fmla="*/ 26 w 224"/>
                <a:gd name="T3" fmla="*/ 26 h 125"/>
                <a:gd name="T4" fmla="*/ 0 w 224"/>
                <a:gd name="T5" fmla="*/ 41 h 125"/>
                <a:gd name="T6" fmla="*/ 78 w 224"/>
                <a:gd name="T7" fmla="*/ 46 h 125"/>
                <a:gd name="T8" fmla="*/ 168 w 224"/>
                <a:gd name="T9" fmla="*/ 59 h 125"/>
                <a:gd name="T10" fmla="*/ 257 w 224"/>
                <a:gd name="T11" fmla="*/ 92 h 125"/>
                <a:gd name="T12" fmla="*/ 364 w 224"/>
                <a:gd name="T13" fmla="*/ 153 h 125"/>
                <a:gd name="T14" fmla="*/ 409 w 224"/>
                <a:gd name="T15" fmla="*/ 171 h 125"/>
                <a:gd name="T16" fmla="*/ 466 w 224"/>
                <a:gd name="T17" fmla="*/ 227 h 125"/>
                <a:gd name="T18" fmla="*/ 489 w 224"/>
                <a:gd name="T19" fmla="*/ 171 h 125"/>
                <a:gd name="T20" fmla="*/ 385 w 224"/>
                <a:gd name="T21" fmla="*/ 104 h 125"/>
                <a:gd name="T22" fmla="*/ 323 w 224"/>
                <a:gd name="T23" fmla="*/ 80 h 125"/>
                <a:gd name="T24" fmla="*/ 257 w 224"/>
                <a:gd name="T25" fmla="*/ 53 h 125"/>
                <a:gd name="T26" fmla="*/ 201 w 224"/>
                <a:gd name="T27" fmla="*/ 41 h 125"/>
                <a:gd name="T28" fmla="*/ 195 w 224"/>
                <a:gd name="T29" fmla="*/ 41 h 125"/>
                <a:gd name="T30" fmla="*/ 54 w 224"/>
                <a:gd name="T31" fmla="*/ 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25">
                  <a:moveTo>
                    <a:pt x="24" y="0"/>
                  </a:moveTo>
                  <a:lnTo>
                    <a:pt x="12" y="14"/>
                  </a:lnTo>
                  <a:lnTo>
                    <a:pt x="0" y="22"/>
                  </a:lnTo>
                  <a:lnTo>
                    <a:pt x="36" y="25"/>
                  </a:lnTo>
                  <a:lnTo>
                    <a:pt x="77" y="32"/>
                  </a:lnTo>
                  <a:lnTo>
                    <a:pt x="118" y="51"/>
                  </a:lnTo>
                  <a:lnTo>
                    <a:pt x="166" y="84"/>
                  </a:lnTo>
                  <a:lnTo>
                    <a:pt x="187" y="94"/>
                  </a:lnTo>
                  <a:lnTo>
                    <a:pt x="213" y="124"/>
                  </a:lnTo>
                  <a:lnTo>
                    <a:pt x="223" y="94"/>
                  </a:lnTo>
                  <a:lnTo>
                    <a:pt x="175" y="58"/>
                  </a:lnTo>
                  <a:lnTo>
                    <a:pt x="148" y="44"/>
                  </a:lnTo>
                  <a:lnTo>
                    <a:pt x="118" y="29"/>
                  </a:lnTo>
                  <a:lnTo>
                    <a:pt x="92" y="22"/>
                  </a:lnTo>
                  <a:lnTo>
                    <a:pt x="89" y="22"/>
                  </a:lnTo>
                  <a:lnTo>
                    <a:pt x="2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1" name="Freeform 129">
              <a:extLst>
                <a:ext uri="{FF2B5EF4-FFF2-40B4-BE49-F238E27FC236}">
                  <a16:creationId xmlns:a16="http://schemas.microsoft.com/office/drawing/2014/main" id="{88C7177D-2A57-E1B8-D6F0-E3185F87A167}"/>
                </a:ext>
              </a:extLst>
            </p:cNvPr>
            <p:cNvSpPr>
              <a:spLocks/>
            </p:cNvSpPr>
            <p:nvPr/>
          </p:nvSpPr>
          <p:spPr bwMode="auto">
            <a:xfrm>
              <a:off x="5191" y="2940"/>
              <a:ext cx="234" cy="113"/>
            </a:xfrm>
            <a:custGeom>
              <a:avLst/>
              <a:gdLst>
                <a:gd name="T0" fmla="*/ 180 w 200"/>
                <a:gd name="T1" fmla="*/ 14 h 100"/>
                <a:gd name="T2" fmla="*/ 111 w 200"/>
                <a:gd name="T3" fmla="*/ 0 h 100"/>
                <a:gd name="T4" fmla="*/ 0 w 200"/>
                <a:gd name="T5" fmla="*/ 0 h 100"/>
                <a:gd name="T6" fmla="*/ 40 w 200"/>
                <a:gd name="T7" fmla="*/ 20 h 100"/>
                <a:gd name="T8" fmla="*/ 90 w 200"/>
                <a:gd name="T9" fmla="*/ 27 h 100"/>
                <a:gd name="T10" fmla="*/ 143 w 200"/>
                <a:gd name="T11" fmla="*/ 53 h 100"/>
                <a:gd name="T12" fmla="*/ 195 w 200"/>
                <a:gd name="T13" fmla="*/ 68 h 100"/>
                <a:gd name="T14" fmla="*/ 284 w 200"/>
                <a:gd name="T15" fmla="*/ 110 h 100"/>
                <a:gd name="T16" fmla="*/ 323 w 200"/>
                <a:gd name="T17" fmla="*/ 141 h 100"/>
                <a:gd name="T18" fmla="*/ 357 w 200"/>
                <a:gd name="T19" fmla="*/ 163 h 100"/>
                <a:gd name="T20" fmla="*/ 364 w 200"/>
                <a:gd name="T21" fmla="*/ 184 h 100"/>
                <a:gd name="T22" fmla="*/ 385 w 200"/>
                <a:gd name="T23" fmla="*/ 169 h 100"/>
                <a:gd name="T24" fmla="*/ 436 w 200"/>
                <a:gd name="T25" fmla="*/ 114 h 100"/>
                <a:gd name="T26" fmla="*/ 436 w 200"/>
                <a:gd name="T27" fmla="*/ 110 h 100"/>
                <a:gd name="T28" fmla="*/ 180 w 200"/>
                <a:gd name="T29" fmla="*/ 14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0" h="100">
                  <a:moveTo>
                    <a:pt x="83" y="8"/>
                  </a:moveTo>
                  <a:lnTo>
                    <a:pt x="50" y="0"/>
                  </a:lnTo>
                  <a:lnTo>
                    <a:pt x="0" y="0"/>
                  </a:lnTo>
                  <a:lnTo>
                    <a:pt x="18" y="11"/>
                  </a:lnTo>
                  <a:lnTo>
                    <a:pt x="41" y="15"/>
                  </a:lnTo>
                  <a:lnTo>
                    <a:pt x="65" y="29"/>
                  </a:lnTo>
                  <a:lnTo>
                    <a:pt x="89" y="37"/>
                  </a:lnTo>
                  <a:lnTo>
                    <a:pt x="130" y="59"/>
                  </a:lnTo>
                  <a:lnTo>
                    <a:pt x="148" y="77"/>
                  </a:lnTo>
                  <a:lnTo>
                    <a:pt x="163" y="88"/>
                  </a:lnTo>
                  <a:lnTo>
                    <a:pt x="166" y="99"/>
                  </a:lnTo>
                  <a:lnTo>
                    <a:pt x="175" y="92"/>
                  </a:lnTo>
                  <a:lnTo>
                    <a:pt x="199" y="62"/>
                  </a:lnTo>
                  <a:lnTo>
                    <a:pt x="199" y="59"/>
                  </a:lnTo>
                  <a:lnTo>
                    <a:pt x="83" y="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2" name="Freeform 130">
              <a:extLst>
                <a:ext uri="{FF2B5EF4-FFF2-40B4-BE49-F238E27FC236}">
                  <a16:creationId xmlns:a16="http://schemas.microsoft.com/office/drawing/2014/main" id="{5E244F86-57A8-FC94-0540-2D0B0BB5EEE5}"/>
                </a:ext>
              </a:extLst>
            </p:cNvPr>
            <p:cNvSpPr>
              <a:spLocks/>
            </p:cNvSpPr>
            <p:nvPr/>
          </p:nvSpPr>
          <p:spPr bwMode="auto">
            <a:xfrm>
              <a:off x="5322" y="2908"/>
              <a:ext cx="165" cy="63"/>
            </a:xfrm>
            <a:custGeom>
              <a:avLst/>
              <a:gdLst>
                <a:gd name="T0" fmla="*/ 250 w 141"/>
                <a:gd name="T1" fmla="*/ 0 h 56"/>
                <a:gd name="T2" fmla="*/ 185 w 141"/>
                <a:gd name="T3" fmla="*/ 14 h 56"/>
                <a:gd name="T4" fmla="*/ 34 w 141"/>
                <a:gd name="T5" fmla="*/ 14 h 56"/>
                <a:gd name="T6" fmla="*/ 0 w 141"/>
                <a:gd name="T7" fmla="*/ 14 h 56"/>
                <a:gd name="T8" fmla="*/ 78 w 141"/>
                <a:gd name="T9" fmla="*/ 27 h 56"/>
                <a:gd name="T10" fmla="*/ 166 w 141"/>
                <a:gd name="T11" fmla="*/ 60 h 56"/>
                <a:gd name="T12" fmla="*/ 235 w 141"/>
                <a:gd name="T13" fmla="*/ 80 h 56"/>
                <a:gd name="T14" fmla="*/ 289 w 141"/>
                <a:gd name="T15" fmla="*/ 91 h 56"/>
                <a:gd name="T16" fmla="*/ 308 w 141"/>
                <a:gd name="T17" fmla="*/ 100 h 56"/>
                <a:gd name="T18" fmla="*/ 308 w 141"/>
                <a:gd name="T19" fmla="*/ 100 h 56"/>
                <a:gd name="T20" fmla="*/ 250 w 141"/>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1" h="56">
                  <a:moveTo>
                    <a:pt x="114" y="0"/>
                  </a:moveTo>
                  <a:lnTo>
                    <a:pt x="84" y="8"/>
                  </a:lnTo>
                  <a:lnTo>
                    <a:pt x="15" y="8"/>
                  </a:lnTo>
                  <a:lnTo>
                    <a:pt x="0" y="8"/>
                  </a:lnTo>
                  <a:lnTo>
                    <a:pt x="36" y="15"/>
                  </a:lnTo>
                  <a:lnTo>
                    <a:pt x="75" y="33"/>
                  </a:lnTo>
                  <a:lnTo>
                    <a:pt x="108" y="44"/>
                  </a:lnTo>
                  <a:lnTo>
                    <a:pt x="132" y="51"/>
                  </a:lnTo>
                  <a:lnTo>
                    <a:pt x="140" y="55"/>
                  </a:lnTo>
                  <a:lnTo>
                    <a:pt x="114"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3" name="Freeform 131">
              <a:extLst>
                <a:ext uri="{FF2B5EF4-FFF2-40B4-BE49-F238E27FC236}">
                  <a16:creationId xmlns:a16="http://schemas.microsoft.com/office/drawing/2014/main" id="{1D0BDA7A-AEA0-5243-2900-0F0DE77D85B8}"/>
                </a:ext>
              </a:extLst>
            </p:cNvPr>
            <p:cNvSpPr>
              <a:spLocks/>
            </p:cNvSpPr>
            <p:nvPr/>
          </p:nvSpPr>
          <p:spPr bwMode="auto">
            <a:xfrm>
              <a:off x="5389" y="3151"/>
              <a:ext cx="384" cy="87"/>
            </a:xfrm>
            <a:custGeom>
              <a:avLst/>
              <a:gdLst>
                <a:gd name="T0" fmla="*/ 169 w 328"/>
                <a:gd name="T1" fmla="*/ 16 h 77"/>
                <a:gd name="T2" fmla="*/ 34 w 328"/>
                <a:gd name="T3" fmla="*/ 0 h 77"/>
                <a:gd name="T4" fmla="*/ 8 w 328"/>
                <a:gd name="T5" fmla="*/ 0 h 77"/>
                <a:gd name="T6" fmla="*/ 0 w 328"/>
                <a:gd name="T7" fmla="*/ 11 h 77"/>
                <a:gd name="T8" fmla="*/ 169 w 328"/>
                <a:gd name="T9" fmla="*/ 47 h 77"/>
                <a:gd name="T10" fmla="*/ 295 w 328"/>
                <a:gd name="T11" fmla="*/ 86 h 77"/>
                <a:gd name="T12" fmla="*/ 377 w 328"/>
                <a:gd name="T13" fmla="*/ 102 h 77"/>
                <a:gd name="T14" fmla="*/ 439 w 328"/>
                <a:gd name="T15" fmla="*/ 114 h 77"/>
                <a:gd name="T16" fmla="*/ 563 w 328"/>
                <a:gd name="T17" fmla="*/ 133 h 77"/>
                <a:gd name="T18" fmla="*/ 652 w 328"/>
                <a:gd name="T19" fmla="*/ 140 h 77"/>
                <a:gd name="T20" fmla="*/ 718 w 328"/>
                <a:gd name="T21" fmla="*/ 122 h 77"/>
                <a:gd name="T22" fmla="*/ 169 w 328"/>
                <a:gd name="T23" fmla="*/ 16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8" h="77">
                  <a:moveTo>
                    <a:pt x="77" y="9"/>
                  </a:moveTo>
                  <a:lnTo>
                    <a:pt x="15" y="0"/>
                  </a:lnTo>
                  <a:lnTo>
                    <a:pt x="3" y="0"/>
                  </a:lnTo>
                  <a:lnTo>
                    <a:pt x="0" y="6"/>
                  </a:lnTo>
                  <a:lnTo>
                    <a:pt x="77" y="26"/>
                  </a:lnTo>
                  <a:lnTo>
                    <a:pt x="134" y="46"/>
                  </a:lnTo>
                  <a:lnTo>
                    <a:pt x="172" y="56"/>
                  </a:lnTo>
                  <a:lnTo>
                    <a:pt x="199" y="62"/>
                  </a:lnTo>
                  <a:lnTo>
                    <a:pt x="256" y="72"/>
                  </a:lnTo>
                  <a:lnTo>
                    <a:pt x="297" y="76"/>
                  </a:lnTo>
                  <a:lnTo>
                    <a:pt x="327" y="66"/>
                  </a:lnTo>
                  <a:lnTo>
                    <a:pt x="77" y="9"/>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4" name="Freeform 132">
              <a:extLst>
                <a:ext uri="{FF2B5EF4-FFF2-40B4-BE49-F238E27FC236}">
                  <a16:creationId xmlns:a16="http://schemas.microsoft.com/office/drawing/2014/main" id="{E795262B-FFF1-7E22-52CE-46E5850FACE6}"/>
                </a:ext>
              </a:extLst>
            </p:cNvPr>
            <p:cNvSpPr>
              <a:spLocks/>
            </p:cNvSpPr>
            <p:nvPr/>
          </p:nvSpPr>
          <p:spPr bwMode="auto">
            <a:xfrm>
              <a:off x="5428" y="3096"/>
              <a:ext cx="439" cy="63"/>
            </a:xfrm>
            <a:custGeom>
              <a:avLst/>
              <a:gdLst>
                <a:gd name="T0" fmla="*/ 246 w 375"/>
                <a:gd name="T1" fmla="*/ 24 h 56"/>
                <a:gd name="T2" fmla="*/ 40 w 375"/>
                <a:gd name="T3" fmla="*/ 0 h 56"/>
                <a:gd name="T4" fmla="*/ 8 w 375"/>
                <a:gd name="T5" fmla="*/ 0 h 56"/>
                <a:gd name="T6" fmla="*/ 0 w 375"/>
                <a:gd name="T7" fmla="*/ 24 h 56"/>
                <a:gd name="T8" fmla="*/ 227 w 375"/>
                <a:gd name="T9" fmla="*/ 47 h 56"/>
                <a:gd name="T10" fmla="*/ 384 w 375"/>
                <a:gd name="T11" fmla="*/ 71 h 56"/>
                <a:gd name="T12" fmla="*/ 506 w 375"/>
                <a:gd name="T13" fmla="*/ 87 h 56"/>
                <a:gd name="T14" fmla="*/ 591 w 375"/>
                <a:gd name="T15" fmla="*/ 100 h 56"/>
                <a:gd name="T16" fmla="*/ 668 w 375"/>
                <a:gd name="T17" fmla="*/ 100 h 56"/>
                <a:gd name="T18" fmla="*/ 770 w 375"/>
                <a:gd name="T19" fmla="*/ 80 h 56"/>
                <a:gd name="T20" fmla="*/ 824 w 375"/>
                <a:gd name="T21" fmla="*/ 56 h 56"/>
                <a:gd name="T22" fmla="*/ 824 w 375"/>
                <a:gd name="T23" fmla="*/ 56 h 56"/>
                <a:gd name="T24" fmla="*/ 246 w 375"/>
                <a:gd name="T25" fmla="*/ 24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5" h="56">
                  <a:moveTo>
                    <a:pt x="112" y="13"/>
                  </a:moveTo>
                  <a:lnTo>
                    <a:pt x="18" y="0"/>
                  </a:lnTo>
                  <a:lnTo>
                    <a:pt x="3" y="0"/>
                  </a:lnTo>
                  <a:lnTo>
                    <a:pt x="0" y="13"/>
                  </a:lnTo>
                  <a:lnTo>
                    <a:pt x="103" y="26"/>
                  </a:lnTo>
                  <a:lnTo>
                    <a:pt x="174" y="39"/>
                  </a:lnTo>
                  <a:lnTo>
                    <a:pt x="230" y="47"/>
                  </a:lnTo>
                  <a:lnTo>
                    <a:pt x="268" y="55"/>
                  </a:lnTo>
                  <a:lnTo>
                    <a:pt x="304" y="55"/>
                  </a:lnTo>
                  <a:lnTo>
                    <a:pt x="350" y="44"/>
                  </a:lnTo>
                  <a:lnTo>
                    <a:pt x="374" y="31"/>
                  </a:lnTo>
                  <a:lnTo>
                    <a:pt x="112" y="13"/>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5" name="Freeform 133">
              <a:extLst>
                <a:ext uri="{FF2B5EF4-FFF2-40B4-BE49-F238E27FC236}">
                  <a16:creationId xmlns:a16="http://schemas.microsoft.com/office/drawing/2014/main" id="{971E92E6-3910-70FB-82FA-1D2222AC12C3}"/>
                </a:ext>
              </a:extLst>
            </p:cNvPr>
            <p:cNvSpPr>
              <a:spLocks/>
            </p:cNvSpPr>
            <p:nvPr/>
          </p:nvSpPr>
          <p:spPr bwMode="auto">
            <a:xfrm>
              <a:off x="5518" y="3045"/>
              <a:ext cx="394" cy="36"/>
            </a:xfrm>
            <a:custGeom>
              <a:avLst/>
              <a:gdLst>
                <a:gd name="T0" fmla="*/ 734 w 337"/>
                <a:gd name="T1" fmla="*/ 0 h 32"/>
                <a:gd name="T2" fmla="*/ 254 w 337"/>
                <a:gd name="T3" fmla="*/ 11 h 32"/>
                <a:gd name="T4" fmla="*/ 47 w 337"/>
                <a:gd name="T5" fmla="*/ 26 h 32"/>
                <a:gd name="T6" fmla="*/ 0 w 337"/>
                <a:gd name="T7" fmla="*/ 30 h 32"/>
                <a:gd name="T8" fmla="*/ 215 w 337"/>
                <a:gd name="T9" fmla="*/ 47 h 32"/>
                <a:gd name="T10" fmla="*/ 312 w 337"/>
                <a:gd name="T11" fmla="*/ 47 h 32"/>
                <a:gd name="T12" fmla="*/ 396 w 337"/>
                <a:gd name="T13" fmla="*/ 47 h 32"/>
                <a:gd name="T14" fmla="*/ 488 w 337"/>
                <a:gd name="T15" fmla="*/ 47 h 32"/>
                <a:gd name="T16" fmla="*/ 649 w 337"/>
                <a:gd name="T17" fmla="*/ 56 h 32"/>
                <a:gd name="T18" fmla="*/ 700 w 337"/>
                <a:gd name="T19" fmla="*/ 56 h 32"/>
                <a:gd name="T20" fmla="*/ 700 w 337"/>
                <a:gd name="T21" fmla="*/ 56 h 32"/>
                <a:gd name="T22" fmla="*/ 734 w 337"/>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7" h="32">
                  <a:moveTo>
                    <a:pt x="336" y="0"/>
                  </a:moveTo>
                  <a:lnTo>
                    <a:pt x="116" y="6"/>
                  </a:lnTo>
                  <a:lnTo>
                    <a:pt x="21" y="14"/>
                  </a:lnTo>
                  <a:lnTo>
                    <a:pt x="0" y="17"/>
                  </a:lnTo>
                  <a:lnTo>
                    <a:pt x="98" y="26"/>
                  </a:lnTo>
                  <a:lnTo>
                    <a:pt x="143" y="26"/>
                  </a:lnTo>
                  <a:lnTo>
                    <a:pt x="181" y="26"/>
                  </a:lnTo>
                  <a:lnTo>
                    <a:pt x="223" y="26"/>
                  </a:lnTo>
                  <a:lnTo>
                    <a:pt x="297" y="31"/>
                  </a:lnTo>
                  <a:lnTo>
                    <a:pt x="321" y="31"/>
                  </a:lnTo>
                  <a:lnTo>
                    <a:pt x="336"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6" name="Freeform 134">
              <a:extLst>
                <a:ext uri="{FF2B5EF4-FFF2-40B4-BE49-F238E27FC236}">
                  <a16:creationId xmlns:a16="http://schemas.microsoft.com/office/drawing/2014/main" id="{E6B572E8-2F7C-7A67-78A3-165B59EED78F}"/>
                </a:ext>
              </a:extLst>
            </p:cNvPr>
            <p:cNvSpPr>
              <a:spLocks/>
            </p:cNvSpPr>
            <p:nvPr/>
          </p:nvSpPr>
          <p:spPr bwMode="auto">
            <a:xfrm>
              <a:off x="5528" y="2938"/>
              <a:ext cx="419" cy="76"/>
            </a:xfrm>
            <a:custGeom>
              <a:avLst/>
              <a:gdLst>
                <a:gd name="T0" fmla="*/ 771 w 358"/>
                <a:gd name="T1" fmla="*/ 0 h 67"/>
                <a:gd name="T2" fmla="*/ 671 w 358"/>
                <a:gd name="T3" fmla="*/ 0 h 67"/>
                <a:gd name="T4" fmla="*/ 593 w 358"/>
                <a:gd name="T5" fmla="*/ 11 h 67"/>
                <a:gd name="T6" fmla="*/ 469 w 358"/>
                <a:gd name="T7" fmla="*/ 41 h 67"/>
                <a:gd name="T8" fmla="*/ 377 w 358"/>
                <a:gd name="T9" fmla="*/ 47 h 67"/>
                <a:gd name="T10" fmla="*/ 288 w 358"/>
                <a:gd name="T11" fmla="*/ 66 h 67"/>
                <a:gd name="T12" fmla="*/ 195 w 358"/>
                <a:gd name="T13" fmla="*/ 77 h 67"/>
                <a:gd name="T14" fmla="*/ 59 w 358"/>
                <a:gd name="T15" fmla="*/ 108 h 67"/>
                <a:gd name="T16" fmla="*/ 59 w 358"/>
                <a:gd name="T17" fmla="*/ 112 h 67"/>
                <a:gd name="T18" fmla="*/ 0 w 358"/>
                <a:gd name="T19" fmla="*/ 124 h 67"/>
                <a:gd name="T20" fmla="*/ 217 w 358"/>
                <a:gd name="T21" fmla="*/ 112 h 67"/>
                <a:gd name="T22" fmla="*/ 288 w 358"/>
                <a:gd name="T23" fmla="*/ 95 h 67"/>
                <a:gd name="T24" fmla="*/ 364 w 358"/>
                <a:gd name="T25" fmla="*/ 87 h 67"/>
                <a:gd name="T26" fmla="*/ 463 w 358"/>
                <a:gd name="T27" fmla="*/ 87 h 67"/>
                <a:gd name="T28" fmla="*/ 537 w 358"/>
                <a:gd name="T29" fmla="*/ 87 h 67"/>
                <a:gd name="T30" fmla="*/ 640 w 358"/>
                <a:gd name="T31" fmla="*/ 87 h 67"/>
                <a:gd name="T32" fmla="*/ 666 w 358"/>
                <a:gd name="T33" fmla="*/ 84 h 67"/>
                <a:gd name="T34" fmla="*/ 698 w 358"/>
                <a:gd name="T35" fmla="*/ 84 h 67"/>
                <a:gd name="T36" fmla="*/ 731 w 358"/>
                <a:gd name="T37" fmla="*/ 84 h 67"/>
                <a:gd name="T38" fmla="*/ 763 w 358"/>
                <a:gd name="T39" fmla="*/ 73 h 67"/>
                <a:gd name="T40" fmla="*/ 783 w 358"/>
                <a:gd name="T41" fmla="*/ 41 h 67"/>
                <a:gd name="T42" fmla="*/ 783 w 358"/>
                <a:gd name="T43" fmla="*/ 28 h 67"/>
                <a:gd name="T44" fmla="*/ 771 w 358"/>
                <a:gd name="T45" fmla="*/ 0 h 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8" h="67">
                  <a:moveTo>
                    <a:pt x="351" y="0"/>
                  </a:moveTo>
                  <a:lnTo>
                    <a:pt x="306" y="0"/>
                  </a:lnTo>
                  <a:lnTo>
                    <a:pt x="270" y="6"/>
                  </a:lnTo>
                  <a:lnTo>
                    <a:pt x="214" y="22"/>
                  </a:lnTo>
                  <a:lnTo>
                    <a:pt x="172" y="25"/>
                  </a:lnTo>
                  <a:lnTo>
                    <a:pt x="131" y="35"/>
                  </a:lnTo>
                  <a:lnTo>
                    <a:pt x="89" y="41"/>
                  </a:lnTo>
                  <a:lnTo>
                    <a:pt x="27" y="57"/>
                  </a:lnTo>
                  <a:lnTo>
                    <a:pt x="27" y="60"/>
                  </a:lnTo>
                  <a:lnTo>
                    <a:pt x="0" y="66"/>
                  </a:lnTo>
                  <a:lnTo>
                    <a:pt x="98" y="60"/>
                  </a:lnTo>
                  <a:lnTo>
                    <a:pt x="131" y="50"/>
                  </a:lnTo>
                  <a:lnTo>
                    <a:pt x="166" y="47"/>
                  </a:lnTo>
                  <a:lnTo>
                    <a:pt x="211" y="47"/>
                  </a:lnTo>
                  <a:lnTo>
                    <a:pt x="244" y="47"/>
                  </a:lnTo>
                  <a:lnTo>
                    <a:pt x="291" y="47"/>
                  </a:lnTo>
                  <a:lnTo>
                    <a:pt x="303" y="44"/>
                  </a:lnTo>
                  <a:lnTo>
                    <a:pt x="318" y="44"/>
                  </a:lnTo>
                  <a:lnTo>
                    <a:pt x="333" y="44"/>
                  </a:lnTo>
                  <a:lnTo>
                    <a:pt x="348" y="38"/>
                  </a:lnTo>
                  <a:lnTo>
                    <a:pt x="357" y="22"/>
                  </a:lnTo>
                  <a:lnTo>
                    <a:pt x="357" y="15"/>
                  </a:lnTo>
                  <a:lnTo>
                    <a:pt x="351"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7" name="Freeform 135">
              <a:extLst>
                <a:ext uri="{FF2B5EF4-FFF2-40B4-BE49-F238E27FC236}">
                  <a16:creationId xmlns:a16="http://schemas.microsoft.com/office/drawing/2014/main" id="{16BE3699-330F-E909-06E5-4B892C8A86CE}"/>
                </a:ext>
              </a:extLst>
            </p:cNvPr>
            <p:cNvSpPr>
              <a:spLocks/>
            </p:cNvSpPr>
            <p:nvPr/>
          </p:nvSpPr>
          <p:spPr bwMode="auto">
            <a:xfrm>
              <a:off x="5535" y="2822"/>
              <a:ext cx="436" cy="141"/>
            </a:xfrm>
            <a:custGeom>
              <a:avLst/>
              <a:gdLst>
                <a:gd name="T0" fmla="*/ 788 w 372"/>
                <a:gd name="T1" fmla="*/ 0 h 125"/>
                <a:gd name="T2" fmla="*/ 736 w 372"/>
                <a:gd name="T3" fmla="*/ 33 h 125"/>
                <a:gd name="T4" fmla="*/ 670 w 372"/>
                <a:gd name="T5" fmla="*/ 60 h 125"/>
                <a:gd name="T6" fmla="*/ 564 w 372"/>
                <a:gd name="T7" fmla="*/ 99 h 125"/>
                <a:gd name="T8" fmla="*/ 502 w 372"/>
                <a:gd name="T9" fmla="*/ 120 h 125"/>
                <a:gd name="T10" fmla="*/ 374 w 372"/>
                <a:gd name="T11" fmla="*/ 132 h 125"/>
                <a:gd name="T12" fmla="*/ 143 w 372"/>
                <a:gd name="T13" fmla="*/ 191 h 125"/>
                <a:gd name="T14" fmla="*/ 79 w 372"/>
                <a:gd name="T15" fmla="*/ 200 h 125"/>
                <a:gd name="T16" fmla="*/ 0 w 372"/>
                <a:gd name="T17" fmla="*/ 227 h 125"/>
                <a:gd name="T18" fmla="*/ 731 w 372"/>
                <a:gd name="T19" fmla="*/ 80 h 125"/>
                <a:gd name="T20" fmla="*/ 801 w 372"/>
                <a:gd name="T21" fmla="*/ 104 h 125"/>
                <a:gd name="T22" fmla="*/ 822 w 372"/>
                <a:gd name="T23" fmla="*/ 87 h 125"/>
                <a:gd name="T24" fmla="*/ 822 w 372"/>
                <a:gd name="T25" fmla="*/ 67 h 125"/>
                <a:gd name="T26" fmla="*/ 788 w 372"/>
                <a:gd name="T27" fmla="*/ 0 h 1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2" h="125">
                  <a:moveTo>
                    <a:pt x="356" y="0"/>
                  </a:moveTo>
                  <a:lnTo>
                    <a:pt x="333" y="18"/>
                  </a:lnTo>
                  <a:lnTo>
                    <a:pt x="303" y="33"/>
                  </a:lnTo>
                  <a:lnTo>
                    <a:pt x="255" y="54"/>
                  </a:lnTo>
                  <a:lnTo>
                    <a:pt x="226" y="66"/>
                  </a:lnTo>
                  <a:lnTo>
                    <a:pt x="169" y="73"/>
                  </a:lnTo>
                  <a:lnTo>
                    <a:pt x="65" y="105"/>
                  </a:lnTo>
                  <a:lnTo>
                    <a:pt x="36" y="109"/>
                  </a:lnTo>
                  <a:lnTo>
                    <a:pt x="0" y="124"/>
                  </a:lnTo>
                  <a:lnTo>
                    <a:pt x="330" y="44"/>
                  </a:lnTo>
                  <a:lnTo>
                    <a:pt x="362" y="58"/>
                  </a:lnTo>
                  <a:lnTo>
                    <a:pt x="371" y="47"/>
                  </a:lnTo>
                  <a:lnTo>
                    <a:pt x="371" y="36"/>
                  </a:lnTo>
                  <a:lnTo>
                    <a:pt x="356"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8" name="Freeform 136">
              <a:extLst>
                <a:ext uri="{FF2B5EF4-FFF2-40B4-BE49-F238E27FC236}">
                  <a16:creationId xmlns:a16="http://schemas.microsoft.com/office/drawing/2014/main" id="{2345E416-20B6-A402-AF23-E2F28B4A5208}"/>
                </a:ext>
              </a:extLst>
            </p:cNvPr>
            <p:cNvSpPr>
              <a:spLocks/>
            </p:cNvSpPr>
            <p:nvPr/>
          </p:nvSpPr>
          <p:spPr bwMode="auto">
            <a:xfrm>
              <a:off x="5517" y="2738"/>
              <a:ext cx="420" cy="180"/>
            </a:xfrm>
            <a:custGeom>
              <a:avLst/>
              <a:gdLst>
                <a:gd name="T0" fmla="*/ 746 w 359"/>
                <a:gd name="T1" fmla="*/ 0 h 159"/>
                <a:gd name="T2" fmla="*/ 718 w 359"/>
                <a:gd name="T3" fmla="*/ 37 h 159"/>
                <a:gd name="T4" fmla="*/ 661 w 359"/>
                <a:gd name="T5" fmla="*/ 62 h 159"/>
                <a:gd name="T6" fmla="*/ 593 w 359"/>
                <a:gd name="T7" fmla="*/ 101 h 159"/>
                <a:gd name="T8" fmla="*/ 531 w 359"/>
                <a:gd name="T9" fmla="*/ 135 h 159"/>
                <a:gd name="T10" fmla="*/ 468 w 359"/>
                <a:gd name="T11" fmla="*/ 161 h 159"/>
                <a:gd name="T12" fmla="*/ 404 w 359"/>
                <a:gd name="T13" fmla="*/ 186 h 159"/>
                <a:gd name="T14" fmla="*/ 339 w 359"/>
                <a:gd name="T15" fmla="*/ 206 h 159"/>
                <a:gd name="T16" fmla="*/ 275 w 359"/>
                <a:gd name="T17" fmla="*/ 223 h 159"/>
                <a:gd name="T18" fmla="*/ 172 w 359"/>
                <a:gd name="T19" fmla="*/ 241 h 159"/>
                <a:gd name="T20" fmla="*/ 0 w 359"/>
                <a:gd name="T21" fmla="*/ 294 h 159"/>
                <a:gd name="T22" fmla="*/ 116 w 359"/>
                <a:gd name="T23" fmla="*/ 282 h 159"/>
                <a:gd name="T24" fmla="*/ 269 w 359"/>
                <a:gd name="T25" fmla="*/ 250 h 159"/>
                <a:gd name="T26" fmla="*/ 373 w 359"/>
                <a:gd name="T27" fmla="*/ 229 h 159"/>
                <a:gd name="T28" fmla="*/ 475 w 359"/>
                <a:gd name="T29" fmla="*/ 206 h 159"/>
                <a:gd name="T30" fmla="*/ 558 w 359"/>
                <a:gd name="T31" fmla="*/ 178 h 159"/>
                <a:gd name="T32" fmla="*/ 642 w 359"/>
                <a:gd name="T33" fmla="*/ 146 h 159"/>
                <a:gd name="T34" fmla="*/ 784 w 359"/>
                <a:gd name="T35" fmla="*/ 76 h 159"/>
                <a:gd name="T36" fmla="*/ 784 w 359"/>
                <a:gd name="T37" fmla="*/ 45 h 159"/>
                <a:gd name="T38" fmla="*/ 746 w 359"/>
                <a:gd name="T39" fmla="*/ 0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9" h="159">
                  <a:moveTo>
                    <a:pt x="340" y="0"/>
                  </a:moveTo>
                  <a:lnTo>
                    <a:pt x="328" y="20"/>
                  </a:lnTo>
                  <a:lnTo>
                    <a:pt x="302" y="34"/>
                  </a:lnTo>
                  <a:lnTo>
                    <a:pt x="270" y="55"/>
                  </a:lnTo>
                  <a:lnTo>
                    <a:pt x="243" y="72"/>
                  </a:lnTo>
                  <a:lnTo>
                    <a:pt x="214" y="86"/>
                  </a:lnTo>
                  <a:lnTo>
                    <a:pt x="184" y="100"/>
                  </a:lnTo>
                  <a:lnTo>
                    <a:pt x="155" y="110"/>
                  </a:lnTo>
                  <a:lnTo>
                    <a:pt x="126" y="120"/>
                  </a:lnTo>
                  <a:lnTo>
                    <a:pt x="79" y="130"/>
                  </a:lnTo>
                  <a:lnTo>
                    <a:pt x="0" y="158"/>
                  </a:lnTo>
                  <a:lnTo>
                    <a:pt x="53" y="151"/>
                  </a:lnTo>
                  <a:lnTo>
                    <a:pt x="123" y="134"/>
                  </a:lnTo>
                  <a:lnTo>
                    <a:pt x="170" y="123"/>
                  </a:lnTo>
                  <a:lnTo>
                    <a:pt x="217" y="110"/>
                  </a:lnTo>
                  <a:lnTo>
                    <a:pt x="255" y="96"/>
                  </a:lnTo>
                  <a:lnTo>
                    <a:pt x="293" y="79"/>
                  </a:lnTo>
                  <a:lnTo>
                    <a:pt x="358" y="41"/>
                  </a:lnTo>
                  <a:lnTo>
                    <a:pt x="358" y="24"/>
                  </a:lnTo>
                  <a:lnTo>
                    <a:pt x="34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9" name="Freeform 137">
              <a:extLst>
                <a:ext uri="{FF2B5EF4-FFF2-40B4-BE49-F238E27FC236}">
                  <a16:creationId xmlns:a16="http://schemas.microsoft.com/office/drawing/2014/main" id="{A879933F-F214-5607-26E7-00ECB2AAE55D}"/>
                </a:ext>
              </a:extLst>
            </p:cNvPr>
            <p:cNvSpPr>
              <a:spLocks/>
            </p:cNvSpPr>
            <p:nvPr/>
          </p:nvSpPr>
          <p:spPr bwMode="auto">
            <a:xfrm>
              <a:off x="5525" y="2669"/>
              <a:ext cx="398" cy="199"/>
            </a:xfrm>
            <a:custGeom>
              <a:avLst/>
              <a:gdLst>
                <a:gd name="T0" fmla="*/ 672 w 340"/>
                <a:gd name="T1" fmla="*/ 0 h 176"/>
                <a:gd name="T2" fmla="*/ 583 w 340"/>
                <a:gd name="T3" fmla="*/ 41 h 176"/>
                <a:gd name="T4" fmla="*/ 0 w 340"/>
                <a:gd name="T5" fmla="*/ 323 h 176"/>
                <a:gd name="T6" fmla="*/ 262 w 340"/>
                <a:gd name="T7" fmla="*/ 242 h 176"/>
                <a:gd name="T8" fmla="*/ 385 w 340"/>
                <a:gd name="T9" fmla="*/ 196 h 176"/>
                <a:gd name="T10" fmla="*/ 476 w 340"/>
                <a:gd name="T11" fmla="*/ 161 h 176"/>
                <a:gd name="T12" fmla="*/ 551 w 340"/>
                <a:gd name="T13" fmla="*/ 114 h 176"/>
                <a:gd name="T14" fmla="*/ 595 w 340"/>
                <a:gd name="T15" fmla="*/ 87 h 176"/>
                <a:gd name="T16" fmla="*/ 627 w 340"/>
                <a:gd name="T17" fmla="*/ 53 h 176"/>
                <a:gd name="T18" fmla="*/ 746 w 340"/>
                <a:gd name="T19" fmla="*/ 12 h 176"/>
                <a:gd name="T20" fmla="*/ 713 w 340"/>
                <a:gd name="T21" fmla="*/ 9 h 176"/>
                <a:gd name="T22" fmla="*/ 672 w 340"/>
                <a:gd name="T23" fmla="*/ 0 h 1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0" h="176">
                  <a:moveTo>
                    <a:pt x="306" y="0"/>
                  </a:moveTo>
                  <a:lnTo>
                    <a:pt x="265" y="22"/>
                  </a:lnTo>
                  <a:lnTo>
                    <a:pt x="0" y="175"/>
                  </a:lnTo>
                  <a:lnTo>
                    <a:pt x="119" y="131"/>
                  </a:lnTo>
                  <a:lnTo>
                    <a:pt x="175" y="105"/>
                  </a:lnTo>
                  <a:lnTo>
                    <a:pt x="217" y="87"/>
                  </a:lnTo>
                  <a:lnTo>
                    <a:pt x="250" y="62"/>
                  </a:lnTo>
                  <a:lnTo>
                    <a:pt x="271" y="47"/>
                  </a:lnTo>
                  <a:lnTo>
                    <a:pt x="285" y="29"/>
                  </a:lnTo>
                  <a:lnTo>
                    <a:pt x="339" y="7"/>
                  </a:lnTo>
                  <a:lnTo>
                    <a:pt x="324" y="4"/>
                  </a:lnTo>
                  <a:lnTo>
                    <a:pt x="306"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0" name="Freeform 138">
              <a:extLst>
                <a:ext uri="{FF2B5EF4-FFF2-40B4-BE49-F238E27FC236}">
                  <a16:creationId xmlns:a16="http://schemas.microsoft.com/office/drawing/2014/main" id="{4C29A54A-52C9-EC22-4583-D13D1BC99A09}"/>
                </a:ext>
              </a:extLst>
            </p:cNvPr>
            <p:cNvSpPr>
              <a:spLocks/>
            </p:cNvSpPr>
            <p:nvPr/>
          </p:nvSpPr>
          <p:spPr bwMode="auto">
            <a:xfrm>
              <a:off x="5664" y="2185"/>
              <a:ext cx="224" cy="387"/>
            </a:xfrm>
            <a:custGeom>
              <a:avLst/>
              <a:gdLst>
                <a:gd name="T0" fmla="*/ 286 w 191"/>
                <a:gd name="T1" fmla="*/ 0 h 343"/>
                <a:gd name="T2" fmla="*/ 242 w 191"/>
                <a:gd name="T3" fmla="*/ 105 h 343"/>
                <a:gd name="T4" fmla="*/ 242 w 191"/>
                <a:gd name="T5" fmla="*/ 175 h 343"/>
                <a:gd name="T6" fmla="*/ 183 w 191"/>
                <a:gd name="T7" fmla="*/ 267 h 343"/>
                <a:gd name="T8" fmla="*/ 76 w 191"/>
                <a:gd name="T9" fmla="*/ 305 h 343"/>
                <a:gd name="T10" fmla="*/ 76 w 191"/>
                <a:gd name="T11" fmla="*/ 345 h 343"/>
                <a:gd name="T12" fmla="*/ 15 w 191"/>
                <a:gd name="T13" fmla="*/ 414 h 343"/>
                <a:gd name="T14" fmla="*/ 0 w 191"/>
                <a:gd name="T15" fmla="*/ 530 h 343"/>
                <a:gd name="T16" fmla="*/ 30 w 191"/>
                <a:gd name="T17" fmla="*/ 584 h 343"/>
                <a:gd name="T18" fmla="*/ 120 w 191"/>
                <a:gd name="T19" fmla="*/ 613 h 343"/>
                <a:gd name="T20" fmla="*/ 271 w 191"/>
                <a:gd name="T21" fmla="*/ 626 h 343"/>
                <a:gd name="T22" fmla="*/ 317 w 191"/>
                <a:gd name="T23" fmla="*/ 598 h 343"/>
                <a:gd name="T24" fmla="*/ 391 w 191"/>
                <a:gd name="T25" fmla="*/ 545 h 343"/>
                <a:gd name="T26" fmla="*/ 391 w 191"/>
                <a:gd name="T27" fmla="*/ 507 h 343"/>
                <a:gd name="T28" fmla="*/ 422 w 191"/>
                <a:gd name="T29" fmla="*/ 426 h 343"/>
                <a:gd name="T30" fmla="*/ 422 w 191"/>
                <a:gd name="T31" fmla="*/ 399 h 343"/>
                <a:gd name="T32" fmla="*/ 286 w 191"/>
                <a:gd name="T33" fmla="*/ 0 h 3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91" h="343">
                  <a:moveTo>
                    <a:pt x="129" y="0"/>
                  </a:moveTo>
                  <a:lnTo>
                    <a:pt x="109" y="58"/>
                  </a:lnTo>
                  <a:lnTo>
                    <a:pt x="109" y="95"/>
                  </a:lnTo>
                  <a:lnTo>
                    <a:pt x="82" y="146"/>
                  </a:lnTo>
                  <a:lnTo>
                    <a:pt x="34" y="167"/>
                  </a:lnTo>
                  <a:lnTo>
                    <a:pt x="34" y="189"/>
                  </a:lnTo>
                  <a:lnTo>
                    <a:pt x="7" y="226"/>
                  </a:lnTo>
                  <a:lnTo>
                    <a:pt x="0" y="291"/>
                  </a:lnTo>
                  <a:lnTo>
                    <a:pt x="14" y="320"/>
                  </a:lnTo>
                  <a:lnTo>
                    <a:pt x="54" y="335"/>
                  </a:lnTo>
                  <a:lnTo>
                    <a:pt x="122" y="342"/>
                  </a:lnTo>
                  <a:lnTo>
                    <a:pt x="142" y="328"/>
                  </a:lnTo>
                  <a:lnTo>
                    <a:pt x="176" y="298"/>
                  </a:lnTo>
                  <a:lnTo>
                    <a:pt x="176" y="277"/>
                  </a:lnTo>
                  <a:lnTo>
                    <a:pt x="190" y="233"/>
                  </a:lnTo>
                  <a:lnTo>
                    <a:pt x="190" y="218"/>
                  </a:lnTo>
                  <a:lnTo>
                    <a:pt x="129"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1" name="Freeform 139">
              <a:extLst>
                <a:ext uri="{FF2B5EF4-FFF2-40B4-BE49-F238E27FC236}">
                  <a16:creationId xmlns:a16="http://schemas.microsoft.com/office/drawing/2014/main" id="{C8537170-E287-C11B-5BF7-11F60D84CA1B}"/>
                </a:ext>
              </a:extLst>
            </p:cNvPr>
            <p:cNvSpPr>
              <a:spLocks/>
            </p:cNvSpPr>
            <p:nvPr/>
          </p:nvSpPr>
          <p:spPr bwMode="auto">
            <a:xfrm>
              <a:off x="5504" y="2062"/>
              <a:ext cx="287" cy="404"/>
            </a:xfrm>
            <a:custGeom>
              <a:avLst/>
              <a:gdLst>
                <a:gd name="T0" fmla="*/ 459 w 245"/>
                <a:gd name="T1" fmla="*/ 0 h 358"/>
                <a:gd name="T2" fmla="*/ 395 w 245"/>
                <a:gd name="T3" fmla="*/ 93 h 358"/>
                <a:gd name="T4" fmla="*/ 353 w 245"/>
                <a:gd name="T5" fmla="*/ 118 h 358"/>
                <a:gd name="T6" fmla="*/ 288 w 245"/>
                <a:gd name="T7" fmla="*/ 147 h 358"/>
                <a:gd name="T8" fmla="*/ 157 w 245"/>
                <a:gd name="T9" fmla="*/ 187 h 358"/>
                <a:gd name="T10" fmla="*/ 119 w 245"/>
                <a:gd name="T11" fmla="*/ 227 h 358"/>
                <a:gd name="T12" fmla="*/ 78 w 245"/>
                <a:gd name="T13" fmla="*/ 239 h 358"/>
                <a:gd name="T14" fmla="*/ 40 w 245"/>
                <a:gd name="T15" fmla="*/ 358 h 358"/>
                <a:gd name="T16" fmla="*/ 40 w 245"/>
                <a:gd name="T17" fmla="*/ 493 h 358"/>
                <a:gd name="T18" fmla="*/ 0 w 245"/>
                <a:gd name="T19" fmla="*/ 504 h 358"/>
                <a:gd name="T20" fmla="*/ 40 w 245"/>
                <a:gd name="T21" fmla="*/ 585 h 358"/>
                <a:gd name="T22" fmla="*/ 157 w 245"/>
                <a:gd name="T23" fmla="*/ 626 h 358"/>
                <a:gd name="T24" fmla="*/ 169 w 245"/>
                <a:gd name="T25" fmla="*/ 653 h 358"/>
                <a:gd name="T26" fmla="*/ 209 w 245"/>
                <a:gd name="T27" fmla="*/ 572 h 358"/>
                <a:gd name="T28" fmla="*/ 250 w 245"/>
                <a:gd name="T29" fmla="*/ 439 h 358"/>
                <a:gd name="T30" fmla="*/ 317 w 245"/>
                <a:gd name="T31" fmla="*/ 387 h 358"/>
                <a:gd name="T32" fmla="*/ 377 w 245"/>
                <a:gd name="T33" fmla="*/ 345 h 358"/>
                <a:gd name="T34" fmla="*/ 432 w 245"/>
                <a:gd name="T35" fmla="*/ 254 h 358"/>
                <a:gd name="T36" fmla="*/ 538 w 245"/>
                <a:gd name="T37" fmla="*/ 105 h 358"/>
                <a:gd name="T38" fmla="*/ 538 w 245"/>
                <a:gd name="T39" fmla="*/ 105 h 358"/>
                <a:gd name="T40" fmla="*/ 459 w 245"/>
                <a:gd name="T41" fmla="*/ 0 h 3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5" h="358">
                  <a:moveTo>
                    <a:pt x="208" y="0"/>
                  </a:moveTo>
                  <a:lnTo>
                    <a:pt x="179" y="51"/>
                  </a:lnTo>
                  <a:lnTo>
                    <a:pt x="160" y="65"/>
                  </a:lnTo>
                  <a:lnTo>
                    <a:pt x="131" y="80"/>
                  </a:lnTo>
                  <a:lnTo>
                    <a:pt x="71" y="102"/>
                  </a:lnTo>
                  <a:lnTo>
                    <a:pt x="54" y="124"/>
                  </a:lnTo>
                  <a:lnTo>
                    <a:pt x="36" y="131"/>
                  </a:lnTo>
                  <a:lnTo>
                    <a:pt x="18" y="196"/>
                  </a:lnTo>
                  <a:lnTo>
                    <a:pt x="18" y="269"/>
                  </a:lnTo>
                  <a:lnTo>
                    <a:pt x="0" y="276"/>
                  </a:lnTo>
                  <a:lnTo>
                    <a:pt x="18" y="320"/>
                  </a:lnTo>
                  <a:lnTo>
                    <a:pt x="71" y="342"/>
                  </a:lnTo>
                  <a:lnTo>
                    <a:pt x="77" y="357"/>
                  </a:lnTo>
                  <a:lnTo>
                    <a:pt x="95" y="313"/>
                  </a:lnTo>
                  <a:lnTo>
                    <a:pt x="113" y="240"/>
                  </a:lnTo>
                  <a:lnTo>
                    <a:pt x="143" y="211"/>
                  </a:lnTo>
                  <a:lnTo>
                    <a:pt x="172" y="189"/>
                  </a:lnTo>
                  <a:lnTo>
                    <a:pt x="196" y="138"/>
                  </a:lnTo>
                  <a:lnTo>
                    <a:pt x="244" y="58"/>
                  </a:lnTo>
                  <a:lnTo>
                    <a:pt x="20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2" name="Freeform 140">
              <a:extLst>
                <a:ext uri="{FF2B5EF4-FFF2-40B4-BE49-F238E27FC236}">
                  <a16:creationId xmlns:a16="http://schemas.microsoft.com/office/drawing/2014/main" id="{BADBD5C2-E63D-82DE-1855-755A88A0A566}"/>
                </a:ext>
              </a:extLst>
            </p:cNvPr>
            <p:cNvSpPr>
              <a:spLocks/>
            </p:cNvSpPr>
            <p:nvPr/>
          </p:nvSpPr>
          <p:spPr bwMode="auto">
            <a:xfrm>
              <a:off x="5573" y="2448"/>
              <a:ext cx="106" cy="100"/>
            </a:xfrm>
            <a:custGeom>
              <a:avLst/>
              <a:gdLst>
                <a:gd name="T0" fmla="*/ 181 w 91"/>
                <a:gd name="T1" fmla="*/ 0 h 88"/>
                <a:gd name="T2" fmla="*/ 77 w 91"/>
                <a:gd name="T3" fmla="*/ 0 h 88"/>
                <a:gd name="T4" fmla="*/ 26 w 91"/>
                <a:gd name="T5" fmla="*/ 56 h 88"/>
                <a:gd name="T6" fmla="*/ 0 w 91"/>
                <a:gd name="T7" fmla="*/ 165 h 88"/>
                <a:gd name="T8" fmla="*/ 104 w 91"/>
                <a:gd name="T9" fmla="*/ 165 h 88"/>
                <a:gd name="T10" fmla="*/ 192 w 91"/>
                <a:gd name="T11" fmla="*/ 165 h 88"/>
                <a:gd name="T12" fmla="*/ 192 w 91"/>
                <a:gd name="T13" fmla="*/ 151 h 88"/>
                <a:gd name="T14" fmla="*/ 181 w 91"/>
                <a:gd name="T15" fmla="*/ 0 h 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1" h="88">
                  <a:moveTo>
                    <a:pt x="84" y="0"/>
                  </a:moveTo>
                  <a:lnTo>
                    <a:pt x="36" y="0"/>
                  </a:lnTo>
                  <a:lnTo>
                    <a:pt x="12" y="29"/>
                  </a:lnTo>
                  <a:lnTo>
                    <a:pt x="0" y="87"/>
                  </a:lnTo>
                  <a:lnTo>
                    <a:pt x="48" y="87"/>
                  </a:lnTo>
                  <a:lnTo>
                    <a:pt x="90" y="87"/>
                  </a:lnTo>
                  <a:lnTo>
                    <a:pt x="90" y="80"/>
                  </a:lnTo>
                  <a:lnTo>
                    <a:pt x="8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3" name="Freeform 141">
              <a:extLst>
                <a:ext uri="{FF2B5EF4-FFF2-40B4-BE49-F238E27FC236}">
                  <a16:creationId xmlns:a16="http://schemas.microsoft.com/office/drawing/2014/main" id="{E79ED516-FCA7-B016-7592-F6B1F7C4AEBA}"/>
                </a:ext>
              </a:extLst>
            </p:cNvPr>
            <p:cNvSpPr>
              <a:spLocks/>
            </p:cNvSpPr>
            <p:nvPr/>
          </p:nvSpPr>
          <p:spPr bwMode="auto">
            <a:xfrm>
              <a:off x="5372" y="2649"/>
              <a:ext cx="433" cy="210"/>
            </a:xfrm>
            <a:custGeom>
              <a:avLst/>
              <a:gdLst>
                <a:gd name="T0" fmla="*/ 811 w 370"/>
                <a:gd name="T1" fmla="*/ 0 h 186"/>
                <a:gd name="T2" fmla="*/ 713 w 370"/>
                <a:gd name="T3" fmla="*/ 0 h 186"/>
                <a:gd name="T4" fmla="*/ 620 w 370"/>
                <a:gd name="T5" fmla="*/ 30 h 186"/>
                <a:gd name="T6" fmla="*/ 549 w 370"/>
                <a:gd name="T7" fmla="*/ 70 h 186"/>
                <a:gd name="T8" fmla="*/ 442 w 370"/>
                <a:gd name="T9" fmla="*/ 134 h 186"/>
                <a:gd name="T10" fmla="*/ 348 w 370"/>
                <a:gd name="T11" fmla="*/ 172 h 186"/>
                <a:gd name="T12" fmla="*/ 198 w 370"/>
                <a:gd name="T13" fmla="*/ 255 h 186"/>
                <a:gd name="T14" fmla="*/ 66 w 370"/>
                <a:gd name="T15" fmla="*/ 314 h 186"/>
                <a:gd name="T16" fmla="*/ 0 w 370"/>
                <a:gd name="T17" fmla="*/ 339 h 186"/>
                <a:gd name="T18" fmla="*/ 188 w 370"/>
                <a:gd name="T19" fmla="*/ 318 h 186"/>
                <a:gd name="T20" fmla="*/ 426 w 370"/>
                <a:gd name="T21" fmla="*/ 203 h 186"/>
                <a:gd name="T22" fmla="*/ 426 w 370"/>
                <a:gd name="T23" fmla="*/ 203 h 186"/>
                <a:gd name="T24" fmla="*/ 811 w 370"/>
                <a:gd name="T25" fmla="*/ 0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0" h="186">
                  <a:moveTo>
                    <a:pt x="369" y="0"/>
                  </a:moveTo>
                  <a:lnTo>
                    <a:pt x="324" y="0"/>
                  </a:lnTo>
                  <a:lnTo>
                    <a:pt x="283" y="17"/>
                  </a:lnTo>
                  <a:lnTo>
                    <a:pt x="250" y="38"/>
                  </a:lnTo>
                  <a:lnTo>
                    <a:pt x="202" y="73"/>
                  </a:lnTo>
                  <a:lnTo>
                    <a:pt x="158" y="94"/>
                  </a:lnTo>
                  <a:lnTo>
                    <a:pt x="90" y="139"/>
                  </a:lnTo>
                  <a:lnTo>
                    <a:pt x="30" y="171"/>
                  </a:lnTo>
                  <a:lnTo>
                    <a:pt x="0" y="185"/>
                  </a:lnTo>
                  <a:lnTo>
                    <a:pt x="86" y="174"/>
                  </a:lnTo>
                  <a:lnTo>
                    <a:pt x="194" y="111"/>
                  </a:lnTo>
                  <a:lnTo>
                    <a:pt x="369"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4" name="Freeform 142">
              <a:extLst>
                <a:ext uri="{FF2B5EF4-FFF2-40B4-BE49-F238E27FC236}">
                  <a16:creationId xmlns:a16="http://schemas.microsoft.com/office/drawing/2014/main" id="{37A60457-14A3-2B0F-4E8B-97630D1F5C71}"/>
                </a:ext>
              </a:extLst>
            </p:cNvPr>
            <p:cNvSpPr>
              <a:spLocks/>
            </p:cNvSpPr>
            <p:nvPr/>
          </p:nvSpPr>
          <p:spPr bwMode="auto">
            <a:xfrm>
              <a:off x="5294" y="2636"/>
              <a:ext cx="404" cy="200"/>
            </a:xfrm>
            <a:custGeom>
              <a:avLst/>
              <a:gdLst>
                <a:gd name="T0" fmla="*/ 724 w 345"/>
                <a:gd name="T1" fmla="*/ 0 h 178"/>
                <a:gd name="T2" fmla="*/ 692 w 345"/>
                <a:gd name="T3" fmla="*/ 0 h 178"/>
                <a:gd name="T4" fmla="*/ 603 w 345"/>
                <a:gd name="T5" fmla="*/ 3 h 178"/>
                <a:gd name="T6" fmla="*/ 417 w 345"/>
                <a:gd name="T7" fmla="*/ 70 h 178"/>
                <a:gd name="T8" fmla="*/ 315 w 345"/>
                <a:gd name="T9" fmla="*/ 125 h 178"/>
                <a:gd name="T10" fmla="*/ 0 w 345"/>
                <a:gd name="T11" fmla="*/ 318 h 178"/>
                <a:gd name="T12" fmla="*/ 187 w 345"/>
                <a:gd name="T13" fmla="*/ 257 h 178"/>
                <a:gd name="T14" fmla="*/ 321 w 345"/>
                <a:gd name="T15" fmla="*/ 203 h 178"/>
                <a:gd name="T16" fmla="*/ 628 w 345"/>
                <a:gd name="T17" fmla="*/ 48 h 178"/>
                <a:gd name="T18" fmla="*/ 759 w 345"/>
                <a:gd name="T19" fmla="*/ 15 h 178"/>
                <a:gd name="T20" fmla="*/ 717 w 345"/>
                <a:gd name="T21" fmla="*/ 11 h 178"/>
                <a:gd name="T22" fmla="*/ 717 w 345"/>
                <a:gd name="T23" fmla="*/ 11 h 178"/>
                <a:gd name="T24" fmla="*/ 724 w 345"/>
                <a:gd name="T25" fmla="*/ 0 h 1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5" h="178">
                  <a:moveTo>
                    <a:pt x="329" y="0"/>
                  </a:moveTo>
                  <a:lnTo>
                    <a:pt x="314" y="0"/>
                  </a:lnTo>
                  <a:lnTo>
                    <a:pt x="274" y="3"/>
                  </a:lnTo>
                  <a:lnTo>
                    <a:pt x="190" y="39"/>
                  </a:lnTo>
                  <a:lnTo>
                    <a:pt x="143" y="69"/>
                  </a:lnTo>
                  <a:lnTo>
                    <a:pt x="0" y="177"/>
                  </a:lnTo>
                  <a:lnTo>
                    <a:pt x="85" y="144"/>
                  </a:lnTo>
                  <a:lnTo>
                    <a:pt x="146" y="113"/>
                  </a:lnTo>
                  <a:lnTo>
                    <a:pt x="285" y="27"/>
                  </a:lnTo>
                  <a:lnTo>
                    <a:pt x="344" y="9"/>
                  </a:lnTo>
                  <a:lnTo>
                    <a:pt x="326" y="6"/>
                  </a:lnTo>
                  <a:lnTo>
                    <a:pt x="329" y="0"/>
                  </a:lnTo>
                </a:path>
              </a:pathLst>
            </a:custGeom>
            <a:solidFill>
              <a:srgbClr val="FFFFFF">
                <a:alpha val="50195"/>
              </a:srgbClr>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5" name="Freeform 143">
              <a:extLst>
                <a:ext uri="{FF2B5EF4-FFF2-40B4-BE49-F238E27FC236}">
                  <a16:creationId xmlns:a16="http://schemas.microsoft.com/office/drawing/2014/main" id="{E25EB509-2EC5-2138-D2A3-0C25F43694CD}"/>
                </a:ext>
              </a:extLst>
            </p:cNvPr>
            <p:cNvSpPr>
              <a:spLocks/>
            </p:cNvSpPr>
            <p:nvPr/>
          </p:nvSpPr>
          <p:spPr bwMode="auto">
            <a:xfrm>
              <a:off x="4085" y="3047"/>
              <a:ext cx="565" cy="257"/>
            </a:xfrm>
            <a:custGeom>
              <a:avLst/>
              <a:gdLst>
                <a:gd name="T0" fmla="*/ 592 w 482"/>
                <a:gd name="T1" fmla="*/ 136 h 227"/>
                <a:gd name="T2" fmla="*/ 461 w 482"/>
                <a:gd name="T3" fmla="*/ 67 h 227"/>
                <a:gd name="T4" fmla="*/ 343 w 482"/>
                <a:gd name="T5" fmla="*/ 28 h 227"/>
                <a:gd name="T6" fmla="*/ 157 w 482"/>
                <a:gd name="T7" fmla="*/ 0 h 227"/>
                <a:gd name="T8" fmla="*/ 105 w 482"/>
                <a:gd name="T9" fmla="*/ 0 h 227"/>
                <a:gd name="T10" fmla="*/ 13 w 482"/>
                <a:gd name="T11" fmla="*/ 28 h 227"/>
                <a:gd name="T12" fmla="*/ 0 w 482"/>
                <a:gd name="T13" fmla="*/ 109 h 227"/>
                <a:gd name="T14" fmla="*/ 66 w 482"/>
                <a:gd name="T15" fmla="*/ 177 h 227"/>
                <a:gd name="T16" fmla="*/ 169 w 482"/>
                <a:gd name="T17" fmla="*/ 243 h 227"/>
                <a:gd name="T18" fmla="*/ 343 w 482"/>
                <a:gd name="T19" fmla="*/ 298 h 227"/>
                <a:gd name="T20" fmla="*/ 434 w 482"/>
                <a:gd name="T21" fmla="*/ 323 h 227"/>
                <a:gd name="T22" fmla="*/ 567 w 482"/>
                <a:gd name="T23" fmla="*/ 380 h 227"/>
                <a:gd name="T24" fmla="*/ 697 w 482"/>
                <a:gd name="T25" fmla="*/ 420 h 227"/>
                <a:gd name="T26" fmla="*/ 853 w 482"/>
                <a:gd name="T27" fmla="*/ 420 h 227"/>
                <a:gd name="T28" fmla="*/ 920 w 482"/>
                <a:gd name="T29" fmla="*/ 420 h 227"/>
                <a:gd name="T30" fmla="*/ 999 w 482"/>
                <a:gd name="T31" fmla="*/ 380 h 227"/>
                <a:gd name="T32" fmla="*/ 1064 w 482"/>
                <a:gd name="T33" fmla="*/ 311 h 227"/>
                <a:gd name="T34" fmla="*/ 1064 w 482"/>
                <a:gd name="T35" fmla="*/ 231 h 227"/>
                <a:gd name="T36" fmla="*/ 1012 w 482"/>
                <a:gd name="T37" fmla="*/ 177 h 227"/>
                <a:gd name="T38" fmla="*/ 973 w 482"/>
                <a:gd name="T39" fmla="*/ 177 h 227"/>
                <a:gd name="T40" fmla="*/ 592 w 482"/>
                <a:gd name="T41" fmla="*/ 136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2" h="227">
                  <a:moveTo>
                    <a:pt x="268" y="73"/>
                  </a:moveTo>
                  <a:lnTo>
                    <a:pt x="208" y="36"/>
                  </a:lnTo>
                  <a:lnTo>
                    <a:pt x="155" y="15"/>
                  </a:lnTo>
                  <a:lnTo>
                    <a:pt x="71" y="0"/>
                  </a:lnTo>
                  <a:lnTo>
                    <a:pt x="48" y="0"/>
                  </a:lnTo>
                  <a:lnTo>
                    <a:pt x="6" y="15"/>
                  </a:lnTo>
                  <a:lnTo>
                    <a:pt x="0" y="58"/>
                  </a:lnTo>
                  <a:lnTo>
                    <a:pt x="30" y="95"/>
                  </a:lnTo>
                  <a:lnTo>
                    <a:pt x="77" y="131"/>
                  </a:lnTo>
                  <a:lnTo>
                    <a:pt x="155" y="160"/>
                  </a:lnTo>
                  <a:lnTo>
                    <a:pt x="196" y="174"/>
                  </a:lnTo>
                  <a:lnTo>
                    <a:pt x="256" y="204"/>
                  </a:lnTo>
                  <a:lnTo>
                    <a:pt x="315" y="226"/>
                  </a:lnTo>
                  <a:lnTo>
                    <a:pt x="386" y="226"/>
                  </a:lnTo>
                  <a:lnTo>
                    <a:pt x="416" y="226"/>
                  </a:lnTo>
                  <a:lnTo>
                    <a:pt x="451" y="204"/>
                  </a:lnTo>
                  <a:lnTo>
                    <a:pt x="481" y="168"/>
                  </a:lnTo>
                  <a:lnTo>
                    <a:pt x="481" y="124"/>
                  </a:lnTo>
                  <a:lnTo>
                    <a:pt x="457" y="95"/>
                  </a:lnTo>
                  <a:lnTo>
                    <a:pt x="439" y="95"/>
                  </a:lnTo>
                  <a:lnTo>
                    <a:pt x="268" y="73"/>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6" name="Freeform 144">
              <a:extLst>
                <a:ext uri="{FF2B5EF4-FFF2-40B4-BE49-F238E27FC236}">
                  <a16:creationId xmlns:a16="http://schemas.microsoft.com/office/drawing/2014/main" id="{DD76EE47-BD8A-718F-2472-4207548FCE2D}"/>
                </a:ext>
              </a:extLst>
            </p:cNvPr>
            <p:cNvSpPr>
              <a:spLocks/>
            </p:cNvSpPr>
            <p:nvPr/>
          </p:nvSpPr>
          <p:spPr bwMode="auto">
            <a:xfrm>
              <a:off x="4733" y="2883"/>
              <a:ext cx="417" cy="355"/>
            </a:xfrm>
            <a:custGeom>
              <a:avLst/>
              <a:gdLst>
                <a:gd name="T0" fmla="*/ 656 w 357"/>
                <a:gd name="T1" fmla="*/ 14 h 315"/>
                <a:gd name="T2" fmla="*/ 554 w 357"/>
                <a:gd name="T3" fmla="*/ 0 h 315"/>
                <a:gd name="T4" fmla="*/ 465 w 357"/>
                <a:gd name="T5" fmla="*/ 54 h 315"/>
                <a:gd name="T6" fmla="*/ 413 w 357"/>
                <a:gd name="T7" fmla="*/ 119 h 315"/>
                <a:gd name="T8" fmla="*/ 362 w 357"/>
                <a:gd name="T9" fmla="*/ 213 h 315"/>
                <a:gd name="T10" fmla="*/ 322 w 357"/>
                <a:gd name="T11" fmla="*/ 240 h 315"/>
                <a:gd name="T12" fmla="*/ 244 w 357"/>
                <a:gd name="T13" fmla="*/ 304 h 315"/>
                <a:gd name="T14" fmla="*/ 180 w 357"/>
                <a:gd name="T15" fmla="*/ 330 h 315"/>
                <a:gd name="T16" fmla="*/ 103 w 357"/>
                <a:gd name="T17" fmla="*/ 462 h 315"/>
                <a:gd name="T18" fmla="*/ 0 w 357"/>
                <a:gd name="T19" fmla="*/ 557 h 315"/>
                <a:gd name="T20" fmla="*/ 37 w 357"/>
                <a:gd name="T21" fmla="*/ 571 h 315"/>
                <a:gd name="T22" fmla="*/ 348 w 357"/>
                <a:gd name="T23" fmla="*/ 398 h 315"/>
                <a:gd name="T24" fmla="*/ 413 w 357"/>
                <a:gd name="T25" fmla="*/ 330 h 315"/>
                <a:gd name="T26" fmla="*/ 478 w 357"/>
                <a:gd name="T27" fmla="*/ 227 h 315"/>
                <a:gd name="T28" fmla="*/ 568 w 357"/>
                <a:gd name="T29" fmla="*/ 172 h 315"/>
                <a:gd name="T30" fmla="*/ 722 w 357"/>
                <a:gd name="T31" fmla="*/ 54 h 315"/>
                <a:gd name="T32" fmla="*/ 774 w 357"/>
                <a:gd name="T33" fmla="*/ 14 h 315"/>
                <a:gd name="T34" fmla="*/ 774 w 357"/>
                <a:gd name="T35" fmla="*/ 14 h 315"/>
                <a:gd name="T36" fmla="*/ 656 w 357"/>
                <a:gd name="T37" fmla="*/ 14 h 3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7" h="315">
                  <a:moveTo>
                    <a:pt x="302" y="8"/>
                  </a:moveTo>
                  <a:lnTo>
                    <a:pt x="255" y="0"/>
                  </a:lnTo>
                  <a:lnTo>
                    <a:pt x="214" y="30"/>
                  </a:lnTo>
                  <a:lnTo>
                    <a:pt x="190" y="66"/>
                  </a:lnTo>
                  <a:lnTo>
                    <a:pt x="166" y="117"/>
                  </a:lnTo>
                  <a:lnTo>
                    <a:pt x="148" y="132"/>
                  </a:lnTo>
                  <a:lnTo>
                    <a:pt x="112" y="168"/>
                  </a:lnTo>
                  <a:lnTo>
                    <a:pt x="83" y="182"/>
                  </a:lnTo>
                  <a:lnTo>
                    <a:pt x="47" y="255"/>
                  </a:lnTo>
                  <a:lnTo>
                    <a:pt x="0" y="306"/>
                  </a:lnTo>
                  <a:lnTo>
                    <a:pt x="17" y="314"/>
                  </a:lnTo>
                  <a:lnTo>
                    <a:pt x="160" y="219"/>
                  </a:lnTo>
                  <a:lnTo>
                    <a:pt x="190" y="182"/>
                  </a:lnTo>
                  <a:lnTo>
                    <a:pt x="220" y="124"/>
                  </a:lnTo>
                  <a:lnTo>
                    <a:pt x="261" y="95"/>
                  </a:lnTo>
                  <a:lnTo>
                    <a:pt x="332" y="30"/>
                  </a:lnTo>
                  <a:lnTo>
                    <a:pt x="356" y="8"/>
                  </a:lnTo>
                  <a:lnTo>
                    <a:pt x="302" y="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7" name="Freeform 145">
              <a:extLst>
                <a:ext uri="{FF2B5EF4-FFF2-40B4-BE49-F238E27FC236}">
                  <a16:creationId xmlns:a16="http://schemas.microsoft.com/office/drawing/2014/main" id="{1C18BB83-F259-1F6A-F590-F3CF69FC4A65}"/>
                </a:ext>
              </a:extLst>
            </p:cNvPr>
            <p:cNvSpPr>
              <a:spLocks/>
            </p:cNvSpPr>
            <p:nvPr/>
          </p:nvSpPr>
          <p:spPr bwMode="auto">
            <a:xfrm>
              <a:off x="4119" y="2279"/>
              <a:ext cx="966" cy="503"/>
            </a:xfrm>
            <a:custGeom>
              <a:avLst/>
              <a:gdLst>
                <a:gd name="T0" fmla="*/ 1220 w 825"/>
                <a:gd name="T1" fmla="*/ 220 h 446"/>
                <a:gd name="T2" fmla="*/ 1082 w 825"/>
                <a:gd name="T3" fmla="*/ 261 h 446"/>
                <a:gd name="T4" fmla="*/ 968 w 825"/>
                <a:gd name="T5" fmla="*/ 311 h 446"/>
                <a:gd name="T6" fmla="*/ 806 w 825"/>
                <a:gd name="T7" fmla="*/ 359 h 446"/>
                <a:gd name="T8" fmla="*/ 655 w 825"/>
                <a:gd name="T9" fmla="*/ 445 h 446"/>
                <a:gd name="T10" fmla="*/ 502 w 825"/>
                <a:gd name="T11" fmla="*/ 484 h 446"/>
                <a:gd name="T12" fmla="*/ 327 w 825"/>
                <a:gd name="T13" fmla="*/ 497 h 446"/>
                <a:gd name="T14" fmla="*/ 224 w 825"/>
                <a:gd name="T15" fmla="*/ 571 h 446"/>
                <a:gd name="T16" fmla="*/ 25 w 825"/>
                <a:gd name="T17" fmla="*/ 646 h 446"/>
                <a:gd name="T18" fmla="*/ 0 w 825"/>
                <a:gd name="T19" fmla="*/ 743 h 446"/>
                <a:gd name="T20" fmla="*/ 1 w 825"/>
                <a:gd name="T21" fmla="*/ 812 h 446"/>
                <a:gd name="T22" fmla="*/ 153 w 825"/>
                <a:gd name="T23" fmla="*/ 810 h 446"/>
                <a:gd name="T24" fmla="*/ 318 w 825"/>
                <a:gd name="T25" fmla="*/ 748 h 446"/>
                <a:gd name="T26" fmla="*/ 454 w 825"/>
                <a:gd name="T27" fmla="*/ 723 h 446"/>
                <a:gd name="T28" fmla="*/ 546 w 825"/>
                <a:gd name="T29" fmla="*/ 720 h 446"/>
                <a:gd name="T30" fmla="*/ 635 w 825"/>
                <a:gd name="T31" fmla="*/ 718 h 446"/>
                <a:gd name="T32" fmla="*/ 760 w 825"/>
                <a:gd name="T33" fmla="*/ 658 h 446"/>
                <a:gd name="T34" fmla="*/ 845 w 825"/>
                <a:gd name="T35" fmla="*/ 573 h 446"/>
                <a:gd name="T36" fmla="*/ 910 w 825"/>
                <a:gd name="T37" fmla="*/ 547 h 446"/>
                <a:gd name="T38" fmla="*/ 996 w 825"/>
                <a:gd name="T39" fmla="*/ 546 h 446"/>
                <a:gd name="T40" fmla="*/ 1174 w 825"/>
                <a:gd name="T41" fmla="*/ 496 h 446"/>
                <a:gd name="T42" fmla="*/ 1236 w 825"/>
                <a:gd name="T43" fmla="*/ 426 h 446"/>
                <a:gd name="T44" fmla="*/ 1286 w 825"/>
                <a:gd name="T45" fmla="*/ 362 h 446"/>
                <a:gd name="T46" fmla="*/ 1299 w 825"/>
                <a:gd name="T47" fmla="*/ 362 h 446"/>
                <a:gd name="T48" fmla="*/ 1373 w 825"/>
                <a:gd name="T49" fmla="*/ 339 h 446"/>
                <a:gd name="T50" fmla="*/ 1487 w 825"/>
                <a:gd name="T51" fmla="*/ 312 h 446"/>
                <a:gd name="T52" fmla="*/ 1588 w 825"/>
                <a:gd name="T53" fmla="*/ 276 h 446"/>
                <a:gd name="T54" fmla="*/ 1614 w 825"/>
                <a:gd name="T55" fmla="*/ 228 h 446"/>
                <a:gd name="T56" fmla="*/ 1575 w 825"/>
                <a:gd name="T57" fmla="*/ 180 h 446"/>
                <a:gd name="T58" fmla="*/ 1662 w 825"/>
                <a:gd name="T59" fmla="*/ 131 h 446"/>
                <a:gd name="T60" fmla="*/ 1814 w 825"/>
                <a:gd name="T61" fmla="*/ 116 h 446"/>
                <a:gd name="T62" fmla="*/ 1788 w 825"/>
                <a:gd name="T63" fmla="*/ 34 h 446"/>
                <a:gd name="T64" fmla="*/ 1725 w 825"/>
                <a:gd name="T65" fmla="*/ 0 h 446"/>
                <a:gd name="T66" fmla="*/ 1673 w 825"/>
                <a:gd name="T67" fmla="*/ 0 h 446"/>
                <a:gd name="T68" fmla="*/ 1597 w 825"/>
                <a:gd name="T69" fmla="*/ 26 h 446"/>
                <a:gd name="T70" fmla="*/ 1484 w 825"/>
                <a:gd name="T71" fmla="*/ 76 h 446"/>
                <a:gd name="T72" fmla="*/ 1396 w 825"/>
                <a:gd name="T73" fmla="*/ 112 h 446"/>
                <a:gd name="T74" fmla="*/ 1385 w 825"/>
                <a:gd name="T75" fmla="*/ 148 h 446"/>
                <a:gd name="T76" fmla="*/ 1220 w 825"/>
                <a:gd name="T77" fmla="*/ 220 h 4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25" h="446">
                  <a:moveTo>
                    <a:pt x="554" y="121"/>
                  </a:moveTo>
                  <a:lnTo>
                    <a:pt x="492" y="143"/>
                  </a:lnTo>
                  <a:lnTo>
                    <a:pt x="440" y="170"/>
                  </a:lnTo>
                  <a:lnTo>
                    <a:pt x="366" y="197"/>
                  </a:lnTo>
                  <a:lnTo>
                    <a:pt x="297" y="244"/>
                  </a:lnTo>
                  <a:lnTo>
                    <a:pt x="228" y="265"/>
                  </a:lnTo>
                  <a:lnTo>
                    <a:pt x="148" y="273"/>
                  </a:lnTo>
                  <a:lnTo>
                    <a:pt x="102" y="313"/>
                  </a:lnTo>
                  <a:lnTo>
                    <a:pt x="11" y="354"/>
                  </a:lnTo>
                  <a:lnTo>
                    <a:pt x="0" y="407"/>
                  </a:lnTo>
                  <a:lnTo>
                    <a:pt x="1" y="445"/>
                  </a:lnTo>
                  <a:lnTo>
                    <a:pt x="70" y="444"/>
                  </a:lnTo>
                  <a:lnTo>
                    <a:pt x="144" y="410"/>
                  </a:lnTo>
                  <a:lnTo>
                    <a:pt x="207" y="396"/>
                  </a:lnTo>
                  <a:lnTo>
                    <a:pt x="248" y="395"/>
                  </a:lnTo>
                  <a:lnTo>
                    <a:pt x="288" y="394"/>
                  </a:lnTo>
                  <a:lnTo>
                    <a:pt x="345" y="360"/>
                  </a:lnTo>
                  <a:lnTo>
                    <a:pt x="384" y="314"/>
                  </a:lnTo>
                  <a:lnTo>
                    <a:pt x="413" y="300"/>
                  </a:lnTo>
                  <a:lnTo>
                    <a:pt x="453" y="299"/>
                  </a:lnTo>
                  <a:lnTo>
                    <a:pt x="534" y="272"/>
                  </a:lnTo>
                  <a:lnTo>
                    <a:pt x="562" y="233"/>
                  </a:lnTo>
                  <a:lnTo>
                    <a:pt x="584" y="199"/>
                  </a:lnTo>
                  <a:lnTo>
                    <a:pt x="590" y="199"/>
                  </a:lnTo>
                  <a:lnTo>
                    <a:pt x="624" y="186"/>
                  </a:lnTo>
                  <a:lnTo>
                    <a:pt x="676" y="171"/>
                  </a:lnTo>
                  <a:lnTo>
                    <a:pt x="722" y="151"/>
                  </a:lnTo>
                  <a:lnTo>
                    <a:pt x="733" y="125"/>
                  </a:lnTo>
                  <a:lnTo>
                    <a:pt x="716" y="99"/>
                  </a:lnTo>
                  <a:lnTo>
                    <a:pt x="755" y="72"/>
                  </a:lnTo>
                  <a:lnTo>
                    <a:pt x="824" y="64"/>
                  </a:lnTo>
                  <a:lnTo>
                    <a:pt x="812" y="19"/>
                  </a:lnTo>
                  <a:lnTo>
                    <a:pt x="783" y="0"/>
                  </a:lnTo>
                  <a:lnTo>
                    <a:pt x="760" y="0"/>
                  </a:lnTo>
                  <a:lnTo>
                    <a:pt x="726" y="14"/>
                  </a:lnTo>
                  <a:lnTo>
                    <a:pt x="674" y="41"/>
                  </a:lnTo>
                  <a:lnTo>
                    <a:pt x="634" y="61"/>
                  </a:lnTo>
                  <a:lnTo>
                    <a:pt x="629" y="81"/>
                  </a:lnTo>
                  <a:lnTo>
                    <a:pt x="554" y="12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8" name="Freeform 146">
              <a:extLst>
                <a:ext uri="{FF2B5EF4-FFF2-40B4-BE49-F238E27FC236}">
                  <a16:creationId xmlns:a16="http://schemas.microsoft.com/office/drawing/2014/main" id="{A1E17757-77B1-81F8-1DCB-70C401301EDC}"/>
                </a:ext>
              </a:extLst>
            </p:cNvPr>
            <p:cNvSpPr>
              <a:spLocks/>
            </p:cNvSpPr>
            <p:nvPr/>
          </p:nvSpPr>
          <p:spPr bwMode="auto">
            <a:xfrm>
              <a:off x="5024" y="2341"/>
              <a:ext cx="204" cy="256"/>
            </a:xfrm>
            <a:custGeom>
              <a:avLst/>
              <a:gdLst>
                <a:gd name="T0" fmla="*/ 103 w 174"/>
                <a:gd name="T1" fmla="*/ 0 h 227"/>
                <a:gd name="T2" fmla="*/ 40 w 174"/>
                <a:gd name="T3" fmla="*/ 41 h 227"/>
                <a:gd name="T4" fmla="*/ 54 w 174"/>
                <a:gd name="T5" fmla="*/ 80 h 227"/>
                <a:gd name="T6" fmla="*/ 13 w 174"/>
                <a:gd name="T7" fmla="*/ 53 h 227"/>
                <a:gd name="T8" fmla="*/ 40 w 174"/>
                <a:gd name="T9" fmla="*/ 104 h 227"/>
                <a:gd name="T10" fmla="*/ 54 w 174"/>
                <a:gd name="T11" fmla="*/ 201 h 227"/>
                <a:gd name="T12" fmla="*/ 0 w 174"/>
                <a:gd name="T13" fmla="*/ 318 h 227"/>
                <a:gd name="T14" fmla="*/ 0 w 174"/>
                <a:gd name="T15" fmla="*/ 346 h 227"/>
                <a:gd name="T16" fmla="*/ 54 w 174"/>
                <a:gd name="T17" fmla="*/ 414 h 227"/>
                <a:gd name="T18" fmla="*/ 66 w 174"/>
                <a:gd name="T19" fmla="*/ 414 h 227"/>
                <a:gd name="T20" fmla="*/ 130 w 174"/>
                <a:gd name="T21" fmla="*/ 414 h 227"/>
                <a:gd name="T22" fmla="*/ 209 w 174"/>
                <a:gd name="T23" fmla="*/ 332 h 227"/>
                <a:gd name="T24" fmla="*/ 292 w 174"/>
                <a:gd name="T25" fmla="*/ 280 h 227"/>
                <a:gd name="T26" fmla="*/ 358 w 174"/>
                <a:gd name="T27" fmla="*/ 239 h 227"/>
                <a:gd name="T28" fmla="*/ 383 w 174"/>
                <a:gd name="T29" fmla="*/ 213 h 227"/>
                <a:gd name="T30" fmla="*/ 383 w 174"/>
                <a:gd name="T31" fmla="*/ 145 h 227"/>
                <a:gd name="T32" fmla="*/ 344 w 174"/>
                <a:gd name="T33" fmla="*/ 120 h 227"/>
                <a:gd name="T34" fmla="*/ 305 w 174"/>
                <a:gd name="T35" fmla="*/ 104 h 227"/>
                <a:gd name="T36" fmla="*/ 250 w 174"/>
                <a:gd name="T37" fmla="*/ 80 h 227"/>
                <a:gd name="T38" fmla="*/ 197 w 174"/>
                <a:gd name="T39" fmla="*/ 67 h 227"/>
                <a:gd name="T40" fmla="*/ 197 w 174"/>
                <a:gd name="T41" fmla="*/ 67 h 227"/>
                <a:gd name="T42" fmla="*/ 103 w 174"/>
                <a:gd name="T43" fmla="*/ 0 h 2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4" h="227">
                  <a:moveTo>
                    <a:pt x="47" y="0"/>
                  </a:moveTo>
                  <a:lnTo>
                    <a:pt x="18" y="22"/>
                  </a:lnTo>
                  <a:lnTo>
                    <a:pt x="24" y="44"/>
                  </a:lnTo>
                  <a:lnTo>
                    <a:pt x="6" y="29"/>
                  </a:lnTo>
                  <a:lnTo>
                    <a:pt x="18" y="58"/>
                  </a:lnTo>
                  <a:lnTo>
                    <a:pt x="24" y="110"/>
                  </a:lnTo>
                  <a:lnTo>
                    <a:pt x="0" y="175"/>
                  </a:lnTo>
                  <a:lnTo>
                    <a:pt x="0" y="190"/>
                  </a:lnTo>
                  <a:lnTo>
                    <a:pt x="24" y="226"/>
                  </a:lnTo>
                  <a:lnTo>
                    <a:pt x="30" y="226"/>
                  </a:lnTo>
                  <a:lnTo>
                    <a:pt x="59" y="226"/>
                  </a:lnTo>
                  <a:lnTo>
                    <a:pt x="95" y="182"/>
                  </a:lnTo>
                  <a:lnTo>
                    <a:pt x="131" y="153"/>
                  </a:lnTo>
                  <a:lnTo>
                    <a:pt x="161" y="131"/>
                  </a:lnTo>
                  <a:lnTo>
                    <a:pt x="173" y="117"/>
                  </a:lnTo>
                  <a:lnTo>
                    <a:pt x="173" y="80"/>
                  </a:lnTo>
                  <a:lnTo>
                    <a:pt x="155" y="66"/>
                  </a:lnTo>
                  <a:lnTo>
                    <a:pt x="137" y="58"/>
                  </a:lnTo>
                  <a:lnTo>
                    <a:pt x="113" y="44"/>
                  </a:lnTo>
                  <a:lnTo>
                    <a:pt x="89" y="36"/>
                  </a:lnTo>
                  <a:lnTo>
                    <a:pt x="47"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9" name="Freeform 147">
              <a:extLst>
                <a:ext uri="{FF2B5EF4-FFF2-40B4-BE49-F238E27FC236}">
                  <a16:creationId xmlns:a16="http://schemas.microsoft.com/office/drawing/2014/main" id="{6B113315-0930-9609-84B0-CC3F301EEE2A}"/>
                </a:ext>
              </a:extLst>
            </p:cNvPr>
            <p:cNvSpPr>
              <a:spLocks/>
            </p:cNvSpPr>
            <p:nvPr/>
          </p:nvSpPr>
          <p:spPr bwMode="auto">
            <a:xfrm>
              <a:off x="4655" y="2498"/>
              <a:ext cx="523" cy="296"/>
            </a:xfrm>
            <a:custGeom>
              <a:avLst/>
              <a:gdLst>
                <a:gd name="T0" fmla="*/ 691 w 447"/>
                <a:gd name="T1" fmla="*/ 0 h 262"/>
                <a:gd name="T2" fmla="*/ 651 w 447"/>
                <a:gd name="T3" fmla="*/ 40 h 262"/>
                <a:gd name="T4" fmla="*/ 482 w 447"/>
                <a:gd name="T5" fmla="*/ 79 h 262"/>
                <a:gd name="T6" fmla="*/ 377 w 447"/>
                <a:gd name="T7" fmla="*/ 134 h 262"/>
                <a:gd name="T8" fmla="*/ 300 w 447"/>
                <a:gd name="T9" fmla="*/ 214 h 262"/>
                <a:gd name="T10" fmla="*/ 274 w 447"/>
                <a:gd name="T11" fmla="*/ 214 h 262"/>
                <a:gd name="T12" fmla="*/ 144 w 447"/>
                <a:gd name="T13" fmla="*/ 322 h 262"/>
                <a:gd name="T14" fmla="*/ 0 w 447"/>
                <a:gd name="T15" fmla="*/ 348 h 262"/>
                <a:gd name="T16" fmla="*/ 0 w 447"/>
                <a:gd name="T17" fmla="*/ 413 h 262"/>
                <a:gd name="T18" fmla="*/ 170 w 447"/>
                <a:gd name="T19" fmla="*/ 480 h 262"/>
                <a:gd name="T20" fmla="*/ 220 w 447"/>
                <a:gd name="T21" fmla="*/ 480 h 262"/>
                <a:gd name="T22" fmla="*/ 261 w 447"/>
                <a:gd name="T23" fmla="*/ 374 h 262"/>
                <a:gd name="T24" fmla="*/ 364 w 447"/>
                <a:gd name="T25" fmla="*/ 332 h 262"/>
                <a:gd name="T26" fmla="*/ 508 w 447"/>
                <a:gd name="T27" fmla="*/ 293 h 262"/>
                <a:gd name="T28" fmla="*/ 614 w 447"/>
                <a:gd name="T29" fmla="*/ 240 h 262"/>
                <a:gd name="T30" fmla="*/ 743 w 447"/>
                <a:gd name="T31" fmla="*/ 200 h 262"/>
                <a:gd name="T32" fmla="*/ 807 w 447"/>
                <a:gd name="T33" fmla="*/ 174 h 262"/>
                <a:gd name="T34" fmla="*/ 860 w 447"/>
                <a:gd name="T35" fmla="*/ 146 h 262"/>
                <a:gd name="T36" fmla="*/ 913 w 447"/>
                <a:gd name="T37" fmla="*/ 108 h 262"/>
                <a:gd name="T38" fmla="*/ 966 w 447"/>
                <a:gd name="T39" fmla="*/ 53 h 262"/>
                <a:gd name="T40" fmla="*/ 979 w 447"/>
                <a:gd name="T41" fmla="*/ 40 h 262"/>
                <a:gd name="T42" fmla="*/ 691 w 447"/>
                <a:gd name="T43" fmla="*/ 0 h 2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47" h="262">
                  <a:moveTo>
                    <a:pt x="315" y="0"/>
                  </a:moveTo>
                  <a:lnTo>
                    <a:pt x="297" y="21"/>
                  </a:lnTo>
                  <a:lnTo>
                    <a:pt x="220" y="43"/>
                  </a:lnTo>
                  <a:lnTo>
                    <a:pt x="172" y="73"/>
                  </a:lnTo>
                  <a:lnTo>
                    <a:pt x="137" y="116"/>
                  </a:lnTo>
                  <a:lnTo>
                    <a:pt x="125" y="116"/>
                  </a:lnTo>
                  <a:lnTo>
                    <a:pt x="66" y="174"/>
                  </a:lnTo>
                  <a:lnTo>
                    <a:pt x="0" y="189"/>
                  </a:lnTo>
                  <a:lnTo>
                    <a:pt x="0" y="225"/>
                  </a:lnTo>
                  <a:lnTo>
                    <a:pt x="78" y="261"/>
                  </a:lnTo>
                  <a:lnTo>
                    <a:pt x="101" y="261"/>
                  </a:lnTo>
                  <a:lnTo>
                    <a:pt x="119" y="203"/>
                  </a:lnTo>
                  <a:lnTo>
                    <a:pt x="166" y="181"/>
                  </a:lnTo>
                  <a:lnTo>
                    <a:pt x="232" y="159"/>
                  </a:lnTo>
                  <a:lnTo>
                    <a:pt x="280" y="130"/>
                  </a:lnTo>
                  <a:lnTo>
                    <a:pt x="339" y="109"/>
                  </a:lnTo>
                  <a:lnTo>
                    <a:pt x="368" y="94"/>
                  </a:lnTo>
                  <a:lnTo>
                    <a:pt x="392" y="79"/>
                  </a:lnTo>
                  <a:lnTo>
                    <a:pt x="416" y="58"/>
                  </a:lnTo>
                  <a:lnTo>
                    <a:pt x="440" y="29"/>
                  </a:lnTo>
                  <a:lnTo>
                    <a:pt x="446" y="21"/>
                  </a:lnTo>
                  <a:lnTo>
                    <a:pt x="31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0" name="Freeform 148">
              <a:extLst>
                <a:ext uri="{FF2B5EF4-FFF2-40B4-BE49-F238E27FC236}">
                  <a16:creationId xmlns:a16="http://schemas.microsoft.com/office/drawing/2014/main" id="{68038927-CCEC-8772-B88A-DE6CC2E24A14}"/>
                </a:ext>
              </a:extLst>
            </p:cNvPr>
            <p:cNvSpPr>
              <a:spLocks/>
            </p:cNvSpPr>
            <p:nvPr/>
          </p:nvSpPr>
          <p:spPr bwMode="auto">
            <a:xfrm>
              <a:off x="3967" y="2678"/>
              <a:ext cx="266" cy="448"/>
            </a:xfrm>
            <a:custGeom>
              <a:avLst/>
              <a:gdLst>
                <a:gd name="T0" fmla="*/ 402 w 227"/>
                <a:gd name="T1" fmla="*/ 139 h 397"/>
                <a:gd name="T2" fmla="*/ 309 w 227"/>
                <a:gd name="T3" fmla="*/ 0 h 397"/>
                <a:gd name="T4" fmla="*/ 150 w 227"/>
                <a:gd name="T5" fmla="*/ 159 h 397"/>
                <a:gd name="T6" fmla="*/ 158 w 227"/>
                <a:gd name="T7" fmla="*/ 172 h 397"/>
                <a:gd name="T8" fmla="*/ 120 w 227"/>
                <a:gd name="T9" fmla="*/ 200 h 397"/>
                <a:gd name="T10" fmla="*/ 64 w 227"/>
                <a:gd name="T11" fmla="*/ 241 h 397"/>
                <a:gd name="T12" fmla="*/ 35 w 227"/>
                <a:gd name="T13" fmla="*/ 280 h 397"/>
                <a:gd name="T14" fmla="*/ 35 w 227"/>
                <a:gd name="T15" fmla="*/ 307 h 397"/>
                <a:gd name="T16" fmla="*/ 0 w 227"/>
                <a:gd name="T17" fmla="*/ 387 h 397"/>
                <a:gd name="T18" fmla="*/ 0 w 227"/>
                <a:gd name="T19" fmla="*/ 466 h 397"/>
                <a:gd name="T20" fmla="*/ 54 w 227"/>
                <a:gd name="T21" fmla="*/ 545 h 397"/>
                <a:gd name="T22" fmla="*/ 111 w 227"/>
                <a:gd name="T23" fmla="*/ 624 h 397"/>
                <a:gd name="T24" fmla="*/ 144 w 227"/>
                <a:gd name="T25" fmla="*/ 680 h 397"/>
                <a:gd name="T26" fmla="*/ 13 w 227"/>
                <a:gd name="T27" fmla="*/ 517 h 397"/>
                <a:gd name="T28" fmla="*/ 226 w 227"/>
                <a:gd name="T29" fmla="*/ 724 h 397"/>
                <a:gd name="T30" fmla="*/ 289 w 227"/>
                <a:gd name="T31" fmla="*/ 595 h 397"/>
                <a:gd name="T32" fmla="*/ 262 w 227"/>
                <a:gd name="T33" fmla="*/ 493 h 397"/>
                <a:gd name="T34" fmla="*/ 473 w 227"/>
                <a:gd name="T35" fmla="*/ 493 h 397"/>
                <a:gd name="T36" fmla="*/ 500 w 227"/>
                <a:gd name="T37" fmla="*/ 493 h 397"/>
                <a:gd name="T38" fmla="*/ 500 w 227"/>
                <a:gd name="T39" fmla="*/ 493 h 397"/>
                <a:gd name="T40" fmla="*/ 402 w 227"/>
                <a:gd name="T41" fmla="*/ 139 h 39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7" h="397">
                  <a:moveTo>
                    <a:pt x="182" y="76"/>
                  </a:moveTo>
                  <a:lnTo>
                    <a:pt x="140" y="0"/>
                  </a:lnTo>
                  <a:lnTo>
                    <a:pt x="67" y="87"/>
                  </a:lnTo>
                  <a:lnTo>
                    <a:pt x="72" y="94"/>
                  </a:lnTo>
                  <a:lnTo>
                    <a:pt x="54" y="109"/>
                  </a:lnTo>
                  <a:lnTo>
                    <a:pt x="29" y="132"/>
                  </a:lnTo>
                  <a:lnTo>
                    <a:pt x="16" y="153"/>
                  </a:lnTo>
                  <a:lnTo>
                    <a:pt x="16" y="168"/>
                  </a:lnTo>
                  <a:lnTo>
                    <a:pt x="0" y="211"/>
                  </a:lnTo>
                  <a:lnTo>
                    <a:pt x="0" y="254"/>
                  </a:lnTo>
                  <a:lnTo>
                    <a:pt x="24" y="298"/>
                  </a:lnTo>
                  <a:lnTo>
                    <a:pt x="50" y="341"/>
                  </a:lnTo>
                  <a:lnTo>
                    <a:pt x="66" y="371"/>
                  </a:lnTo>
                  <a:lnTo>
                    <a:pt x="6" y="283"/>
                  </a:lnTo>
                  <a:lnTo>
                    <a:pt x="102" y="396"/>
                  </a:lnTo>
                  <a:lnTo>
                    <a:pt x="131" y="325"/>
                  </a:lnTo>
                  <a:lnTo>
                    <a:pt x="119" y="269"/>
                  </a:lnTo>
                  <a:lnTo>
                    <a:pt x="214" y="269"/>
                  </a:lnTo>
                  <a:lnTo>
                    <a:pt x="226" y="269"/>
                  </a:lnTo>
                  <a:lnTo>
                    <a:pt x="182" y="7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1" name="Freeform 149">
              <a:extLst>
                <a:ext uri="{FF2B5EF4-FFF2-40B4-BE49-F238E27FC236}">
                  <a16:creationId xmlns:a16="http://schemas.microsoft.com/office/drawing/2014/main" id="{A5F92FBA-A02A-815F-48DA-7E811433B0C6}"/>
                </a:ext>
              </a:extLst>
            </p:cNvPr>
            <p:cNvSpPr>
              <a:spLocks/>
            </p:cNvSpPr>
            <p:nvPr/>
          </p:nvSpPr>
          <p:spPr bwMode="auto">
            <a:xfrm>
              <a:off x="4191" y="2801"/>
              <a:ext cx="612" cy="355"/>
            </a:xfrm>
            <a:custGeom>
              <a:avLst/>
              <a:gdLst>
                <a:gd name="T0" fmla="*/ 26 w 523"/>
                <a:gd name="T1" fmla="*/ 96 h 314"/>
                <a:gd name="T2" fmla="*/ 136 w 523"/>
                <a:gd name="T3" fmla="*/ 53 h 314"/>
                <a:gd name="T4" fmla="*/ 312 w 523"/>
                <a:gd name="T5" fmla="*/ 53 h 314"/>
                <a:gd name="T6" fmla="*/ 411 w 523"/>
                <a:gd name="T7" fmla="*/ 26 h 314"/>
                <a:gd name="T8" fmla="*/ 463 w 523"/>
                <a:gd name="T9" fmla="*/ 12 h 314"/>
                <a:gd name="T10" fmla="*/ 506 w 523"/>
                <a:gd name="T11" fmla="*/ 0 h 314"/>
                <a:gd name="T12" fmla="*/ 597 w 523"/>
                <a:gd name="T13" fmla="*/ 53 h 314"/>
                <a:gd name="T14" fmla="*/ 597 w 523"/>
                <a:gd name="T15" fmla="*/ 174 h 314"/>
                <a:gd name="T16" fmla="*/ 653 w 523"/>
                <a:gd name="T17" fmla="*/ 227 h 314"/>
                <a:gd name="T18" fmla="*/ 682 w 523"/>
                <a:gd name="T19" fmla="*/ 254 h 314"/>
                <a:gd name="T20" fmla="*/ 748 w 523"/>
                <a:gd name="T21" fmla="*/ 296 h 314"/>
                <a:gd name="T22" fmla="*/ 790 w 523"/>
                <a:gd name="T23" fmla="*/ 296 h 314"/>
                <a:gd name="T24" fmla="*/ 804 w 523"/>
                <a:gd name="T25" fmla="*/ 336 h 314"/>
                <a:gd name="T26" fmla="*/ 901 w 523"/>
                <a:gd name="T27" fmla="*/ 390 h 314"/>
                <a:gd name="T28" fmla="*/ 1023 w 523"/>
                <a:gd name="T29" fmla="*/ 430 h 314"/>
                <a:gd name="T30" fmla="*/ 1133 w 523"/>
                <a:gd name="T31" fmla="*/ 468 h 314"/>
                <a:gd name="T32" fmla="*/ 1146 w 523"/>
                <a:gd name="T33" fmla="*/ 484 h 314"/>
                <a:gd name="T34" fmla="*/ 1133 w 523"/>
                <a:gd name="T35" fmla="*/ 565 h 314"/>
                <a:gd name="T36" fmla="*/ 1065 w 523"/>
                <a:gd name="T37" fmla="*/ 578 h 314"/>
                <a:gd name="T38" fmla="*/ 981 w 523"/>
                <a:gd name="T39" fmla="*/ 525 h 314"/>
                <a:gd name="T40" fmla="*/ 846 w 523"/>
                <a:gd name="T41" fmla="*/ 484 h 314"/>
                <a:gd name="T42" fmla="*/ 668 w 523"/>
                <a:gd name="T43" fmla="*/ 442 h 314"/>
                <a:gd name="T44" fmla="*/ 506 w 523"/>
                <a:gd name="T45" fmla="*/ 430 h 314"/>
                <a:gd name="T46" fmla="*/ 424 w 523"/>
                <a:gd name="T47" fmla="*/ 430 h 314"/>
                <a:gd name="T48" fmla="*/ 178 w 523"/>
                <a:gd name="T49" fmla="*/ 336 h 314"/>
                <a:gd name="T50" fmla="*/ 106 w 523"/>
                <a:gd name="T51" fmla="*/ 280 h 314"/>
                <a:gd name="T52" fmla="*/ 67 w 523"/>
                <a:gd name="T53" fmla="*/ 267 h 314"/>
                <a:gd name="T54" fmla="*/ 26 w 523"/>
                <a:gd name="T55" fmla="*/ 201 h 314"/>
                <a:gd name="T56" fmla="*/ 0 w 523"/>
                <a:gd name="T57" fmla="*/ 120 h 314"/>
                <a:gd name="T58" fmla="*/ 0 w 523"/>
                <a:gd name="T59" fmla="*/ 109 h 314"/>
                <a:gd name="T60" fmla="*/ 26 w 523"/>
                <a:gd name="T61" fmla="*/ 96 h 3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23" h="314">
                  <a:moveTo>
                    <a:pt x="12" y="51"/>
                  </a:moveTo>
                  <a:lnTo>
                    <a:pt x="62" y="29"/>
                  </a:lnTo>
                  <a:lnTo>
                    <a:pt x="143" y="29"/>
                  </a:lnTo>
                  <a:lnTo>
                    <a:pt x="187" y="14"/>
                  </a:lnTo>
                  <a:lnTo>
                    <a:pt x="211" y="7"/>
                  </a:lnTo>
                  <a:lnTo>
                    <a:pt x="230" y="0"/>
                  </a:lnTo>
                  <a:lnTo>
                    <a:pt x="273" y="29"/>
                  </a:lnTo>
                  <a:lnTo>
                    <a:pt x="273" y="94"/>
                  </a:lnTo>
                  <a:lnTo>
                    <a:pt x="298" y="123"/>
                  </a:lnTo>
                  <a:lnTo>
                    <a:pt x="311" y="138"/>
                  </a:lnTo>
                  <a:lnTo>
                    <a:pt x="341" y="160"/>
                  </a:lnTo>
                  <a:lnTo>
                    <a:pt x="360" y="160"/>
                  </a:lnTo>
                  <a:lnTo>
                    <a:pt x="367" y="182"/>
                  </a:lnTo>
                  <a:lnTo>
                    <a:pt x="410" y="211"/>
                  </a:lnTo>
                  <a:lnTo>
                    <a:pt x="466" y="233"/>
                  </a:lnTo>
                  <a:lnTo>
                    <a:pt x="516" y="254"/>
                  </a:lnTo>
                  <a:lnTo>
                    <a:pt x="522" y="262"/>
                  </a:lnTo>
                  <a:lnTo>
                    <a:pt x="516" y="306"/>
                  </a:lnTo>
                  <a:lnTo>
                    <a:pt x="485" y="313"/>
                  </a:lnTo>
                  <a:lnTo>
                    <a:pt x="447" y="284"/>
                  </a:lnTo>
                  <a:lnTo>
                    <a:pt x="385" y="262"/>
                  </a:lnTo>
                  <a:lnTo>
                    <a:pt x="304" y="240"/>
                  </a:lnTo>
                  <a:lnTo>
                    <a:pt x="230" y="233"/>
                  </a:lnTo>
                  <a:lnTo>
                    <a:pt x="193" y="233"/>
                  </a:lnTo>
                  <a:lnTo>
                    <a:pt x="81" y="182"/>
                  </a:lnTo>
                  <a:lnTo>
                    <a:pt x="49" y="152"/>
                  </a:lnTo>
                  <a:lnTo>
                    <a:pt x="31" y="145"/>
                  </a:lnTo>
                  <a:lnTo>
                    <a:pt x="12" y="109"/>
                  </a:lnTo>
                  <a:lnTo>
                    <a:pt x="0" y="65"/>
                  </a:lnTo>
                  <a:lnTo>
                    <a:pt x="0" y="58"/>
                  </a:lnTo>
                  <a:lnTo>
                    <a:pt x="12" y="5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2" name="Freeform 150">
              <a:extLst>
                <a:ext uri="{FF2B5EF4-FFF2-40B4-BE49-F238E27FC236}">
                  <a16:creationId xmlns:a16="http://schemas.microsoft.com/office/drawing/2014/main" id="{2EC4F64A-0A7C-1A3E-6ECB-BB0A596BB204}"/>
                </a:ext>
              </a:extLst>
            </p:cNvPr>
            <p:cNvSpPr>
              <a:spLocks/>
            </p:cNvSpPr>
            <p:nvPr/>
          </p:nvSpPr>
          <p:spPr bwMode="auto">
            <a:xfrm>
              <a:off x="4462" y="2745"/>
              <a:ext cx="396" cy="254"/>
            </a:xfrm>
            <a:custGeom>
              <a:avLst/>
              <a:gdLst>
                <a:gd name="T0" fmla="*/ 296 w 338"/>
                <a:gd name="T1" fmla="*/ 0 h 225"/>
                <a:gd name="T2" fmla="*/ 169 w 338"/>
                <a:gd name="T3" fmla="*/ 0 h 225"/>
                <a:gd name="T4" fmla="*/ 107 w 338"/>
                <a:gd name="T5" fmla="*/ 0 h 225"/>
                <a:gd name="T6" fmla="*/ 30 w 338"/>
                <a:gd name="T7" fmla="*/ 73 h 225"/>
                <a:gd name="T8" fmla="*/ 30 w 338"/>
                <a:gd name="T9" fmla="*/ 86 h 225"/>
                <a:gd name="T10" fmla="*/ 0 w 338"/>
                <a:gd name="T11" fmla="*/ 110 h 225"/>
                <a:gd name="T12" fmla="*/ 0 w 338"/>
                <a:gd name="T13" fmla="*/ 168 h 225"/>
                <a:gd name="T14" fmla="*/ 169 w 338"/>
                <a:gd name="T15" fmla="*/ 168 h 225"/>
                <a:gd name="T16" fmla="*/ 107 w 338"/>
                <a:gd name="T17" fmla="*/ 168 h 225"/>
                <a:gd name="T18" fmla="*/ 185 w 338"/>
                <a:gd name="T19" fmla="*/ 217 h 225"/>
                <a:gd name="T20" fmla="*/ 246 w 338"/>
                <a:gd name="T21" fmla="*/ 254 h 225"/>
                <a:gd name="T22" fmla="*/ 403 w 338"/>
                <a:gd name="T23" fmla="*/ 326 h 225"/>
                <a:gd name="T24" fmla="*/ 480 w 338"/>
                <a:gd name="T25" fmla="*/ 365 h 225"/>
                <a:gd name="T26" fmla="*/ 527 w 338"/>
                <a:gd name="T27" fmla="*/ 387 h 225"/>
                <a:gd name="T28" fmla="*/ 590 w 338"/>
                <a:gd name="T29" fmla="*/ 387 h 225"/>
                <a:gd name="T30" fmla="*/ 682 w 338"/>
                <a:gd name="T31" fmla="*/ 412 h 225"/>
                <a:gd name="T32" fmla="*/ 729 w 338"/>
                <a:gd name="T33" fmla="*/ 375 h 225"/>
                <a:gd name="T34" fmla="*/ 744 w 338"/>
                <a:gd name="T35" fmla="*/ 339 h 225"/>
                <a:gd name="T36" fmla="*/ 744 w 338"/>
                <a:gd name="T37" fmla="*/ 315 h 225"/>
                <a:gd name="T38" fmla="*/ 744 w 338"/>
                <a:gd name="T39" fmla="*/ 266 h 225"/>
                <a:gd name="T40" fmla="*/ 744 w 338"/>
                <a:gd name="T41" fmla="*/ 242 h 225"/>
                <a:gd name="T42" fmla="*/ 635 w 338"/>
                <a:gd name="T43" fmla="*/ 204 h 225"/>
                <a:gd name="T44" fmla="*/ 559 w 338"/>
                <a:gd name="T45" fmla="*/ 144 h 225"/>
                <a:gd name="T46" fmla="*/ 559 w 338"/>
                <a:gd name="T47" fmla="*/ 131 h 225"/>
                <a:gd name="T48" fmla="*/ 542 w 338"/>
                <a:gd name="T49" fmla="*/ 131 h 225"/>
                <a:gd name="T50" fmla="*/ 296 w 338"/>
                <a:gd name="T51" fmla="*/ 0 h 2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8" h="225">
                  <a:moveTo>
                    <a:pt x="134" y="0"/>
                  </a:moveTo>
                  <a:lnTo>
                    <a:pt x="77" y="0"/>
                  </a:lnTo>
                  <a:lnTo>
                    <a:pt x="49" y="0"/>
                  </a:lnTo>
                  <a:lnTo>
                    <a:pt x="14" y="40"/>
                  </a:lnTo>
                  <a:lnTo>
                    <a:pt x="14" y="46"/>
                  </a:lnTo>
                  <a:lnTo>
                    <a:pt x="0" y="59"/>
                  </a:lnTo>
                  <a:lnTo>
                    <a:pt x="0" y="92"/>
                  </a:lnTo>
                  <a:lnTo>
                    <a:pt x="77" y="92"/>
                  </a:lnTo>
                  <a:lnTo>
                    <a:pt x="49" y="92"/>
                  </a:lnTo>
                  <a:lnTo>
                    <a:pt x="84" y="119"/>
                  </a:lnTo>
                  <a:lnTo>
                    <a:pt x="112" y="138"/>
                  </a:lnTo>
                  <a:lnTo>
                    <a:pt x="183" y="178"/>
                  </a:lnTo>
                  <a:lnTo>
                    <a:pt x="218" y="198"/>
                  </a:lnTo>
                  <a:lnTo>
                    <a:pt x="239" y="211"/>
                  </a:lnTo>
                  <a:lnTo>
                    <a:pt x="267" y="211"/>
                  </a:lnTo>
                  <a:lnTo>
                    <a:pt x="309" y="224"/>
                  </a:lnTo>
                  <a:lnTo>
                    <a:pt x="330" y="204"/>
                  </a:lnTo>
                  <a:lnTo>
                    <a:pt x="337" y="185"/>
                  </a:lnTo>
                  <a:lnTo>
                    <a:pt x="337" y="172"/>
                  </a:lnTo>
                  <a:lnTo>
                    <a:pt x="337" y="145"/>
                  </a:lnTo>
                  <a:lnTo>
                    <a:pt x="337" y="132"/>
                  </a:lnTo>
                  <a:lnTo>
                    <a:pt x="288" y="112"/>
                  </a:lnTo>
                  <a:lnTo>
                    <a:pt x="253" y="79"/>
                  </a:lnTo>
                  <a:lnTo>
                    <a:pt x="253" y="72"/>
                  </a:lnTo>
                  <a:lnTo>
                    <a:pt x="246" y="72"/>
                  </a:lnTo>
                  <a:lnTo>
                    <a:pt x="134"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3" name="Freeform 151">
              <a:extLst>
                <a:ext uri="{FF2B5EF4-FFF2-40B4-BE49-F238E27FC236}">
                  <a16:creationId xmlns:a16="http://schemas.microsoft.com/office/drawing/2014/main" id="{59CA3F92-4CF5-E934-BC02-A7C15BC1B5A3}"/>
                </a:ext>
              </a:extLst>
            </p:cNvPr>
            <p:cNvSpPr>
              <a:spLocks/>
            </p:cNvSpPr>
            <p:nvPr/>
          </p:nvSpPr>
          <p:spPr bwMode="auto">
            <a:xfrm>
              <a:off x="4705" y="3064"/>
              <a:ext cx="146" cy="198"/>
            </a:xfrm>
            <a:custGeom>
              <a:avLst/>
              <a:gdLst>
                <a:gd name="T0" fmla="*/ 257 w 125"/>
                <a:gd name="T1" fmla="*/ 0 h 175"/>
                <a:gd name="T2" fmla="*/ 65 w 125"/>
                <a:gd name="T3" fmla="*/ 0 h 175"/>
                <a:gd name="T4" fmla="*/ 0 w 125"/>
                <a:gd name="T5" fmla="*/ 12 h 175"/>
                <a:gd name="T6" fmla="*/ 26 w 125"/>
                <a:gd name="T7" fmla="*/ 121 h 175"/>
                <a:gd name="T8" fmla="*/ 54 w 125"/>
                <a:gd name="T9" fmla="*/ 227 h 175"/>
                <a:gd name="T10" fmla="*/ 13 w 125"/>
                <a:gd name="T11" fmla="*/ 256 h 175"/>
                <a:gd name="T12" fmla="*/ 54 w 125"/>
                <a:gd name="T13" fmla="*/ 322 h 175"/>
                <a:gd name="T14" fmla="*/ 78 w 125"/>
                <a:gd name="T15" fmla="*/ 322 h 175"/>
                <a:gd name="T16" fmla="*/ 220 w 125"/>
                <a:gd name="T17" fmla="*/ 214 h 175"/>
                <a:gd name="T18" fmla="*/ 257 w 125"/>
                <a:gd name="T19" fmla="*/ 149 h 175"/>
                <a:gd name="T20" fmla="*/ 269 w 125"/>
                <a:gd name="T21" fmla="*/ 79 h 175"/>
                <a:gd name="T22" fmla="*/ 269 w 125"/>
                <a:gd name="T23" fmla="*/ 79 h 175"/>
                <a:gd name="T24" fmla="*/ 257 w 125"/>
                <a:gd name="T25" fmla="*/ 0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 h="175">
                  <a:moveTo>
                    <a:pt x="118" y="0"/>
                  </a:moveTo>
                  <a:lnTo>
                    <a:pt x="30" y="0"/>
                  </a:lnTo>
                  <a:lnTo>
                    <a:pt x="0" y="7"/>
                  </a:lnTo>
                  <a:lnTo>
                    <a:pt x="12" y="65"/>
                  </a:lnTo>
                  <a:lnTo>
                    <a:pt x="24" y="123"/>
                  </a:lnTo>
                  <a:lnTo>
                    <a:pt x="6" y="138"/>
                  </a:lnTo>
                  <a:lnTo>
                    <a:pt x="24" y="174"/>
                  </a:lnTo>
                  <a:lnTo>
                    <a:pt x="36" y="174"/>
                  </a:lnTo>
                  <a:lnTo>
                    <a:pt x="101" y="116"/>
                  </a:lnTo>
                  <a:lnTo>
                    <a:pt x="118" y="80"/>
                  </a:lnTo>
                  <a:lnTo>
                    <a:pt x="124" y="43"/>
                  </a:lnTo>
                  <a:lnTo>
                    <a:pt x="11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4" name="Freeform 152">
              <a:extLst>
                <a:ext uri="{FF2B5EF4-FFF2-40B4-BE49-F238E27FC236}">
                  <a16:creationId xmlns:a16="http://schemas.microsoft.com/office/drawing/2014/main" id="{C286B654-E1BA-804E-A18F-98AB1EFAF04B}"/>
                </a:ext>
              </a:extLst>
            </p:cNvPr>
            <p:cNvSpPr>
              <a:spLocks/>
            </p:cNvSpPr>
            <p:nvPr/>
          </p:nvSpPr>
          <p:spPr bwMode="auto">
            <a:xfrm>
              <a:off x="4816" y="2489"/>
              <a:ext cx="620" cy="444"/>
            </a:xfrm>
            <a:custGeom>
              <a:avLst/>
              <a:gdLst>
                <a:gd name="T0" fmla="*/ 717 w 530"/>
                <a:gd name="T1" fmla="*/ 213 h 394"/>
                <a:gd name="T2" fmla="*/ 638 w 530"/>
                <a:gd name="T3" fmla="*/ 263 h 394"/>
                <a:gd name="T4" fmla="*/ 558 w 530"/>
                <a:gd name="T5" fmla="*/ 291 h 394"/>
                <a:gd name="T6" fmla="*/ 482 w 530"/>
                <a:gd name="T7" fmla="*/ 330 h 394"/>
                <a:gd name="T8" fmla="*/ 429 w 530"/>
                <a:gd name="T9" fmla="*/ 343 h 394"/>
                <a:gd name="T10" fmla="*/ 364 w 530"/>
                <a:gd name="T11" fmla="*/ 358 h 394"/>
                <a:gd name="T12" fmla="*/ 274 w 530"/>
                <a:gd name="T13" fmla="*/ 398 h 394"/>
                <a:gd name="T14" fmla="*/ 195 w 530"/>
                <a:gd name="T15" fmla="*/ 410 h 394"/>
                <a:gd name="T16" fmla="*/ 77 w 530"/>
                <a:gd name="T17" fmla="*/ 439 h 394"/>
                <a:gd name="T18" fmla="*/ 77 w 530"/>
                <a:gd name="T19" fmla="*/ 517 h 394"/>
                <a:gd name="T20" fmla="*/ 77 w 530"/>
                <a:gd name="T21" fmla="*/ 543 h 394"/>
                <a:gd name="T22" fmla="*/ 0 w 530"/>
                <a:gd name="T23" fmla="*/ 570 h 394"/>
                <a:gd name="T24" fmla="*/ 64 w 530"/>
                <a:gd name="T25" fmla="*/ 648 h 394"/>
                <a:gd name="T26" fmla="*/ 64 w 530"/>
                <a:gd name="T27" fmla="*/ 674 h 394"/>
                <a:gd name="T28" fmla="*/ 90 w 530"/>
                <a:gd name="T29" fmla="*/ 713 h 394"/>
                <a:gd name="T30" fmla="*/ 274 w 530"/>
                <a:gd name="T31" fmla="*/ 597 h 394"/>
                <a:gd name="T32" fmla="*/ 377 w 530"/>
                <a:gd name="T33" fmla="*/ 584 h 394"/>
                <a:gd name="T34" fmla="*/ 492 w 530"/>
                <a:gd name="T35" fmla="*/ 543 h 394"/>
                <a:gd name="T36" fmla="*/ 611 w 530"/>
                <a:gd name="T37" fmla="*/ 543 h 394"/>
                <a:gd name="T38" fmla="*/ 662 w 530"/>
                <a:gd name="T39" fmla="*/ 543 h 394"/>
                <a:gd name="T40" fmla="*/ 783 w 530"/>
                <a:gd name="T41" fmla="*/ 517 h 394"/>
                <a:gd name="T42" fmla="*/ 805 w 530"/>
                <a:gd name="T43" fmla="*/ 398 h 394"/>
                <a:gd name="T44" fmla="*/ 833 w 530"/>
                <a:gd name="T45" fmla="*/ 330 h 394"/>
                <a:gd name="T46" fmla="*/ 860 w 530"/>
                <a:gd name="T47" fmla="*/ 263 h 394"/>
                <a:gd name="T48" fmla="*/ 925 w 530"/>
                <a:gd name="T49" fmla="*/ 186 h 394"/>
                <a:gd name="T50" fmla="*/ 1055 w 530"/>
                <a:gd name="T51" fmla="*/ 132 h 394"/>
                <a:gd name="T52" fmla="*/ 1121 w 530"/>
                <a:gd name="T53" fmla="*/ 106 h 394"/>
                <a:gd name="T54" fmla="*/ 1159 w 530"/>
                <a:gd name="T55" fmla="*/ 68 h 394"/>
                <a:gd name="T56" fmla="*/ 1121 w 530"/>
                <a:gd name="T57" fmla="*/ 27 h 394"/>
                <a:gd name="T58" fmla="*/ 1067 w 530"/>
                <a:gd name="T59" fmla="*/ 0 h 394"/>
                <a:gd name="T60" fmla="*/ 950 w 530"/>
                <a:gd name="T61" fmla="*/ 14 h 394"/>
                <a:gd name="T62" fmla="*/ 886 w 530"/>
                <a:gd name="T63" fmla="*/ 41 h 394"/>
                <a:gd name="T64" fmla="*/ 847 w 530"/>
                <a:gd name="T65" fmla="*/ 80 h 394"/>
                <a:gd name="T66" fmla="*/ 847 w 530"/>
                <a:gd name="T67" fmla="*/ 80 h 394"/>
                <a:gd name="T68" fmla="*/ 717 w 530"/>
                <a:gd name="T69" fmla="*/ 213 h 3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0" h="394">
                  <a:moveTo>
                    <a:pt x="327" y="117"/>
                  </a:moveTo>
                  <a:lnTo>
                    <a:pt x="291" y="145"/>
                  </a:lnTo>
                  <a:lnTo>
                    <a:pt x="255" y="160"/>
                  </a:lnTo>
                  <a:lnTo>
                    <a:pt x="220" y="182"/>
                  </a:lnTo>
                  <a:lnTo>
                    <a:pt x="196" y="189"/>
                  </a:lnTo>
                  <a:lnTo>
                    <a:pt x="166" y="197"/>
                  </a:lnTo>
                  <a:lnTo>
                    <a:pt x="125" y="219"/>
                  </a:lnTo>
                  <a:lnTo>
                    <a:pt x="89" y="226"/>
                  </a:lnTo>
                  <a:lnTo>
                    <a:pt x="35" y="241"/>
                  </a:lnTo>
                  <a:lnTo>
                    <a:pt x="35" y="284"/>
                  </a:lnTo>
                  <a:lnTo>
                    <a:pt x="35" y="299"/>
                  </a:lnTo>
                  <a:lnTo>
                    <a:pt x="0" y="313"/>
                  </a:lnTo>
                  <a:lnTo>
                    <a:pt x="29" y="357"/>
                  </a:lnTo>
                  <a:lnTo>
                    <a:pt x="29" y="371"/>
                  </a:lnTo>
                  <a:lnTo>
                    <a:pt x="41" y="393"/>
                  </a:lnTo>
                  <a:lnTo>
                    <a:pt x="125" y="328"/>
                  </a:lnTo>
                  <a:lnTo>
                    <a:pt x="172" y="321"/>
                  </a:lnTo>
                  <a:lnTo>
                    <a:pt x="225" y="299"/>
                  </a:lnTo>
                  <a:lnTo>
                    <a:pt x="279" y="299"/>
                  </a:lnTo>
                  <a:lnTo>
                    <a:pt x="303" y="299"/>
                  </a:lnTo>
                  <a:lnTo>
                    <a:pt x="357" y="284"/>
                  </a:lnTo>
                  <a:lnTo>
                    <a:pt x="368" y="219"/>
                  </a:lnTo>
                  <a:lnTo>
                    <a:pt x="380" y="182"/>
                  </a:lnTo>
                  <a:lnTo>
                    <a:pt x="392" y="145"/>
                  </a:lnTo>
                  <a:lnTo>
                    <a:pt x="422" y="102"/>
                  </a:lnTo>
                  <a:lnTo>
                    <a:pt x="481" y="73"/>
                  </a:lnTo>
                  <a:lnTo>
                    <a:pt x="511" y="59"/>
                  </a:lnTo>
                  <a:lnTo>
                    <a:pt x="529" y="37"/>
                  </a:lnTo>
                  <a:lnTo>
                    <a:pt x="511" y="15"/>
                  </a:lnTo>
                  <a:lnTo>
                    <a:pt x="487" y="0"/>
                  </a:lnTo>
                  <a:lnTo>
                    <a:pt x="433" y="8"/>
                  </a:lnTo>
                  <a:lnTo>
                    <a:pt x="404" y="22"/>
                  </a:lnTo>
                  <a:lnTo>
                    <a:pt x="386" y="44"/>
                  </a:lnTo>
                  <a:lnTo>
                    <a:pt x="327" y="11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5" name="Freeform 153">
              <a:extLst>
                <a:ext uri="{FF2B5EF4-FFF2-40B4-BE49-F238E27FC236}">
                  <a16:creationId xmlns:a16="http://schemas.microsoft.com/office/drawing/2014/main" id="{676328C5-FE73-23B6-E6CB-6A93A8603B59}"/>
                </a:ext>
              </a:extLst>
            </p:cNvPr>
            <p:cNvSpPr>
              <a:spLocks/>
            </p:cNvSpPr>
            <p:nvPr/>
          </p:nvSpPr>
          <p:spPr bwMode="auto">
            <a:xfrm>
              <a:off x="5329" y="2621"/>
              <a:ext cx="128" cy="116"/>
            </a:xfrm>
            <a:custGeom>
              <a:avLst/>
              <a:gdLst>
                <a:gd name="T0" fmla="*/ 229 w 109"/>
                <a:gd name="T1" fmla="*/ 0 h 103"/>
                <a:gd name="T2" fmla="*/ 133 w 109"/>
                <a:gd name="T3" fmla="*/ 0 h 103"/>
                <a:gd name="T4" fmla="*/ 94 w 109"/>
                <a:gd name="T5" fmla="*/ 38 h 103"/>
                <a:gd name="T6" fmla="*/ 26 w 109"/>
                <a:gd name="T7" fmla="*/ 104 h 103"/>
                <a:gd name="T8" fmla="*/ 13 w 109"/>
                <a:gd name="T9" fmla="*/ 144 h 103"/>
                <a:gd name="T10" fmla="*/ 0 w 109"/>
                <a:gd name="T11" fmla="*/ 185 h 103"/>
                <a:gd name="T12" fmla="*/ 13 w 109"/>
                <a:gd name="T13" fmla="*/ 185 h 103"/>
                <a:gd name="T14" fmla="*/ 120 w 109"/>
                <a:gd name="T15" fmla="*/ 130 h 103"/>
                <a:gd name="T16" fmla="*/ 215 w 109"/>
                <a:gd name="T17" fmla="*/ 90 h 103"/>
                <a:gd name="T18" fmla="*/ 242 w 109"/>
                <a:gd name="T19" fmla="*/ 52 h 103"/>
                <a:gd name="T20" fmla="*/ 229 w 109"/>
                <a:gd name="T21" fmla="*/ 0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9" h="103">
                  <a:moveTo>
                    <a:pt x="102" y="0"/>
                  </a:moveTo>
                  <a:lnTo>
                    <a:pt x="60" y="0"/>
                  </a:lnTo>
                  <a:lnTo>
                    <a:pt x="42" y="21"/>
                  </a:lnTo>
                  <a:lnTo>
                    <a:pt x="12" y="58"/>
                  </a:lnTo>
                  <a:lnTo>
                    <a:pt x="6" y="80"/>
                  </a:lnTo>
                  <a:lnTo>
                    <a:pt x="0" y="102"/>
                  </a:lnTo>
                  <a:lnTo>
                    <a:pt x="6" y="102"/>
                  </a:lnTo>
                  <a:lnTo>
                    <a:pt x="54" y="72"/>
                  </a:lnTo>
                  <a:lnTo>
                    <a:pt x="96" y="50"/>
                  </a:lnTo>
                  <a:lnTo>
                    <a:pt x="108" y="28"/>
                  </a:lnTo>
                  <a:lnTo>
                    <a:pt x="102"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6" name="Freeform 154">
              <a:extLst>
                <a:ext uri="{FF2B5EF4-FFF2-40B4-BE49-F238E27FC236}">
                  <a16:creationId xmlns:a16="http://schemas.microsoft.com/office/drawing/2014/main" id="{E01C095E-2E5B-B7C8-937F-058BF355CFDA}"/>
                </a:ext>
              </a:extLst>
            </p:cNvPr>
            <p:cNvSpPr>
              <a:spLocks/>
            </p:cNvSpPr>
            <p:nvPr/>
          </p:nvSpPr>
          <p:spPr bwMode="auto">
            <a:xfrm>
              <a:off x="5219" y="1840"/>
              <a:ext cx="467" cy="650"/>
            </a:xfrm>
            <a:custGeom>
              <a:avLst/>
              <a:gdLst>
                <a:gd name="T0" fmla="*/ 742 w 399"/>
                <a:gd name="T1" fmla="*/ 55 h 576"/>
                <a:gd name="T2" fmla="*/ 627 w 399"/>
                <a:gd name="T3" fmla="*/ 12 h 576"/>
                <a:gd name="T4" fmla="*/ 586 w 399"/>
                <a:gd name="T5" fmla="*/ 0 h 576"/>
                <a:gd name="T6" fmla="*/ 533 w 399"/>
                <a:gd name="T7" fmla="*/ 12 h 576"/>
                <a:gd name="T8" fmla="*/ 533 w 399"/>
                <a:gd name="T9" fmla="*/ 105 h 576"/>
                <a:gd name="T10" fmla="*/ 533 w 399"/>
                <a:gd name="T11" fmla="*/ 175 h 576"/>
                <a:gd name="T12" fmla="*/ 482 w 399"/>
                <a:gd name="T13" fmla="*/ 293 h 576"/>
                <a:gd name="T14" fmla="*/ 417 w 399"/>
                <a:gd name="T15" fmla="*/ 414 h 576"/>
                <a:gd name="T16" fmla="*/ 404 w 399"/>
                <a:gd name="T17" fmla="*/ 480 h 576"/>
                <a:gd name="T18" fmla="*/ 364 w 399"/>
                <a:gd name="T19" fmla="*/ 559 h 576"/>
                <a:gd name="T20" fmla="*/ 298 w 399"/>
                <a:gd name="T21" fmla="*/ 641 h 576"/>
                <a:gd name="T22" fmla="*/ 233 w 399"/>
                <a:gd name="T23" fmla="*/ 706 h 576"/>
                <a:gd name="T24" fmla="*/ 207 w 399"/>
                <a:gd name="T25" fmla="*/ 785 h 576"/>
                <a:gd name="T26" fmla="*/ 77 w 399"/>
                <a:gd name="T27" fmla="*/ 866 h 576"/>
                <a:gd name="T28" fmla="*/ 0 w 399"/>
                <a:gd name="T29" fmla="*/ 959 h 576"/>
                <a:gd name="T30" fmla="*/ 116 w 399"/>
                <a:gd name="T31" fmla="*/ 973 h 576"/>
                <a:gd name="T32" fmla="*/ 207 w 399"/>
                <a:gd name="T33" fmla="*/ 959 h 576"/>
                <a:gd name="T34" fmla="*/ 273 w 399"/>
                <a:gd name="T35" fmla="*/ 959 h 576"/>
                <a:gd name="T36" fmla="*/ 273 w 399"/>
                <a:gd name="T37" fmla="*/ 1052 h 576"/>
                <a:gd name="T38" fmla="*/ 351 w 399"/>
                <a:gd name="T39" fmla="*/ 985 h 576"/>
                <a:gd name="T40" fmla="*/ 364 w 399"/>
                <a:gd name="T41" fmla="*/ 841 h 576"/>
                <a:gd name="T42" fmla="*/ 442 w 399"/>
                <a:gd name="T43" fmla="*/ 641 h 576"/>
                <a:gd name="T44" fmla="*/ 507 w 399"/>
                <a:gd name="T45" fmla="*/ 507 h 576"/>
                <a:gd name="T46" fmla="*/ 652 w 399"/>
                <a:gd name="T47" fmla="*/ 399 h 576"/>
                <a:gd name="T48" fmla="*/ 796 w 399"/>
                <a:gd name="T49" fmla="*/ 360 h 576"/>
                <a:gd name="T50" fmla="*/ 874 w 399"/>
                <a:gd name="T51" fmla="*/ 307 h 576"/>
                <a:gd name="T52" fmla="*/ 874 w 399"/>
                <a:gd name="T53" fmla="*/ 280 h 576"/>
                <a:gd name="T54" fmla="*/ 874 w 399"/>
                <a:gd name="T55" fmla="*/ 280 h 576"/>
                <a:gd name="T56" fmla="*/ 742 w 399"/>
                <a:gd name="T57" fmla="*/ 55 h 5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9" h="576">
                  <a:moveTo>
                    <a:pt x="338" y="30"/>
                  </a:moveTo>
                  <a:lnTo>
                    <a:pt x="285" y="7"/>
                  </a:lnTo>
                  <a:lnTo>
                    <a:pt x="267" y="0"/>
                  </a:lnTo>
                  <a:lnTo>
                    <a:pt x="243" y="7"/>
                  </a:lnTo>
                  <a:lnTo>
                    <a:pt x="243" y="58"/>
                  </a:lnTo>
                  <a:lnTo>
                    <a:pt x="243" y="95"/>
                  </a:lnTo>
                  <a:lnTo>
                    <a:pt x="220" y="160"/>
                  </a:lnTo>
                  <a:lnTo>
                    <a:pt x="190" y="226"/>
                  </a:lnTo>
                  <a:lnTo>
                    <a:pt x="184" y="262"/>
                  </a:lnTo>
                  <a:lnTo>
                    <a:pt x="166" y="306"/>
                  </a:lnTo>
                  <a:lnTo>
                    <a:pt x="136" y="350"/>
                  </a:lnTo>
                  <a:lnTo>
                    <a:pt x="106" y="386"/>
                  </a:lnTo>
                  <a:lnTo>
                    <a:pt x="94" y="430"/>
                  </a:lnTo>
                  <a:lnTo>
                    <a:pt x="35" y="473"/>
                  </a:lnTo>
                  <a:lnTo>
                    <a:pt x="0" y="524"/>
                  </a:lnTo>
                  <a:lnTo>
                    <a:pt x="53" y="532"/>
                  </a:lnTo>
                  <a:lnTo>
                    <a:pt x="94" y="524"/>
                  </a:lnTo>
                  <a:lnTo>
                    <a:pt x="124" y="524"/>
                  </a:lnTo>
                  <a:lnTo>
                    <a:pt x="124" y="575"/>
                  </a:lnTo>
                  <a:lnTo>
                    <a:pt x="160" y="539"/>
                  </a:lnTo>
                  <a:lnTo>
                    <a:pt x="166" y="459"/>
                  </a:lnTo>
                  <a:lnTo>
                    <a:pt x="202" y="350"/>
                  </a:lnTo>
                  <a:lnTo>
                    <a:pt x="231" y="277"/>
                  </a:lnTo>
                  <a:lnTo>
                    <a:pt x="297" y="218"/>
                  </a:lnTo>
                  <a:lnTo>
                    <a:pt x="362" y="197"/>
                  </a:lnTo>
                  <a:lnTo>
                    <a:pt x="398" y="168"/>
                  </a:lnTo>
                  <a:lnTo>
                    <a:pt x="398" y="153"/>
                  </a:lnTo>
                  <a:lnTo>
                    <a:pt x="338" y="3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7" name="Freeform 155">
              <a:extLst>
                <a:ext uri="{FF2B5EF4-FFF2-40B4-BE49-F238E27FC236}">
                  <a16:creationId xmlns:a16="http://schemas.microsoft.com/office/drawing/2014/main" id="{DC5A6533-6811-2C00-BF46-1C8ACEEDA35E}"/>
                </a:ext>
              </a:extLst>
            </p:cNvPr>
            <p:cNvSpPr>
              <a:spLocks/>
            </p:cNvSpPr>
            <p:nvPr/>
          </p:nvSpPr>
          <p:spPr bwMode="auto">
            <a:xfrm>
              <a:off x="5407" y="2473"/>
              <a:ext cx="188" cy="140"/>
            </a:xfrm>
            <a:custGeom>
              <a:avLst/>
              <a:gdLst>
                <a:gd name="T0" fmla="*/ 258 w 161"/>
                <a:gd name="T1" fmla="*/ 93 h 124"/>
                <a:gd name="T2" fmla="*/ 207 w 161"/>
                <a:gd name="T3" fmla="*/ 53 h 124"/>
                <a:gd name="T4" fmla="*/ 168 w 161"/>
                <a:gd name="T5" fmla="*/ 26 h 124"/>
                <a:gd name="T6" fmla="*/ 78 w 161"/>
                <a:gd name="T7" fmla="*/ 0 h 124"/>
                <a:gd name="T8" fmla="*/ 26 w 161"/>
                <a:gd name="T9" fmla="*/ 0 h 124"/>
                <a:gd name="T10" fmla="*/ 0 w 161"/>
                <a:gd name="T11" fmla="*/ 67 h 124"/>
                <a:gd name="T12" fmla="*/ 0 w 161"/>
                <a:gd name="T13" fmla="*/ 93 h 124"/>
                <a:gd name="T14" fmla="*/ 104 w 161"/>
                <a:gd name="T15" fmla="*/ 134 h 124"/>
                <a:gd name="T16" fmla="*/ 117 w 161"/>
                <a:gd name="T17" fmla="*/ 147 h 124"/>
                <a:gd name="T18" fmla="*/ 141 w 161"/>
                <a:gd name="T19" fmla="*/ 175 h 124"/>
                <a:gd name="T20" fmla="*/ 154 w 161"/>
                <a:gd name="T21" fmla="*/ 213 h 124"/>
                <a:gd name="T22" fmla="*/ 154 w 161"/>
                <a:gd name="T23" fmla="*/ 226 h 124"/>
                <a:gd name="T24" fmla="*/ 220 w 161"/>
                <a:gd name="T25" fmla="*/ 213 h 124"/>
                <a:gd name="T26" fmla="*/ 348 w 161"/>
                <a:gd name="T27" fmla="*/ 175 h 124"/>
                <a:gd name="T28" fmla="*/ 348 w 161"/>
                <a:gd name="T29" fmla="*/ 159 h 124"/>
                <a:gd name="T30" fmla="*/ 348 w 161"/>
                <a:gd name="T31" fmla="*/ 159 h 124"/>
                <a:gd name="T32" fmla="*/ 258 w 161"/>
                <a:gd name="T33" fmla="*/ 93 h 1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124">
                  <a:moveTo>
                    <a:pt x="119" y="51"/>
                  </a:moveTo>
                  <a:lnTo>
                    <a:pt x="95" y="29"/>
                  </a:lnTo>
                  <a:lnTo>
                    <a:pt x="77" y="14"/>
                  </a:lnTo>
                  <a:lnTo>
                    <a:pt x="36" y="0"/>
                  </a:lnTo>
                  <a:lnTo>
                    <a:pt x="12" y="0"/>
                  </a:lnTo>
                  <a:lnTo>
                    <a:pt x="0" y="36"/>
                  </a:lnTo>
                  <a:lnTo>
                    <a:pt x="0" y="51"/>
                  </a:lnTo>
                  <a:lnTo>
                    <a:pt x="48" y="73"/>
                  </a:lnTo>
                  <a:lnTo>
                    <a:pt x="54" y="80"/>
                  </a:lnTo>
                  <a:lnTo>
                    <a:pt x="65" y="95"/>
                  </a:lnTo>
                  <a:lnTo>
                    <a:pt x="71" y="116"/>
                  </a:lnTo>
                  <a:lnTo>
                    <a:pt x="71" y="123"/>
                  </a:lnTo>
                  <a:lnTo>
                    <a:pt x="101" y="116"/>
                  </a:lnTo>
                  <a:lnTo>
                    <a:pt x="160" y="95"/>
                  </a:lnTo>
                  <a:lnTo>
                    <a:pt x="160" y="87"/>
                  </a:lnTo>
                  <a:lnTo>
                    <a:pt x="119" y="5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8" name="Freeform 156">
              <a:extLst>
                <a:ext uri="{FF2B5EF4-FFF2-40B4-BE49-F238E27FC236}">
                  <a16:creationId xmlns:a16="http://schemas.microsoft.com/office/drawing/2014/main" id="{7D7D8AEB-32EB-966B-F4CB-9789EA5EF76A}"/>
                </a:ext>
              </a:extLst>
            </p:cNvPr>
            <p:cNvSpPr>
              <a:spLocks/>
            </p:cNvSpPr>
            <p:nvPr/>
          </p:nvSpPr>
          <p:spPr bwMode="auto">
            <a:xfrm>
              <a:off x="5114" y="1824"/>
              <a:ext cx="315" cy="485"/>
            </a:xfrm>
            <a:custGeom>
              <a:avLst/>
              <a:gdLst>
                <a:gd name="T0" fmla="*/ 591 w 269"/>
                <a:gd name="T1" fmla="*/ 0 h 430"/>
                <a:gd name="T2" fmla="*/ 472 w 269"/>
                <a:gd name="T3" fmla="*/ 0 h 430"/>
                <a:gd name="T4" fmla="*/ 404 w 269"/>
                <a:gd name="T5" fmla="*/ 0 h 430"/>
                <a:gd name="T6" fmla="*/ 404 w 269"/>
                <a:gd name="T7" fmla="*/ 67 h 430"/>
                <a:gd name="T8" fmla="*/ 369 w 269"/>
                <a:gd name="T9" fmla="*/ 147 h 430"/>
                <a:gd name="T10" fmla="*/ 315 w 269"/>
                <a:gd name="T11" fmla="*/ 187 h 430"/>
                <a:gd name="T12" fmla="*/ 234 w 269"/>
                <a:gd name="T13" fmla="*/ 212 h 430"/>
                <a:gd name="T14" fmla="*/ 185 w 269"/>
                <a:gd name="T15" fmla="*/ 291 h 430"/>
                <a:gd name="T16" fmla="*/ 158 w 269"/>
                <a:gd name="T17" fmla="*/ 397 h 430"/>
                <a:gd name="T18" fmla="*/ 144 w 269"/>
                <a:gd name="T19" fmla="*/ 530 h 430"/>
                <a:gd name="T20" fmla="*/ 40 w 269"/>
                <a:gd name="T21" fmla="*/ 610 h 430"/>
                <a:gd name="T22" fmla="*/ 0 w 269"/>
                <a:gd name="T23" fmla="*/ 705 h 430"/>
                <a:gd name="T24" fmla="*/ 0 w 269"/>
                <a:gd name="T25" fmla="*/ 730 h 430"/>
                <a:gd name="T26" fmla="*/ 26 w 269"/>
                <a:gd name="T27" fmla="*/ 771 h 430"/>
                <a:gd name="T28" fmla="*/ 131 w 269"/>
                <a:gd name="T29" fmla="*/ 784 h 430"/>
                <a:gd name="T30" fmla="*/ 171 w 269"/>
                <a:gd name="T31" fmla="*/ 784 h 430"/>
                <a:gd name="T32" fmla="*/ 249 w 269"/>
                <a:gd name="T33" fmla="*/ 743 h 430"/>
                <a:gd name="T34" fmla="*/ 274 w 269"/>
                <a:gd name="T35" fmla="*/ 688 h 430"/>
                <a:gd name="T36" fmla="*/ 342 w 269"/>
                <a:gd name="T37" fmla="*/ 637 h 430"/>
                <a:gd name="T38" fmla="*/ 392 w 269"/>
                <a:gd name="T39" fmla="*/ 597 h 430"/>
                <a:gd name="T40" fmla="*/ 392 w 269"/>
                <a:gd name="T41" fmla="*/ 544 h 430"/>
                <a:gd name="T42" fmla="*/ 404 w 269"/>
                <a:gd name="T43" fmla="*/ 479 h 430"/>
                <a:gd name="T44" fmla="*/ 432 w 269"/>
                <a:gd name="T45" fmla="*/ 411 h 430"/>
                <a:gd name="T46" fmla="*/ 459 w 269"/>
                <a:gd name="T47" fmla="*/ 345 h 430"/>
                <a:gd name="T48" fmla="*/ 472 w 269"/>
                <a:gd name="T49" fmla="*/ 332 h 430"/>
                <a:gd name="T50" fmla="*/ 513 w 269"/>
                <a:gd name="T51" fmla="*/ 291 h 430"/>
                <a:gd name="T52" fmla="*/ 576 w 269"/>
                <a:gd name="T53" fmla="*/ 239 h 430"/>
                <a:gd name="T54" fmla="*/ 576 w 269"/>
                <a:gd name="T55" fmla="*/ 226 h 430"/>
                <a:gd name="T56" fmla="*/ 591 w 269"/>
                <a:gd name="T57" fmla="*/ 0 h 4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69" h="430">
                  <a:moveTo>
                    <a:pt x="268" y="0"/>
                  </a:moveTo>
                  <a:lnTo>
                    <a:pt x="214" y="0"/>
                  </a:lnTo>
                  <a:lnTo>
                    <a:pt x="184" y="0"/>
                  </a:lnTo>
                  <a:lnTo>
                    <a:pt x="184" y="36"/>
                  </a:lnTo>
                  <a:lnTo>
                    <a:pt x="167" y="80"/>
                  </a:lnTo>
                  <a:lnTo>
                    <a:pt x="143" y="102"/>
                  </a:lnTo>
                  <a:lnTo>
                    <a:pt x="107" y="116"/>
                  </a:lnTo>
                  <a:lnTo>
                    <a:pt x="84" y="160"/>
                  </a:lnTo>
                  <a:lnTo>
                    <a:pt x="72" y="218"/>
                  </a:lnTo>
                  <a:lnTo>
                    <a:pt x="66" y="291"/>
                  </a:lnTo>
                  <a:lnTo>
                    <a:pt x="18" y="335"/>
                  </a:lnTo>
                  <a:lnTo>
                    <a:pt x="0" y="386"/>
                  </a:lnTo>
                  <a:lnTo>
                    <a:pt x="0" y="400"/>
                  </a:lnTo>
                  <a:lnTo>
                    <a:pt x="12" y="422"/>
                  </a:lnTo>
                  <a:lnTo>
                    <a:pt x="60" y="429"/>
                  </a:lnTo>
                  <a:lnTo>
                    <a:pt x="78" y="429"/>
                  </a:lnTo>
                  <a:lnTo>
                    <a:pt x="113" y="407"/>
                  </a:lnTo>
                  <a:lnTo>
                    <a:pt x="125" y="378"/>
                  </a:lnTo>
                  <a:lnTo>
                    <a:pt x="155" y="349"/>
                  </a:lnTo>
                  <a:lnTo>
                    <a:pt x="178" y="327"/>
                  </a:lnTo>
                  <a:lnTo>
                    <a:pt x="178" y="298"/>
                  </a:lnTo>
                  <a:lnTo>
                    <a:pt x="184" y="262"/>
                  </a:lnTo>
                  <a:lnTo>
                    <a:pt x="196" y="225"/>
                  </a:lnTo>
                  <a:lnTo>
                    <a:pt x="208" y="189"/>
                  </a:lnTo>
                  <a:lnTo>
                    <a:pt x="214" y="182"/>
                  </a:lnTo>
                  <a:lnTo>
                    <a:pt x="232" y="160"/>
                  </a:lnTo>
                  <a:lnTo>
                    <a:pt x="262" y="131"/>
                  </a:lnTo>
                  <a:lnTo>
                    <a:pt x="262" y="123"/>
                  </a:lnTo>
                  <a:lnTo>
                    <a:pt x="26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9" name="Freeform 157">
              <a:extLst>
                <a:ext uri="{FF2B5EF4-FFF2-40B4-BE49-F238E27FC236}">
                  <a16:creationId xmlns:a16="http://schemas.microsoft.com/office/drawing/2014/main" id="{FB0C22FD-9707-257D-C4AC-99E130FE8D24}"/>
                </a:ext>
              </a:extLst>
            </p:cNvPr>
            <p:cNvSpPr>
              <a:spLocks/>
            </p:cNvSpPr>
            <p:nvPr/>
          </p:nvSpPr>
          <p:spPr bwMode="auto">
            <a:xfrm>
              <a:off x="4836" y="2021"/>
              <a:ext cx="357" cy="215"/>
            </a:xfrm>
            <a:custGeom>
              <a:avLst/>
              <a:gdLst>
                <a:gd name="T0" fmla="*/ 590 w 305"/>
                <a:gd name="T1" fmla="*/ 144 h 191"/>
                <a:gd name="T2" fmla="*/ 537 w 305"/>
                <a:gd name="T3" fmla="*/ 132 h 191"/>
                <a:gd name="T4" fmla="*/ 433 w 305"/>
                <a:gd name="T5" fmla="*/ 27 h 191"/>
                <a:gd name="T6" fmla="*/ 394 w 305"/>
                <a:gd name="T7" fmla="*/ 0 h 191"/>
                <a:gd name="T8" fmla="*/ 353 w 305"/>
                <a:gd name="T9" fmla="*/ 0 h 191"/>
                <a:gd name="T10" fmla="*/ 275 w 305"/>
                <a:gd name="T11" fmla="*/ 41 h 191"/>
                <a:gd name="T12" fmla="*/ 250 w 305"/>
                <a:gd name="T13" fmla="*/ 54 h 191"/>
                <a:gd name="T14" fmla="*/ 158 w 305"/>
                <a:gd name="T15" fmla="*/ 91 h 191"/>
                <a:gd name="T16" fmla="*/ 78 w 305"/>
                <a:gd name="T17" fmla="*/ 118 h 191"/>
                <a:gd name="T18" fmla="*/ 54 w 305"/>
                <a:gd name="T19" fmla="*/ 171 h 191"/>
                <a:gd name="T20" fmla="*/ 13 w 305"/>
                <a:gd name="T21" fmla="*/ 292 h 191"/>
                <a:gd name="T22" fmla="*/ 0 w 305"/>
                <a:gd name="T23" fmla="*/ 343 h 191"/>
                <a:gd name="T24" fmla="*/ 158 w 305"/>
                <a:gd name="T25" fmla="*/ 343 h 191"/>
                <a:gd name="T26" fmla="*/ 224 w 305"/>
                <a:gd name="T27" fmla="*/ 304 h 191"/>
                <a:gd name="T28" fmla="*/ 300 w 305"/>
                <a:gd name="T29" fmla="*/ 292 h 191"/>
                <a:gd name="T30" fmla="*/ 394 w 305"/>
                <a:gd name="T31" fmla="*/ 276 h 191"/>
                <a:gd name="T32" fmla="*/ 483 w 305"/>
                <a:gd name="T33" fmla="*/ 304 h 191"/>
                <a:gd name="T34" fmla="*/ 524 w 305"/>
                <a:gd name="T35" fmla="*/ 343 h 191"/>
                <a:gd name="T36" fmla="*/ 563 w 305"/>
                <a:gd name="T37" fmla="*/ 304 h 191"/>
                <a:gd name="T38" fmla="*/ 641 w 305"/>
                <a:gd name="T39" fmla="*/ 240 h 191"/>
                <a:gd name="T40" fmla="*/ 668 w 305"/>
                <a:gd name="T41" fmla="*/ 213 h 191"/>
                <a:gd name="T42" fmla="*/ 668 w 305"/>
                <a:gd name="T43" fmla="*/ 213 h 191"/>
                <a:gd name="T44" fmla="*/ 590 w 305"/>
                <a:gd name="T45" fmla="*/ 144 h 1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5" h="191">
                  <a:moveTo>
                    <a:pt x="268" y="80"/>
                  </a:moveTo>
                  <a:lnTo>
                    <a:pt x="244" y="73"/>
                  </a:lnTo>
                  <a:lnTo>
                    <a:pt x="197" y="15"/>
                  </a:lnTo>
                  <a:lnTo>
                    <a:pt x="179" y="0"/>
                  </a:lnTo>
                  <a:lnTo>
                    <a:pt x="161" y="0"/>
                  </a:lnTo>
                  <a:lnTo>
                    <a:pt x="126" y="22"/>
                  </a:lnTo>
                  <a:lnTo>
                    <a:pt x="114" y="30"/>
                  </a:lnTo>
                  <a:lnTo>
                    <a:pt x="72" y="51"/>
                  </a:lnTo>
                  <a:lnTo>
                    <a:pt x="36" y="66"/>
                  </a:lnTo>
                  <a:lnTo>
                    <a:pt x="24" y="95"/>
                  </a:lnTo>
                  <a:lnTo>
                    <a:pt x="6" y="161"/>
                  </a:lnTo>
                  <a:lnTo>
                    <a:pt x="0" y="190"/>
                  </a:lnTo>
                  <a:lnTo>
                    <a:pt x="72" y="190"/>
                  </a:lnTo>
                  <a:lnTo>
                    <a:pt x="102" y="168"/>
                  </a:lnTo>
                  <a:lnTo>
                    <a:pt x="137" y="161"/>
                  </a:lnTo>
                  <a:lnTo>
                    <a:pt x="179" y="153"/>
                  </a:lnTo>
                  <a:lnTo>
                    <a:pt x="220" y="168"/>
                  </a:lnTo>
                  <a:lnTo>
                    <a:pt x="238" y="190"/>
                  </a:lnTo>
                  <a:lnTo>
                    <a:pt x="256" y="168"/>
                  </a:lnTo>
                  <a:lnTo>
                    <a:pt x="292" y="132"/>
                  </a:lnTo>
                  <a:lnTo>
                    <a:pt x="304" y="117"/>
                  </a:lnTo>
                  <a:lnTo>
                    <a:pt x="268" y="8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0" name="Freeform 158">
              <a:extLst>
                <a:ext uri="{FF2B5EF4-FFF2-40B4-BE49-F238E27FC236}">
                  <a16:creationId xmlns:a16="http://schemas.microsoft.com/office/drawing/2014/main" id="{6B345B3E-2F6F-4543-5DD8-272D6704DA66}"/>
                </a:ext>
              </a:extLst>
            </p:cNvPr>
            <p:cNvSpPr>
              <a:spLocks/>
            </p:cNvSpPr>
            <p:nvPr/>
          </p:nvSpPr>
          <p:spPr bwMode="auto">
            <a:xfrm>
              <a:off x="4002" y="2300"/>
              <a:ext cx="432" cy="354"/>
            </a:xfrm>
            <a:custGeom>
              <a:avLst/>
              <a:gdLst>
                <a:gd name="T0" fmla="*/ 782 w 369"/>
                <a:gd name="T1" fmla="*/ 67 h 313"/>
                <a:gd name="T2" fmla="*/ 782 w 369"/>
                <a:gd name="T3" fmla="*/ 0 h 313"/>
                <a:gd name="T4" fmla="*/ 613 w 369"/>
                <a:gd name="T5" fmla="*/ 12 h 313"/>
                <a:gd name="T6" fmla="*/ 459 w 369"/>
                <a:gd name="T7" fmla="*/ 67 h 313"/>
                <a:gd name="T8" fmla="*/ 338 w 369"/>
                <a:gd name="T9" fmla="*/ 96 h 313"/>
                <a:gd name="T10" fmla="*/ 183 w 369"/>
                <a:gd name="T11" fmla="*/ 162 h 313"/>
                <a:gd name="T12" fmla="*/ 156 w 369"/>
                <a:gd name="T13" fmla="*/ 242 h 313"/>
                <a:gd name="T14" fmla="*/ 143 w 369"/>
                <a:gd name="T15" fmla="*/ 270 h 313"/>
                <a:gd name="T16" fmla="*/ 117 w 369"/>
                <a:gd name="T17" fmla="*/ 363 h 313"/>
                <a:gd name="T18" fmla="*/ 40 w 369"/>
                <a:gd name="T19" fmla="*/ 442 h 313"/>
                <a:gd name="T20" fmla="*/ 0 w 369"/>
                <a:gd name="T21" fmla="*/ 498 h 313"/>
                <a:gd name="T22" fmla="*/ 103 w 369"/>
                <a:gd name="T23" fmla="*/ 577 h 313"/>
                <a:gd name="T24" fmla="*/ 208 w 369"/>
                <a:gd name="T25" fmla="*/ 498 h 313"/>
                <a:gd name="T26" fmla="*/ 338 w 369"/>
                <a:gd name="T27" fmla="*/ 470 h 313"/>
                <a:gd name="T28" fmla="*/ 533 w 369"/>
                <a:gd name="T29" fmla="*/ 420 h 313"/>
                <a:gd name="T30" fmla="*/ 652 w 369"/>
                <a:gd name="T31" fmla="*/ 363 h 313"/>
                <a:gd name="T32" fmla="*/ 770 w 369"/>
                <a:gd name="T33" fmla="*/ 323 h 313"/>
                <a:gd name="T34" fmla="*/ 810 w 369"/>
                <a:gd name="T35" fmla="*/ 310 h 313"/>
                <a:gd name="T36" fmla="*/ 782 w 369"/>
                <a:gd name="T37" fmla="*/ 67 h 3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69" h="313">
                  <a:moveTo>
                    <a:pt x="356" y="36"/>
                  </a:moveTo>
                  <a:lnTo>
                    <a:pt x="356" y="0"/>
                  </a:lnTo>
                  <a:lnTo>
                    <a:pt x="279" y="7"/>
                  </a:lnTo>
                  <a:lnTo>
                    <a:pt x="208" y="36"/>
                  </a:lnTo>
                  <a:lnTo>
                    <a:pt x="154" y="51"/>
                  </a:lnTo>
                  <a:lnTo>
                    <a:pt x="83" y="87"/>
                  </a:lnTo>
                  <a:lnTo>
                    <a:pt x="71" y="131"/>
                  </a:lnTo>
                  <a:lnTo>
                    <a:pt x="65" y="146"/>
                  </a:lnTo>
                  <a:lnTo>
                    <a:pt x="53" y="196"/>
                  </a:lnTo>
                  <a:lnTo>
                    <a:pt x="18" y="240"/>
                  </a:lnTo>
                  <a:lnTo>
                    <a:pt x="0" y="269"/>
                  </a:lnTo>
                  <a:lnTo>
                    <a:pt x="47" y="312"/>
                  </a:lnTo>
                  <a:lnTo>
                    <a:pt x="95" y="269"/>
                  </a:lnTo>
                  <a:lnTo>
                    <a:pt x="154" y="254"/>
                  </a:lnTo>
                  <a:lnTo>
                    <a:pt x="243" y="226"/>
                  </a:lnTo>
                  <a:lnTo>
                    <a:pt x="297" y="196"/>
                  </a:lnTo>
                  <a:lnTo>
                    <a:pt x="350" y="175"/>
                  </a:lnTo>
                  <a:lnTo>
                    <a:pt x="368" y="167"/>
                  </a:lnTo>
                  <a:lnTo>
                    <a:pt x="356" y="3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1" name="Freeform 159">
              <a:extLst>
                <a:ext uri="{FF2B5EF4-FFF2-40B4-BE49-F238E27FC236}">
                  <a16:creationId xmlns:a16="http://schemas.microsoft.com/office/drawing/2014/main" id="{16040869-43A7-48FE-D664-2EF564FB2FAC}"/>
                </a:ext>
              </a:extLst>
            </p:cNvPr>
            <p:cNvSpPr>
              <a:spLocks/>
            </p:cNvSpPr>
            <p:nvPr/>
          </p:nvSpPr>
          <p:spPr bwMode="auto">
            <a:xfrm>
              <a:off x="4422" y="2000"/>
              <a:ext cx="532" cy="482"/>
            </a:xfrm>
            <a:custGeom>
              <a:avLst/>
              <a:gdLst>
                <a:gd name="T0" fmla="*/ 21 w 454"/>
                <a:gd name="T1" fmla="*/ 595 h 427"/>
                <a:gd name="T2" fmla="*/ 0 w 454"/>
                <a:gd name="T3" fmla="*/ 739 h 427"/>
                <a:gd name="T4" fmla="*/ 37 w 454"/>
                <a:gd name="T5" fmla="*/ 781 h 427"/>
                <a:gd name="T6" fmla="*/ 262 w 454"/>
                <a:gd name="T7" fmla="*/ 711 h 427"/>
                <a:gd name="T8" fmla="*/ 347 w 454"/>
                <a:gd name="T9" fmla="*/ 683 h 427"/>
                <a:gd name="T10" fmla="*/ 505 w 454"/>
                <a:gd name="T11" fmla="*/ 621 h 427"/>
                <a:gd name="T12" fmla="*/ 677 w 454"/>
                <a:gd name="T13" fmla="*/ 554 h 427"/>
                <a:gd name="T14" fmla="*/ 768 w 454"/>
                <a:gd name="T15" fmla="*/ 499 h 427"/>
                <a:gd name="T16" fmla="*/ 1001 w 454"/>
                <a:gd name="T17" fmla="*/ 348 h 427"/>
                <a:gd name="T18" fmla="*/ 797 w 454"/>
                <a:gd name="T19" fmla="*/ 394 h 427"/>
                <a:gd name="T20" fmla="*/ 780 w 454"/>
                <a:gd name="T21" fmla="*/ 394 h 427"/>
                <a:gd name="T22" fmla="*/ 716 w 454"/>
                <a:gd name="T23" fmla="*/ 394 h 427"/>
                <a:gd name="T24" fmla="*/ 613 w 454"/>
                <a:gd name="T25" fmla="*/ 394 h 427"/>
                <a:gd name="T26" fmla="*/ 514 w 454"/>
                <a:gd name="T27" fmla="*/ 367 h 427"/>
                <a:gd name="T28" fmla="*/ 384 w 454"/>
                <a:gd name="T29" fmla="*/ 328 h 427"/>
                <a:gd name="T30" fmla="*/ 327 w 454"/>
                <a:gd name="T31" fmla="*/ 281 h 427"/>
                <a:gd name="T32" fmla="*/ 282 w 454"/>
                <a:gd name="T33" fmla="*/ 219 h 427"/>
                <a:gd name="T34" fmla="*/ 243 w 454"/>
                <a:gd name="T35" fmla="*/ 139 h 427"/>
                <a:gd name="T36" fmla="*/ 223 w 454"/>
                <a:gd name="T37" fmla="*/ 0 h 427"/>
                <a:gd name="T38" fmla="*/ 130 w 454"/>
                <a:gd name="T39" fmla="*/ 18 h 427"/>
                <a:gd name="T40" fmla="*/ 75 w 454"/>
                <a:gd name="T41" fmla="*/ 105 h 427"/>
                <a:gd name="T42" fmla="*/ 37 w 454"/>
                <a:gd name="T43" fmla="*/ 260 h 427"/>
                <a:gd name="T44" fmla="*/ 34 w 454"/>
                <a:gd name="T45" fmla="*/ 179 h 427"/>
                <a:gd name="T46" fmla="*/ 34 w 454"/>
                <a:gd name="T47" fmla="*/ 315 h 427"/>
                <a:gd name="T48" fmla="*/ 66 w 454"/>
                <a:gd name="T49" fmla="*/ 414 h 427"/>
                <a:gd name="T50" fmla="*/ 86 w 454"/>
                <a:gd name="T51" fmla="*/ 516 h 427"/>
                <a:gd name="T52" fmla="*/ 29 w 454"/>
                <a:gd name="T53" fmla="*/ 590 h 427"/>
                <a:gd name="T54" fmla="*/ 0 w 454"/>
                <a:gd name="T55" fmla="*/ 646 h 427"/>
                <a:gd name="T56" fmla="*/ 21 w 454"/>
                <a:gd name="T57" fmla="*/ 595 h 4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54" h="427">
                  <a:moveTo>
                    <a:pt x="9" y="325"/>
                  </a:moveTo>
                  <a:lnTo>
                    <a:pt x="0" y="403"/>
                  </a:lnTo>
                  <a:lnTo>
                    <a:pt x="17" y="426"/>
                  </a:lnTo>
                  <a:lnTo>
                    <a:pt x="119" y="388"/>
                  </a:lnTo>
                  <a:lnTo>
                    <a:pt x="157" y="373"/>
                  </a:lnTo>
                  <a:lnTo>
                    <a:pt x="229" y="338"/>
                  </a:lnTo>
                  <a:lnTo>
                    <a:pt x="306" y="302"/>
                  </a:lnTo>
                  <a:lnTo>
                    <a:pt x="347" y="272"/>
                  </a:lnTo>
                  <a:lnTo>
                    <a:pt x="453" y="190"/>
                  </a:lnTo>
                  <a:lnTo>
                    <a:pt x="360" y="215"/>
                  </a:lnTo>
                  <a:lnTo>
                    <a:pt x="353" y="215"/>
                  </a:lnTo>
                  <a:lnTo>
                    <a:pt x="324" y="215"/>
                  </a:lnTo>
                  <a:lnTo>
                    <a:pt x="277" y="215"/>
                  </a:lnTo>
                  <a:lnTo>
                    <a:pt x="233" y="200"/>
                  </a:lnTo>
                  <a:lnTo>
                    <a:pt x="174" y="180"/>
                  </a:lnTo>
                  <a:lnTo>
                    <a:pt x="148" y="154"/>
                  </a:lnTo>
                  <a:lnTo>
                    <a:pt x="128" y="120"/>
                  </a:lnTo>
                  <a:lnTo>
                    <a:pt x="110" y="76"/>
                  </a:lnTo>
                  <a:lnTo>
                    <a:pt x="101" y="0"/>
                  </a:lnTo>
                  <a:lnTo>
                    <a:pt x="59" y="10"/>
                  </a:lnTo>
                  <a:lnTo>
                    <a:pt x="34" y="58"/>
                  </a:lnTo>
                  <a:lnTo>
                    <a:pt x="17" y="142"/>
                  </a:lnTo>
                  <a:lnTo>
                    <a:pt x="15" y="98"/>
                  </a:lnTo>
                  <a:lnTo>
                    <a:pt x="15" y="172"/>
                  </a:lnTo>
                  <a:lnTo>
                    <a:pt x="30" y="226"/>
                  </a:lnTo>
                  <a:lnTo>
                    <a:pt x="38" y="282"/>
                  </a:lnTo>
                  <a:lnTo>
                    <a:pt x="13" y="322"/>
                  </a:lnTo>
                  <a:lnTo>
                    <a:pt x="0" y="353"/>
                  </a:lnTo>
                  <a:lnTo>
                    <a:pt x="9" y="325"/>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2" name="Freeform 160">
              <a:extLst>
                <a:ext uri="{FF2B5EF4-FFF2-40B4-BE49-F238E27FC236}">
                  <a16:creationId xmlns:a16="http://schemas.microsoft.com/office/drawing/2014/main" id="{E24422A4-B79F-DB1F-17A7-22DD26EF968A}"/>
                </a:ext>
              </a:extLst>
            </p:cNvPr>
            <p:cNvSpPr>
              <a:spLocks/>
            </p:cNvSpPr>
            <p:nvPr/>
          </p:nvSpPr>
          <p:spPr bwMode="auto">
            <a:xfrm>
              <a:off x="3933" y="2078"/>
              <a:ext cx="522" cy="297"/>
            </a:xfrm>
            <a:custGeom>
              <a:avLst/>
              <a:gdLst>
                <a:gd name="T0" fmla="*/ 901 w 446"/>
                <a:gd name="T1" fmla="*/ 0 h 263"/>
                <a:gd name="T2" fmla="*/ 796 w 446"/>
                <a:gd name="T3" fmla="*/ 0 h 263"/>
                <a:gd name="T4" fmla="*/ 693 w 446"/>
                <a:gd name="T5" fmla="*/ 41 h 263"/>
                <a:gd name="T6" fmla="*/ 537 w 446"/>
                <a:gd name="T7" fmla="*/ 65 h 263"/>
                <a:gd name="T8" fmla="*/ 467 w 446"/>
                <a:gd name="T9" fmla="*/ 93 h 263"/>
                <a:gd name="T10" fmla="*/ 349 w 446"/>
                <a:gd name="T11" fmla="*/ 101 h 263"/>
                <a:gd name="T12" fmla="*/ 228 w 446"/>
                <a:gd name="T13" fmla="*/ 138 h 263"/>
                <a:gd name="T14" fmla="*/ 144 w 446"/>
                <a:gd name="T15" fmla="*/ 176 h 263"/>
                <a:gd name="T16" fmla="*/ 77 w 446"/>
                <a:gd name="T17" fmla="*/ 227 h 263"/>
                <a:gd name="T18" fmla="*/ 0 w 446"/>
                <a:gd name="T19" fmla="*/ 280 h 263"/>
                <a:gd name="T20" fmla="*/ 0 w 446"/>
                <a:gd name="T21" fmla="*/ 349 h 263"/>
                <a:gd name="T22" fmla="*/ 63 w 446"/>
                <a:gd name="T23" fmla="*/ 411 h 263"/>
                <a:gd name="T24" fmla="*/ 116 w 446"/>
                <a:gd name="T25" fmla="*/ 427 h 263"/>
                <a:gd name="T26" fmla="*/ 169 w 446"/>
                <a:gd name="T27" fmla="*/ 468 h 263"/>
                <a:gd name="T28" fmla="*/ 183 w 446"/>
                <a:gd name="T29" fmla="*/ 481 h 263"/>
                <a:gd name="T30" fmla="*/ 404 w 446"/>
                <a:gd name="T31" fmla="*/ 402 h 263"/>
                <a:gd name="T32" fmla="*/ 520 w 446"/>
                <a:gd name="T33" fmla="*/ 375 h 263"/>
                <a:gd name="T34" fmla="*/ 652 w 446"/>
                <a:gd name="T35" fmla="*/ 323 h 263"/>
                <a:gd name="T36" fmla="*/ 730 w 446"/>
                <a:gd name="T37" fmla="*/ 309 h 263"/>
                <a:gd name="T38" fmla="*/ 796 w 446"/>
                <a:gd name="T39" fmla="*/ 268 h 263"/>
                <a:gd name="T40" fmla="*/ 887 w 446"/>
                <a:gd name="T41" fmla="*/ 255 h 263"/>
                <a:gd name="T42" fmla="*/ 971 w 446"/>
                <a:gd name="T43" fmla="*/ 224 h 263"/>
                <a:gd name="T44" fmla="*/ 978 w 446"/>
                <a:gd name="T45" fmla="*/ 160 h 263"/>
                <a:gd name="T46" fmla="*/ 978 w 446"/>
                <a:gd name="T47" fmla="*/ 93 h 263"/>
                <a:gd name="T48" fmla="*/ 978 w 446"/>
                <a:gd name="T49" fmla="*/ 41 h 263"/>
                <a:gd name="T50" fmla="*/ 901 w 446"/>
                <a:gd name="T51" fmla="*/ 0 h 2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46" h="263">
                  <a:moveTo>
                    <a:pt x="410" y="0"/>
                  </a:moveTo>
                  <a:lnTo>
                    <a:pt x="362" y="0"/>
                  </a:lnTo>
                  <a:lnTo>
                    <a:pt x="315" y="22"/>
                  </a:lnTo>
                  <a:lnTo>
                    <a:pt x="244" y="35"/>
                  </a:lnTo>
                  <a:lnTo>
                    <a:pt x="213" y="51"/>
                  </a:lnTo>
                  <a:lnTo>
                    <a:pt x="159" y="55"/>
                  </a:lnTo>
                  <a:lnTo>
                    <a:pt x="104" y="75"/>
                  </a:lnTo>
                  <a:lnTo>
                    <a:pt x="66" y="96"/>
                  </a:lnTo>
                  <a:lnTo>
                    <a:pt x="35" y="124"/>
                  </a:lnTo>
                  <a:lnTo>
                    <a:pt x="0" y="153"/>
                  </a:lnTo>
                  <a:lnTo>
                    <a:pt x="0" y="190"/>
                  </a:lnTo>
                  <a:lnTo>
                    <a:pt x="28" y="223"/>
                  </a:lnTo>
                  <a:lnTo>
                    <a:pt x="53" y="233"/>
                  </a:lnTo>
                  <a:lnTo>
                    <a:pt x="77" y="255"/>
                  </a:lnTo>
                  <a:lnTo>
                    <a:pt x="83" y="262"/>
                  </a:lnTo>
                  <a:lnTo>
                    <a:pt x="184" y="219"/>
                  </a:lnTo>
                  <a:lnTo>
                    <a:pt x="237" y="204"/>
                  </a:lnTo>
                  <a:lnTo>
                    <a:pt x="297" y="175"/>
                  </a:lnTo>
                  <a:lnTo>
                    <a:pt x="332" y="168"/>
                  </a:lnTo>
                  <a:lnTo>
                    <a:pt x="362" y="146"/>
                  </a:lnTo>
                  <a:lnTo>
                    <a:pt x="404" y="139"/>
                  </a:lnTo>
                  <a:lnTo>
                    <a:pt x="443" y="121"/>
                  </a:lnTo>
                  <a:lnTo>
                    <a:pt x="445" y="88"/>
                  </a:lnTo>
                  <a:lnTo>
                    <a:pt x="445" y="51"/>
                  </a:lnTo>
                  <a:lnTo>
                    <a:pt x="445" y="22"/>
                  </a:lnTo>
                  <a:lnTo>
                    <a:pt x="41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3" name="Freeform 161">
              <a:extLst>
                <a:ext uri="{FF2B5EF4-FFF2-40B4-BE49-F238E27FC236}">
                  <a16:creationId xmlns:a16="http://schemas.microsoft.com/office/drawing/2014/main" id="{564F8256-AE26-40C6-B4F5-17882F81199D}"/>
                </a:ext>
              </a:extLst>
            </p:cNvPr>
            <p:cNvSpPr>
              <a:spLocks/>
            </p:cNvSpPr>
            <p:nvPr/>
          </p:nvSpPr>
          <p:spPr bwMode="auto">
            <a:xfrm>
              <a:off x="3614" y="2587"/>
              <a:ext cx="452" cy="236"/>
            </a:xfrm>
            <a:custGeom>
              <a:avLst/>
              <a:gdLst>
                <a:gd name="T0" fmla="*/ 705 w 386"/>
                <a:gd name="T1" fmla="*/ 0 h 209"/>
                <a:gd name="T2" fmla="*/ 560 w 386"/>
                <a:gd name="T3" fmla="*/ 37 h 209"/>
                <a:gd name="T4" fmla="*/ 450 w 386"/>
                <a:gd name="T5" fmla="*/ 55 h 209"/>
                <a:gd name="T6" fmla="*/ 254 w 386"/>
                <a:gd name="T7" fmla="*/ 140 h 209"/>
                <a:gd name="T8" fmla="*/ 167 w 386"/>
                <a:gd name="T9" fmla="*/ 147 h 209"/>
                <a:gd name="T10" fmla="*/ 0 w 386"/>
                <a:gd name="T11" fmla="*/ 160 h 209"/>
                <a:gd name="T12" fmla="*/ 0 w 386"/>
                <a:gd name="T13" fmla="*/ 201 h 209"/>
                <a:gd name="T14" fmla="*/ 37 w 386"/>
                <a:gd name="T15" fmla="*/ 336 h 209"/>
                <a:gd name="T16" fmla="*/ 151 w 386"/>
                <a:gd name="T17" fmla="*/ 382 h 209"/>
                <a:gd name="T18" fmla="*/ 254 w 386"/>
                <a:gd name="T19" fmla="*/ 382 h 209"/>
                <a:gd name="T20" fmla="*/ 450 w 386"/>
                <a:gd name="T21" fmla="*/ 344 h 209"/>
                <a:gd name="T22" fmla="*/ 639 w 386"/>
                <a:gd name="T23" fmla="*/ 297 h 209"/>
                <a:gd name="T24" fmla="*/ 768 w 386"/>
                <a:gd name="T25" fmla="*/ 187 h 209"/>
                <a:gd name="T26" fmla="*/ 810 w 386"/>
                <a:gd name="T27" fmla="*/ 105 h 209"/>
                <a:gd name="T28" fmla="*/ 836 w 386"/>
                <a:gd name="T29" fmla="*/ 93 h 209"/>
                <a:gd name="T30" fmla="*/ 848 w 386"/>
                <a:gd name="T31" fmla="*/ 80 h 209"/>
                <a:gd name="T32" fmla="*/ 705 w 386"/>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6" h="209">
                  <a:moveTo>
                    <a:pt x="320" y="0"/>
                  </a:moveTo>
                  <a:lnTo>
                    <a:pt x="254" y="20"/>
                  </a:lnTo>
                  <a:lnTo>
                    <a:pt x="204" y="30"/>
                  </a:lnTo>
                  <a:lnTo>
                    <a:pt x="115" y="76"/>
                  </a:lnTo>
                  <a:lnTo>
                    <a:pt x="76" y="80"/>
                  </a:lnTo>
                  <a:lnTo>
                    <a:pt x="0" y="88"/>
                  </a:lnTo>
                  <a:lnTo>
                    <a:pt x="0" y="110"/>
                  </a:lnTo>
                  <a:lnTo>
                    <a:pt x="17" y="183"/>
                  </a:lnTo>
                  <a:lnTo>
                    <a:pt x="68" y="208"/>
                  </a:lnTo>
                  <a:lnTo>
                    <a:pt x="115" y="208"/>
                  </a:lnTo>
                  <a:lnTo>
                    <a:pt x="204" y="188"/>
                  </a:lnTo>
                  <a:lnTo>
                    <a:pt x="290" y="161"/>
                  </a:lnTo>
                  <a:lnTo>
                    <a:pt x="348" y="102"/>
                  </a:lnTo>
                  <a:lnTo>
                    <a:pt x="368" y="58"/>
                  </a:lnTo>
                  <a:lnTo>
                    <a:pt x="380" y="51"/>
                  </a:lnTo>
                  <a:lnTo>
                    <a:pt x="385" y="44"/>
                  </a:lnTo>
                  <a:lnTo>
                    <a:pt x="32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4" name="Freeform 162">
              <a:extLst>
                <a:ext uri="{FF2B5EF4-FFF2-40B4-BE49-F238E27FC236}">
                  <a16:creationId xmlns:a16="http://schemas.microsoft.com/office/drawing/2014/main" id="{6DADA361-704A-447F-A10D-4F46B592209B}"/>
                </a:ext>
              </a:extLst>
            </p:cNvPr>
            <p:cNvSpPr>
              <a:spLocks/>
            </p:cNvSpPr>
            <p:nvPr/>
          </p:nvSpPr>
          <p:spPr bwMode="auto">
            <a:xfrm>
              <a:off x="3981" y="1487"/>
              <a:ext cx="383" cy="626"/>
            </a:xfrm>
            <a:custGeom>
              <a:avLst/>
              <a:gdLst>
                <a:gd name="T0" fmla="*/ 342 w 327"/>
                <a:gd name="T1" fmla="*/ 0 h 555"/>
                <a:gd name="T2" fmla="*/ 131 w 327"/>
                <a:gd name="T3" fmla="*/ 53 h 555"/>
                <a:gd name="T4" fmla="*/ 40 w 327"/>
                <a:gd name="T5" fmla="*/ 120 h 555"/>
                <a:gd name="T6" fmla="*/ 40 w 327"/>
                <a:gd name="T7" fmla="*/ 160 h 555"/>
                <a:gd name="T8" fmla="*/ 13 w 327"/>
                <a:gd name="T9" fmla="*/ 267 h 555"/>
                <a:gd name="T10" fmla="*/ 0 w 327"/>
                <a:gd name="T11" fmla="*/ 345 h 555"/>
                <a:gd name="T12" fmla="*/ 0 w 327"/>
                <a:gd name="T13" fmla="*/ 385 h 555"/>
                <a:gd name="T14" fmla="*/ 13 w 327"/>
                <a:gd name="T15" fmla="*/ 467 h 555"/>
                <a:gd name="T16" fmla="*/ 13 w 327"/>
                <a:gd name="T17" fmla="*/ 467 h 555"/>
                <a:gd name="T18" fmla="*/ 75 w 327"/>
                <a:gd name="T19" fmla="*/ 509 h 555"/>
                <a:gd name="T20" fmla="*/ 131 w 327"/>
                <a:gd name="T21" fmla="*/ 530 h 555"/>
                <a:gd name="T22" fmla="*/ 184 w 327"/>
                <a:gd name="T23" fmla="*/ 571 h 555"/>
                <a:gd name="T24" fmla="*/ 223 w 327"/>
                <a:gd name="T25" fmla="*/ 665 h 555"/>
                <a:gd name="T26" fmla="*/ 223 w 327"/>
                <a:gd name="T27" fmla="*/ 773 h 555"/>
                <a:gd name="T28" fmla="*/ 233 w 327"/>
                <a:gd name="T29" fmla="*/ 872 h 555"/>
                <a:gd name="T30" fmla="*/ 369 w 327"/>
                <a:gd name="T31" fmla="*/ 918 h 555"/>
                <a:gd name="T32" fmla="*/ 419 w 327"/>
                <a:gd name="T33" fmla="*/ 944 h 555"/>
                <a:gd name="T34" fmla="*/ 419 w 327"/>
                <a:gd name="T35" fmla="*/ 997 h 555"/>
                <a:gd name="T36" fmla="*/ 476 w 327"/>
                <a:gd name="T37" fmla="*/ 1012 h 555"/>
                <a:gd name="T38" fmla="*/ 627 w 327"/>
                <a:gd name="T39" fmla="*/ 1012 h 555"/>
                <a:gd name="T40" fmla="*/ 719 w 327"/>
                <a:gd name="T41" fmla="*/ 954 h 555"/>
                <a:gd name="T42" fmla="*/ 628 w 327"/>
                <a:gd name="T43" fmla="*/ 889 h 555"/>
                <a:gd name="T44" fmla="*/ 628 w 327"/>
                <a:gd name="T45" fmla="*/ 785 h 555"/>
                <a:gd name="T46" fmla="*/ 628 w 327"/>
                <a:gd name="T47" fmla="*/ 653 h 555"/>
                <a:gd name="T48" fmla="*/ 617 w 327"/>
                <a:gd name="T49" fmla="*/ 438 h 555"/>
                <a:gd name="T50" fmla="*/ 552 w 327"/>
                <a:gd name="T51" fmla="*/ 385 h 555"/>
                <a:gd name="T52" fmla="*/ 486 w 327"/>
                <a:gd name="T53" fmla="*/ 255 h 555"/>
                <a:gd name="T54" fmla="*/ 472 w 327"/>
                <a:gd name="T55" fmla="*/ 120 h 555"/>
                <a:gd name="T56" fmla="*/ 419 w 327"/>
                <a:gd name="T57" fmla="*/ 68 h 555"/>
                <a:gd name="T58" fmla="*/ 419 w 327"/>
                <a:gd name="T59" fmla="*/ 68 h 555"/>
                <a:gd name="T60" fmla="*/ 342 w 327"/>
                <a:gd name="T61" fmla="*/ 0 h 5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27" h="555">
                  <a:moveTo>
                    <a:pt x="155" y="0"/>
                  </a:moveTo>
                  <a:lnTo>
                    <a:pt x="60" y="29"/>
                  </a:lnTo>
                  <a:lnTo>
                    <a:pt x="18" y="66"/>
                  </a:lnTo>
                  <a:lnTo>
                    <a:pt x="18" y="88"/>
                  </a:lnTo>
                  <a:lnTo>
                    <a:pt x="6" y="146"/>
                  </a:lnTo>
                  <a:lnTo>
                    <a:pt x="0" y="189"/>
                  </a:lnTo>
                  <a:lnTo>
                    <a:pt x="0" y="211"/>
                  </a:lnTo>
                  <a:lnTo>
                    <a:pt x="6" y="255"/>
                  </a:lnTo>
                  <a:lnTo>
                    <a:pt x="34" y="279"/>
                  </a:lnTo>
                  <a:lnTo>
                    <a:pt x="60" y="291"/>
                  </a:lnTo>
                  <a:lnTo>
                    <a:pt x="83" y="313"/>
                  </a:lnTo>
                  <a:lnTo>
                    <a:pt x="101" y="364"/>
                  </a:lnTo>
                  <a:lnTo>
                    <a:pt x="101" y="423"/>
                  </a:lnTo>
                  <a:lnTo>
                    <a:pt x="106" y="477"/>
                  </a:lnTo>
                  <a:lnTo>
                    <a:pt x="167" y="503"/>
                  </a:lnTo>
                  <a:lnTo>
                    <a:pt x="190" y="517"/>
                  </a:lnTo>
                  <a:lnTo>
                    <a:pt x="190" y="546"/>
                  </a:lnTo>
                  <a:lnTo>
                    <a:pt x="216" y="554"/>
                  </a:lnTo>
                  <a:lnTo>
                    <a:pt x="284" y="554"/>
                  </a:lnTo>
                  <a:lnTo>
                    <a:pt x="326" y="523"/>
                  </a:lnTo>
                  <a:lnTo>
                    <a:pt x="285" y="488"/>
                  </a:lnTo>
                  <a:lnTo>
                    <a:pt x="285" y="430"/>
                  </a:lnTo>
                  <a:lnTo>
                    <a:pt x="285" y="357"/>
                  </a:lnTo>
                  <a:lnTo>
                    <a:pt x="280" y="239"/>
                  </a:lnTo>
                  <a:lnTo>
                    <a:pt x="250" y="211"/>
                  </a:lnTo>
                  <a:lnTo>
                    <a:pt x="220" y="139"/>
                  </a:lnTo>
                  <a:lnTo>
                    <a:pt x="214" y="66"/>
                  </a:lnTo>
                  <a:lnTo>
                    <a:pt x="190" y="37"/>
                  </a:lnTo>
                  <a:lnTo>
                    <a:pt x="15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5" name="Freeform 163">
              <a:extLst>
                <a:ext uri="{FF2B5EF4-FFF2-40B4-BE49-F238E27FC236}">
                  <a16:creationId xmlns:a16="http://schemas.microsoft.com/office/drawing/2014/main" id="{521E744F-1B94-F162-B447-AD9EFAB5A7B3}"/>
                </a:ext>
              </a:extLst>
            </p:cNvPr>
            <p:cNvSpPr>
              <a:spLocks/>
            </p:cNvSpPr>
            <p:nvPr/>
          </p:nvSpPr>
          <p:spPr bwMode="auto">
            <a:xfrm>
              <a:off x="3884" y="2070"/>
              <a:ext cx="91" cy="191"/>
            </a:xfrm>
            <a:custGeom>
              <a:avLst/>
              <a:gdLst>
                <a:gd name="T0" fmla="*/ 141 w 78"/>
                <a:gd name="T1" fmla="*/ 0 h 169"/>
                <a:gd name="T2" fmla="*/ 40 w 78"/>
                <a:gd name="T3" fmla="*/ 53 h 169"/>
                <a:gd name="T4" fmla="*/ 0 w 78"/>
                <a:gd name="T5" fmla="*/ 96 h 169"/>
                <a:gd name="T6" fmla="*/ 0 w 78"/>
                <a:gd name="T7" fmla="*/ 175 h 169"/>
                <a:gd name="T8" fmla="*/ 40 w 78"/>
                <a:gd name="T9" fmla="*/ 296 h 169"/>
                <a:gd name="T10" fmla="*/ 76 w 78"/>
                <a:gd name="T11" fmla="*/ 311 h 169"/>
                <a:gd name="T12" fmla="*/ 130 w 78"/>
                <a:gd name="T13" fmla="*/ 254 h 169"/>
                <a:gd name="T14" fmla="*/ 154 w 78"/>
                <a:gd name="T15" fmla="*/ 228 h 169"/>
                <a:gd name="T16" fmla="*/ 168 w 78"/>
                <a:gd name="T17" fmla="*/ 200 h 169"/>
                <a:gd name="T18" fmla="*/ 141 w 78"/>
                <a:gd name="T19" fmla="*/ 0 h 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169">
                  <a:moveTo>
                    <a:pt x="65" y="0"/>
                  </a:moveTo>
                  <a:lnTo>
                    <a:pt x="18" y="29"/>
                  </a:lnTo>
                  <a:lnTo>
                    <a:pt x="0" y="51"/>
                  </a:lnTo>
                  <a:lnTo>
                    <a:pt x="0" y="95"/>
                  </a:lnTo>
                  <a:lnTo>
                    <a:pt x="18" y="160"/>
                  </a:lnTo>
                  <a:lnTo>
                    <a:pt x="35" y="168"/>
                  </a:lnTo>
                  <a:lnTo>
                    <a:pt x="59" y="138"/>
                  </a:lnTo>
                  <a:lnTo>
                    <a:pt x="71" y="124"/>
                  </a:lnTo>
                  <a:lnTo>
                    <a:pt x="77" y="109"/>
                  </a:lnTo>
                  <a:lnTo>
                    <a:pt x="6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6" name="Freeform 164">
              <a:extLst>
                <a:ext uri="{FF2B5EF4-FFF2-40B4-BE49-F238E27FC236}">
                  <a16:creationId xmlns:a16="http://schemas.microsoft.com/office/drawing/2014/main" id="{CC27C95A-FD83-A937-6BD9-90F1B228C4B7}"/>
                </a:ext>
              </a:extLst>
            </p:cNvPr>
            <p:cNvSpPr>
              <a:spLocks/>
            </p:cNvSpPr>
            <p:nvPr/>
          </p:nvSpPr>
          <p:spPr bwMode="auto">
            <a:xfrm>
              <a:off x="5066" y="1676"/>
              <a:ext cx="203" cy="157"/>
            </a:xfrm>
            <a:custGeom>
              <a:avLst/>
              <a:gdLst>
                <a:gd name="T0" fmla="*/ 38 w 173"/>
                <a:gd name="T1" fmla="*/ 12 h 139"/>
                <a:gd name="T2" fmla="*/ 25 w 173"/>
                <a:gd name="T3" fmla="*/ 0 h 139"/>
                <a:gd name="T4" fmla="*/ 0 w 173"/>
                <a:gd name="T5" fmla="*/ 53 h 139"/>
                <a:gd name="T6" fmla="*/ 0 w 173"/>
                <a:gd name="T7" fmla="*/ 119 h 139"/>
                <a:gd name="T8" fmla="*/ 38 w 173"/>
                <a:gd name="T9" fmla="*/ 159 h 139"/>
                <a:gd name="T10" fmla="*/ 77 w 173"/>
                <a:gd name="T11" fmla="*/ 200 h 139"/>
                <a:gd name="T12" fmla="*/ 77 w 173"/>
                <a:gd name="T13" fmla="*/ 200 h 139"/>
                <a:gd name="T14" fmla="*/ 171 w 173"/>
                <a:gd name="T15" fmla="*/ 213 h 139"/>
                <a:gd name="T16" fmla="*/ 264 w 173"/>
                <a:gd name="T17" fmla="*/ 241 h 139"/>
                <a:gd name="T18" fmla="*/ 278 w 173"/>
                <a:gd name="T19" fmla="*/ 241 h 139"/>
                <a:gd name="T20" fmla="*/ 305 w 173"/>
                <a:gd name="T21" fmla="*/ 241 h 139"/>
                <a:gd name="T22" fmla="*/ 343 w 173"/>
                <a:gd name="T23" fmla="*/ 254 h 139"/>
                <a:gd name="T24" fmla="*/ 383 w 173"/>
                <a:gd name="T25" fmla="*/ 200 h 139"/>
                <a:gd name="T26" fmla="*/ 305 w 173"/>
                <a:gd name="T27" fmla="*/ 131 h 139"/>
                <a:gd name="T28" fmla="*/ 264 w 173"/>
                <a:gd name="T29" fmla="*/ 108 h 139"/>
                <a:gd name="T30" fmla="*/ 264 w 173"/>
                <a:gd name="T31" fmla="*/ 108 h 139"/>
                <a:gd name="T32" fmla="*/ 38 w 173"/>
                <a:gd name="T33" fmla="*/ 12 h 1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3" h="139">
                  <a:moveTo>
                    <a:pt x="17" y="7"/>
                  </a:moveTo>
                  <a:lnTo>
                    <a:pt x="11" y="0"/>
                  </a:lnTo>
                  <a:lnTo>
                    <a:pt x="0" y="29"/>
                  </a:lnTo>
                  <a:lnTo>
                    <a:pt x="0" y="65"/>
                  </a:lnTo>
                  <a:lnTo>
                    <a:pt x="17" y="87"/>
                  </a:lnTo>
                  <a:lnTo>
                    <a:pt x="35" y="109"/>
                  </a:lnTo>
                  <a:lnTo>
                    <a:pt x="77" y="116"/>
                  </a:lnTo>
                  <a:lnTo>
                    <a:pt x="119" y="131"/>
                  </a:lnTo>
                  <a:lnTo>
                    <a:pt x="125" y="131"/>
                  </a:lnTo>
                  <a:lnTo>
                    <a:pt x="137" y="131"/>
                  </a:lnTo>
                  <a:lnTo>
                    <a:pt x="154" y="138"/>
                  </a:lnTo>
                  <a:lnTo>
                    <a:pt x="172" y="109"/>
                  </a:lnTo>
                  <a:lnTo>
                    <a:pt x="137" y="72"/>
                  </a:lnTo>
                  <a:lnTo>
                    <a:pt x="119" y="58"/>
                  </a:lnTo>
                  <a:lnTo>
                    <a:pt x="17" y="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7" name="Freeform 165">
              <a:extLst>
                <a:ext uri="{FF2B5EF4-FFF2-40B4-BE49-F238E27FC236}">
                  <a16:creationId xmlns:a16="http://schemas.microsoft.com/office/drawing/2014/main" id="{F6935B67-AB1E-B0D1-330C-26867489BC52}"/>
                </a:ext>
              </a:extLst>
            </p:cNvPr>
            <p:cNvSpPr>
              <a:spLocks/>
            </p:cNvSpPr>
            <p:nvPr/>
          </p:nvSpPr>
          <p:spPr bwMode="auto">
            <a:xfrm>
              <a:off x="5031" y="1857"/>
              <a:ext cx="250" cy="214"/>
            </a:xfrm>
            <a:custGeom>
              <a:avLst/>
              <a:gdLst>
                <a:gd name="T0" fmla="*/ 464 w 214"/>
                <a:gd name="T1" fmla="*/ 124 h 190"/>
                <a:gd name="T2" fmla="*/ 311 w 214"/>
                <a:gd name="T3" fmla="*/ 78 h 190"/>
                <a:gd name="T4" fmla="*/ 154 w 214"/>
                <a:gd name="T5" fmla="*/ 27 h 190"/>
                <a:gd name="T6" fmla="*/ 54 w 214"/>
                <a:gd name="T7" fmla="*/ 0 h 190"/>
                <a:gd name="T8" fmla="*/ 0 w 214"/>
                <a:gd name="T9" fmla="*/ 0 h 190"/>
                <a:gd name="T10" fmla="*/ 26 w 214"/>
                <a:gd name="T11" fmla="*/ 78 h 190"/>
                <a:gd name="T12" fmla="*/ 67 w 214"/>
                <a:gd name="T13" fmla="*/ 124 h 190"/>
                <a:gd name="T14" fmla="*/ 141 w 214"/>
                <a:gd name="T15" fmla="*/ 199 h 190"/>
                <a:gd name="T16" fmla="*/ 193 w 214"/>
                <a:gd name="T17" fmla="*/ 239 h 190"/>
                <a:gd name="T18" fmla="*/ 193 w 214"/>
                <a:gd name="T19" fmla="*/ 291 h 190"/>
                <a:gd name="T20" fmla="*/ 234 w 214"/>
                <a:gd name="T21" fmla="*/ 330 h 190"/>
                <a:gd name="T22" fmla="*/ 285 w 214"/>
                <a:gd name="T23" fmla="*/ 342 h 190"/>
                <a:gd name="T24" fmla="*/ 325 w 214"/>
                <a:gd name="T25" fmla="*/ 270 h 190"/>
                <a:gd name="T26" fmla="*/ 380 w 214"/>
                <a:gd name="T27" fmla="*/ 170 h 190"/>
                <a:gd name="T28" fmla="*/ 428 w 214"/>
                <a:gd name="T29" fmla="*/ 143 h 190"/>
                <a:gd name="T30" fmla="*/ 439 w 214"/>
                <a:gd name="T31" fmla="*/ 78 h 190"/>
                <a:gd name="T32" fmla="*/ 439 w 214"/>
                <a:gd name="T33" fmla="*/ 78 h 190"/>
                <a:gd name="T34" fmla="*/ 464 w 214"/>
                <a:gd name="T35" fmla="*/ 124 h 1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4" h="190">
                  <a:moveTo>
                    <a:pt x="213" y="68"/>
                  </a:moveTo>
                  <a:lnTo>
                    <a:pt x="143" y="43"/>
                  </a:lnTo>
                  <a:lnTo>
                    <a:pt x="71" y="15"/>
                  </a:lnTo>
                  <a:lnTo>
                    <a:pt x="24" y="0"/>
                  </a:lnTo>
                  <a:lnTo>
                    <a:pt x="0" y="0"/>
                  </a:lnTo>
                  <a:lnTo>
                    <a:pt x="12" y="43"/>
                  </a:lnTo>
                  <a:lnTo>
                    <a:pt x="31" y="68"/>
                  </a:lnTo>
                  <a:lnTo>
                    <a:pt x="65" y="109"/>
                  </a:lnTo>
                  <a:lnTo>
                    <a:pt x="89" y="131"/>
                  </a:lnTo>
                  <a:lnTo>
                    <a:pt x="89" y="160"/>
                  </a:lnTo>
                  <a:lnTo>
                    <a:pt x="107" y="182"/>
                  </a:lnTo>
                  <a:lnTo>
                    <a:pt x="131" y="189"/>
                  </a:lnTo>
                  <a:lnTo>
                    <a:pt x="150" y="149"/>
                  </a:lnTo>
                  <a:lnTo>
                    <a:pt x="175" y="94"/>
                  </a:lnTo>
                  <a:lnTo>
                    <a:pt x="196" y="79"/>
                  </a:lnTo>
                  <a:lnTo>
                    <a:pt x="202" y="43"/>
                  </a:lnTo>
                  <a:lnTo>
                    <a:pt x="213" y="6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8" name="Freeform 166">
              <a:extLst>
                <a:ext uri="{FF2B5EF4-FFF2-40B4-BE49-F238E27FC236}">
                  <a16:creationId xmlns:a16="http://schemas.microsoft.com/office/drawing/2014/main" id="{BFDAEF70-F639-95E6-87D0-09A0E337A87E}"/>
                </a:ext>
              </a:extLst>
            </p:cNvPr>
            <p:cNvSpPr>
              <a:spLocks/>
            </p:cNvSpPr>
            <p:nvPr/>
          </p:nvSpPr>
          <p:spPr bwMode="auto">
            <a:xfrm>
              <a:off x="5024" y="1454"/>
              <a:ext cx="454" cy="338"/>
            </a:xfrm>
            <a:custGeom>
              <a:avLst/>
              <a:gdLst>
                <a:gd name="T0" fmla="*/ 848 w 388"/>
                <a:gd name="T1" fmla="*/ 458 h 299"/>
                <a:gd name="T2" fmla="*/ 848 w 388"/>
                <a:gd name="T3" fmla="*/ 523 h 299"/>
                <a:gd name="T4" fmla="*/ 810 w 388"/>
                <a:gd name="T5" fmla="*/ 551 h 299"/>
                <a:gd name="T6" fmla="*/ 771 w 388"/>
                <a:gd name="T7" fmla="*/ 551 h 299"/>
                <a:gd name="T8" fmla="*/ 745 w 388"/>
                <a:gd name="T9" fmla="*/ 551 h 299"/>
                <a:gd name="T10" fmla="*/ 731 w 388"/>
                <a:gd name="T11" fmla="*/ 484 h 299"/>
                <a:gd name="T12" fmla="*/ 666 w 388"/>
                <a:gd name="T13" fmla="*/ 484 h 299"/>
                <a:gd name="T14" fmla="*/ 597 w 388"/>
                <a:gd name="T15" fmla="*/ 471 h 299"/>
                <a:gd name="T16" fmla="*/ 508 w 388"/>
                <a:gd name="T17" fmla="*/ 442 h 299"/>
                <a:gd name="T18" fmla="*/ 429 w 388"/>
                <a:gd name="T19" fmla="*/ 401 h 299"/>
                <a:gd name="T20" fmla="*/ 287 w 388"/>
                <a:gd name="T21" fmla="*/ 323 h 299"/>
                <a:gd name="T22" fmla="*/ 208 w 388"/>
                <a:gd name="T23" fmla="*/ 296 h 299"/>
                <a:gd name="T24" fmla="*/ 143 w 388"/>
                <a:gd name="T25" fmla="*/ 270 h 299"/>
                <a:gd name="T26" fmla="*/ 66 w 388"/>
                <a:gd name="T27" fmla="*/ 228 h 299"/>
                <a:gd name="T28" fmla="*/ 0 w 388"/>
                <a:gd name="T29" fmla="*/ 175 h 299"/>
                <a:gd name="T30" fmla="*/ 0 w 388"/>
                <a:gd name="T31" fmla="*/ 0 h 299"/>
                <a:gd name="T32" fmla="*/ 91 w 388"/>
                <a:gd name="T33" fmla="*/ 0 h 299"/>
                <a:gd name="T34" fmla="*/ 168 w 388"/>
                <a:gd name="T35" fmla="*/ 0 h 299"/>
                <a:gd name="T36" fmla="*/ 274 w 388"/>
                <a:gd name="T37" fmla="*/ 136 h 299"/>
                <a:gd name="T38" fmla="*/ 442 w 388"/>
                <a:gd name="T39" fmla="*/ 202 h 299"/>
                <a:gd name="T40" fmla="*/ 558 w 388"/>
                <a:gd name="T41" fmla="*/ 228 h 299"/>
                <a:gd name="T42" fmla="*/ 692 w 388"/>
                <a:gd name="T43" fmla="*/ 284 h 299"/>
                <a:gd name="T44" fmla="*/ 837 w 388"/>
                <a:gd name="T45" fmla="*/ 401 h 299"/>
                <a:gd name="T46" fmla="*/ 837 w 388"/>
                <a:gd name="T47" fmla="*/ 401 h 299"/>
                <a:gd name="T48" fmla="*/ 848 w 388"/>
                <a:gd name="T49" fmla="*/ 458 h 2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8" h="299">
                  <a:moveTo>
                    <a:pt x="387" y="248"/>
                  </a:moveTo>
                  <a:lnTo>
                    <a:pt x="387" y="284"/>
                  </a:lnTo>
                  <a:lnTo>
                    <a:pt x="369" y="298"/>
                  </a:lnTo>
                  <a:lnTo>
                    <a:pt x="351" y="298"/>
                  </a:lnTo>
                  <a:lnTo>
                    <a:pt x="339" y="298"/>
                  </a:lnTo>
                  <a:lnTo>
                    <a:pt x="333" y="262"/>
                  </a:lnTo>
                  <a:lnTo>
                    <a:pt x="303" y="262"/>
                  </a:lnTo>
                  <a:lnTo>
                    <a:pt x="273" y="255"/>
                  </a:lnTo>
                  <a:lnTo>
                    <a:pt x="232" y="240"/>
                  </a:lnTo>
                  <a:lnTo>
                    <a:pt x="196" y="218"/>
                  </a:lnTo>
                  <a:lnTo>
                    <a:pt x="131" y="175"/>
                  </a:lnTo>
                  <a:lnTo>
                    <a:pt x="95" y="160"/>
                  </a:lnTo>
                  <a:lnTo>
                    <a:pt x="65" y="146"/>
                  </a:lnTo>
                  <a:lnTo>
                    <a:pt x="30" y="124"/>
                  </a:lnTo>
                  <a:lnTo>
                    <a:pt x="0" y="95"/>
                  </a:lnTo>
                  <a:lnTo>
                    <a:pt x="0" y="0"/>
                  </a:lnTo>
                  <a:lnTo>
                    <a:pt x="42" y="0"/>
                  </a:lnTo>
                  <a:lnTo>
                    <a:pt x="77" y="0"/>
                  </a:lnTo>
                  <a:lnTo>
                    <a:pt x="125" y="73"/>
                  </a:lnTo>
                  <a:lnTo>
                    <a:pt x="202" y="110"/>
                  </a:lnTo>
                  <a:lnTo>
                    <a:pt x="255" y="124"/>
                  </a:lnTo>
                  <a:lnTo>
                    <a:pt x="315" y="153"/>
                  </a:lnTo>
                  <a:lnTo>
                    <a:pt x="381" y="218"/>
                  </a:lnTo>
                  <a:lnTo>
                    <a:pt x="387" y="24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9" name="Freeform 167">
              <a:extLst>
                <a:ext uri="{FF2B5EF4-FFF2-40B4-BE49-F238E27FC236}">
                  <a16:creationId xmlns:a16="http://schemas.microsoft.com/office/drawing/2014/main" id="{3BBBA0B6-A1D3-C7B2-794E-5487E836473E}"/>
                </a:ext>
              </a:extLst>
            </p:cNvPr>
            <p:cNvSpPr>
              <a:spLocks/>
            </p:cNvSpPr>
            <p:nvPr/>
          </p:nvSpPr>
          <p:spPr bwMode="auto">
            <a:xfrm>
              <a:off x="4580" y="1552"/>
              <a:ext cx="313" cy="647"/>
            </a:xfrm>
            <a:custGeom>
              <a:avLst/>
              <a:gdLst>
                <a:gd name="T0" fmla="*/ 590 w 267"/>
                <a:gd name="T1" fmla="*/ 93 h 573"/>
                <a:gd name="T2" fmla="*/ 420 w 267"/>
                <a:gd name="T3" fmla="*/ 0 h 573"/>
                <a:gd name="T4" fmla="*/ 314 w 267"/>
                <a:gd name="T5" fmla="*/ 0 h 573"/>
                <a:gd name="T6" fmla="*/ 261 w 267"/>
                <a:gd name="T7" fmla="*/ 0 h 573"/>
                <a:gd name="T8" fmla="*/ 162 w 267"/>
                <a:gd name="T9" fmla="*/ 116 h 573"/>
                <a:gd name="T10" fmla="*/ 132 w 267"/>
                <a:gd name="T11" fmla="*/ 164 h 573"/>
                <a:gd name="T12" fmla="*/ 261 w 267"/>
                <a:gd name="T13" fmla="*/ 335 h 573"/>
                <a:gd name="T14" fmla="*/ 226 w 267"/>
                <a:gd name="T15" fmla="*/ 521 h 573"/>
                <a:gd name="T16" fmla="*/ 155 w 267"/>
                <a:gd name="T17" fmla="*/ 790 h 573"/>
                <a:gd name="T18" fmla="*/ 0 w 267"/>
                <a:gd name="T19" fmla="*/ 816 h 573"/>
                <a:gd name="T20" fmla="*/ 40 w 267"/>
                <a:gd name="T21" fmla="*/ 910 h 573"/>
                <a:gd name="T22" fmla="*/ 142 w 267"/>
                <a:gd name="T23" fmla="*/ 965 h 573"/>
                <a:gd name="T24" fmla="*/ 207 w 267"/>
                <a:gd name="T25" fmla="*/ 978 h 573"/>
                <a:gd name="T26" fmla="*/ 233 w 267"/>
                <a:gd name="T27" fmla="*/ 990 h 573"/>
                <a:gd name="T28" fmla="*/ 287 w 267"/>
                <a:gd name="T29" fmla="*/ 1005 h 573"/>
                <a:gd name="T30" fmla="*/ 327 w 267"/>
                <a:gd name="T31" fmla="*/ 1005 h 573"/>
                <a:gd name="T32" fmla="*/ 420 w 267"/>
                <a:gd name="T33" fmla="*/ 1005 h 573"/>
                <a:gd name="T34" fmla="*/ 497 w 267"/>
                <a:gd name="T35" fmla="*/ 1049 h 573"/>
                <a:gd name="T36" fmla="*/ 565 w 267"/>
                <a:gd name="T37" fmla="*/ 871 h 573"/>
                <a:gd name="T38" fmla="*/ 471 w 267"/>
                <a:gd name="T39" fmla="*/ 829 h 573"/>
                <a:gd name="T40" fmla="*/ 451 w 267"/>
                <a:gd name="T41" fmla="*/ 705 h 573"/>
                <a:gd name="T42" fmla="*/ 451 w 267"/>
                <a:gd name="T43" fmla="*/ 545 h 573"/>
                <a:gd name="T44" fmla="*/ 536 w 267"/>
                <a:gd name="T45" fmla="*/ 361 h 573"/>
                <a:gd name="T46" fmla="*/ 577 w 267"/>
                <a:gd name="T47" fmla="*/ 268 h 573"/>
                <a:gd name="T48" fmla="*/ 577 w 267"/>
                <a:gd name="T49" fmla="*/ 241 h 573"/>
                <a:gd name="T50" fmla="*/ 590 w 267"/>
                <a:gd name="T51" fmla="*/ 93 h 5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7" h="573">
                  <a:moveTo>
                    <a:pt x="266" y="51"/>
                  </a:moveTo>
                  <a:lnTo>
                    <a:pt x="189" y="0"/>
                  </a:lnTo>
                  <a:lnTo>
                    <a:pt x="142" y="0"/>
                  </a:lnTo>
                  <a:lnTo>
                    <a:pt x="118" y="0"/>
                  </a:lnTo>
                  <a:lnTo>
                    <a:pt x="73" y="64"/>
                  </a:lnTo>
                  <a:lnTo>
                    <a:pt x="60" y="89"/>
                  </a:lnTo>
                  <a:lnTo>
                    <a:pt x="118" y="182"/>
                  </a:lnTo>
                  <a:lnTo>
                    <a:pt x="102" y="283"/>
                  </a:lnTo>
                  <a:lnTo>
                    <a:pt x="70" y="430"/>
                  </a:lnTo>
                  <a:lnTo>
                    <a:pt x="0" y="445"/>
                  </a:lnTo>
                  <a:lnTo>
                    <a:pt x="18" y="496"/>
                  </a:lnTo>
                  <a:lnTo>
                    <a:pt x="64" y="525"/>
                  </a:lnTo>
                  <a:lnTo>
                    <a:pt x="94" y="532"/>
                  </a:lnTo>
                  <a:lnTo>
                    <a:pt x="106" y="539"/>
                  </a:lnTo>
                  <a:lnTo>
                    <a:pt x="130" y="547"/>
                  </a:lnTo>
                  <a:lnTo>
                    <a:pt x="148" y="547"/>
                  </a:lnTo>
                  <a:lnTo>
                    <a:pt x="189" y="547"/>
                  </a:lnTo>
                  <a:lnTo>
                    <a:pt x="225" y="572"/>
                  </a:lnTo>
                  <a:lnTo>
                    <a:pt x="255" y="475"/>
                  </a:lnTo>
                  <a:lnTo>
                    <a:pt x="213" y="452"/>
                  </a:lnTo>
                  <a:lnTo>
                    <a:pt x="204" y="384"/>
                  </a:lnTo>
                  <a:lnTo>
                    <a:pt x="204" y="298"/>
                  </a:lnTo>
                  <a:lnTo>
                    <a:pt x="242" y="197"/>
                  </a:lnTo>
                  <a:lnTo>
                    <a:pt x="260" y="146"/>
                  </a:lnTo>
                  <a:lnTo>
                    <a:pt x="260" y="131"/>
                  </a:lnTo>
                  <a:lnTo>
                    <a:pt x="266" y="51"/>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0" name="Freeform 168">
              <a:extLst>
                <a:ext uri="{FF2B5EF4-FFF2-40B4-BE49-F238E27FC236}">
                  <a16:creationId xmlns:a16="http://schemas.microsoft.com/office/drawing/2014/main" id="{59C8AD38-78EF-3D30-D365-B39D62620543}"/>
                </a:ext>
              </a:extLst>
            </p:cNvPr>
            <p:cNvSpPr>
              <a:spLocks/>
            </p:cNvSpPr>
            <p:nvPr/>
          </p:nvSpPr>
          <p:spPr bwMode="auto">
            <a:xfrm>
              <a:off x="4884" y="1619"/>
              <a:ext cx="204" cy="373"/>
            </a:xfrm>
            <a:custGeom>
              <a:avLst/>
              <a:gdLst>
                <a:gd name="T0" fmla="*/ 232 w 175"/>
                <a:gd name="T1" fmla="*/ 0 h 331"/>
                <a:gd name="T2" fmla="*/ 197 w 175"/>
                <a:gd name="T3" fmla="*/ 0 h 331"/>
                <a:gd name="T4" fmla="*/ 156 w 175"/>
                <a:gd name="T5" fmla="*/ 80 h 331"/>
                <a:gd name="T6" fmla="*/ 170 w 175"/>
                <a:gd name="T7" fmla="*/ 158 h 331"/>
                <a:gd name="T8" fmla="*/ 92 w 175"/>
                <a:gd name="T9" fmla="*/ 276 h 331"/>
                <a:gd name="T10" fmla="*/ 36 w 175"/>
                <a:gd name="T11" fmla="*/ 407 h 331"/>
                <a:gd name="T12" fmla="*/ 10 w 175"/>
                <a:gd name="T13" fmla="*/ 480 h 331"/>
                <a:gd name="T14" fmla="*/ 0 w 175"/>
                <a:gd name="T15" fmla="*/ 600 h 331"/>
                <a:gd name="T16" fmla="*/ 66 w 175"/>
                <a:gd name="T17" fmla="*/ 594 h 331"/>
                <a:gd name="T18" fmla="*/ 155 w 175"/>
                <a:gd name="T19" fmla="*/ 534 h 331"/>
                <a:gd name="T20" fmla="*/ 232 w 175"/>
                <a:gd name="T21" fmla="*/ 500 h 331"/>
                <a:gd name="T22" fmla="*/ 286 w 175"/>
                <a:gd name="T23" fmla="*/ 500 h 331"/>
                <a:gd name="T24" fmla="*/ 310 w 175"/>
                <a:gd name="T25" fmla="*/ 461 h 331"/>
                <a:gd name="T26" fmla="*/ 328 w 175"/>
                <a:gd name="T27" fmla="*/ 387 h 331"/>
                <a:gd name="T28" fmla="*/ 354 w 175"/>
                <a:gd name="T29" fmla="*/ 314 h 331"/>
                <a:gd name="T30" fmla="*/ 375 w 175"/>
                <a:gd name="T31" fmla="*/ 240 h 331"/>
                <a:gd name="T32" fmla="*/ 310 w 175"/>
                <a:gd name="T33" fmla="*/ 170 h 331"/>
                <a:gd name="T34" fmla="*/ 366 w 175"/>
                <a:gd name="T35" fmla="*/ 72 h 331"/>
                <a:gd name="T36" fmla="*/ 301 w 175"/>
                <a:gd name="T37" fmla="*/ 66 h 331"/>
                <a:gd name="T38" fmla="*/ 232 w 175"/>
                <a:gd name="T39" fmla="*/ 0 h 3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5" h="331">
                  <a:moveTo>
                    <a:pt x="108" y="0"/>
                  </a:moveTo>
                  <a:lnTo>
                    <a:pt x="91" y="0"/>
                  </a:lnTo>
                  <a:lnTo>
                    <a:pt x="73" y="44"/>
                  </a:lnTo>
                  <a:lnTo>
                    <a:pt x="79" y="87"/>
                  </a:lnTo>
                  <a:lnTo>
                    <a:pt x="43" y="152"/>
                  </a:lnTo>
                  <a:lnTo>
                    <a:pt x="17" y="224"/>
                  </a:lnTo>
                  <a:lnTo>
                    <a:pt x="5" y="264"/>
                  </a:lnTo>
                  <a:lnTo>
                    <a:pt x="0" y="330"/>
                  </a:lnTo>
                  <a:lnTo>
                    <a:pt x="31" y="327"/>
                  </a:lnTo>
                  <a:lnTo>
                    <a:pt x="72" y="295"/>
                  </a:lnTo>
                  <a:lnTo>
                    <a:pt x="108" y="276"/>
                  </a:lnTo>
                  <a:lnTo>
                    <a:pt x="132" y="276"/>
                  </a:lnTo>
                  <a:lnTo>
                    <a:pt x="144" y="254"/>
                  </a:lnTo>
                  <a:lnTo>
                    <a:pt x="153" y="213"/>
                  </a:lnTo>
                  <a:lnTo>
                    <a:pt x="165" y="173"/>
                  </a:lnTo>
                  <a:lnTo>
                    <a:pt x="174" y="132"/>
                  </a:lnTo>
                  <a:lnTo>
                    <a:pt x="144" y="94"/>
                  </a:lnTo>
                  <a:lnTo>
                    <a:pt x="170" y="40"/>
                  </a:lnTo>
                  <a:lnTo>
                    <a:pt x="140" y="36"/>
                  </a:lnTo>
                  <a:lnTo>
                    <a:pt x="108"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1" name="Freeform 169">
              <a:extLst>
                <a:ext uri="{FF2B5EF4-FFF2-40B4-BE49-F238E27FC236}">
                  <a16:creationId xmlns:a16="http://schemas.microsoft.com/office/drawing/2014/main" id="{4F4EB6FD-BC1B-F0B1-B076-8F866B7204B9}"/>
                </a:ext>
              </a:extLst>
            </p:cNvPr>
            <p:cNvSpPr>
              <a:spLocks/>
            </p:cNvSpPr>
            <p:nvPr/>
          </p:nvSpPr>
          <p:spPr bwMode="auto">
            <a:xfrm>
              <a:off x="4740" y="1348"/>
              <a:ext cx="292" cy="264"/>
            </a:xfrm>
            <a:custGeom>
              <a:avLst/>
              <a:gdLst>
                <a:gd name="T0" fmla="*/ 218 w 250"/>
                <a:gd name="T1" fmla="*/ 12 h 234"/>
                <a:gd name="T2" fmla="*/ 179 w 250"/>
                <a:gd name="T3" fmla="*/ 12 h 234"/>
                <a:gd name="T4" fmla="*/ 103 w 250"/>
                <a:gd name="T5" fmla="*/ 12 h 234"/>
                <a:gd name="T6" fmla="*/ 13 w 250"/>
                <a:gd name="T7" fmla="*/ 12 h 234"/>
                <a:gd name="T8" fmla="*/ 0 w 250"/>
                <a:gd name="T9" fmla="*/ 90 h 234"/>
                <a:gd name="T10" fmla="*/ 0 w 250"/>
                <a:gd name="T11" fmla="*/ 212 h 234"/>
                <a:gd name="T12" fmla="*/ 0 w 250"/>
                <a:gd name="T13" fmla="*/ 238 h 234"/>
                <a:gd name="T14" fmla="*/ 64 w 250"/>
                <a:gd name="T15" fmla="*/ 317 h 234"/>
                <a:gd name="T16" fmla="*/ 130 w 250"/>
                <a:gd name="T17" fmla="*/ 345 h 234"/>
                <a:gd name="T18" fmla="*/ 179 w 250"/>
                <a:gd name="T19" fmla="*/ 371 h 234"/>
                <a:gd name="T20" fmla="*/ 310 w 250"/>
                <a:gd name="T21" fmla="*/ 386 h 234"/>
                <a:gd name="T22" fmla="*/ 374 w 250"/>
                <a:gd name="T23" fmla="*/ 426 h 234"/>
                <a:gd name="T24" fmla="*/ 388 w 250"/>
                <a:gd name="T25" fmla="*/ 426 h 234"/>
                <a:gd name="T26" fmla="*/ 542 w 250"/>
                <a:gd name="T27" fmla="*/ 386 h 234"/>
                <a:gd name="T28" fmla="*/ 529 w 250"/>
                <a:gd name="T29" fmla="*/ 187 h 234"/>
                <a:gd name="T30" fmla="*/ 374 w 250"/>
                <a:gd name="T31" fmla="*/ 131 h 234"/>
                <a:gd name="T32" fmla="*/ 284 w 250"/>
                <a:gd name="T33" fmla="*/ 0 h 234"/>
                <a:gd name="T34" fmla="*/ 296 w 250"/>
                <a:gd name="T35" fmla="*/ 0 h 234"/>
                <a:gd name="T36" fmla="*/ 218 w 250"/>
                <a:gd name="T37" fmla="*/ 12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0" h="234">
                  <a:moveTo>
                    <a:pt x="100" y="7"/>
                  </a:moveTo>
                  <a:lnTo>
                    <a:pt x="82" y="7"/>
                  </a:lnTo>
                  <a:lnTo>
                    <a:pt x="47" y="7"/>
                  </a:lnTo>
                  <a:lnTo>
                    <a:pt x="6" y="7"/>
                  </a:lnTo>
                  <a:lnTo>
                    <a:pt x="0" y="50"/>
                  </a:lnTo>
                  <a:lnTo>
                    <a:pt x="0" y="116"/>
                  </a:lnTo>
                  <a:lnTo>
                    <a:pt x="0" y="130"/>
                  </a:lnTo>
                  <a:lnTo>
                    <a:pt x="29" y="174"/>
                  </a:lnTo>
                  <a:lnTo>
                    <a:pt x="59" y="189"/>
                  </a:lnTo>
                  <a:lnTo>
                    <a:pt x="82" y="204"/>
                  </a:lnTo>
                  <a:lnTo>
                    <a:pt x="142" y="211"/>
                  </a:lnTo>
                  <a:lnTo>
                    <a:pt x="172" y="233"/>
                  </a:lnTo>
                  <a:lnTo>
                    <a:pt x="178" y="233"/>
                  </a:lnTo>
                  <a:lnTo>
                    <a:pt x="249" y="211"/>
                  </a:lnTo>
                  <a:lnTo>
                    <a:pt x="243" y="102"/>
                  </a:lnTo>
                  <a:lnTo>
                    <a:pt x="172" y="72"/>
                  </a:lnTo>
                  <a:lnTo>
                    <a:pt x="130" y="0"/>
                  </a:lnTo>
                  <a:lnTo>
                    <a:pt x="136" y="0"/>
                  </a:lnTo>
                  <a:lnTo>
                    <a:pt x="100" y="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2" name="Freeform 170">
              <a:extLst>
                <a:ext uri="{FF2B5EF4-FFF2-40B4-BE49-F238E27FC236}">
                  <a16:creationId xmlns:a16="http://schemas.microsoft.com/office/drawing/2014/main" id="{0F9B459C-E684-049B-4114-D0A285C4DA00}"/>
                </a:ext>
              </a:extLst>
            </p:cNvPr>
            <p:cNvSpPr>
              <a:spLocks/>
            </p:cNvSpPr>
            <p:nvPr/>
          </p:nvSpPr>
          <p:spPr bwMode="auto">
            <a:xfrm>
              <a:off x="5191" y="2727"/>
              <a:ext cx="127" cy="100"/>
            </a:xfrm>
            <a:custGeom>
              <a:avLst/>
              <a:gdLst>
                <a:gd name="T0" fmla="*/ 241 w 108"/>
                <a:gd name="T1" fmla="*/ 0 h 89"/>
                <a:gd name="T2" fmla="*/ 145 w 108"/>
                <a:gd name="T3" fmla="*/ 13 h 89"/>
                <a:gd name="T4" fmla="*/ 66 w 108"/>
                <a:gd name="T5" fmla="*/ 39 h 89"/>
                <a:gd name="T6" fmla="*/ 40 w 108"/>
                <a:gd name="T7" fmla="*/ 103 h 89"/>
                <a:gd name="T8" fmla="*/ 0 w 108"/>
                <a:gd name="T9" fmla="*/ 143 h 89"/>
                <a:gd name="T10" fmla="*/ 26 w 108"/>
                <a:gd name="T11" fmla="*/ 157 h 89"/>
                <a:gd name="T12" fmla="*/ 119 w 108"/>
                <a:gd name="T13" fmla="*/ 143 h 89"/>
                <a:gd name="T14" fmla="*/ 187 w 108"/>
                <a:gd name="T15" fmla="*/ 91 h 89"/>
                <a:gd name="T16" fmla="*/ 201 w 108"/>
                <a:gd name="T17" fmla="*/ 67 h 89"/>
                <a:gd name="T18" fmla="*/ 241 w 108"/>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8" h="89">
                  <a:moveTo>
                    <a:pt x="107" y="0"/>
                  </a:moveTo>
                  <a:lnTo>
                    <a:pt x="65" y="8"/>
                  </a:lnTo>
                  <a:lnTo>
                    <a:pt x="30" y="22"/>
                  </a:lnTo>
                  <a:lnTo>
                    <a:pt x="18" y="58"/>
                  </a:lnTo>
                  <a:lnTo>
                    <a:pt x="0" y="80"/>
                  </a:lnTo>
                  <a:lnTo>
                    <a:pt x="12" y="88"/>
                  </a:lnTo>
                  <a:lnTo>
                    <a:pt x="53" y="80"/>
                  </a:lnTo>
                  <a:lnTo>
                    <a:pt x="83" y="51"/>
                  </a:lnTo>
                  <a:lnTo>
                    <a:pt x="89" y="37"/>
                  </a:lnTo>
                  <a:lnTo>
                    <a:pt x="107"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3" name="Freeform 171">
              <a:extLst>
                <a:ext uri="{FF2B5EF4-FFF2-40B4-BE49-F238E27FC236}">
                  <a16:creationId xmlns:a16="http://schemas.microsoft.com/office/drawing/2014/main" id="{CD363465-8304-21FB-D127-A43A5A3FDD77}"/>
                </a:ext>
              </a:extLst>
            </p:cNvPr>
            <p:cNvSpPr>
              <a:spLocks/>
            </p:cNvSpPr>
            <p:nvPr/>
          </p:nvSpPr>
          <p:spPr bwMode="auto">
            <a:xfrm>
              <a:off x="4620" y="3228"/>
              <a:ext cx="107" cy="59"/>
            </a:xfrm>
            <a:custGeom>
              <a:avLst/>
              <a:gdLst>
                <a:gd name="T0" fmla="*/ 149 w 91"/>
                <a:gd name="T1" fmla="*/ 14 h 52"/>
                <a:gd name="T2" fmla="*/ 13 w 91"/>
                <a:gd name="T3" fmla="*/ 14 h 52"/>
                <a:gd name="T4" fmla="*/ 0 w 91"/>
                <a:gd name="T5" fmla="*/ 96 h 52"/>
                <a:gd name="T6" fmla="*/ 203 w 91"/>
                <a:gd name="T7" fmla="*/ 54 h 52"/>
                <a:gd name="T8" fmla="*/ 203 w 91"/>
                <a:gd name="T9" fmla="*/ 0 h 52"/>
                <a:gd name="T10" fmla="*/ 149 w 91"/>
                <a:gd name="T11" fmla="*/ 14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52">
                  <a:moveTo>
                    <a:pt x="66" y="8"/>
                  </a:moveTo>
                  <a:lnTo>
                    <a:pt x="6" y="8"/>
                  </a:lnTo>
                  <a:lnTo>
                    <a:pt x="0" y="51"/>
                  </a:lnTo>
                  <a:lnTo>
                    <a:pt x="90" y="29"/>
                  </a:lnTo>
                  <a:lnTo>
                    <a:pt x="90" y="0"/>
                  </a:lnTo>
                  <a:lnTo>
                    <a:pt x="66" y="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4" name="Freeform 172">
              <a:extLst>
                <a:ext uri="{FF2B5EF4-FFF2-40B4-BE49-F238E27FC236}">
                  <a16:creationId xmlns:a16="http://schemas.microsoft.com/office/drawing/2014/main" id="{B4EAA9FB-584E-7FCD-20FA-284D40203D96}"/>
                </a:ext>
              </a:extLst>
            </p:cNvPr>
            <p:cNvSpPr>
              <a:spLocks/>
            </p:cNvSpPr>
            <p:nvPr/>
          </p:nvSpPr>
          <p:spPr bwMode="auto">
            <a:xfrm>
              <a:off x="3545" y="1842"/>
              <a:ext cx="368" cy="583"/>
            </a:xfrm>
            <a:custGeom>
              <a:avLst/>
              <a:gdLst>
                <a:gd name="T0" fmla="*/ 672 w 315"/>
                <a:gd name="T1" fmla="*/ 399 h 516"/>
                <a:gd name="T2" fmla="*/ 567 w 315"/>
                <a:gd name="T3" fmla="*/ 281 h 516"/>
                <a:gd name="T4" fmla="*/ 489 w 315"/>
                <a:gd name="T5" fmla="*/ 71 h 516"/>
                <a:gd name="T6" fmla="*/ 443 w 315"/>
                <a:gd name="T7" fmla="*/ 0 h 516"/>
                <a:gd name="T8" fmla="*/ 179 w 315"/>
                <a:gd name="T9" fmla="*/ 46 h 516"/>
                <a:gd name="T10" fmla="*/ 0 w 315"/>
                <a:gd name="T11" fmla="*/ 130 h 516"/>
                <a:gd name="T12" fmla="*/ 55 w 315"/>
                <a:gd name="T13" fmla="*/ 215 h 516"/>
                <a:gd name="T14" fmla="*/ 82 w 315"/>
                <a:gd name="T15" fmla="*/ 327 h 516"/>
                <a:gd name="T16" fmla="*/ 64 w 315"/>
                <a:gd name="T17" fmla="*/ 401 h 516"/>
                <a:gd name="T18" fmla="*/ 307 w 315"/>
                <a:gd name="T19" fmla="*/ 598 h 516"/>
                <a:gd name="T20" fmla="*/ 411 w 315"/>
                <a:gd name="T21" fmla="*/ 725 h 516"/>
                <a:gd name="T22" fmla="*/ 477 w 315"/>
                <a:gd name="T23" fmla="*/ 832 h 516"/>
                <a:gd name="T24" fmla="*/ 567 w 315"/>
                <a:gd name="T25" fmla="*/ 948 h 516"/>
                <a:gd name="T26" fmla="*/ 644 w 315"/>
                <a:gd name="T27" fmla="*/ 738 h 516"/>
                <a:gd name="T28" fmla="*/ 672 w 315"/>
                <a:gd name="T29" fmla="*/ 699 h 516"/>
                <a:gd name="T30" fmla="*/ 683 w 315"/>
                <a:gd name="T31" fmla="*/ 662 h 516"/>
                <a:gd name="T32" fmla="*/ 672 w 315"/>
                <a:gd name="T33" fmla="*/ 399 h 5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5" h="516">
                  <a:moveTo>
                    <a:pt x="308" y="216"/>
                  </a:moveTo>
                  <a:lnTo>
                    <a:pt x="260" y="153"/>
                  </a:lnTo>
                  <a:lnTo>
                    <a:pt x="225" y="39"/>
                  </a:lnTo>
                  <a:lnTo>
                    <a:pt x="203" y="0"/>
                  </a:lnTo>
                  <a:lnTo>
                    <a:pt x="82" y="25"/>
                  </a:lnTo>
                  <a:lnTo>
                    <a:pt x="0" y="71"/>
                  </a:lnTo>
                  <a:lnTo>
                    <a:pt x="25" y="117"/>
                  </a:lnTo>
                  <a:lnTo>
                    <a:pt x="38" y="178"/>
                  </a:lnTo>
                  <a:lnTo>
                    <a:pt x="29" y="218"/>
                  </a:lnTo>
                  <a:lnTo>
                    <a:pt x="141" y="324"/>
                  </a:lnTo>
                  <a:lnTo>
                    <a:pt x="189" y="394"/>
                  </a:lnTo>
                  <a:lnTo>
                    <a:pt x="219" y="451"/>
                  </a:lnTo>
                  <a:lnTo>
                    <a:pt x="260" y="515"/>
                  </a:lnTo>
                  <a:lnTo>
                    <a:pt x="296" y="401"/>
                  </a:lnTo>
                  <a:lnTo>
                    <a:pt x="308" y="380"/>
                  </a:lnTo>
                  <a:lnTo>
                    <a:pt x="314" y="359"/>
                  </a:lnTo>
                  <a:lnTo>
                    <a:pt x="308" y="21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5" name="Freeform 173">
              <a:extLst>
                <a:ext uri="{FF2B5EF4-FFF2-40B4-BE49-F238E27FC236}">
                  <a16:creationId xmlns:a16="http://schemas.microsoft.com/office/drawing/2014/main" id="{05E6C773-6456-C0D5-8E78-D1387E2E2ECF}"/>
                </a:ext>
              </a:extLst>
            </p:cNvPr>
            <p:cNvSpPr>
              <a:spLocks/>
            </p:cNvSpPr>
            <p:nvPr/>
          </p:nvSpPr>
          <p:spPr bwMode="auto">
            <a:xfrm>
              <a:off x="3848" y="2333"/>
              <a:ext cx="134" cy="301"/>
            </a:xfrm>
            <a:custGeom>
              <a:avLst/>
              <a:gdLst>
                <a:gd name="T0" fmla="*/ 105 w 115"/>
                <a:gd name="T1" fmla="*/ 27 h 267"/>
                <a:gd name="T2" fmla="*/ 41 w 115"/>
                <a:gd name="T3" fmla="*/ 0 h 267"/>
                <a:gd name="T4" fmla="*/ 1 w 115"/>
                <a:gd name="T5" fmla="*/ 172 h 267"/>
                <a:gd name="T6" fmla="*/ 9 w 115"/>
                <a:gd name="T7" fmla="*/ 271 h 267"/>
                <a:gd name="T8" fmla="*/ 9 w 115"/>
                <a:gd name="T9" fmla="*/ 401 h 267"/>
                <a:gd name="T10" fmla="*/ 0 w 115"/>
                <a:gd name="T11" fmla="*/ 463 h 267"/>
                <a:gd name="T12" fmla="*/ 164 w 115"/>
                <a:gd name="T13" fmla="*/ 485 h 267"/>
                <a:gd name="T14" fmla="*/ 246 w 115"/>
                <a:gd name="T15" fmla="*/ 409 h 267"/>
                <a:gd name="T16" fmla="*/ 232 w 115"/>
                <a:gd name="T17" fmla="*/ 303 h 267"/>
                <a:gd name="T18" fmla="*/ 246 w 115"/>
                <a:gd name="T19" fmla="*/ 254 h 267"/>
                <a:gd name="T20" fmla="*/ 246 w 115"/>
                <a:gd name="T21" fmla="*/ 187 h 267"/>
                <a:gd name="T22" fmla="*/ 207 w 115"/>
                <a:gd name="T23" fmla="*/ 132 h 267"/>
                <a:gd name="T24" fmla="*/ 105 w 115"/>
                <a:gd name="T25" fmla="*/ 27 h 2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267">
                  <a:moveTo>
                    <a:pt x="49" y="15"/>
                  </a:moveTo>
                  <a:lnTo>
                    <a:pt x="19" y="0"/>
                  </a:lnTo>
                  <a:lnTo>
                    <a:pt x="1" y="95"/>
                  </a:lnTo>
                  <a:lnTo>
                    <a:pt x="4" y="149"/>
                  </a:lnTo>
                  <a:lnTo>
                    <a:pt x="4" y="220"/>
                  </a:lnTo>
                  <a:lnTo>
                    <a:pt x="0" y="255"/>
                  </a:lnTo>
                  <a:lnTo>
                    <a:pt x="76" y="266"/>
                  </a:lnTo>
                  <a:lnTo>
                    <a:pt x="114" y="225"/>
                  </a:lnTo>
                  <a:lnTo>
                    <a:pt x="108" y="167"/>
                  </a:lnTo>
                  <a:lnTo>
                    <a:pt x="114" y="139"/>
                  </a:lnTo>
                  <a:lnTo>
                    <a:pt x="114" y="102"/>
                  </a:lnTo>
                  <a:lnTo>
                    <a:pt x="96" y="73"/>
                  </a:lnTo>
                  <a:lnTo>
                    <a:pt x="49" y="15"/>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6" name="Freeform 174">
              <a:extLst>
                <a:ext uri="{FF2B5EF4-FFF2-40B4-BE49-F238E27FC236}">
                  <a16:creationId xmlns:a16="http://schemas.microsoft.com/office/drawing/2014/main" id="{1CDB6E0B-099A-3B8B-FBFD-DAB205F56522}"/>
                </a:ext>
              </a:extLst>
            </p:cNvPr>
            <p:cNvSpPr>
              <a:spLocks/>
            </p:cNvSpPr>
            <p:nvPr/>
          </p:nvSpPr>
          <p:spPr bwMode="auto">
            <a:xfrm>
              <a:off x="4030" y="2062"/>
              <a:ext cx="112" cy="96"/>
            </a:xfrm>
            <a:custGeom>
              <a:avLst/>
              <a:gdLst>
                <a:gd name="T0" fmla="*/ 13 w 95"/>
                <a:gd name="T1" fmla="*/ 0 h 85"/>
                <a:gd name="T2" fmla="*/ 0 w 95"/>
                <a:gd name="T3" fmla="*/ 96 h 85"/>
                <a:gd name="T4" fmla="*/ 40 w 95"/>
                <a:gd name="T5" fmla="*/ 147 h 85"/>
                <a:gd name="T6" fmla="*/ 138 w 95"/>
                <a:gd name="T7" fmla="*/ 155 h 85"/>
                <a:gd name="T8" fmla="*/ 215 w 95"/>
                <a:gd name="T9" fmla="*/ 110 h 85"/>
                <a:gd name="T10" fmla="*/ 13 w 95"/>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5">
                  <a:moveTo>
                    <a:pt x="6" y="0"/>
                  </a:moveTo>
                  <a:lnTo>
                    <a:pt x="0" y="51"/>
                  </a:lnTo>
                  <a:lnTo>
                    <a:pt x="18" y="80"/>
                  </a:lnTo>
                  <a:lnTo>
                    <a:pt x="60" y="84"/>
                  </a:lnTo>
                  <a:lnTo>
                    <a:pt x="94" y="59"/>
                  </a:lnTo>
                  <a:lnTo>
                    <a:pt x="6"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7" name="Freeform 175">
              <a:extLst>
                <a:ext uri="{FF2B5EF4-FFF2-40B4-BE49-F238E27FC236}">
                  <a16:creationId xmlns:a16="http://schemas.microsoft.com/office/drawing/2014/main" id="{F4510B0C-B3CE-7D3B-C84F-59E36D8A2616}"/>
                </a:ext>
              </a:extLst>
            </p:cNvPr>
            <p:cNvSpPr>
              <a:spLocks/>
            </p:cNvSpPr>
            <p:nvPr/>
          </p:nvSpPr>
          <p:spPr bwMode="auto">
            <a:xfrm>
              <a:off x="3842" y="1775"/>
              <a:ext cx="195" cy="296"/>
            </a:xfrm>
            <a:custGeom>
              <a:avLst/>
              <a:gdLst>
                <a:gd name="T0" fmla="*/ 91 w 167"/>
                <a:gd name="T1" fmla="*/ 0 h 263"/>
                <a:gd name="T2" fmla="*/ 40 w 167"/>
                <a:gd name="T3" fmla="*/ 12 h 263"/>
                <a:gd name="T4" fmla="*/ 0 w 167"/>
                <a:gd name="T5" fmla="*/ 53 h 263"/>
                <a:gd name="T6" fmla="*/ 54 w 167"/>
                <a:gd name="T7" fmla="*/ 196 h 263"/>
                <a:gd name="T8" fmla="*/ 168 w 167"/>
                <a:gd name="T9" fmla="*/ 330 h 263"/>
                <a:gd name="T10" fmla="*/ 168 w 167"/>
                <a:gd name="T11" fmla="*/ 382 h 263"/>
                <a:gd name="T12" fmla="*/ 220 w 167"/>
                <a:gd name="T13" fmla="*/ 407 h 263"/>
                <a:gd name="T14" fmla="*/ 335 w 167"/>
                <a:gd name="T15" fmla="*/ 474 h 263"/>
                <a:gd name="T16" fmla="*/ 350 w 167"/>
                <a:gd name="T17" fmla="*/ 421 h 263"/>
                <a:gd name="T18" fmla="*/ 361 w 167"/>
                <a:gd name="T19" fmla="*/ 342 h 263"/>
                <a:gd name="T20" fmla="*/ 361 w 167"/>
                <a:gd name="T21" fmla="*/ 249 h 263"/>
                <a:gd name="T22" fmla="*/ 361 w 167"/>
                <a:gd name="T23" fmla="*/ 209 h 263"/>
                <a:gd name="T24" fmla="*/ 361 w 167"/>
                <a:gd name="T25" fmla="*/ 209 h 263"/>
                <a:gd name="T26" fmla="*/ 91 w 167"/>
                <a:gd name="T27" fmla="*/ 0 h 2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7" h="263">
                  <a:moveTo>
                    <a:pt x="42" y="0"/>
                  </a:moveTo>
                  <a:lnTo>
                    <a:pt x="18" y="7"/>
                  </a:lnTo>
                  <a:lnTo>
                    <a:pt x="0" y="29"/>
                  </a:lnTo>
                  <a:lnTo>
                    <a:pt x="24" y="109"/>
                  </a:lnTo>
                  <a:lnTo>
                    <a:pt x="77" y="182"/>
                  </a:lnTo>
                  <a:lnTo>
                    <a:pt x="77" y="211"/>
                  </a:lnTo>
                  <a:lnTo>
                    <a:pt x="101" y="226"/>
                  </a:lnTo>
                  <a:lnTo>
                    <a:pt x="155" y="262"/>
                  </a:lnTo>
                  <a:lnTo>
                    <a:pt x="161" y="233"/>
                  </a:lnTo>
                  <a:lnTo>
                    <a:pt x="166" y="189"/>
                  </a:lnTo>
                  <a:lnTo>
                    <a:pt x="166" y="138"/>
                  </a:lnTo>
                  <a:lnTo>
                    <a:pt x="166" y="116"/>
                  </a:lnTo>
                  <a:lnTo>
                    <a:pt x="42"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8" name="Freeform 176">
              <a:extLst>
                <a:ext uri="{FF2B5EF4-FFF2-40B4-BE49-F238E27FC236}">
                  <a16:creationId xmlns:a16="http://schemas.microsoft.com/office/drawing/2014/main" id="{0A0CC634-D29D-AD8C-C038-A1761B7C9A20}"/>
                </a:ext>
              </a:extLst>
            </p:cNvPr>
            <p:cNvSpPr>
              <a:spLocks/>
            </p:cNvSpPr>
            <p:nvPr/>
          </p:nvSpPr>
          <p:spPr bwMode="auto">
            <a:xfrm>
              <a:off x="4371" y="1700"/>
              <a:ext cx="266" cy="363"/>
            </a:xfrm>
            <a:custGeom>
              <a:avLst/>
              <a:gdLst>
                <a:gd name="T0" fmla="*/ 421 w 227"/>
                <a:gd name="T1" fmla="*/ 0 h 322"/>
                <a:gd name="T2" fmla="*/ 262 w 227"/>
                <a:gd name="T3" fmla="*/ 27 h 322"/>
                <a:gd name="T4" fmla="*/ 143 w 227"/>
                <a:gd name="T5" fmla="*/ 54 h 322"/>
                <a:gd name="T6" fmla="*/ 66 w 227"/>
                <a:gd name="T7" fmla="*/ 109 h 322"/>
                <a:gd name="T8" fmla="*/ 40 w 227"/>
                <a:gd name="T9" fmla="*/ 160 h 322"/>
                <a:gd name="T10" fmla="*/ 13 w 227"/>
                <a:gd name="T11" fmla="*/ 227 h 322"/>
                <a:gd name="T12" fmla="*/ 0 w 227"/>
                <a:gd name="T13" fmla="*/ 330 h 322"/>
                <a:gd name="T14" fmla="*/ 0 w 227"/>
                <a:gd name="T15" fmla="*/ 411 h 322"/>
                <a:gd name="T16" fmla="*/ 67 w 227"/>
                <a:gd name="T17" fmla="*/ 506 h 322"/>
                <a:gd name="T18" fmla="*/ 169 w 227"/>
                <a:gd name="T19" fmla="*/ 585 h 322"/>
                <a:gd name="T20" fmla="*/ 250 w 227"/>
                <a:gd name="T21" fmla="*/ 543 h 322"/>
                <a:gd name="T22" fmla="*/ 314 w 227"/>
                <a:gd name="T23" fmla="*/ 479 h 322"/>
                <a:gd name="T24" fmla="*/ 471 w 227"/>
                <a:gd name="T25" fmla="*/ 411 h 322"/>
                <a:gd name="T26" fmla="*/ 490 w 227"/>
                <a:gd name="T27" fmla="*/ 303 h 322"/>
                <a:gd name="T28" fmla="*/ 490 w 227"/>
                <a:gd name="T29" fmla="*/ 184 h 322"/>
                <a:gd name="T30" fmla="*/ 500 w 227"/>
                <a:gd name="T31" fmla="*/ 145 h 322"/>
                <a:gd name="T32" fmla="*/ 500 w 227"/>
                <a:gd name="T33" fmla="*/ 117 h 322"/>
                <a:gd name="T34" fmla="*/ 421 w 227"/>
                <a:gd name="T35" fmla="*/ 0 h 3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7" h="322">
                  <a:moveTo>
                    <a:pt x="190" y="0"/>
                  </a:moveTo>
                  <a:lnTo>
                    <a:pt x="119" y="15"/>
                  </a:lnTo>
                  <a:lnTo>
                    <a:pt x="65" y="30"/>
                  </a:lnTo>
                  <a:lnTo>
                    <a:pt x="30" y="59"/>
                  </a:lnTo>
                  <a:lnTo>
                    <a:pt x="18" y="88"/>
                  </a:lnTo>
                  <a:lnTo>
                    <a:pt x="6" y="124"/>
                  </a:lnTo>
                  <a:lnTo>
                    <a:pt x="0" y="182"/>
                  </a:lnTo>
                  <a:lnTo>
                    <a:pt x="0" y="226"/>
                  </a:lnTo>
                  <a:lnTo>
                    <a:pt x="31" y="278"/>
                  </a:lnTo>
                  <a:lnTo>
                    <a:pt x="77" y="321"/>
                  </a:lnTo>
                  <a:lnTo>
                    <a:pt x="113" y="299"/>
                  </a:lnTo>
                  <a:lnTo>
                    <a:pt x="142" y="263"/>
                  </a:lnTo>
                  <a:lnTo>
                    <a:pt x="213" y="226"/>
                  </a:lnTo>
                  <a:lnTo>
                    <a:pt x="222" y="167"/>
                  </a:lnTo>
                  <a:lnTo>
                    <a:pt x="222" y="101"/>
                  </a:lnTo>
                  <a:lnTo>
                    <a:pt x="226" y="80"/>
                  </a:lnTo>
                  <a:lnTo>
                    <a:pt x="226" y="65"/>
                  </a:lnTo>
                  <a:lnTo>
                    <a:pt x="190"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9" name="Freeform 177">
              <a:extLst>
                <a:ext uri="{FF2B5EF4-FFF2-40B4-BE49-F238E27FC236}">
                  <a16:creationId xmlns:a16="http://schemas.microsoft.com/office/drawing/2014/main" id="{431D58F0-41DA-7BDD-9D0A-373206311AFB}"/>
                </a:ext>
              </a:extLst>
            </p:cNvPr>
            <p:cNvSpPr>
              <a:spLocks/>
            </p:cNvSpPr>
            <p:nvPr/>
          </p:nvSpPr>
          <p:spPr bwMode="auto">
            <a:xfrm>
              <a:off x="4308" y="1421"/>
              <a:ext cx="182" cy="330"/>
            </a:xfrm>
            <a:custGeom>
              <a:avLst/>
              <a:gdLst>
                <a:gd name="T0" fmla="*/ 155 w 156"/>
                <a:gd name="T1" fmla="*/ 0 h 292"/>
                <a:gd name="T2" fmla="*/ 26 w 156"/>
                <a:gd name="T3" fmla="*/ 41 h 292"/>
                <a:gd name="T4" fmla="*/ 0 w 156"/>
                <a:gd name="T5" fmla="*/ 136 h 292"/>
                <a:gd name="T6" fmla="*/ 0 w 156"/>
                <a:gd name="T7" fmla="*/ 268 h 292"/>
                <a:gd name="T8" fmla="*/ 13 w 156"/>
                <a:gd name="T9" fmla="*/ 336 h 292"/>
                <a:gd name="T10" fmla="*/ 78 w 156"/>
                <a:gd name="T11" fmla="*/ 403 h 292"/>
                <a:gd name="T12" fmla="*/ 117 w 156"/>
                <a:gd name="T13" fmla="*/ 497 h 292"/>
                <a:gd name="T14" fmla="*/ 219 w 156"/>
                <a:gd name="T15" fmla="*/ 537 h 292"/>
                <a:gd name="T16" fmla="*/ 335 w 156"/>
                <a:gd name="T17" fmla="*/ 497 h 292"/>
                <a:gd name="T18" fmla="*/ 335 w 156"/>
                <a:gd name="T19" fmla="*/ 454 h 292"/>
                <a:gd name="T20" fmla="*/ 335 w 156"/>
                <a:gd name="T21" fmla="*/ 376 h 292"/>
                <a:gd name="T22" fmla="*/ 335 w 156"/>
                <a:gd name="T23" fmla="*/ 323 h 292"/>
                <a:gd name="T24" fmla="*/ 310 w 156"/>
                <a:gd name="T25" fmla="*/ 268 h 292"/>
                <a:gd name="T26" fmla="*/ 155 w 156"/>
                <a:gd name="T27" fmla="*/ 0 h 2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6" h="292">
                  <a:moveTo>
                    <a:pt x="72" y="0"/>
                  </a:moveTo>
                  <a:lnTo>
                    <a:pt x="12" y="22"/>
                  </a:lnTo>
                  <a:lnTo>
                    <a:pt x="0" y="73"/>
                  </a:lnTo>
                  <a:lnTo>
                    <a:pt x="0" y="146"/>
                  </a:lnTo>
                  <a:lnTo>
                    <a:pt x="6" y="182"/>
                  </a:lnTo>
                  <a:lnTo>
                    <a:pt x="36" y="219"/>
                  </a:lnTo>
                  <a:lnTo>
                    <a:pt x="54" y="269"/>
                  </a:lnTo>
                  <a:lnTo>
                    <a:pt x="101" y="291"/>
                  </a:lnTo>
                  <a:lnTo>
                    <a:pt x="155" y="269"/>
                  </a:lnTo>
                  <a:lnTo>
                    <a:pt x="155" y="247"/>
                  </a:lnTo>
                  <a:lnTo>
                    <a:pt x="155" y="204"/>
                  </a:lnTo>
                  <a:lnTo>
                    <a:pt x="155" y="175"/>
                  </a:lnTo>
                  <a:lnTo>
                    <a:pt x="143" y="146"/>
                  </a:lnTo>
                  <a:lnTo>
                    <a:pt x="72"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0" name="Freeform 178">
              <a:extLst>
                <a:ext uri="{FF2B5EF4-FFF2-40B4-BE49-F238E27FC236}">
                  <a16:creationId xmlns:a16="http://schemas.microsoft.com/office/drawing/2014/main" id="{CC63B32B-BE40-5C97-2BCF-8634226ADA30}"/>
                </a:ext>
              </a:extLst>
            </p:cNvPr>
            <p:cNvSpPr>
              <a:spLocks/>
            </p:cNvSpPr>
            <p:nvPr/>
          </p:nvSpPr>
          <p:spPr bwMode="auto">
            <a:xfrm>
              <a:off x="4467" y="1287"/>
              <a:ext cx="225" cy="437"/>
            </a:xfrm>
            <a:custGeom>
              <a:avLst/>
              <a:gdLst>
                <a:gd name="T0" fmla="*/ 206 w 192"/>
                <a:gd name="T1" fmla="*/ 158 h 387"/>
                <a:gd name="T2" fmla="*/ 47 w 192"/>
                <a:gd name="T3" fmla="*/ 186 h 387"/>
                <a:gd name="T4" fmla="*/ 0 w 192"/>
                <a:gd name="T5" fmla="*/ 224 h 387"/>
                <a:gd name="T6" fmla="*/ 38 w 192"/>
                <a:gd name="T7" fmla="*/ 269 h 387"/>
                <a:gd name="T8" fmla="*/ 103 w 192"/>
                <a:gd name="T9" fmla="*/ 339 h 387"/>
                <a:gd name="T10" fmla="*/ 132 w 192"/>
                <a:gd name="T11" fmla="*/ 405 h 387"/>
                <a:gd name="T12" fmla="*/ 41 w 192"/>
                <a:gd name="T13" fmla="*/ 540 h 387"/>
                <a:gd name="T14" fmla="*/ 47 w 192"/>
                <a:gd name="T15" fmla="*/ 698 h 387"/>
                <a:gd name="T16" fmla="*/ 254 w 192"/>
                <a:gd name="T17" fmla="*/ 709 h 387"/>
                <a:gd name="T18" fmla="*/ 206 w 192"/>
                <a:gd name="T19" fmla="*/ 594 h 387"/>
                <a:gd name="T20" fmla="*/ 250 w 192"/>
                <a:gd name="T21" fmla="*/ 487 h 387"/>
                <a:gd name="T22" fmla="*/ 329 w 192"/>
                <a:gd name="T23" fmla="*/ 411 h 387"/>
                <a:gd name="T24" fmla="*/ 356 w 192"/>
                <a:gd name="T25" fmla="*/ 343 h 387"/>
                <a:gd name="T26" fmla="*/ 343 w 192"/>
                <a:gd name="T27" fmla="*/ 246 h 387"/>
                <a:gd name="T28" fmla="*/ 356 w 192"/>
                <a:gd name="T29" fmla="*/ 190 h 387"/>
                <a:gd name="T30" fmla="*/ 423 w 192"/>
                <a:gd name="T31" fmla="*/ 0 h 387"/>
                <a:gd name="T32" fmla="*/ 304 w 192"/>
                <a:gd name="T33" fmla="*/ 59 h 387"/>
                <a:gd name="T34" fmla="*/ 250 w 192"/>
                <a:gd name="T35" fmla="*/ 71 h 387"/>
                <a:gd name="T36" fmla="*/ 250 w 192"/>
                <a:gd name="T37" fmla="*/ 71 h 387"/>
                <a:gd name="T38" fmla="*/ 206 w 192"/>
                <a:gd name="T39" fmla="*/ 158 h 3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387">
                  <a:moveTo>
                    <a:pt x="93" y="86"/>
                  </a:moveTo>
                  <a:lnTo>
                    <a:pt x="21" y="101"/>
                  </a:lnTo>
                  <a:lnTo>
                    <a:pt x="0" y="121"/>
                  </a:lnTo>
                  <a:lnTo>
                    <a:pt x="17" y="147"/>
                  </a:lnTo>
                  <a:lnTo>
                    <a:pt x="47" y="185"/>
                  </a:lnTo>
                  <a:lnTo>
                    <a:pt x="60" y="221"/>
                  </a:lnTo>
                  <a:lnTo>
                    <a:pt x="19" y="294"/>
                  </a:lnTo>
                  <a:lnTo>
                    <a:pt x="21" y="380"/>
                  </a:lnTo>
                  <a:lnTo>
                    <a:pt x="115" y="386"/>
                  </a:lnTo>
                  <a:lnTo>
                    <a:pt x="93" y="324"/>
                  </a:lnTo>
                  <a:lnTo>
                    <a:pt x="113" y="265"/>
                  </a:lnTo>
                  <a:lnTo>
                    <a:pt x="149" y="223"/>
                  </a:lnTo>
                  <a:lnTo>
                    <a:pt x="161" y="187"/>
                  </a:lnTo>
                  <a:lnTo>
                    <a:pt x="155" y="134"/>
                  </a:lnTo>
                  <a:lnTo>
                    <a:pt x="161" y="104"/>
                  </a:lnTo>
                  <a:lnTo>
                    <a:pt x="191" y="0"/>
                  </a:lnTo>
                  <a:lnTo>
                    <a:pt x="137" y="32"/>
                  </a:lnTo>
                  <a:lnTo>
                    <a:pt x="113" y="39"/>
                  </a:lnTo>
                  <a:lnTo>
                    <a:pt x="93" y="86"/>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1" name="Freeform 179">
              <a:extLst>
                <a:ext uri="{FF2B5EF4-FFF2-40B4-BE49-F238E27FC236}">
                  <a16:creationId xmlns:a16="http://schemas.microsoft.com/office/drawing/2014/main" id="{3AADA732-9055-2A2A-D0B8-AB7DE95C68C4}"/>
                </a:ext>
              </a:extLst>
            </p:cNvPr>
            <p:cNvSpPr>
              <a:spLocks/>
            </p:cNvSpPr>
            <p:nvPr/>
          </p:nvSpPr>
          <p:spPr bwMode="auto">
            <a:xfrm>
              <a:off x="4201" y="1237"/>
              <a:ext cx="474" cy="109"/>
            </a:xfrm>
            <a:custGeom>
              <a:avLst/>
              <a:gdLst>
                <a:gd name="T0" fmla="*/ 887 w 405"/>
                <a:gd name="T1" fmla="*/ 84 h 96"/>
                <a:gd name="T2" fmla="*/ 640 w 405"/>
                <a:gd name="T3" fmla="*/ 41 h 96"/>
                <a:gd name="T4" fmla="*/ 433 w 405"/>
                <a:gd name="T5" fmla="*/ 14 h 96"/>
                <a:gd name="T6" fmla="*/ 352 w 405"/>
                <a:gd name="T7" fmla="*/ 0 h 96"/>
                <a:gd name="T8" fmla="*/ 144 w 405"/>
                <a:gd name="T9" fmla="*/ 0 h 96"/>
                <a:gd name="T10" fmla="*/ 66 w 405"/>
                <a:gd name="T11" fmla="*/ 0 h 96"/>
                <a:gd name="T12" fmla="*/ 0 w 405"/>
                <a:gd name="T13" fmla="*/ 41 h 96"/>
                <a:gd name="T14" fmla="*/ 0 w 405"/>
                <a:gd name="T15" fmla="*/ 137 h 96"/>
                <a:gd name="T16" fmla="*/ 26 w 405"/>
                <a:gd name="T17" fmla="*/ 181 h 96"/>
                <a:gd name="T18" fmla="*/ 131 w 405"/>
                <a:gd name="T19" fmla="*/ 181 h 96"/>
                <a:gd name="T20" fmla="*/ 339 w 405"/>
                <a:gd name="T21" fmla="*/ 181 h 96"/>
                <a:gd name="T22" fmla="*/ 549 w 405"/>
                <a:gd name="T23" fmla="*/ 137 h 96"/>
                <a:gd name="T24" fmla="*/ 549 w 405"/>
                <a:gd name="T25" fmla="*/ 137 h 96"/>
                <a:gd name="T26" fmla="*/ 680 w 405"/>
                <a:gd name="T27" fmla="*/ 152 h 96"/>
                <a:gd name="T28" fmla="*/ 731 w 405"/>
                <a:gd name="T29" fmla="*/ 181 h 96"/>
                <a:gd name="T30" fmla="*/ 887 w 405"/>
                <a:gd name="T31" fmla="*/ 84 h 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5" h="96">
                  <a:moveTo>
                    <a:pt x="404" y="44"/>
                  </a:moveTo>
                  <a:lnTo>
                    <a:pt x="291" y="22"/>
                  </a:lnTo>
                  <a:lnTo>
                    <a:pt x="197" y="8"/>
                  </a:lnTo>
                  <a:lnTo>
                    <a:pt x="161" y="0"/>
                  </a:lnTo>
                  <a:lnTo>
                    <a:pt x="66" y="0"/>
                  </a:lnTo>
                  <a:lnTo>
                    <a:pt x="30" y="0"/>
                  </a:lnTo>
                  <a:lnTo>
                    <a:pt x="0" y="22"/>
                  </a:lnTo>
                  <a:lnTo>
                    <a:pt x="0" y="73"/>
                  </a:lnTo>
                  <a:lnTo>
                    <a:pt x="12" y="95"/>
                  </a:lnTo>
                  <a:lnTo>
                    <a:pt x="60" y="95"/>
                  </a:lnTo>
                  <a:lnTo>
                    <a:pt x="155" y="95"/>
                  </a:lnTo>
                  <a:lnTo>
                    <a:pt x="250" y="73"/>
                  </a:lnTo>
                  <a:lnTo>
                    <a:pt x="309" y="81"/>
                  </a:lnTo>
                  <a:lnTo>
                    <a:pt x="333" y="95"/>
                  </a:lnTo>
                  <a:lnTo>
                    <a:pt x="404" y="4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2" name="Freeform 180">
              <a:extLst>
                <a:ext uri="{FF2B5EF4-FFF2-40B4-BE49-F238E27FC236}">
                  <a16:creationId xmlns:a16="http://schemas.microsoft.com/office/drawing/2014/main" id="{D36273E3-2A0C-758D-C83D-FD957FF734A9}"/>
                </a:ext>
              </a:extLst>
            </p:cNvPr>
            <p:cNvSpPr>
              <a:spLocks/>
            </p:cNvSpPr>
            <p:nvPr/>
          </p:nvSpPr>
          <p:spPr bwMode="auto">
            <a:xfrm>
              <a:off x="4205" y="1344"/>
              <a:ext cx="194" cy="133"/>
            </a:xfrm>
            <a:custGeom>
              <a:avLst/>
              <a:gdLst>
                <a:gd name="T0" fmla="*/ 361 w 166"/>
                <a:gd name="T1" fmla="*/ 0 h 118"/>
                <a:gd name="T2" fmla="*/ 138 w 166"/>
                <a:gd name="T3" fmla="*/ 0 h 118"/>
                <a:gd name="T4" fmla="*/ 26 w 166"/>
                <a:gd name="T5" fmla="*/ 10 h 118"/>
                <a:gd name="T6" fmla="*/ 0 w 166"/>
                <a:gd name="T7" fmla="*/ 47 h 118"/>
                <a:gd name="T8" fmla="*/ 55 w 166"/>
                <a:gd name="T9" fmla="*/ 149 h 118"/>
                <a:gd name="T10" fmla="*/ 167 w 166"/>
                <a:gd name="T11" fmla="*/ 213 h 118"/>
                <a:gd name="T12" fmla="*/ 254 w 166"/>
                <a:gd name="T13" fmla="*/ 188 h 118"/>
                <a:gd name="T14" fmla="*/ 332 w 166"/>
                <a:gd name="T15" fmla="*/ 149 h 118"/>
                <a:gd name="T16" fmla="*/ 332 w 166"/>
                <a:gd name="T17" fmla="*/ 149 h 118"/>
                <a:gd name="T18" fmla="*/ 361 w 166"/>
                <a:gd name="T19" fmla="*/ 0 h 1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6" h="118">
                  <a:moveTo>
                    <a:pt x="165" y="0"/>
                  </a:moveTo>
                  <a:lnTo>
                    <a:pt x="63" y="0"/>
                  </a:lnTo>
                  <a:lnTo>
                    <a:pt x="12" y="5"/>
                  </a:lnTo>
                  <a:lnTo>
                    <a:pt x="0" y="26"/>
                  </a:lnTo>
                  <a:lnTo>
                    <a:pt x="25" y="82"/>
                  </a:lnTo>
                  <a:lnTo>
                    <a:pt x="76" y="117"/>
                  </a:lnTo>
                  <a:lnTo>
                    <a:pt x="116" y="103"/>
                  </a:lnTo>
                  <a:lnTo>
                    <a:pt x="152" y="82"/>
                  </a:lnTo>
                  <a:lnTo>
                    <a:pt x="165"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3" name="Freeform 181">
              <a:extLst>
                <a:ext uri="{FF2B5EF4-FFF2-40B4-BE49-F238E27FC236}">
                  <a16:creationId xmlns:a16="http://schemas.microsoft.com/office/drawing/2014/main" id="{DAED0225-E7D2-0804-B495-5AFBADEC9544}"/>
                </a:ext>
              </a:extLst>
            </p:cNvPr>
            <p:cNvSpPr>
              <a:spLocks/>
            </p:cNvSpPr>
            <p:nvPr/>
          </p:nvSpPr>
          <p:spPr bwMode="auto">
            <a:xfrm>
              <a:off x="3848" y="1271"/>
              <a:ext cx="312" cy="272"/>
            </a:xfrm>
            <a:custGeom>
              <a:avLst/>
              <a:gdLst>
                <a:gd name="T0" fmla="*/ 464 w 267"/>
                <a:gd name="T1" fmla="*/ 80 h 241"/>
                <a:gd name="T2" fmla="*/ 323 w 267"/>
                <a:gd name="T3" fmla="*/ 38 h 241"/>
                <a:gd name="T4" fmla="*/ 180 w 267"/>
                <a:gd name="T5" fmla="*/ 0 h 241"/>
                <a:gd name="T6" fmla="*/ 50 w 267"/>
                <a:gd name="T7" fmla="*/ 0 h 241"/>
                <a:gd name="T8" fmla="*/ 11 w 267"/>
                <a:gd name="T9" fmla="*/ 12 h 241"/>
                <a:gd name="T10" fmla="*/ 0 w 267"/>
                <a:gd name="T11" fmla="*/ 80 h 241"/>
                <a:gd name="T12" fmla="*/ 0 w 267"/>
                <a:gd name="T13" fmla="*/ 147 h 241"/>
                <a:gd name="T14" fmla="*/ 25 w 267"/>
                <a:gd name="T15" fmla="*/ 200 h 241"/>
                <a:gd name="T16" fmla="*/ 43 w 267"/>
                <a:gd name="T17" fmla="*/ 287 h 241"/>
                <a:gd name="T18" fmla="*/ 74 w 267"/>
                <a:gd name="T19" fmla="*/ 340 h 241"/>
                <a:gd name="T20" fmla="*/ 130 w 267"/>
                <a:gd name="T21" fmla="*/ 345 h 241"/>
                <a:gd name="T22" fmla="*/ 168 w 267"/>
                <a:gd name="T23" fmla="*/ 358 h 241"/>
                <a:gd name="T24" fmla="*/ 244 w 267"/>
                <a:gd name="T25" fmla="*/ 413 h 241"/>
                <a:gd name="T26" fmla="*/ 397 w 267"/>
                <a:gd name="T27" fmla="*/ 433 h 241"/>
                <a:gd name="T28" fmla="*/ 477 w 267"/>
                <a:gd name="T29" fmla="*/ 439 h 241"/>
                <a:gd name="T30" fmla="*/ 578 w 267"/>
                <a:gd name="T31" fmla="*/ 358 h 241"/>
                <a:gd name="T32" fmla="*/ 556 w 267"/>
                <a:gd name="T33" fmla="*/ 370 h 241"/>
                <a:gd name="T34" fmla="*/ 556 w 267"/>
                <a:gd name="T35" fmla="*/ 370 h 241"/>
                <a:gd name="T36" fmla="*/ 464 w 267"/>
                <a:gd name="T37" fmla="*/ 80 h 2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7" h="241">
                  <a:moveTo>
                    <a:pt x="213" y="44"/>
                  </a:moveTo>
                  <a:lnTo>
                    <a:pt x="148" y="21"/>
                  </a:lnTo>
                  <a:lnTo>
                    <a:pt x="83" y="0"/>
                  </a:lnTo>
                  <a:lnTo>
                    <a:pt x="23" y="0"/>
                  </a:lnTo>
                  <a:lnTo>
                    <a:pt x="5" y="7"/>
                  </a:lnTo>
                  <a:lnTo>
                    <a:pt x="0" y="44"/>
                  </a:lnTo>
                  <a:lnTo>
                    <a:pt x="0" y="80"/>
                  </a:lnTo>
                  <a:lnTo>
                    <a:pt x="11" y="109"/>
                  </a:lnTo>
                  <a:lnTo>
                    <a:pt x="20" y="156"/>
                  </a:lnTo>
                  <a:lnTo>
                    <a:pt x="33" y="186"/>
                  </a:lnTo>
                  <a:lnTo>
                    <a:pt x="59" y="189"/>
                  </a:lnTo>
                  <a:lnTo>
                    <a:pt x="77" y="196"/>
                  </a:lnTo>
                  <a:lnTo>
                    <a:pt x="112" y="225"/>
                  </a:lnTo>
                  <a:lnTo>
                    <a:pt x="182" y="237"/>
                  </a:lnTo>
                  <a:lnTo>
                    <a:pt x="219" y="240"/>
                  </a:lnTo>
                  <a:lnTo>
                    <a:pt x="266" y="196"/>
                  </a:lnTo>
                  <a:lnTo>
                    <a:pt x="255" y="203"/>
                  </a:lnTo>
                  <a:lnTo>
                    <a:pt x="213" y="4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4" name="Freeform 182">
              <a:extLst>
                <a:ext uri="{FF2B5EF4-FFF2-40B4-BE49-F238E27FC236}">
                  <a16:creationId xmlns:a16="http://schemas.microsoft.com/office/drawing/2014/main" id="{BC117B80-89C4-3C7B-72F9-5C7408030013}"/>
                </a:ext>
              </a:extLst>
            </p:cNvPr>
            <p:cNvSpPr>
              <a:spLocks/>
            </p:cNvSpPr>
            <p:nvPr/>
          </p:nvSpPr>
          <p:spPr bwMode="auto">
            <a:xfrm>
              <a:off x="3305" y="1533"/>
              <a:ext cx="606" cy="429"/>
            </a:xfrm>
            <a:custGeom>
              <a:avLst/>
              <a:gdLst>
                <a:gd name="T0" fmla="*/ 964 w 518"/>
                <a:gd name="T1" fmla="*/ 14 h 380"/>
                <a:gd name="T2" fmla="*/ 835 w 518"/>
                <a:gd name="T3" fmla="*/ 41 h 380"/>
                <a:gd name="T4" fmla="*/ 752 w 518"/>
                <a:gd name="T5" fmla="*/ 97 h 380"/>
                <a:gd name="T6" fmla="*/ 662 w 518"/>
                <a:gd name="T7" fmla="*/ 137 h 380"/>
                <a:gd name="T8" fmla="*/ 545 w 518"/>
                <a:gd name="T9" fmla="*/ 160 h 380"/>
                <a:gd name="T10" fmla="*/ 454 w 518"/>
                <a:gd name="T11" fmla="*/ 187 h 380"/>
                <a:gd name="T12" fmla="*/ 338 w 518"/>
                <a:gd name="T13" fmla="*/ 243 h 380"/>
                <a:gd name="T14" fmla="*/ 261 w 518"/>
                <a:gd name="T15" fmla="*/ 323 h 380"/>
                <a:gd name="T16" fmla="*/ 195 w 518"/>
                <a:gd name="T17" fmla="*/ 481 h 380"/>
                <a:gd name="T18" fmla="*/ 168 w 518"/>
                <a:gd name="T19" fmla="*/ 508 h 380"/>
                <a:gd name="T20" fmla="*/ 77 w 518"/>
                <a:gd name="T21" fmla="*/ 550 h 380"/>
                <a:gd name="T22" fmla="*/ 0 w 518"/>
                <a:gd name="T23" fmla="*/ 642 h 380"/>
                <a:gd name="T24" fmla="*/ 66 w 518"/>
                <a:gd name="T25" fmla="*/ 682 h 380"/>
                <a:gd name="T26" fmla="*/ 220 w 518"/>
                <a:gd name="T27" fmla="*/ 694 h 380"/>
                <a:gd name="T28" fmla="*/ 287 w 518"/>
                <a:gd name="T29" fmla="*/ 602 h 380"/>
                <a:gd name="T30" fmla="*/ 468 w 518"/>
                <a:gd name="T31" fmla="*/ 481 h 380"/>
                <a:gd name="T32" fmla="*/ 531 w 518"/>
                <a:gd name="T33" fmla="*/ 455 h 380"/>
                <a:gd name="T34" fmla="*/ 638 w 518"/>
                <a:gd name="T35" fmla="*/ 402 h 380"/>
                <a:gd name="T36" fmla="*/ 765 w 518"/>
                <a:gd name="T37" fmla="*/ 360 h 380"/>
                <a:gd name="T38" fmla="*/ 978 w 518"/>
                <a:gd name="T39" fmla="*/ 349 h 380"/>
                <a:gd name="T40" fmla="*/ 1040 w 518"/>
                <a:gd name="T41" fmla="*/ 427 h 380"/>
                <a:gd name="T42" fmla="*/ 1081 w 518"/>
                <a:gd name="T43" fmla="*/ 375 h 380"/>
                <a:gd name="T44" fmla="*/ 1134 w 518"/>
                <a:gd name="T45" fmla="*/ 295 h 380"/>
                <a:gd name="T46" fmla="*/ 1134 w 518"/>
                <a:gd name="T47" fmla="*/ 227 h 380"/>
                <a:gd name="T48" fmla="*/ 1134 w 518"/>
                <a:gd name="T49" fmla="*/ 122 h 380"/>
                <a:gd name="T50" fmla="*/ 1134 w 518"/>
                <a:gd name="T51" fmla="*/ 68 h 380"/>
                <a:gd name="T52" fmla="*/ 1028 w 518"/>
                <a:gd name="T53" fmla="*/ 0 h 380"/>
                <a:gd name="T54" fmla="*/ 990 w 518"/>
                <a:gd name="T55" fmla="*/ 0 h 380"/>
                <a:gd name="T56" fmla="*/ 964 w 518"/>
                <a:gd name="T57" fmla="*/ 14 h 3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18" h="380">
                  <a:moveTo>
                    <a:pt x="440" y="8"/>
                  </a:moveTo>
                  <a:lnTo>
                    <a:pt x="380" y="22"/>
                  </a:lnTo>
                  <a:lnTo>
                    <a:pt x="344" y="52"/>
                  </a:lnTo>
                  <a:lnTo>
                    <a:pt x="303" y="74"/>
                  </a:lnTo>
                  <a:lnTo>
                    <a:pt x="249" y="88"/>
                  </a:lnTo>
                  <a:lnTo>
                    <a:pt x="208" y="102"/>
                  </a:lnTo>
                  <a:lnTo>
                    <a:pt x="154" y="132"/>
                  </a:lnTo>
                  <a:lnTo>
                    <a:pt x="119" y="175"/>
                  </a:lnTo>
                  <a:lnTo>
                    <a:pt x="89" y="262"/>
                  </a:lnTo>
                  <a:lnTo>
                    <a:pt x="77" y="277"/>
                  </a:lnTo>
                  <a:lnTo>
                    <a:pt x="35" y="299"/>
                  </a:lnTo>
                  <a:lnTo>
                    <a:pt x="0" y="350"/>
                  </a:lnTo>
                  <a:lnTo>
                    <a:pt x="30" y="372"/>
                  </a:lnTo>
                  <a:lnTo>
                    <a:pt x="101" y="379"/>
                  </a:lnTo>
                  <a:lnTo>
                    <a:pt x="131" y="328"/>
                  </a:lnTo>
                  <a:lnTo>
                    <a:pt x="214" y="262"/>
                  </a:lnTo>
                  <a:lnTo>
                    <a:pt x="243" y="248"/>
                  </a:lnTo>
                  <a:lnTo>
                    <a:pt x="291" y="219"/>
                  </a:lnTo>
                  <a:lnTo>
                    <a:pt x="350" y="197"/>
                  </a:lnTo>
                  <a:lnTo>
                    <a:pt x="446" y="190"/>
                  </a:lnTo>
                  <a:lnTo>
                    <a:pt x="475" y="233"/>
                  </a:lnTo>
                  <a:lnTo>
                    <a:pt x="493" y="204"/>
                  </a:lnTo>
                  <a:lnTo>
                    <a:pt x="517" y="161"/>
                  </a:lnTo>
                  <a:lnTo>
                    <a:pt x="517" y="124"/>
                  </a:lnTo>
                  <a:lnTo>
                    <a:pt x="517" y="66"/>
                  </a:lnTo>
                  <a:lnTo>
                    <a:pt x="517" y="37"/>
                  </a:lnTo>
                  <a:lnTo>
                    <a:pt x="469" y="0"/>
                  </a:lnTo>
                  <a:lnTo>
                    <a:pt x="451" y="0"/>
                  </a:lnTo>
                  <a:lnTo>
                    <a:pt x="440" y="8"/>
                  </a:lnTo>
                </a:path>
              </a:pathLst>
            </a:custGeom>
            <a:solidFill>
              <a:srgbClr val="FFFFFF">
                <a:alpha val="50195"/>
              </a:srgbClr>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5" name="Freeform 183">
              <a:extLst>
                <a:ext uri="{FF2B5EF4-FFF2-40B4-BE49-F238E27FC236}">
                  <a16:creationId xmlns:a16="http://schemas.microsoft.com/office/drawing/2014/main" id="{4B22177E-7C33-3AA9-C9E9-3250E3FF0AC5}"/>
                </a:ext>
              </a:extLst>
            </p:cNvPr>
            <p:cNvSpPr>
              <a:spLocks/>
            </p:cNvSpPr>
            <p:nvPr/>
          </p:nvSpPr>
          <p:spPr bwMode="auto">
            <a:xfrm>
              <a:off x="3638" y="1303"/>
              <a:ext cx="183" cy="248"/>
            </a:xfrm>
            <a:custGeom>
              <a:avLst/>
              <a:gdLst>
                <a:gd name="T0" fmla="*/ 345 w 156"/>
                <a:gd name="T1" fmla="*/ 346 h 220"/>
                <a:gd name="T2" fmla="*/ 292 w 156"/>
                <a:gd name="T3" fmla="*/ 330 h 220"/>
                <a:gd name="T4" fmla="*/ 292 w 156"/>
                <a:gd name="T5" fmla="*/ 213 h 220"/>
                <a:gd name="T6" fmla="*/ 239 w 156"/>
                <a:gd name="T7" fmla="*/ 68 h 220"/>
                <a:gd name="T8" fmla="*/ 106 w 156"/>
                <a:gd name="T9" fmla="*/ 0 h 220"/>
                <a:gd name="T10" fmla="*/ 26 w 156"/>
                <a:gd name="T11" fmla="*/ 0 h 220"/>
                <a:gd name="T12" fmla="*/ 0 w 156"/>
                <a:gd name="T13" fmla="*/ 42 h 220"/>
                <a:gd name="T14" fmla="*/ 26 w 156"/>
                <a:gd name="T15" fmla="*/ 134 h 220"/>
                <a:gd name="T16" fmla="*/ 106 w 156"/>
                <a:gd name="T17" fmla="*/ 201 h 220"/>
                <a:gd name="T18" fmla="*/ 143 w 156"/>
                <a:gd name="T19" fmla="*/ 305 h 220"/>
                <a:gd name="T20" fmla="*/ 157 w 156"/>
                <a:gd name="T21" fmla="*/ 386 h 220"/>
                <a:gd name="T22" fmla="*/ 157 w 156"/>
                <a:gd name="T23" fmla="*/ 398 h 220"/>
                <a:gd name="T24" fmla="*/ 252 w 156"/>
                <a:gd name="T25" fmla="*/ 398 h 220"/>
                <a:gd name="T26" fmla="*/ 345 w 156"/>
                <a:gd name="T27" fmla="*/ 346 h 2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6" h="220">
                  <a:moveTo>
                    <a:pt x="155" y="190"/>
                  </a:moveTo>
                  <a:lnTo>
                    <a:pt x="131" y="182"/>
                  </a:lnTo>
                  <a:lnTo>
                    <a:pt x="131" y="117"/>
                  </a:lnTo>
                  <a:lnTo>
                    <a:pt x="107" y="37"/>
                  </a:lnTo>
                  <a:lnTo>
                    <a:pt x="48" y="0"/>
                  </a:lnTo>
                  <a:lnTo>
                    <a:pt x="12" y="0"/>
                  </a:lnTo>
                  <a:lnTo>
                    <a:pt x="0" y="23"/>
                  </a:lnTo>
                  <a:lnTo>
                    <a:pt x="12" y="74"/>
                  </a:lnTo>
                  <a:lnTo>
                    <a:pt x="48" y="110"/>
                  </a:lnTo>
                  <a:lnTo>
                    <a:pt x="65" y="168"/>
                  </a:lnTo>
                  <a:lnTo>
                    <a:pt x="71" y="212"/>
                  </a:lnTo>
                  <a:lnTo>
                    <a:pt x="71" y="219"/>
                  </a:lnTo>
                  <a:lnTo>
                    <a:pt x="113" y="219"/>
                  </a:lnTo>
                  <a:lnTo>
                    <a:pt x="155" y="19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6" name="Freeform 184">
              <a:extLst>
                <a:ext uri="{FF2B5EF4-FFF2-40B4-BE49-F238E27FC236}">
                  <a16:creationId xmlns:a16="http://schemas.microsoft.com/office/drawing/2014/main" id="{E679CF5D-1D54-B8F9-E847-3ECC00FE9A52}"/>
                </a:ext>
              </a:extLst>
            </p:cNvPr>
            <p:cNvSpPr>
              <a:spLocks/>
            </p:cNvSpPr>
            <p:nvPr/>
          </p:nvSpPr>
          <p:spPr bwMode="auto">
            <a:xfrm>
              <a:off x="3145" y="1402"/>
              <a:ext cx="502" cy="428"/>
            </a:xfrm>
            <a:custGeom>
              <a:avLst/>
              <a:gdLst>
                <a:gd name="T0" fmla="*/ 549 w 429"/>
                <a:gd name="T1" fmla="*/ 26 h 379"/>
                <a:gd name="T2" fmla="*/ 454 w 429"/>
                <a:gd name="T3" fmla="*/ 0 h 379"/>
                <a:gd name="T4" fmla="*/ 365 w 429"/>
                <a:gd name="T5" fmla="*/ 12 h 379"/>
                <a:gd name="T6" fmla="*/ 328 w 429"/>
                <a:gd name="T7" fmla="*/ 134 h 379"/>
                <a:gd name="T8" fmla="*/ 328 w 429"/>
                <a:gd name="T9" fmla="*/ 213 h 379"/>
                <a:gd name="T10" fmla="*/ 339 w 429"/>
                <a:gd name="T11" fmla="*/ 267 h 379"/>
                <a:gd name="T12" fmla="*/ 287 w 429"/>
                <a:gd name="T13" fmla="*/ 323 h 379"/>
                <a:gd name="T14" fmla="*/ 195 w 429"/>
                <a:gd name="T15" fmla="*/ 323 h 379"/>
                <a:gd name="T16" fmla="*/ 169 w 429"/>
                <a:gd name="T17" fmla="*/ 323 h 379"/>
                <a:gd name="T18" fmla="*/ 156 w 429"/>
                <a:gd name="T19" fmla="*/ 323 h 379"/>
                <a:gd name="T20" fmla="*/ 66 w 429"/>
                <a:gd name="T21" fmla="*/ 349 h 379"/>
                <a:gd name="T22" fmla="*/ 13 w 429"/>
                <a:gd name="T23" fmla="*/ 414 h 379"/>
                <a:gd name="T24" fmla="*/ 0 w 429"/>
                <a:gd name="T25" fmla="*/ 493 h 379"/>
                <a:gd name="T26" fmla="*/ 26 w 429"/>
                <a:gd name="T27" fmla="*/ 602 h 379"/>
                <a:gd name="T28" fmla="*/ 119 w 429"/>
                <a:gd name="T29" fmla="*/ 641 h 379"/>
                <a:gd name="T30" fmla="*/ 143 w 429"/>
                <a:gd name="T31" fmla="*/ 681 h 379"/>
                <a:gd name="T32" fmla="*/ 169 w 429"/>
                <a:gd name="T33" fmla="*/ 693 h 379"/>
                <a:gd name="T34" fmla="*/ 377 w 429"/>
                <a:gd name="T35" fmla="*/ 549 h 379"/>
                <a:gd name="T36" fmla="*/ 417 w 429"/>
                <a:gd name="T37" fmla="*/ 493 h 379"/>
                <a:gd name="T38" fmla="*/ 469 w 429"/>
                <a:gd name="T39" fmla="*/ 414 h 379"/>
                <a:gd name="T40" fmla="*/ 549 w 429"/>
                <a:gd name="T41" fmla="*/ 335 h 379"/>
                <a:gd name="T42" fmla="*/ 679 w 429"/>
                <a:gd name="T43" fmla="*/ 309 h 379"/>
                <a:gd name="T44" fmla="*/ 745 w 429"/>
                <a:gd name="T45" fmla="*/ 280 h 379"/>
                <a:gd name="T46" fmla="*/ 874 w 429"/>
                <a:gd name="T47" fmla="*/ 227 h 379"/>
                <a:gd name="T48" fmla="*/ 913 w 429"/>
                <a:gd name="T49" fmla="*/ 200 h 379"/>
                <a:gd name="T50" fmla="*/ 940 w 429"/>
                <a:gd name="T51" fmla="*/ 174 h 379"/>
                <a:gd name="T52" fmla="*/ 886 w 429"/>
                <a:gd name="T53" fmla="*/ 119 h 379"/>
                <a:gd name="T54" fmla="*/ 886 w 429"/>
                <a:gd name="T55" fmla="*/ 119 h 379"/>
                <a:gd name="T56" fmla="*/ 549 w 429"/>
                <a:gd name="T57" fmla="*/ 26 h 3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9" h="379">
                  <a:moveTo>
                    <a:pt x="250" y="14"/>
                  </a:moveTo>
                  <a:lnTo>
                    <a:pt x="208" y="0"/>
                  </a:lnTo>
                  <a:lnTo>
                    <a:pt x="167" y="7"/>
                  </a:lnTo>
                  <a:lnTo>
                    <a:pt x="149" y="73"/>
                  </a:lnTo>
                  <a:lnTo>
                    <a:pt x="149" y="116"/>
                  </a:lnTo>
                  <a:lnTo>
                    <a:pt x="155" y="145"/>
                  </a:lnTo>
                  <a:lnTo>
                    <a:pt x="131" y="175"/>
                  </a:lnTo>
                  <a:lnTo>
                    <a:pt x="89" y="175"/>
                  </a:lnTo>
                  <a:lnTo>
                    <a:pt x="77" y="175"/>
                  </a:lnTo>
                  <a:lnTo>
                    <a:pt x="71" y="175"/>
                  </a:lnTo>
                  <a:lnTo>
                    <a:pt x="30" y="190"/>
                  </a:lnTo>
                  <a:lnTo>
                    <a:pt x="6" y="226"/>
                  </a:lnTo>
                  <a:lnTo>
                    <a:pt x="0" y="269"/>
                  </a:lnTo>
                  <a:lnTo>
                    <a:pt x="12" y="328"/>
                  </a:lnTo>
                  <a:lnTo>
                    <a:pt x="54" y="349"/>
                  </a:lnTo>
                  <a:lnTo>
                    <a:pt x="65" y="371"/>
                  </a:lnTo>
                  <a:lnTo>
                    <a:pt x="77" y="378"/>
                  </a:lnTo>
                  <a:lnTo>
                    <a:pt x="172" y="298"/>
                  </a:lnTo>
                  <a:lnTo>
                    <a:pt x="190" y="269"/>
                  </a:lnTo>
                  <a:lnTo>
                    <a:pt x="214" y="226"/>
                  </a:lnTo>
                  <a:lnTo>
                    <a:pt x="250" y="182"/>
                  </a:lnTo>
                  <a:lnTo>
                    <a:pt x="309" y="168"/>
                  </a:lnTo>
                  <a:lnTo>
                    <a:pt x="339" y="153"/>
                  </a:lnTo>
                  <a:lnTo>
                    <a:pt x="398" y="124"/>
                  </a:lnTo>
                  <a:lnTo>
                    <a:pt x="416" y="109"/>
                  </a:lnTo>
                  <a:lnTo>
                    <a:pt x="428" y="94"/>
                  </a:lnTo>
                  <a:lnTo>
                    <a:pt x="404" y="65"/>
                  </a:lnTo>
                  <a:lnTo>
                    <a:pt x="250" y="1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7" name="Freeform 185">
              <a:extLst>
                <a:ext uri="{FF2B5EF4-FFF2-40B4-BE49-F238E27FC236}">
                  <a16:creationId xmlns:a16="http://schemas.microsoft.com/office/drawing/2014/main" id="{9FFCDF03-99B1-0F9F-0669-2B1F669DF9EA}"/>
                </a:ext>
              </a:extLst>
            </p:cNvPr>
            <p:cNvSpPr>
              <a:spLocks/>
            </p:cNvSpPr>
            <p:nvPr/>
          </p:nvSpPr>
          <p:spPr bwMode="auto">
            <a:xfrm>
              <a:off x="3534" y="1303"/>
              <a:ext cx="113" cy="150"/>
            </a:xfrm>
            <a:custGeom>
              <a:avLst/>
              <a:gdLst>
                <a:gd name="T0" fmla="*/ 148 w 96"/>
                <a:gd name="T1" fmla="*/ 0 h 133"/>
                <a:gd name="T2" fmla="*/ 67 w 96"/>
                <a:gd name="T3" fmla="*/ 27 h 133"/>
                <a:gd name="T4" fmla="*/ 26 w 96"/>
                <a:gd name="T5" fmla="*/ 97 h 133"/>
                <a:gd name="T6" fmla="*/ 0 w 96"/>
                <a:gd name="T7" fmla="*/ 201 h 133"/>
                <a:gd name="T8" fmla="*/ 54 w 96"/>
                <a:gd name="T9" fmla="*/ 227 h 133"/>
                <a:gd name="T10" fmla="*/ 94 w 96"/>
                <a:gd name="T11" fmla="*/ 240 h 133"/>
                <a:gd name="T12" fmla="*/ 148 w 96"/>
                <a:gd name="T13" fmla="*/ 240 h 133"/>
                <a:gd name="T14" fmla="*/ 174 w 96"/>
                <a:gd name="T15" fmla="*/ 201 h 133"/>
                <a:gd name="T16" fmla="*/ 214 w 96"/>
                <a:gd name="T17" fmla="*/ 173 h 133"/>
                <a:gd name="T18" fmla="*/ 214 w 96"/>
                <a:gd name="T19" fmla="*/ 135 h 133"/>
                <a:gd name="T20" fmla="*/ 148 w 96"/>
                <a:gd name="T21" fmla="*/ 0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133">
                  <a:moveTo>
                    <a:pt x="65" y="0"/>
                  </a:moveTo>
                  <a:lnTo>
                    <a:pt x="30" y="15"/>
                  </a:lnTo>
                  <a:lnTo>
                    <a:pt x="12" y="52"/>
                  </a:lnTo>
                  <a:lnTo>
                    <a:pt x="0" y="110"/>
                  </a:lnTo>
                  <a:lnTo>
                    <a:pt x="24" y="124"/>
                  </a:lnTo>
                  <a:lnTo>
                    <a:pt x="42" y="132"/>
                  </a:lnTo>
                  <a:lnTo>
                    <a:pt x="65" y="132"/>
                  </a:lnTo>
                  <a:lnTo>
                    <a:pt x="77" y="110"/>
                  </a:lnTo>
                  <a:lnTo>
                    <a:pt x="95" y="95"/>
                  </a:lnTo>
                  <a:lnTo>
                    <a:pt x="95" y="74"/>
                  </a:lnTo>
                  <a:lnTo>
                    <a:pt x="65" y="0"/>
                  </a:lnTo>
                </a:path>
              </a:pathLst>
            </a:custGeom>
            <a:solidFill>
              <a:srgbClr val="FFFFFF">
                <a:alpha val="50195"/>
              </a:srgbClr>
            </a:soli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8" name="Freeform 186">
              <a:extLst>
                <a:ext uri="{FF2B5EF4-FFF2-40B4-BE49-F238E27FC236}">
                  <a16:creationId xmlns:a16="http://schemas.microsoft.com/office/drawing/2014/main" id="{5C0BD1A1-B940-4EBC-DBED-72FD6694805C}"/>
                </a:ext>
              </a:extLst>
            </p:cNvPr>
            <p:cNvSpPr>
              <a:spLocks/>
            </p:cNvSpPr>
            <p:nvPr/>
          </p:nvSpPr>
          <p:spPr bwMode="auto">
            <a:xfrm>
              <a:off x="3456" y="1936"/>
              <a:ext cx="143" cy="165"/>
            </a:xfrm>
            <a:custGeom>
              <a:avLst/>
              <a:gdLst>
                <a:gd name="T0" fmla="*/ 185 w 122"/>
                <a:gd name="T1" fmla="*/ 267 h 146"/>
                <a:gd name="T2" fmla="*/ 268 w 122"/>
                <a:gd name="T3" fmla="*/ 175 h 146"/>
                <a:gd name="T4" fmla="*/ 223 w 122"/>
                <a:gd name="T5" fmla="*/ 81 h 146"/>
                <a:gd name="T6" fmla="*/ 162 w 122"/>
                <a:gd name="T7" fmla="*/ 0 h 146"/>
                <a:gd name="T8" fmla="*/ 130 w 122"/>
                <a:gd name="T9" fmla="*/ 62 h 146"/>
                <a:gd name="T10" fmla="*/ 55 w 122"/>
                <a:gd name="T11" fmla="*/ 108 h 146"/>
                <a:gd name="T12" fmla="*/ 0 w 122"/>
                <a:gd name="T13" fmla="*/ 185 h 146"/>
                <a:gd name="T14" fmla="*/ 86 w 122"/>
                <a:gd name="T15" fmla="*/ 223 h 146"/>
                <a:gd name="T16" fmla="*/ 226 w 122"/>
                <a:gd name="T17" fmla="*/ 267 h 146"/>
                <a:gd name="T18" fmla="*/ 142 w 122"/>
                <a:gd name="T19" fmla="*/ 259 h 146"/>
                <a:gd name="T20" fmla="*/ 185 w 122"/>
                <a:gd name="T21" fmla="*/ 267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2" h="146">
                  <a:moveTo>
                    <a:pt x="84" y="145"/>
                  </a:moveTo>
                  <a:lnTo>
                    <a:pt x="121" y="95"/>
                  </a:lnTo>
                  <a:lnTo>
                    <a:pt x="101" y="44"/>
                  </a:lnTo>
                  <a:lnTo>
                    <a:pt x="73" y="0"/>
                  </a:lnTo>
                  <a:lnTo>
                    <a:pt x="59" y="34"/>
                  </a:lnTo>
                  <a:lnTo>
                    <a:pt x="25" y="58"/>
                  </a:lnTo>
                  <a:lnTo>
                    <a:pt x="0" y="100"/>
                  </a:lnTo>
                  <a:lnTo>
                    <a:pt x="38" y="120"/>
                  </a:lnTo>
                  <a:lnTo>
                    <a:pt x="102" y="145"/>
                  </a:lnTo>
                  <a:lnTo>
                    <a:pt x="64" y="141"/>
                  </a:lnTo>
                  <a:lnTo>
                    <a:pt x="84" y="145"/>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9" name="Freeform 187">
              <a:extLst>
                <a:ext uri="{FF2B5EF4-FFF2-40B4-BE49-F238E27FC236}">
                  <a16:creationId xmlns:a16="http://schemas.microsoft.com/office/drawing/2014/main" id="{2E915445-1C3F-21F1-732D-4D448DD0B906}"/>
                </a:ext>
              </a:extLst>
            </p:cNvPr>
            <p:cNvSpPr>
              <a:spLocks/>
            </p:cNvSpPr>
            <p:nvPr/>
          </p:nvSpPr>
          <p:spPr bwMode="auto">
            <a:xfrm>
              <a:off x="3333" y="2026"/>
              <a:ext cx="446" cy="568"/>
            </a:xfrm>
            <a:custGeom>
              <a:avLst/>
              <a:gdLst>
                <a:gd name="T0" fmla="*/ 183 w 381"/>
                <a:gd name="T1" fmla="*/ 0 h 503"/>
                <a:gd name="T2" fmla="*/ 64 w 381"/>
                <a:gd name="T3" fmla="*/ 41 h 503"/>
                <a:gd name="T4" fmla="*/ 0 w 381"/>
                <a:gd name="T5" fmla="*/ 93 h 503"/>
                <a:gd name="T6" fmla="*/ 64 w 381"/>
                <a:gd name="T7" fmla="*/ 215 h 503"/>
                <a:gd name="T8" fmla="*/ 25 w 381"/>
                <a:gd name="T9" fmla="*/ 255 h 503"/>
                <a:gd name="T10" fmla="*/ 130 w 381"/>
                <a:gd name="T11" fmla="*/ 309 h 503"/>
                <a:gd name="T12" fmla="*/ 222 w 381"/>
                <a:gd name="T13" fmla="*/ 375 h 503"/>
                <a:gd name="T14" fmla="*/ 273 w 381"/>
                <a:gd name="T15" fmla="*/ 387 h 503"/>
                <a:gd name="T16" fmla="*/ 351 w 381"/>
                <a:gd name="T17" fmla="*/ 443 h 503"/>
                <a:gd name="T18" fmla="*/ 404 w 381"/>
                <a:gd name="T19" fmla="*/ 602 h 503"/>
                <a:gd name="T20" fmla="*/ 404 w 381"/>
                <a:gd name="T21" fmla="*/ 694 h 503"/>
                <a:gd name="T22" fmla="*/ 481 w 381"/>
                <a:gd name="T23" fmla="*/ 778 h 503"/>
                <a:gd name="T24" fmla="*/ 533 w 381"/>
                <a:gd name="T25" fmla="*/ 856 h 503"/>
                <a:gd name="T26" fmla="*/ 586 w 381"/>
                <a:gd name="T27" fmla="*/ 909 h 503"/>
                <a:gd name="T28" fmla="*/ 730 w 381"/>
                <a:gd name="T29" fmla="*/ 921 h 503"/>
                <a:gd name="T30" fmla="*/ 757 w 381"/>
                <a:gd name="T31" fmla="*/ 909 h 503"/>
                <a:gd name="T32" fmla="*/ 810 w 381"/>
                <a:gd name="T33" fmla="*/ 802 h 503"/>
                <a:gd name="T34" fmla="*/ 836 w 381"/>
                <a:gd name="T35" fmla="*/ 737 h 503"/>
                <a:gd name="T36" fmla="*/ 745 w 381"/>
                <a:gd name="T37" fmla="*/ 589 h 503"/>
                <a:gd name="T38" fmla="*/ 680 w 381"/>
                <a:gd name="T39" fmla="*/ 481 h 503"/>
                <a:gd name="T40" fmla="*/ 652 w 381"/>
                <a:gd name="T41" fmla="*/ 427 h 503"/>
                <a:gd name="T42" fmla="*/ 507 w 381"/>
                <a:gd name="T43" fmla="*/ 280 h 503"/>
                <a:gd name="T44" fmla="*/ 442 w 381"/>
                <a:gd name="T45" fmla="*/ 200 h 503"/>
                <a:gd name="T46" fmla="*/ 417 w 381"/>
                <a:gd name="T47" fmla="*/ 160 h 503"/>
                <a:gd name="T48" fmla="*/ 417 w 381"/>
                <a:gd name="T49" fmla="*/ 134 h 503"/>
                <a:gd name="T50" fmla="*/ 183 w 381"/>
                <a:gd name="T51" fmla="*/ 0 h 5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1" h="503">
                  <a:moveTo>
                    <a:pt x="83" y="0"/>
                  </a:moveTo>
                  <a:lnTo>
                    <a:pt x="29" y="22"/>
                  </a:lnTo>
                  <a:lnTo>
                    <a:pt x="0" y="51"/>
                  </a:lnTo>
                  <a:lnTo>
                    <a:pt x="29" y="117"/>
                  </a:lnTo>
                  <a:lnTo>
                    <a:pt x="11" y="139"/>
                  </a:lnTo>
                  <a:lnTo>
                    <a:pt x="59" y="168"/>
                  </a:lnTo>
                  <a:lnTo>
                    <a:pt x="101" y="204"/>
                  </a:lnTo>
                  <a:lnTo>
                    <a:pt x="124" y="211"/>
                  </a:lnTo>
                  <a:lnTo>
                    <a:pt x="160" y="241"/>
                  </a:lnTo>
                  <a:lnTo>
                    <a:pt x="184" y="328"/>
                  </a:lnTo>
                  <a:lnTo>
                    <a:pt x="184" y="379"/>
                  </a:lnTo>
                  <a:lnTo>
                    <a:pt x="219" y="423"/>
                  </a:lnTo>
                  <a:lnTo>
                    <a:pt x="243" y="466"/>
                  </a:lnTo>
                  <a:lnTo>
                    <a:pt x="267" y="495"/>
                  </a:lnTo>
                  <a:lnTo>
                    <a:pt x="332" y="502"/>
                  </a:lnTo>
                  <a:lnTo>
                    <a:pt x="344" y="495"/>
                  </a:lnTo>
                  <a:lnTo>
                    <a:pt x="368" y="437"/>
                  </a:lnTo>
                  <a:lnTo>
                    <a:pt x="380" y="401"/>
                  </a:lnTo>
                  <a:lnTo>
                    <a:pt x="338" y="321"/>
                  </a:lnTo>
                  <a:lnTo>
                    <a:pt x="309" y="262"/>
                  </a:lnTo>
                  <a:lnTo>
                    <a:pt x="297" y="233"/>
                  </a:lnTo>
                  <a:lnTo>
                    <a:pt x="231" y="153"/>
                  </a:lnTo>
                  <a:lnTo>
                    <a:pt x="202" y="109"/>
                  </a:lnTo>
                  <a:lnTo>
                    <a:pt x="190" y="88"/>
                  </a:lnTo>
                  <a:lnTo>
                    <a:pt x="190" y="73"/>
                  </a:lnTo>
                  <a:lnTo>
                    <a:pt x="83" y="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0" name="Freeform 188">
              <a:extLst>
                <a:ext uri="{FF2B5EF4-FFF2-40B4-BE49-F238E27FC236}">
                  <a16:creationId xmlns:a16="http://schemas.microsoft.com/office/drawing/2014/main" id="{96C17530-16AA-862E-6BF9-138C6B429A1E}"/>
                </a:ext>
              </a:extLst>
            </p:cNvPr>
            <p:cNvSpPr>
              <a:spLocks/>
            </p:cNvSpPr>
            <p:nvPr/>
          </p:nvSpPr>
          <p:spPr bwMode="auto">
            <a:xfrm>
              <a:off x="3436" y="2562"/>
              <a:ext cx="274" cy="261"/>
            </a:xfrm>
            <a:custGeom>
              <a:avLst/>
              <a:gdLst>
                <a:gd name="T0" fmla="*/ 420 w 234"/>
                <a:gd name="T1" fmla="*/ 180 h 231"/>
                <a:gd name="T2" fmla="*/ 40 w 234"/>
                <a:gd name="T3" fmla="*/ 0 h 231"/>
                <a:gd name="T4" fmla="*/ 40 w 234"/>
                <a:gd name="T5" fmla="*/ 12 h 231"/>
                <a:gd name="T6" fmla="*/ 0 w 234"/>
                <a:gd name="T7" fmla="*/ 253 h 231"/>
                <a:gd name="T8" fmla="*/ 59 w 234"/>
                <a:gd name="T9" fmla="*/ 293 h 231"/>
                <a:gd name="T10" fmla="*/ 177 w 234"/>
                <a:gd name="T11" fmla="*/ 358 h 231"/>
                <a:gd name="T12" fmla="*/ 335 w 234"/>
                <a:gd name="T13" fmla="*/ 386 h 231"/>
                <a:gd name="T14" fmla="*/ 392 w 234"/>
                <a:gd name="T15" fmla="*/ 404 h 231"/>
                <a:gd name="T16" fmla="*/ 514 w 234"/>
                <a:gd name="T17" fmla="*/ 424 h 231"/>
                <a:gd name="T18" fmla="*/ 511 w 234"/>
                <a:gd name="T19" fmla="*/ 386 h 231"/>
                <a:gd name="T20" fmla="*/ 420 w 234"/>
                <a:gd name="T21" fmla="*/ 180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4" h="231">
                  <a:moveTo>
                    <a:pt x="191" y="98"/>
                  </a:moveTo>
                  <a:lnTo>
                    <a:pt x="18" y="0"/>
                  </a:lnTo>
                  <a:lnTo>
                    <a:pt x="18" y="7"/>
                  </a:lnTo>
                  <a:lnTo>
                    <a:pt x="0" y="137"/>
                  </a:lnTo>
                  <a:lnTo>
                    <a:pt x="27" y="159"/>
                  </a:lnTo>
                  <a:lnTo>
                    <a:pt x="80" y="195"/>
                  </a:lnTo>
                  <a:lnTo>
                    <a:pt x="152" y="210"/>
                  </a:lnTo>
                  <a:lnTo>
                    <a:pt x="178" y="220"/>
                  </a:lnTo>
                  <a:lnTo>
                    <a:pt x="233" y="230"/>
                  </a:lnTo>
                  <a:lnTo>
                    <a:pt x="232" y="210"/>
                  </a:lnTo>
                  <a:lnTo>
                    <a:pt x="191" y="98"/>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1" name="Freeform 189">
              <a:extLst>
                <a:ext uri="{FF2B5EF4-FFF2-40B4-BE49-F238E27FC236}">
                  <a16:creationId xmlns:a16="http://schemas.microsoft.com/office/drawing/2014/main" id="{D369ADF8-F077-0CC0-4E99-637709F55274}"/>
                </a:ext>
              </a:extLst>
            </p:cNvPr>
            <p:cNvSpPr>
              <a:spLocks/>
            </p:cNvSpPr>
            <p:nvPr/>
          </p:nvSpPr>
          <p:spPr bwMode="auto">
            <a:xfrm>
              <a:off x="3090" y="1770"/>
              <a:ext cx="278" cy="397"/>
            </a:xfrm>
            <a:custGeom>
              <a:avLst/>
              <a:gdLst>
                <a:gd name="T0" fmla="*/ 516 w 238"/>
                <a:gd name="T1" fmla="*/ 415 h 352"/>
                <a:gd name="T2" fmla="*/ 465 w 238"/>
                <a:gd name="T3" fmla="*/ 337 h 352"/>
                <a:gd name="T4" fmla="*/ 374 w 238"/>
                <a:gd name="T5" fmla="*/ 281 h 352"/>
                <a:gd name="T6" fmla="*/ 310 w 238"/>
                <a:gd name="T7" fmla="*/ 256 h 352"/>
                <a:gd name="T8" fmla="*/ 273 w 238"/>
                <a:gd name="T9" fmla="*/ 202 h 352"/>
                <a:gd name="T10" fmla="*/ 286 w 238"/>
                <a:gd name="T11" fmla="*/ 56 h 352"/>
                <a:gd name="T12" fmla="*/ 103 w 238"/>
                <a:gd name="T13" fmla="*/ 0 h 352"/>
                <a:gd name="T14" fmla="*/ 54 w 238"/>
                <a:gd name="T15" fmla="*/ 16 h 352"/>
                <a:gd name="T16" fmla="*/ 13 w 238"/>
                <a:gd name="T17" fmla="*/ 56 h 352"/>
                <a:gd name="T18" fmla="*/ 0 w 238"/>
                <a:gd name="T19" fmla="*/ 161 h 352"/>
                <a:gd name="T20" fmla="*/ 13 w 238"/>
                <a:gd name="T21" fmla="*/ 215 h 352"/>
                <a:gd name="T22" fmla="*/ 54 w 238"/>
                <a:gd name="T23" fmla="*/ 268 h 352"/>
                <a:gd name="T24" fmla="*/ 114 w 238"/>
                <a:gd name="T25" fmla="*/ 308 h 352"/>
                <a:gd name="T26" fmla="*/ 245 w 238"/>
                <a:gd name="T27" fmla="*/ 361 h 352"/>
                <a:gd name="T28" fmla="*/ 258 w 238"/>
                <a:gd name="T29" fmla="*/ 389 h 352"/>
                <a:gd name="T30" fmla="*/ 310 w 238"/>
                <a:gd name="T31" fmla="*/ 468 h 352"/>
                <a:gd name="T32" fmla="*/ 425 w 238"/>
                <a:gd name="T33" fmla="*/ 561 h 352"/>
                <a:gd name="T34" fmla="*/ 465 w 238"/>
                <a:gd name="T35" fmla="*/ 614 h 352"/>
                <a:gd name="T36" fmla="*/ 516 w 238"/>
                <a:gd name="T37" fmla="*/ 641 h 352"/>
                <a:gd name="T38" fmla="*/ 516 w 238"/>
                <a:gd name="T39" fmla="*/ 415 h 3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38" h="352">
                  <a:moveTo>
                    <a:pt x="237" y="227"/>
                  </a:moveTo>
                  <a:lnTo>
                    <a:pt x="214" y="184"/>
                  </a:lnTo>
                  <a:lnTo>
                    <a:pt x="172" y="154"/>
                  </a:lnTo>
                  <a:lnTo>
                    <a:pt x="142" y="140"/>
                  </a:lnTo>
                  <a:lnTo>
                    <a:pt x="125" y="111"/>
                  </a:lnTo>
                  <a:lnTo>
                    <a:pt x="132" y="31"/>
                  </a:lnTo>
                  <a:lnTo>
                    <a:pt x="47" y="0"/>
                  </a:lnTo>
                  <a:lnTo>
                    <a:pt x="24" y="9"/>
                  </a:lnTo>
                  <a:lnTo>
                    <a:pt x="6" y="31"/>
                  </a:lnTo>
                  <a:lnTo>
                    <a:pt x="0" y="89"/>
                  </a:lnTo>
                  <a:lnTo>
                    <a:pt x="6" y="118"/>
                  </a:lnTo>
                  <a:lnTo>
                    <a:pt x="24" y="147"/>
                  </a:lnTo>
                  <a:lnTo>
                    <a:pt x="53" y="169"/>
                  </a:lnTo>
                  <a:lnTo>
                    <a:pt x="113" y="198"/>
                  </a:lnTo>
                  <a:lnTo>
                    <a:pt x="119" y="213"/>
                  </a:lnTo>
                  <a:lnTo>
                    <a:pt x="142" y="256"/>
                  </a:lnTo>
                  <a:lnTo>
                    <a:pt x="196" y="308"/>
                  </a:lnTo>
                  <a:lnTo>
                    <a:pt x="214" y="336"/>
                  </a:lnTo>
                  <a:lnTo>
                    <a:pt x="237" y="351"/>
                  </a:lnTo>
                  <a:lnTo>
                    <a:pt x="237" y="227"/>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2" name="Freeform 190">
              <a:extLst>
                <a:ext uri="{FF2B5EF4-FFF2-40B4-BE49-F238E27FC236}">
                  <a16:creationId xmlns:a16="http://schemas.microsoft.com/office/drawing/2014/main" id="{E84820A5-91CE-44D8-2F70-84E714BCDB76}"/>
                </a:ext>
              </a:extLst>
            </p:cNvPr>
            <p:cNvSpPr>
              <a:spLocks/>
            </p:cNvSpPr>
            <p:nvPr/>
          </p:nvSpPr>
          <p:spPr bwMode="auto">
            <a:xfrm>
              <a:off x="3221" y="2174"/>
              <a:ext cx="369" cy="445"/>
            </a:xfrm>
            <a:custGeom>
              <a:avLst/>
              <a:gdLst>
                <a:gd name="T0" fmla="*/ 530 w 316"/>
                <a:gd name="T1" fmla="*/ 389 h 394"/>
                <a:gd name="T2" fmla="*/ 453 w 316"/>
                <a:gd name="T3" fmla="*/ 335 h 394"/>
                <a:gd name="T4" fmla="*/ 376 w 316"/>
                <a:gd name="T5" fmla="*/ 254 h 394"/>
                <a:gd name="T6" fmla="*/ 298 w 316"/>
                <a:gd name="T7" fmla="*/ 201 h 394"/>
                <a:gd name="T8" fmla="*/ 131 w 316"/>
                <a:gd name="T9" fmla="*/ 108 h 394"/>
                <a:gd name="T10" fmla="*/ 40 w 316"/>
                <a:gd name="T11" fmla="*/ 27 h 394"/>
                <a:gd name="T12" fmla="*/ 26 w 316"/>
                <a:gd name="T13" fmla="*/ 0 h 394"/>
                <a:gd name="T14" fmla="*/ 0 w 316"/>
                <a:gd name="T15" fmla="*/ 27 h 394"/>
                <a:gd name="T16" fmla="*/ 0 w 316"/>
                <a:gd name="T17" fmla="*/ 147 h 394"/>
                <a:gd name="T18" fmla="*/ 54 w 316"/>
                <a:gd name="T19" fmla="*/ 201 h 394"/>
                <a:gd name="T20" fmla="*/ 104 w 316"/>
                <a:gd name="T21" fmla="*/ 268 h 394"/>
                <a:gd name="T22" fmla="*/ 181 w 316"/>
                <a:gd name="T23" fmla="*/ 349 h 394"/>
                <a:gd name="T24" fmla="*/ 221 w 316"/>
                <a:gd name="T25" fmla="*/ 389 h 394"/>
                <a:gd name="T26" fmla="*/ 335 w 316"/>
                <a:gd name="T27" fmla="*/ 481 h 394"/>
                <a:gd name="T28" fmla="*/ 363 w 316"/>
                <a:gd name="T29" fmla="*/ 550 h 394"/>
                <a:gd name="T30" fmla="*/ 415 w 316"/>
                <a:gd name="T31" fmla="*/ 614 h 394"/>
                <a:gd name="T32" fmla="*/ 415 w 316"/>
                <a:gd name="T33" fmla="*/ 681 h 394"/>
                <a:gd name="T34" fmla="*/ 429 w 316"/>
                <a:gd name="T35" fmla="*/ 722 h 394"/>
                <a:gd name="T36" fmla="*/ 518 w 316"/>
                <a:gd name="T37" fmla="*/ 588 h 394"/>
                <a:gd name="T38" fmla="*/ 543 w 316"/>
                <a:gd name="T39" fmla="*/ 550 h 394"/>
                <a:gd name="T40" fmla="*/ 647 w 316"/>
                <a:gd name="T41" fmla="*/ 523 h 394"/>
                <a:gd name="T42" fmla="*/ 684 w 316"/>
                <a:gd name="T43" fmla="*/ 523 h 394"/>
                <a:gd name="T44" fmla="*/ 684 w 316"/>
                <a:gd name="T45" fmla="*/ 455 h 394"/>
                <a:gd name="T46" fmla="*/ 530 w 316"/>
                <a:gd name="T47" fmla="*/ 389 h 3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6" h="394">
                  <a:moveTo>
                    <a:pt x="244" y="212"/>
                  </a:moveTo>
                  <a:lnTo>
                    <a:pt x="208" y="182"/>
                  </a:lnTo>
                  <a:lnTo>
                    <a:pt x="173" y="138"/>
                  </a:lnTo>
                  <a:lnTo>
                    <a:pt x="137" y="110"/>
                  </a:lnTo>
                  <a:lnTo>
                    <a:pt x="60" y="58"/>
                  </a:lnTo>
                  <a:lnTo>
                    <a:pt x="18" y="15"/>
                  </a:lnTo>
                  <a:lnTo>
                    <a:pt x="12" y="0"/>
                  </a:lnTo>
                  <a:lnTo>
                    <a:pt x="0" y="15"/>
                  </a:lnTo>
                  <a:lnTo>
                    <a:pt x="0" y="80"/>
                  </a:lnTo>
                  <a:lnTo>
                    <a:pt x="24" y="110"/>
                  </a:lnTo>
                  <a:lnTo>
                    <a:pt x="48" y="146"/>
                  </a:lnTo>
                  <a:lnTo>
                    <a:pt x="84" y="190"/>
                  </a:lnTo>
                  <a:lnTo>
                    <a:pt x="102" y="212"/>
                  </a:lnTo>
                  <a:lnTo>
                    <a:pt x="155" y="262"/>
                  </a:lnTo>
                  <a:lnTo>
                    <a:pt x="167" y="299"/>
                  </a:lnTo>
                  <a:lnTo>
                    <a:pt x="191" y="335"/>
                  </a:lnTo>
                  <a:lnTo>
                    <a:pt x="191" y="371"/>
                  </a:lnTo>
                  <a:lnTo>
                    <a:pt x="197" y="393"/>
                  </a:lnTo>
                  <a:lnTo>
                    <a:pt x="238" y="320"/>
                  </a:lnTo>
                  <a:lnTo>
                    <a:pt x="250" y="299"/>
                  </a:lnTo>
                  <a:lnTo>
                    <a:pt x="298" y="284"/>
                  </a:lnTo>
                  <a:lnTo>
                    <a:pt x="315" y="284"/>
                  </a:lnTo>
                  <a:lnTo>
                    <a:pt x="315" y="248"/>
                  </a:lnTo>
                  <a:lnTo>
                    <a:pt x="244" y="212"/>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3" name="Freeform 191">
              <a:extLst>
                <a:ext uri="{FF2B5EF4-FFF2-40B4-BE49-F238E27FC236}">
                  <a16:creationId xmlns:a16="http://schemas.microsoft.com/office/drawing/2014/main" id="{7CD89A14-9F75-943E-EAAF-130B02F8F0D0}"/>
                </a:ext>
              </a:extLst>
            </p:cNvPr>
            <p:cNvSpPr>
              <a:spLocks/>
            </p:cNvSpPr>
            <p:nvPr/>
          </p:nvSpPr>
          <p:spPr bwMode="auto">
            <a:xfrm>
              <a:off x="3054" y="2059"/>
              <a:ext cx="217" cy="289"/>
            </a:xfrm>
            <a:custGeom>
              <a:avLst/>
              <a:gdLst>
                <a:gd name="T0" fmla="*/ 408 w 185"/>
                <a:gd name="T1" fmla="*/ 227 h 256"/>
                <a:gd name="T2" fmla="*/ 371 w 185"/>
                <a:gd name="T3" fmla="*/ 147 h 256"/>
                <a:gd name="T4" fmla="*/ 264 w 185"/>
                <a:gd name="T5" fmla="*/ 53 h 256"/>
                <a:gd name="T6" fmla="*/ 104 w 185"/>
                <a:gd name="T7" fmla="*/ 0 h 256"/>
                <a:gd name="T8" fmla="*/ 54 w 185"/>
                <a:gd name="T9" fmla="*/ 0 h 256"/>
                <a:gd name="T10" fmla="*/ 54 w 185"/>
                <a:gd name="T11" fmla="*/ 122 h 256"/>
                <a:gd name="T12" fmla="*/ 54 w 185"/>
                <a:gd name="T13" fmla="*/ 227 h 256"/>
                <a:gd name="T14" fmla="*/ 0 w 185"/>
                <a:gd name="T15" fmla="*/ 280 h 256"/>
                <a:gd name="T16" fmla="*/ 0 w 185"/>
                <a:gd name="T17" fmla="*/ 388 h 256"/>
                <a:gd name="T18" fmla="*/ 54 w 185"/>
                <a:gd name="T19" fmla="*/ 439 h 256"/>
                <a:gd name="T20" fmla="*/ 90 w 185"/>
                <a:gd name="T21" fmla="*/ 439 h 256"/>
                <a:gd name="T22" fmla="*/ 170 w 185"/>
                <a:gd name="T23" fmla="*/ 439 h 256"/>
                <a:gd name="T24" fmla="*/ 223 w 185"/>
                <a:gd name="T25" fmla="*/ 467 h 256"/>
                <a:gd name="T26" fmla="*/ 305 w 185"/>
                <a:gd name="T27" fmla="*/ 455 h 256"/>
                <a:gd name="T28" fmla="*/ 328 w 185"/>
                <a:gd name="T29" fmla="*/ 439 h 256"/>
                <a:gd name="T30" fmla="*/ 328 w 185"/>
                <a:gd name="T31" fmla="*/ 439 h 256"/>
                <a:gd name="T32" fmla="*/ 408 w 185"/>
                <a:gd name="T33" fmla="*/ 227 h 2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5" h="256">
                  <a:moveTo>
                    <a:pt x="184" y="124"/>
                  </a:moveTo>
                  <a:lnTo>
                    <a:pt x="166" y="80"/>
                  </a:lnTo>
                  <a:lnTo>
                    <a:pt x="119" y="29"/>
                  </a:lnTo>
                  <a:lnTo>
                    <a:pt x="47" y="0"/>
                  </a:lnTo>
                  <a:lnTo>
                    <a:pt x="24" y="0"/>
                  </a:lnTo>
                  <a:lnTo>
                    <a:pt x="24" y="66"/>
                  </a:lnTo>
                  <a:lnTo>
                    <a:pt x="24" y="124"/>
                  </a:lnTo>
                  <a:lnTo>
                    <a:pt x="0" y="153"/>
                  </a:lnTo>
                  <a:lnTo>
                    <a:pt x="0" y="212"/>
                  </a:lnTo>
                  <a:lnTo>
                    <a:pt x="24" y="240"/>
                  </a:lnTo>
                  <a:lnTo>
                    <a:pt x="41" y="240"/>
                  </a:lnTo>
                  <a:lnTo>
                    <a:pt x="77" y="240"/>
                  </a:lnTo>
                  <a:lnTo>
                    <a:pt x="101" y="255"/>
                  </a:lnTo>
                  <a:lnTo>
                    <a:pt x="137" y="248"/>
                  </a:lnTo>
                  <a:lnTo>
                    <a:pt x="148" y="240"/>
                  </a:lnTo>
                  <a:lnTo>
                    <a:pt x="184" y="124"/>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4" name="Freeform 192">
              <a:extLst>
                <a:ext uri="{FF2B5EF4-FFF2-40B4-BE49-F238E27FC236}">
                  <a16:creationId xmlns:a16="http://schemas.microsoft.com/office/drawing/2014/main" id="{C977504E-16A7-238D-1ABB-299CBA6534EF}"/>
                </a:ext>
              </a:extLst>
            </p:cNvPr>
            <p:cNvSpPr>
              <a:spLocks/>
            </p:cNvSpPr>
            <p:nvPr/>
          </p:nvSpPr>
          <p:spPr bwMode="auto">
            <a:xfrm>
              <a:off x="3152" y="2364"/>
              <a:ext cx="285" cy="387"/>
            </a:xfrm>
            <a:custGeom>
              <a:avLst/>
              <a:gdLst>
                <a:gd name="T0" fmla="*/ 472 w 244"/>
                <a:gd name="T1" fmla="*/ 439 h 343"/>
                <a:gd name="T2" fmla="*/ 399 w 244"/>
                <a:gd name="T3" fmla="*/ 305 h 343"/>
                <a:gd name="T4" fmla="*/ 387 w 244"/>
                <a:gd name="T5" fmla="*/ 227 h 343"/>
                <a:gd name="T6" fmla="*/ 285 w 244"/>
                <a:gd name="T7" fmla="*/ 200 h 343"/>
                <a:gd name="T8" fmla="*/ 158 w 244"/>
                <a:gd name="T9" fmla="*/ 53 h 343"/>
                <a:gd name="T10" fmla="*/ 114 w 244"/>
                <a:gd name="T11" fmla="*/ 12 h 343"/>
                <a:gd name="T12" fmla="*/ 29 w 244"/>
                <a:gd name="T13" fmla="*/ 0 h 343"/>
                <a:gd name="T14" fmla="*/ 0 w 244"/>
                <a:gd name="T15" fmla="*/ 67 h 343"/>
                <a:gd name="T16" fmla="*/ 74 w 244"/>
                <a:gd name="T17" fmla="*/ 159 h 343"/>
                <a:gd name="T18" fmla="*/ 74 w 244"/>
                <a:gd name="T19" fmla="*/ 266 h 343"/>
                <a:gd name="T20" fmla="*/ 74 w 244"/>
                <a:gd name="T21" fmla="*/ 345 h 343"/>
                <a:gd name="T22" fmla="*/ 216 w 244"/>
                <a:gd name="T23" fmla="*/ 493 h 343"/>
                <a:gd name="T24" fmla="*/ 244 w 244"/>
                <a:gd name="T25" fmla="*/ 530 h 343"/>
                <a:gd name="T26" fmla="*/ 343 w 244"/>
                <a:gd name="T27" fmla="*/ 626 h 343"/>
                <a:gd name="T28" fmla="*/ 415 w 244"/>
                <a:gd name="T29" fmla="*/ 597 h 343"/>
                <a:gd name="T30" fmla="*/ 472 w 244"/>
                <a:gd name="T31" fmla="*/ 530 h 343"/>
                <a:gd name="T32" fmla="*/ 529 w 244"/>
                <a:gd name="T33" fmla="*/ 530 h 343"/>
                <a:gd name="T34" fmla="*/ 472 w 244"/>
                <a:gd name="T35" fmla="*/ 439 h 3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4" h="343">
                  <a:moveTo>
                    <a:pt x="217" y="240"/>
                  </a:moveTo>
                  <a:lnTo>
                    <a:pt x="184" y="167"/>
                  </a:lnTo>
                  <a:lnTo>
                    <a:pt x="177" y="124"/>
                  </a:lnTo>
                  <a:lnTo>
                    <a:pt x="131" y="109"/>
                  </a:lnTo>
                  <a:lnTo>
                    <a:pt x="73" y="29"/>
                  </a:lnTo>
                  <a:lnTo>
                    <a:pt x="53" y="7"/>
                  </a:lnTo>
                  <a:lnTo>
                    <a:pt x="13" y="0"/>
                  </a:lnTo>
                  <a:lnTo>
                    <a:pt x="0" y="36"/>
                  </a:lnTo>
                  <a:lnTo>
                    <a:pt x="33" y="87"/>
                  </a:lnTo>
                  <a:lnTo>
                    <a:pt x="33" y="145"/>
                  </a:lnTo>
                  <a:lnTo>
                    <a:pt x="33" y="189"/>
                  </a:lnTo>
                  <a:lnTo>
                    <a:pt x="99" y="269"/>
                  </a:lnTo>
                  <a:lnTo>
                    <a:pt x="112" y="291"/>
                  </a:lnTo>
                  <a:lnTo>
                    <a:pt x="158" y="342"/>
                  </a:lnTo>
                  <a:lnTo>
                    <a:pt x="191" y="327"/>
                  </a:lnTo>
                  <a:lnTo>
                    <a:pt x="217" y="291"/>
                  </a:lnTo>
                  <a:lnTo>
                    <a:pt x="243" y="291"/>
                  </a:lnTo>
                  <a:lnTo>
                    <a:pt x="217" y="240"/>
                  </a:lnTo>
                </a:path>
              </a:pathLst>
            </a:custGeom>
            <a:solidFill>
              <a:srgbClr val="FFFFFF">
                <a:alpha val="50195"/>
              </a:srgbClr>
            </a:solidFill>
            <a:ln>
              <a:noFill/>
            </a:ln>
            <a:effectLst/>
            <a:extLst>
              <a:ext uri="{91240B29-F687-4F45-9708-019B960494DF}">
                <a14:hiddenLine xmlns:a14="http://schemas.microsoft.com/office/drawing/2010/main" w="9525">
                  <a:solidFill>
                    <a:srgbClr val="3366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10415" name="AutoShape 193">
              <a:extLst>
                <a:ext uri="{FF2B5EF4-FFF2-40B4-BE49-F238E27FC236}">
                  <a16:creationId xmlns:a16="http://schemas.microsoft.com/office/drawing/2014/main" id="{256D15BE-2EAF-9C3B-87FC-D0DFA1C8CAD4}"/>
                </a:ext>
              </a:extLst>
            </p:cNvPr>
            <p:cNvCxnSpPr>
              <a:cxnSpLocks noChangeShapeType="1"/>
            </p:cNvCxnSpPr>
            <p:nvPr/>
          </p:nvCxnSpPr>
          <p:spPr bwMode="auto">
            <a:xfrm rot="-5400000">
              <a:off x="3555" y="1680"/>
              <a:ext cx="1" cy="1"/>
            </a:xfrm>
            <a:prstGeom prst="bentConnector3">
              <a:avLst>
                <a:gd name="adj1" fmla="val 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16" name="AutoShape 194">
              <a:extLst>
                <a:ext uri="{FF2B5EF4-FFF2-40B4-BE49-F238E27FC236}">
                  <a16:creationId xmlns:a16="http://schemas.microsoft.com/office/drawing/2014/main" id="{4A9D495F-150D-C20C-6E00-1626D547137E}"/>
                </a:ext>
              </a:extLst>
            </p:cNvPr>
            <p:cNvCxnSpPr>
              <a:cxnSpLocks noChangeShapeType="1"/>
              <a:endCxn id="10412" idx="2"/>
            </p:cNvCxnSpPr>
            <p:nvPr/>
          </p:nvCxnSpPr>
          <p:spPr bwMode="auto">
            <a:xfrm rot="10800000">
              <a:off x="3423" y="2330"/>
              <a:ext cx="1402" cy="227"/>
            </a:xfrm>
            <a:prstGeom prst="curvedConnector4">
              <a:avLst>
                <a:gd name="adj1" fmla="val 44009"/>
                <a:gd name="adj2" fmla="val 232157"/>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17" name="AutoShape 195">
              <a:extLst>
                <a:ext uri="{FF2B5EF4-FFF2-40B4-BE49-F238E27FC236}">
                  <a16:creationId xmlns:a16="http://schemas.microsoft.com/office/drawing/2014/main" id="{52459D96-AA5B-1B77-B400-2F49265E6310}"/>
                </a:ext>
              </a:extLst>
            </p:cNvPr>
            <p:cNvCxnSpPr>
              <a:cxnSpLocks noChangeShapeType="1"/>
              <a:endCxn id="10402" idx="6"/>
            </p:cNvCxnSpPr>
            <p:nvPr/>
          </p:nvCxnSpPr>
          <p:spPr bwMode="auto">
            <a:xfrm rot="5400000" flipH="1">
              <a:off x="4120" y="1681"/>
              <a:ext cx="997" cy="555"/>
            </a:xfrm>
            <a:prstGeom prst="curvedConnector3">
              <a:avLst>
                <a:gd name="adj1" fmla="val 49148"/>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18" name="AutoShape 196">
              <a:extLst>
                <a:ext uri="{FF2B5EF4-FFF2-40B4-BE49-F238E27FC236}">
                  <a16:creationId xmlns:a16="http://schemas.microsoft.com/office/drawing/2014/main" id="{8E6F28C1-993D-1BBA-7050-90195BDADBC6}"/>
                </a:ext>
              </a:extLst>
            </p:cNvPr>
            <p:cNvCxnSpPr>
              <a:cxnSpLocks noChangeShapeType="1"/>
              <a:endCxn id="10404" idx="18"/>
            </p:cNvCxnSpPr>
            <p:nvPr/>
          </p:nvCxnSpPr>
          <p:spPr bwMode="auto">
            <a:xfrm rot="10800000">
              <a:off x="3714" y="1755"/>
              <a:ext cx="1106" cy="744"/>
            </a:xfrm>
            <a:prstGeom prst="curvedConnector3">
              <a:avLst>
                <a:gd name="adj1" fmla="val 41051"/>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19" name="AutoShape 197">
              <a:extLst>
                <a:ext uri="{FF2B5EF4-FFF2-40B4-BE49-F238E27FC236}">
                  <a16:creationId xmlns:a16="http://schemas.microsoft.com/office/drawing/2014/main" id="{DD49C653-B416-EC79-C5C9-F3A496598BE5}"/>
                </a:ext>
              </a:extLst>
            </p:cNvPr>
            <p:cNvCxnSpPr>
              <a:cxnSpLocks noChangeShapeType="1"/>
            </p:cNvCxnSpPr>
            <p:nvPr/>
          </p:nvCxnSpPr>
          <p:spPr bwMode="auto">
            <a:xfrm rot="5400000">
              <a:off x="4323" y="2737"/>
              <a:ext cx="425" cy="284"/>
            </a:xfrm>
            <a:prstGeom prst="curvedConnector3">
              <a:avLst>
                <a:gd name="adj1" fmla="val 49884"/>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0" name="AutoShape 198">
              <a:extLst>
                <a:ext uri="{FF2B5EF4-FFF2-40B4-BE49-F238E27FC236}">
                  <a16:creationId xmlns:a16="http://schemas.microsoft.com/office/drawing/2014/main" id="{81190616-D385-EE0E-7E6F-298360CEFD33}"/>
                </a:ext>
              </a:extLst>
            </p:cNvPr>
            <p:cNvCxnSpPr>
              <a:cxnSpLocks noChangeShapeType="1"/>
            </p:cNvCxnSpPr>
            <p:nvPr/>
          </p:nvCxnSpPr>
          <p:spPr bwMode="auto">
            <a:xfrm rot="10800000" flipV="1">
              <a:off x="3747" y="2586"/>
              <a:ext cx="989" cy="131"/>
            </a:xfrm>
            <a:prstGeom prst="curvedConnector3">
              <a:avLst>
                <a:gd name="adj1" fmla="val 49949"/>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1" name="AutoShape 199">
              <a:extLst>
                <a:ext uri="{FF2B5EF4-FFF2-40B4-BE49-F238E27FC236}">
                  <a16:creationId xmlns:a16="http://schemas.microsoft.com/office/drawing/2014/main" id="{4207D37A-C718-66CB-E6CE-82A740CA2EAF}"/>
                </a:ext>
              </a:extLst>
            </p:cNvPr>
            <p:cNvCxnSpPr>
              <a:cxnSpLocks noChangeShapeType="1"/>
            </p:cNvCxnSpPr>
            <p:nvPr/>
          </p:nvCxnSpPr>
          <p:spPr bwMode="auto">
            <a:xfrm rot="10800000">
              <a:off x="3759" y="2501"/>
              <a:ext cx="1402" cy="227"/>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2" name="AutoShape 200">
              <a:extLst>
                <a:ext uri="{FF2B5EF4-FFF2-40B4-BE49-F238E27FC236}">
                  <a16:creationId xmlns:a16="http://schemas.microsoft.com/office/drawing/2014/main" id="{42F415AA-083B-F1AF-5966-A6B1FB276AE6}"/>
                </a:ext>
              </a:extLst>
            </p:cNvPr>
            <p:cNvCxnSpPr>
              <a:cxnSpLocks noChangeShapeType="1"/>
            </p:cNvCxnSpPr>
            <p:nvPr/>
          </p:nvCxnSpPr>
          <p:spPr bwMode="auto">
            <a:xfrm rot="5400000" flipH="1">
              <a:off x="4456" y="1852"/>
              <a:ext cx="997" cy="555"/>
            </a:xfrm>
            <a:prstGeom prst="curvedConnector3">
              <a:avLst>
                <a:gd name="adj1" fmla="val 49949"/>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3" name="AutoShape 201">
              <a:extLst>
                <a:ext uri="{FF2B5EF4-FFF2-40B4-BE49-F238E27FC236}">
                  <a16:creationId xmlns:a16="http://schemas.microsoft.com/office/drawing/2014/main" id="{DFEE19DF-C4D6-D4D6-C931-DDF9159F0029}"/>
                </a:ext>
              </a:extLst>
            </p:cNvPr>
            <p:cNvCxnSpPr>
              <a:cxnSpLocks noChangeShapeType="1"/>
            </p:cNvCxnSpPr>
            <p:nvPr/>
          </p:nvCxnSpPr>
          <p:spPr bwMode="auto">
            <a:xfrm rot="10800000">
              <a:off x="4050" y="1926"/>
              <a:ext cx="1106" cy="744"/>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4" name="AutoShape 202">
              <a:extLst>
                <a:ext uri="{FF2B5EF4-FFF2-40B4-BE49-F238E27FC236}">
                  <a16:creationId xmlns:a16="http://schemas.microsoft.com/office/drawing/2014/main" id="{1CB1039B-A439-FB70-642C-7BDED5E0BF7D}"/>
                </a:ext>
              </a:extLst>
            </p:cNvPr>
            <p:cNvCxnSpPr>
              <a:cxnSpLocks noChangeShapeType="1"/>
            </p:cNvCxnSpPr>
            <p:nvPr/>
          </p:nvCxnSpPr>
          <p:spPr bwMode="auto">
            <a:xfrm rot="5400000">
              <a:off x="4659" y="2860"/>
              <a:ext cx="425" cy="284"/>
            </a:xfrm>
            <a:prstGeom prst="curvedConnector3">
              <a:avLst>
                <a:gd name="adj1" fmla="val 49884"/>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5" name="AutoShape 203">
              <a:extLst>
                <a:ext uri="{FF2B5EF4-FFF2-40B4-BE49-F238E27FC236}">
                  <a16:creationId xmlns:a16="http://schemas.microsoft.com/office/drawing/2014/main" id="{1B6C8C05-D77B-9934-517F-C433DB58B578}"/>
                </a:ext>
              </a:extLst>
            </p:cNvPr>
            <p:cNvCxnSpPr>
              <a:cxnSpLocks noChangeShapeType="1"/>
            </p:cNvCxnSpPr>
            <p:nvPr/>
          </p:nvCxnSpPr>
          <p:spPr bwMode="auto">
            <a:xfrm rot="10800000" flipV="1">
              <a:off x="4083" y="2603"/>
              <a:ext cx="989" cy="131"/>
            </a:xfrm>
            <a:prstGeom prst="curvedConnector3">
              <a:avLst>
                <a:gd name="adj1" fmla="val 49949"/>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6" name="AutoShape 204">
              <a:extLst>
                <a:ext uri="{FF2B5EF4-FFF2-40B4-BE49-F238E27FC236}">
                  <a16:creationId xmlns:a16="http://schemas.microsoft.com/office/drawing/2014/main" id="{9B8B4904-AAB6-5F05-AA8C-23302C1B20E1}"/>
                </a:ext>
              </a:extLst>
            </p:cNvPr>
            <p:cNvCxnSpPr>
              <a:cxnSpLocks noChangeShapeType="1"/>
            </p:cNvCxnSpPr>
            <p:nvPr/>
          </p:nvCxnSpPr>
          <p:spPr bwMode="auto">
            <a:xfrm rot="16200000" flipH="1">
              <a:off x="4320" y="1822"/>
              <a:ext cx="864" cy="672"/>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7" name="AutoShape 205">
              <a:extLst>
                <a:ext uri="{FF2B5EF4-FFF2-40B4-BE49-F238E27FC236}">
                  <a16:creationId xmlns:a16="http://schemas.microsoft.com/office/drawing/2014/main" id="{22B96CDC-A71F-1090-9EB5-31C8A527C02C}"/>
                </a:ext>
              </a:extLst>
            </p:cNvPr>
            <p:cNvCxnSpPr>
              <a:cxnSpLocks noChangeShapeType="1"/>
            </p:cNvCxnSpPr>
            <p:nvPr/>
          </p:nvCxnSpPr>
          <p:spPr bwMode="auto">
            <a:xfrm>
              <a:off x="3840" y="1870"/>
              <a:ext cx="816" cy="720"/>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8" name="AutoShape 206">
              <a:extLst>
                <a:ext uri="{FF2B5EF4-FFF2-40B4-BE49-F238E27FC236}">
                  <a16:creationId xmlns:a16="http://schemas.microsoft.com/office/drawing/2014/main" id="{4586DEE7-51A3-3961-F91C-4073688ADCB3}"/>
                </a:ext>
              </a:extLst>
            </p:cNvPr>
            <p:cNvCxnSpPr>
              <a:cxnSpLocks noChangeShapeType="1"/>
            </p:cNvCxnSpPr>
            <p:nvPr/>
          </p:nvCxnSpPr>
          <p:spPr bwMode="auto">
            <a:xfrm>
              <a:off x="4080" y="2494"/>
              <a:ext cx="672" cy="384"/>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29" name="AutoShape 207">
              <a:extLst>
                <a:ext uri="{FF2B5EF4-FFF2-40B4-BE49-F238E27FC236}">
                  <a16:creationId xmlns:a16="http://schemas.microsoft.com/office/drawing/2014/main" id="{EA287CA5-1640-956F-337F-B31A6464C749}"/>
                </a:ext>
              </a:extLst>
            </p:cNvPr>
            <p:cNvCxnSpPr>
              <a:cxnSpLocks noChangeShapeType="1"/>
            </p:cNvCxnSpPr>
            <p:nvPr/>
          </p:nvCxnSpPr>
          <p:spPr bwMode="auto">
            <a:xfrm rot="16200000" flipH="1">
              <a:off x="4488" y="2230"/>
              <a:ext cx="624" cy="576"/>
            </a:xfrm>
            <a:prstGeom prst="curvedConnector3">
              <a:avLst>
                <a:gd name="adj1" fmla="val 50000"/>
              </a:avLst>
            </a:prstGeom>
            <a:noFill/>
            <a:ln w="76200">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30" name="AutoShape 208">
              <a:extLst>
                <a:ext uri="{FF2B5EF4-FFF2-40B4-BE49-F238E27FC236}">
                  <a16:creationId xmlns:a16="http://schemas.microsoft.com/office/drawing/2014/main" id="{B45CB6B9-0DA0-837A-63BD-B1B98EF9AA37}"/>
                </a:ext>
              </a:extLst>
            </p:cNvPr>
            <p:cNvCxnSpPr>
              <a:cxnSpLocks noChangeShapeType="1"/>
            </p:cNvCxnSpPr>
            <p:nvPr/>
          </p:nvCxnSpPr>
          <p:spPr bwMode="auto">
            <a:xfrm rot="10800000">
              <a:off x="3696" y="1534"/>
              <a:ext cx="1106" cy="744"/>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31" name="AutoShape 209">
              <a:extLst>
                <a:ext uri="{FF2B5EF4-FFF2-40B4-BE49-F238E27FC236}">
                  <a16:creationId xmlns:a16="http://schemas.microsoft.com/office/drawing/2014/main" id="{9D6AF0A1-2A46-2B15-FB9F-56EEE3545803}"/>
                </a:ext>
              </a:extLst>
            </p:cNvPr>
            <p:cNvCxnSpPr>
              <a:cxnSpLocks noChangeShapeType="1"/>
            </p:cNvCxnSpPr>
            <p:nvPr/>
          </p:nvCxnSpPr>
          <p:spPr bwMode="auto">
            <a:xfrm rot="10800000">
              <a:off x="3312" y="1822"/>
              <a:ext cx="1106" cy="744"/>
            </a:xfrm>
            <a:prstGeom prst="curvedConnector3">
              <a:avLst>
                <a:gd name="adj1" fmla="val 50000"/>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834" name="Text Box 210">
            <a:extLst>
              <a:ext uri="{FF2B5EF4-FFF2-40B4-BE49-F238E27FC236}">
                <a16:creationId xmlns:a16="http://schemas.microsoft.com/office/drawing/2014/main" id="{91125A7C-FA0E-52D2-42BA-16B6D8DDFEC5}"/>
              </a:ext>
            </a:extLst>
          </p:cNvPr>
          <p:cNvSpPr txBox="1">
            <a:spLocks noChangeArrowheads="1"/>
          </p:cNvSpPr>
          <p:nvPr/>
        </p:nvSpPr>
        <p:spPr bwMode="auto">
          <a:xfrm>
            <a:off x="1700335" y="1044404"/>
            <a:ext cx="5327099" cy="517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75000"/>
              </a:lnSpc>
              <a:spcBef>
                <a:spcPct val="30000"/>
              </a:spcBef>
              <a:buFontTx/>
              <a:buNone/>
            </a:pPr>
            <a:r>
              <a:rPr lang="en-US" altLang="en-US" sz="4400" b="1" dirty="0">
                <a:solidFill>
                  <a:schemeClr val="bg1"/>
                </a:solidFill>
              </a:rPr>
              <a:t>Their </a:t>
            </a:r>
            <a:r>
              <a:rPr lang="en-US" altLang="en-US" sz="6600" b="1" i="1" dirty="0">
                <a:solidFill>
                  <a:schemeClr val="bg1"/>
                </a:solidFill>
              </a:rPr>
              <a:t>Brains</a:t>
            </a:r>
          </a:p>
          <a:p>
            <a:pPr>
              <a:lnSpc>
                <a:spcPct val="75000"/>
              </a:lnSpc>
              <a:spcBef>
                <a:spcPct val="30000"/>
              </a:spcBef>
              <a:buFontTx/>
              <a:buNone/>
            </a:pPr>
            <a:endParaRPr lang="en-US" altLang="en-US" sz="5400" b="1" dirty="0">
              <a:solidFill>
                <a:schemeClr val="bg1"/>
              </a:solidFill>
            </a:endParaRPr>
          </a:p>
          <a:p>
            <a:pPr>
              <a:lnSpc>
                <a:spcPct val="75000"/>
              </a:lnSpc>
              <a:spcBef>
                <a:spcPct val="30000"/>
              </a:spcBef>
              <a:buFontTx/>
              <a:buNone/>
            </a:pPr>
            <a:r>
              <a:rPr lang="en-US" altLang="en-US" sz="5400" b="1" dirty="0">
                <a:solidFill>
                  <a:schemeClr val="bg1"/>
                </a:solidFill>
              </a:rPr>
              <a:t>  </a:t>
            </a:r>
          </a:p>
          <a:p>
            <a:pPr>
              <a:lnSpc>
                <a:spcPct val="75000"/>
              </a:lnSpc>
              <a:spcBef>
                <a:spcPct val="30000"/>
              </a:spcBef>
              <a:buFontTx/>
              <a:buNone/>
            </a:pPr>
            <a:r>
              <a:rPr lang="en-US" altLang="en-US" sz="5400" b="1" dirty="0">
                <a:solidFill>
                  <a:schemeClr val="bg1"/>
                </a:solidFill>
              </a:rPr>
              <a:t>   </a:t>
            </a:r>
            <a:r>
              <a:rPr lang="en-US" altLang="en-US" sz="4400" b="1" dirty="0">
                <a:solidFill>
                  <a:schemeClr val="bg1"/>
                </a:solidFill>
              </a:rPr>
              <a:t>have been</a:t>
            </a:r>
            <a:r>
              <a:rPr lang="en-US" altLang="en-US" sz="4000" b="1" dirty="0">
                <a:solidFill>
                  <a:schemeClr val="bg1"/>
                </a:solidFill>
              </a:rPr>
              <a:t> </a:t>
            </a:r>
            <a:r>
              <a:rPr lang="en-US" altLang="en-US" sz="4400" b="1" dirty="0">
                <a:solidFill>
                  <a:schemeClr val="bg1"/>
                </a:solidFill>
              </a:rPr>
              <a:t> </a:t>
            </a:r>
          </a:p>
          <a:p>
            <a:pPr>
              <a:lnSpc>
                <a:spcPct val="60000"/>
              </a:lnSpc>
              <a:spcBef>
                <a:spcPct val="30000"/>
              </a:spcBef>
              <a:buFontTx/>
              <a:buNone/>
            </a:pPr>
            <a:r>
              <a:rPr lang="en-US" altLang="en-US" sz="4400" b="1" dirty="0">
                <a:solidFill>
                  <a:schemeClr val="bg1"/>
                </a:solidFill>
              </a:rPr>
              <a:t>      </a:t>
            </a:r>
            <a:r>
              <a:rPr lang="en-US" altLang="en-US" sz="6000" b="1" i="1" dirty="0">
                <a:solidFill>
                  <a:schemeClr val="bg1"/>
                </a:solidFill>
              </a:rPr>
              <a:t>Re-Wired</a:t>
            </a:r>
          </a:p>
          <a:p>
            <a:pPr>
              <a:lnSpc>
                <a:spcPct val="60000"/>
              </a:lnSpc>
              <a:spcBef>
                <a:spcPct val="30000"/>
              </a:spcBef>
              <a:buFontTx/>
              <a:buNone/>
            </a:pPr>
            <a:r>
              <a:rPr lang="en-US" altLang="en-US" sz="6000" b="1" i="1" dirty="0">
                <a:solidFill>
                  <a:schemeClr val="bg1"/>
                </a:solidFill>
              </a:rPr>
              <a:t>       </a:t>
            </a:r>
            <a:r>
              <a:rPr lang="en-US" altLang="en-US" sz="4400" b="1" dirty="0">
                <a:solidFill>
                  <a:schemeClr val="bg1"/>
                </a:solidFill>
              </a:rPr>
              <a:t>by </a:t>
            </a:r>
            <a:r>
              <a:rPr lang="en-US" altLang="en-US" sz="6000" b="1" i="1" dirty="0">
                <a:solidFill>
                  <a:schemeClr val="bg1"/>
                </a:solidFill>
              </a:rPr>
              <a:t>Drug Use</a:t>
            </a:r>
            <a:endParaRPr lang="en-US" altLang="en-US" sz="6000" i="1" dirty="0">
              <a:solidFill>
                <a:schemeClr val="bg1"/>
              </a:solidFill>
            </a:endParaRPr>
          </a:p>
        </p:txBody>
      </p:sp>
      <p:sp>
        <p:nvSpPr>
          <p:cNvPr id="26835" name="Text Box 211">
            <a:extLst>
              <a:ext uri="{FF2B5EF4-FFF2-40B4-BE49-F238E27FC236}">
                <a16:creationId xmlns:a16="http://schemas.microsoft.com/office/drawing/2014/main" id="{F84E5638-2693-D2BD-541E-656BD4C2AE7B}"/>
              </a:ext>
            </a:extLst>
          </p:cNvPr>
          <p:cNvSpPr txBox="1">
            <a:spLocks noChangeArrowheads="1"/>
          </p:cNvSpPr>
          <p:nvPr/>
        </p:nvSpPr>
        <p:spPr bwMode="auto">
          <a:xfrm>
            <a:off x="1803858" y="240023"/>
            <a:ext cx="269176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4400" b="1" i="1" dirty="0">
                <a:solidFill>
                  <a:schemeClr val="bg1"/>
                </a:solidFill>
              </a:rPr>
              <a:t>Because…</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a:extLst>
              <a:ext uri="{FF2B5EF4-FFF2-40B4-BE49-F238E27FC236}">
                <a16:creationId xmlns:a16="http://schemas.microsoft.com/office/drawing/2014/main" id="{0DCEF520-0D46-E89B-5745-3DCB5D1249AA}"/>
              </a:ext>
            </a:extLst>
          </p:cNvPr>
          <p:cNvGrpSpPr>
            <a:grpSpLocks/>
          </p:cNvGrpSpPr>
          <p:nvPr/>
        </p:nvGrpSpPr>
        <p:grpSpPr bwMode="auto">
          <a:xfrm>
            <a:off x="7192295" y="745341"/>
            <a:ext cx="4741862" cy="5060950"/>
            <a:chOff x="883" y="758"/>
            <a:chExt cx="3800" cy="3054"/>
          </a:xfrm>
        </p:grpSpPr>
        <p:sp>
          <p:nvSpPr>
            <p:cNvPr id="11274" name="Freeform 3">
              <a:extLst>
                <a:ext uri="{FF2B5EF4-FFF2-40B4-BE49-F238E27FC236}">
                  <a16:creationId xmlns:a16="http://schemas.microsoft.com/office/drawing/2014/main" id="{57CF74EB-12D2-A025-B833-3638AD3CC0AE}"/>
                </a:ext>
              </a:extLst>
            </p:cNvPr>
            <p:cNvSpPr>
              <a:spLocks/>
            </p:cNvSpPr>
            <p:nvPr/>
          </p:nvSpPr>
          <p:spPr bwMode="auto">
            <a:xfrm>
              <a:off x="2036" y="2298"/>
              <a:ext cx="2177" cy="815"/>
            </a:xfrm>
            <a:custGeom>
              <a:avLst/>
              <a:gdLst>
                <a:gd name="T0" fmla="*/ 53 w 2177"/>
                <a:gd name="T1" fmla="*/ 238 h 815"/>
                <a:gd name="T2" fmla="*/ 31 w 2177"/>
                <a:gd name="T3" fmla="*/ 261 h 815"/>
                <a:gd name="T4" fmla="*/ 15 w 2177"/>
                <a:gd name="T5" fmla="*/ 288 h 815"/>
                <a:gd name="T6" fmla="*/ 5 w 2177"/>
                <a:gd name="T7" fmla="*/ 321 h 815"/>
                <a:gd name="T8" fmla="*/ 0 w 2177"/>
                <a:gd name="T9" fmla="*/ 356 h 815"/>
                <a:gd name="T10" fmla="*/ 0 w 2177"/>
                <a:gd name="T11" fmla="*/ 392 h 815"/>
                <a:gd name="T12" fmla="*/ 5 w 2177"/>
                <a:gd name="T13" fmla="*/ 427 h 815"/>
                <a:gd name="T14" fmla="*/ 14 w 2177"/>
                <a:gd name="T15" fmla="*/ 461 h 815"/>
                <a:gd name="T16" fmla="*/ 28 w 2177"/>
                <a:gd name="T17" fmla="*/ 491 h 815"/>
                <a:gd name="T18" fmla="*/ 45 w 2177"/>
                <a:gd name="T19" fmla="*/ 517 h 815"/>
                <a:gd name="T20" fmla="*/ 84 w 2177"/>
                <a:gd name="T21" fmla="*/ 551 h 815"/>
                <a:gd name="T22" fmla="*/ 131 w 2177"/>
                <a:gd name="T23" fmla="*/ 585 h 815"/>
                <a:gd name="T24" fmla="*/ 187 w 2177"/>
                <a:gd name="T25" fmla="*/ 620 h 815"/>
                <a:gd name="T26" fmla="*/ 249 w 2177"/>
                <a:gd name="T27" fmla="*/ 656 h 815"/>
                <a:gd name="T28" fmla="*/ 315 w 2177"/>
                <a:gd name="T29" fmla="*/ 690 h 815"/>
                <a:gd name="T30" fmla="*/ 383 w 2177"/>
                <a:gd name="T31" fmla="*/ 723 h 815"/>
                <a:gd name="T32" fmla="*/ 451 w 2177"/>
                <a:gd name="T33" fmla="*/ 752 h 815"/>
                <a:gd name="T34" fmla="*/ 517 w 2177"/>
                <a:gd name="T35" fmla="*/ 777 h 815"/>
                <a:gd name="T36" fmla="*/ 580 w 2177"/>
                <a:gd name="T37" fmla="*/ 796 h 815"/>
                <a:gd name="T38" fmla="*/ 636 w 2177"/>
                <a:gd name="T39" fmla="*/ 809 h 815"/>
                <a:gd name="T40" fmla="*/ 685 w 2177"/>
                <a:gd name="T41" fmla="*/ 814 h 815"/>
                <a:gd name="T42" fmla="*/ 732 w 2177"/>
                <a:gd name="T43" fmla="*/ 814 h 815"/>
                <a:gd name="T44" fmla="*/ 769 w 2177"/>
                <a:gd name="T45" fmla="*/ 814 h 815"/>
                <a:gd name="T46" fmla="*/ 807 w 2177"/>
                <a:gd name="T47" fmla="*/ 812 h 815"/>
                <a:gd name="T48" fmla="*/ 844 w 2177"/>
                <a:gd name="T49" fmla="*/ 810 h 815"/>
                <a:gd name="T50" fmla="*/ 882 w 2177"/>
                <a:gd name="T51" fmla="*/ 806 h 815"/>
                <a:gd name="T52" fmla="*/ 919 w 2177"/>
                <a:gd name="T53" fmla="*/ 801 h 815"/>
                <a:gd name="T54" fmla="*/ 956 w 2177"/>
                <a:gd name="T55" fmla="*/ 792 h 815"/>
                <a:gd name="T56" fmla="*/ 990 w 2177"/>
                <a:gd name="T57" fmla="*/ 782 h 815"/>
                <a:gd name="T58" fmla="*/ 1023 w 2177"/>
                <a:gd name="T59" fmla="*/ 767 h 815"/>
                <a:gd name="T60" fmla="*/ 1054 w 2177"/>
                <a:gd name="T61" fmla="*/ 750 h 815"/>
                <a:gd name="T62" fmla="*/ 1081 w 2177"/>
                <a:gd name="T63" fmla="*/ 730 h 815"/>
                <a:gd name="T64" fmla="*/ 1096 w 2177"/>
                <a:gd name="T65" fmla="*/ 718 h 815"/>
                <a:gd name="T66" fmla="*/ 1110 w 2177"/>
                <a:gd name="T67" fmla="*/ 706 h 815"/>
                <a:gd name="T68" fmla="*/ 1122 w 2177"/>
                <a:gd name="T69" fmla="*/ 696 h 815"/>
                <a:gd name="T70" fmla="*/ 1135 w 2177"/>
                <a:gd name="T71" fmla="*/ 686 h 815"/>
                <a:gd name="T72" fmla="*/ 1148 w 2177"/>
                <a:gd name="T73" fmla="*/ 677 h 815"/>
                <a:gd name="T74" fmla="*/ 1161 w 2177"/>
                <a:gd name="T75" fmla="*/ 668 h 815"/>
                <a:gd name="T76" fmla="*/ 1176 w 2177"/>
                <a:gd name="T77" fmla="*/ 660 h 815"/>
                <a:gd name="T78" fmla="*/ 1194 w 2177"/>
                <a:gd name="T79" fmla="*/ 651 h 815"/>
                <a:gd name="T80" fmla="*/ 1214 w 2177"/>
                <a:gd name="T81" fmla="*/ 642 h 815"/>
                <a:gd name="T82" fmla="*/ 1250 w 2177"/>
                <a:gd name="T83" fmla="*/ 628 h 815"/>
                <a:gd name="T84" fmla="*/ 1278 w 2177"/>
                <a:gd name="T85" fmla="*/ 608 h 815"/>
                <a:gd name="T86" fmla="*/ 1306 w 2177"/>
                <a:gd name="T87" fmla="*/ 584 h 815"/>
                <a:gd name="T88" fmla="*/ 1332 w 2177"/>
                <a:gd name="T89" fmla="*/ 557 h 815"/>
                <a:gd name="T90" fmla="*/ 1359 w 2177"/>
                <a:gd name="T91" fmla="*/ 527 h 815"/>
                <a:gd name="T92" fmla="*/ 1386 w 2177"/>
                <a:gd name="T93" fmla="*/ 495 h 815"/>
                <a:gd name="T94" fmla="*/ 1414 w 2177"/>
                <a:gd name="T95" fmla="*/ 464 h 815"/>
                <a:gd name="T96" fmla="*/ 1444 w 2177"/>
                <a:gd name="T97" fmla="*/ 434 h 815"/>
                <a:gd name="T98" fmla="*/ 1476 w 2177"/>
                <a:gd name="T99" fmla="*/ 407 h 815"/>
                <a:gd name="T100" fmla="*/ 1511 w 2177"/>
                <a:gd name="T101" fmla="*/ 383 h 815"/>
                <a:gd name="T102" fmla="*/ 1549 w 2177"/>
                <a:gd name="T103" fmla="*/ 365 h 815"/>
                <a:gd name="T104" fmla="*/ 1621 w 2177"/>
                <a:gd name="T105" fmla="*/ 330 h 815"/>
                <a:gd name="T106" fmla="*/ 1678 w 2177"/>
                <a:gd name="T107" fmla="*/ 294 h 815"/>
                <a:gd name="T108" fmla="*/ 1736 w 2177"/>
                <a:gd name="T109" fmla="*/ 254 h 815"/>
                <a:gd name="T110" fmla="*/ 1796 w 2177"/>
                <a:gd name="T111" fmla="*/ 209 h 815"/>
                <a:gd name="T112" fmla="*/ 1857 w 2177"/>
                <a:gd name="T113" fmla="*/ 164 h 815"/>
                <a:gd name="T114" fmla="*/ 1918 w 2177"/>
                <a:gd name="T115" fmla="*/ 120 h 815"/>
                <a:gd name="T116" fmla="*/ 1979 w 2177"/>
                <a:gd name="T117" fmla="*/ 80 h 815"/>
                <a:gd name="T118" fmla="*/ 2040 w 2177"/>
                <a:gd name="T119" fmla="*/ 45 h 815"/>
                <a:gd name="T120" fmla="*/ 2099 w 2177"/>
                <a:gd name="T121" fmla="*/ 19 h 815"/>
                <a:gd name="T122" fmla="*/ 2157 w 2177"/>
                <a:gd name="T123" fmla="*/ 2 h 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77" h="815">
                  <a:moveTo>
                    <a:pt x="82" y="224"/>
                  </a:moveTo>
                  <a:lnTo>
                    <a:pt x="62" y="232"/>
                  </a:lnTo>
                  <a:lnTo>
                    <a:pt x="53" y="238"/>
                  </a:lnTo>
                  <a:lnTo>
                    <a:pt x="45" y="245"/>
                  </a:lnTo>
                  <a:lnTo>
                    <a:pt x="38" y="252"/>
                  </a:lnTo>
                  <a:lnTo>
                    <a:pt x="31" y="261"/>
                  </a:lnTo>
                  <a:lnTo>
                    <a:pt x="25" y="270"/>
                  </a:lnTo>
                  <a:lnTo>
                    <a:pt x="20" y="279"/>
                  </a:lnTo>
                  <a:lnTo>
                    <a:pt x="15" y="288"/>
                  </a:lnTo>
                  <a:lnTo>
                    <a:pt x="11" y="299"/>
                  </a:lnTo>
                  <a:lnTo>
                    <a:pt x="8" y="310"/>
                  </a:lnTo>
                  <a:lnTo>
                    <a:pt x="5" y="321"/>
                  </a:lnTo>
                  <a:lnTo>
                    <a:pt x="3" y="332"/>
                  </a:lnTo>
                  <a:lnTo>
                    <a:pt x="1" y="344"/>
                  </a:lnTo>
                  <a:lnTo>
                    <a:pt x="0" y="356"/>
                  </a:lnTo>
                  <a:lnTo>
                    <a:pt x="0" y="368"/>
                  </a:lnTo>
                  <a:lnTo>
                    <a:pt x="0" y="380"/>
                  </a:lnTo>
                  <a:lnTo>
                    <a:pt x="0" y="392"/>
                  </a:lnTo>
                  <a:lnTo>
                    <a:pt x="2" y="404"/>
                  </a:lnTo>
                  <a:lnTo>
                    <a:pt x="3" y="415"/>
                  </a:lnTo>
                  <a:lnTo>
                    <a:pt x="5" y="427"/>
                  </a:lnTo>
                  <a:lnTo>
                    <a:pt x="8" y="439"/>
                  </a:lnTo>
                  <a:lnTo>
                    <a:pt x="11" y="450"/>
                  </a:lnTo>
                  <a:lnTo>
                    <a:pt x="14" y="461"/>
                  </a:lnTo>
                  <a:lnTo>
                    <a:pt x="18" y="472"/>
                  </a:lnTo>
                  <a:lnTo>
                    <a:pt x="23" y="482"/>
                  </a:lnTo>
                  <a:lnTo>
                    <a:pt x="28" y="491"/>
                  </a:lnTo>
                  <a:lnTo>
                    <a:pt x="33" y="500"/>
                  </a:lnTo>
                  <a:lnTo>
                    <a:pt x="38" y="509"/>
                  </a:lnTo>
                  <a:lnTo>
                    <a:pt x="45" y="517"/>
                  </a:lnTo>
                  <a:lnTo>
                    <a:pt x="51" y="524"/>
                  </a:lnTo>
                  <a:lnTo>
                    <a:pt x="58" y="530"/>
                  </a:lnTo>
                  <a:lnTo>
                    <a:pt x="84" y="551"/>
                  </a:lnTo>
                  <a:lnTo>
                    <a:pt x="99" y="562"/>
                  </a:lnTo>
                  <a:lnTo>
                    <a:pt x="114" y="574"/>
                  </a:lnTo>
                  <a:lnTo>
                    <a:pt x="131" y="585"/>
                  </a:lnTo>
                  <a:lnTo>
                    <a:pt x="149" y="597"/>
                  </a:lnTo>
                  <a:lnTo>
                    <a:pt x="168" y="608"/>
                  </a:lnTo>
                  <a:lnTo>
                    <a:pt x="187" y="620"/>
                  </a:lnTo>
                  <a:lnTo>
                    <a:pt x="207" y="632"/>
                  </a:lnTo>
                  <a:lnTo>
                    <a:pt x="228" y="644"/>
                  </a:lnTo>
                  <a:lnTo>
                    <a:pt x="249" y="656"/>
                  </a:lnTo>
                  <a:lnTo>
                    <a:pt x="270" y="668"/>
                  </a:lnTo>
                  <a:lnTo>
                    <a:pt x="292" y="679"/>
                  </a:lnTo>
                  <a:lnTo>
                    <a:pt x="315" y="690"/>
                  </a:lnTo>
                  <a:lnTo>
                    <a:pt x="337" y="702"/>
                  </a:lnTo>
                  <a:lnTo>
                    <a:pt x="360" y="712"/>
                  </a:lnTo>
                  <a:lnTo>
                    <a:pt x="383" y="723"/>
                  </a:lnTo>
                  <a:lnTo>
                    <a:pt x="406" y="733"/>
                  </a:lnTo>
                  <a:lnTo>
                    <a:pt x="428" y="743"/>
                  </a:lnTo>
                  <a:lnTo>
                    <a:pt x="451" y="752"/>
                  </a:lnTo>
                  <a:lnTo>
                    <a:pt x="474" y="761"/>
                  </a:lnTo>
                  <a:lnTo>
                    <a:pt x="496" y="769"/>
                  </a:lnTo>
                  <a:lnTo>
                    <a:pt x="517" y="777"/>
                  </a:lnTo>
                  <a:lnTo>
                    <a:pt x="539" y="784"/>
                  </a:lnTo>
                  <a:lnTo>
                    <a:pt x="560" y="790"/>
                  </a:lnTo>
                  <a:lnTo>
                    <a:pt x="580" y="796"/>
                  </a:lnTo>
                  <a:lnTo>
                    <a:pt x="600" y="801"/>
                  </a:lnTo>
                  <a:lnTo>
                    <a:pt x="618" y="806"/>
                  </a:lnTo>
                  <a:lnTo>
                    <a:pt x="636" y="809"/>
                  </a:lnTo>
                  <a:lnTo>
                    <a:pt x="654" y="811"/>
                  </a:lnTo>
                  <a:lnTo>
                    <a:pt x="670" y="813"/>
                  </a:lnTo>
                  <a:lnTo>
                    <a:pt x="685" y="814"/>
                  </a:lnTo>
                  <a:lnTo>
                    <a:pt x="708" y="814"/>
                  </a:lnTo>
                  <a:lnTo>
                    <a:pt x="720" y="814"/>
                  </a:lnTo>
                  <a:lnTo>
                    <a:pt x="732" y="814"/>
                  </a:lnTo>
                  <a:lnTo>
                    <a:pt x="744" y="814"/>
                  </a:lnTo>
                  <a:lnTo>
                    <a:pt x="757" y="814"/>
                  </a:lnTo>
                  <a:lnTo>
                    <a:pt x="769" y="814"/>
                  </a:lnTo>
                  <a:lnTo>
                    <a:pt x="782" y="813"/>
                  </a:lnTo>
                  <a:lnTo>
                    <a:pt x="794" y="813"/>
                  </a:lnTo>
                  <a:lnTo>
                    <a:pt x="807" y="812"/>
                  </a:lnTo>
                  <a:lnTo>
                    <a:pt x="819" y="812"/>
                  </a:lnTo>
                  <a:lnTo>
                    <a:pt x="832" y="811"/>
                  </a:lnTo>
                  <a:lnTo>
                    <a:pt x="844" y="810"/>
                  </a:lnTo>
                  <a:lnTo>
                    <a:pt x="857" y="809"/>
                  </a:lnTo>
                  <a:lnTo>
                    <a:pt x="870" y="808"/>
                  </a:lnTo>
                  <a:lnTo>
                    <a:pt x="882" y="806"/>
                  </a:lnTo>
                  <a:lnTo>
                    <a:pt x="895" y="805"/>
                  </a:lnTo>
                  <a:lnTo>
                    <a:pt x="907" y="803"/>
                  </a:lnTo>
                  <a:lnTo>
                    <a:pt x="919" y="801"/>
                  </a:lnTo>
                  <a:lnTo>
                    <a:pt x="932" y="798"/>
                  </a:lnTo>
                  <a:lnTo>
                    <a:pt x="944" y="796"/>
                  </a:lnTo>
                  <a:lnTo>
                    <a:pt x="956" y="792"/>
                  </a:lnTo>
                  <a:lnTo>
                    <a:pt x="967" y="789"/>
                  </a:lnTo>
                  <a:lnTo>
                    <a:pt x="979" y="786"/>
                  </a:lnTo>
                  <a:lnTo>
                    <a:pt x="990" y="782"/>
                  </a:lnTo>
                  <a:lnTo>
                    <a:pt x="1002" y="777"/>
                  </a:lnTo>
                  <a:lnTo>
                    <a:pt x="1012" y="772"/>
                  </a:lnTo>
                  <a:lnTo>
                    <a:pt x="1023" y="767"/>
                  </a:lnTo>
                  <a:lnTo>
                    <a:pt x="1034" y="762"/>
                  </a:lnTo>
                  <a:lnTo>
                    <a:pt x="1044" y="756"/>
                  </a:lnTo>
                  <a:lnTo>
                    <a:pt x="1054" y="750"/>
                  </a:lnTo>
                  <a:lnTo>
                    <a:pt x="1064" y="743"/>
                  </a:lnTo>
                  <a:lnTo>
                    <a:pt x="1076" y="734"/>
                  </a:lnTo>
                  <a:lnTo>
                    <a:pt x="1081" y="730"/>
                  </a:lnTo>
                  <a:lnTo>
                    <a:pt x="1086" y="726"/>
                  </a:lnTo>
                  <a:lnTo>
                    <a:pt x="1091" y="721"/>
                  </a:lnTo>
                  <a:lnTo>
                    <a:pt x="1096" y="718"/>
                  </a:lnTo>
                  <a:lnTo>
                    <a:pt x="1101" y="714"/>
                  </a:lnTo>
                  <a:lnTo>
                    <a:pt x="1105" y="710"/>
                  </a:lnTo>
                  <a:lnTo>
                    <a:pt x="1110" y="706"/>
                  </a:lnTo>
                  <a:lnTo>
                    <a:pt x="1114" y="703"/>
                  </a:lnTo>
                  <a:lnTo>
                    <a:pt x="1118" y="699"/>
                  </a:lnTo>
                  <a:lnTo>
                    <a:pt x="1122" y="696"/>
                  </a:lnTo>
                  <a:lnTo>
                    <a:pt x="1126" y="693"/>
                  </a:lnTo>
                  <a:lnTo>
                    <a:pt x="1131" y="690"/>
                  </a:lnTo>
                  <a:lnTo>
                    <a:pt x="1135" y="686"/>
                  </a:lnTo>
                  <a:lnTo>
                    <a:pt x="1139" y="683"/>
                  </a:lnTo>
                  <a:lnTo>
                    <a:pt x="1143" y="680"/>
                  </a:lnTo>
                  <a:lnTo>
                    <a:pt x="1148" y="677"/>
                  </a:lnTo>
                  <a:lnTo>
                    <a:pt x="1152" y="674"/>
                  </a:lnTo>
                  <a:lnTo>
                    <a:pt x="1156" y="671"/>
                  </a:lnTo>
                  <a:lnTo>
                    <a:pt x="1161" y="668"/>
                  </a:lnTo>
                  <a:lnTo>
                    <a:pt x="1166" y="665"/>
                  </a:lnTo>
                  <a:lnTo>
                    <a:pt x="1171" y="662"/>
                  </a:lnTo>
                  <a:lnTo>
                    <a:pt x="1176" y="660"/>
                  </a:lnTo>
                  <a:lnTo>
                    <a:pt x="1182" y="657"/>
                  </a:lnTo>
                  <a:lnTo>
                    <a:pt x="1188" y="654"/>
                  </a:lnTo>
                  <a:lnTo>
                    <a:pt x="1194" y="651"/>
                  </a:lnTo>
                  <a:lnTo>
                    <a:pt x="1200" y="648"/>
                  </a:lnTo>
                  <a:lnTo>
                    <a:pt x="1207" y="645"/>
                  </a:lnTo>
                  <a:lnTo>
                    <a:pt x="1214" y="642"/>
                  </a:lnTo>
                  <a:lnTo>
                    <a:pt x="1222" y="640"/>
                  </a:lnTo>
                  <a:lnTo>
                    <a:pt x="1230" y="637"/>
                  </a:lnTo>
                  <a:lnTo>
                    <a:pt x="1250" y="628"/>
                  </a:lnTo>
                  <a:lnTo>
                    <a:pt x="1260" y="622"/>
                  </a:lnTo>
                  <a:lnTo>
                    <a:pt x="1269" y="616"/>
                  </a:lnTo>
                  <a:lnTo>
                    <a:pt x="1278" y="608"/>
                  </a:lnTo>
                  <a:lnTo>
                    <a:pt x="1288" y="601"/>
                  </a:lnTo>
                  <a:lnTo>
                    <a:pt x="1297" y="593"/>
                  </a:lnTo>
                  <a:lnTo>
                    <a:pt x="1306" y="584"/>
                  </a:lnTo>
                  <a:lnTo>
                    <a:pt x="1315" y="576"/>
                  </a:lnTo>
                  <a:lnTo>
                    <a:pt x="1324" y="566"/>
                  </a:lnTo>
                  <a:lnTo>
                    <a:pt x="1332" y="557"/>
                  </a:lnTo>
                  <a:lnTo>
                    <a:pt x="1342" y="547"/>
                  </a:lnTo>
                  <a:lnTo>
                    <a:pt x="1350" y="537"/>
                  </a:lnTo>
                  <a:lnTo>
                    <a:pt x="1359" y="527"/>
                  </a:lnTo>
                  <a:lnTo>
                    <a:pt x="1368" y="516"/>
                  </a:lnTo>
                  <a:lnTo>
                    <a:pt x="1377" y="506"/>
                  </a:lnTo>
                  <a:lnTo>
                    <a:pt x="1386" y="495"/>
                  </a:lnTo>
                  <a:lnTo>
                    <a:pt x="1395" y="485"/>
                  </a:lnTo>
                  <a:lnTo>
                    <a:pt x="1405" y="474"/>
                  </a:lnTo>
                  <a:lnTo>
                    <a:pt x="1414" y="464"/>
                  </a:lnTo>
                  <a:lnTo>
                    <a:pt x="1424" y="454"/>
                  </a:lnTo>
                  <a:lnTo>
                    <a:pt x="1434" y="444"/>
                  </a:lnTo>
                  <a:lnTo>
                    <a:pt x="1444" y="434"/>
                  </a:lnTo>
                  <a:lnTo>
                    <a:pt x="1454" y="424"/>
                  </a:lnTo>
                  <a:lnTo>
                    <a:pt x="1465" y="415"/>
                  </a:lnTo>
                  <a:lnTo>
                    <a:pt x="1476" y="407"/>
                  </a:lnTo>
                  <a:lnTo>
                    <a:pt x="1487" y="398"/>
                  </a:lnTo>
                  <a:lnTo>
                    <a:pt x="1499" y="390"/>
                  </a:lnTo>
                  <a:lnTo>
                    <a:pt x="1511" y="383"/>
                  </a:lnTo>
                  <a:lnTo>
                    <a:pt x="1523" y="376"/>
                  </a:lnTo>
                  <a:lnTo>
                    <a:pt x="1536" y="370"/>
                  </a:lnTo>
                  <a:lnTo>
                    <a:pt x="1549" y="365"/>
                  </a:lnTo>
                  <a:lnTo>
                    <a:pt x="1584" y="350"/>
                  </a:lnTo>
                  <a:lnTo>
                    <a:pt x="1603" y="340"/>
                  </a:lnTo>
                  <a:lnTo>
                    <a:pt x="1621" y="330"/>
                  </a:lnTo>
                  <a:lnTo>
                    <a:pt x="1640" y="319"/>
                  </a:lnTo>
                  <a:lnTo>
                    <a:pt x="1659" y="307"/>
                  </a:lnTo>
                  <a:lnTo>
                    <a:pt x="1678" y="294"/>
                  </a:lnTo>
                  <a:lnTo>
                    <a:pt x="1697" y="281"/>
                  </a:lnTo>
                  <a:lnTo>
                    <a:pt x="1717" y="268"/>
                  </a:lnTo>
                  <a:lnTo>
                    <a:pt x="1736" y="254"/>
                  </a:lnTo>
                  <a:lnTo>
                    <a:pt x="1756" y="239"/>
                  </a:lnTo>
                  <a:lnTo>
                    <a:pt x="1776" y="224"/>
                  </a:lnTo>
                  <a:lnTo>
                    <a:pt x="1796" y="209"/>
                  </a:lnTo>
                  <a:lnTo>
                    <a:pt x="1816" y="194"/>
                  </a:lnTo>
                  <a:lnTo>
                    <a:pt x="1836" y="179"/>
                  </a:lnTo>
                  <a:lnTo>
                    <a:pt x="1857" y="164"/>
                  </a:lnTo>
                  <a:lnTo>
                    <a:pt x="1877" y="149"/>
                  </a:lnTo>
                  <a:lnTo>
                    <a:pt x="1898" y="135"/>
                  </a:lnTo>
                  <a:lnTo>
                    <a:pt x="1918" y="120"/>
                  </a:lnTo>
                  <a:lnTo>
                    <a:pt x="1938" y="106"/>
                  </a:lnTo>
                  <a:lnTo>
                    <a:pt x="1959" y="93"/>
                  </a:lnTo>
                  <a:lnTo>
                    <a:pt x="1979" y="80"/>
                  </a:lnTo>
                  <a:lnTo>
                    <a:pt x="1999" y="68"/>
                  </a:lnTo>
                  <a:lnTo>
                    <a:pt x="2020" y="56"/>
                  </a:lnTo>
                  <a:lnTo>
                    <a:pt x="2040" y="45"/>
                  </a:lnTo>
                  <a:lnTo>
                    <a:pt x="2060" y="36"/>
                  </a:lnTo>
                  <a:lnTo>
                    <a:pt x="2079" y="26"/>
                  </a:lnTo>
                  <a:lnTo>
                    <a:pt x="2099" y="19"/>
                  </a:lnTo>
                  <a:lnTo>
                    <a:pt x="2119" y="12"/>
                  </a:lnTo>
                  <a:lnTo>
                    <a:pt x="2138" y="6"/>
                  </a:lnTo>
                  <a:lnTo>
                    <a:pt x="2157" y="2"/>
                  </a:lnTo>
                  <a:lnTo>
                    <a:pt x="2176"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75" name="Freeform 4">
              <a:extLst>
                <a:ext uri="{FF2B5EF4-FFF2-40B4-BE49-F238E27FC236}">
                  <a16:creationId xmlns:a16="http://schemas.microsoft.com/office/drawing/2014/main" id="{2FB283D8-F908-3FDE-E9D4-C490905D30AF}"/>
                </a:ext>
              </a:extLst>
            </p:cNvPr>
            <p:cNvSpPr>
              <a:spLocks/>
            </p:cNvSpPr>
            <p:nvPr/>
          </p:nvSpPr>
          <p:spPr bwMode="auto">
            <a:xfrm>
              <a:off x="3976" y="1424"/>
              <a:ext cx="611" cy="880"/>
            </a:xfrm>
            <a:custGeom>
              <a:avLst/>
              <a:gdLst>
                <a:gd name="T0" fmla="*/ 21 w 611"/>
                <a:gd name="T1" fmla="*/ 14 h 880"/>
                <a:gd name="T2" fmla="*/ 44 w 611"/>
                <a:gd name="T3" fmla="*/ 7 h 880"/>
                <a:gd name="T4" fmla="*/ 67 w 611"/>
                <a:gd name="T5" fmla="*/ 2 h 880"/>
                <a:gd name="T6" fmla="*/ 91 w 611"/>
                <a:gd name="T7" fmla="*/ 0 h 880"/>
                <a:gd name="T8" fmla="*/ 114 w 611"/>
                <a:gd name="T9" fmla="*/ 0 h 880"/>
                <a:gd name="T10" fmla="*/ 137 w 611"/>
                <a:gd name="T11" fmla="*/ 3 h 880"/>
                <a:gd name="T12" fmla="*/ 160 w 611"/>
                <a:gd name="T13" fmla="*/ 8 h 880"/>
                <a:gd name="T14" fmla="*/ 182 w 611"/>
                <a:gd name="T15" fmla="*/ 14 h 880"/>
                <a:gd name="T16" fmla="*/ 204 w 611"/>
                <a:gd name="T17" fmla="*/ 23 h 880"/>
                <a:gd name="T18" fmla="*/ 224 w 611"/>
                <a:gd name="T19" fmla="*/ 34 h 880"/>
                <a:gd name="T20" fmla="*/ 242 w 611"/>
                <a:gd name="T21" fmla="*/ 46 h 880"/>
                <a:gd name="T22" fmla="*/ 260 w 611"/>
                <a:gd name="T23" fmla="*/ 60 h 880"/>
                <a:gd name="T24" fmla="*/ 275 w 611"/>
                <a:gd name="T25" fmla="*/ 76 h 880"/>
                <a:gd name="T26" fmla="*/ 288 w 611"/>
                <a:gd name="T27" fmla="*/ 92 h 880"/>
                <a:gd name="T28" fmla="*/ 299 w 611"/>
                <a:gd name="T29" fmla="*/ 111 h 880"/>
                <a:gd name="T30" fmla="*/ 307 w 611"/>
                <a:gd name="T31" fmla="*/ 130 h 880"/>
                <a:gd name="T32" fmla="*/ 321 w 611"/>
                <a:gd name="T33" fmla="*/ 160 h 880"/>
                <a:gd name="T34" fmla="*/ 333 w 611"/>
                <a:gd name="T35" fmla="*/ 180 h 880"/>
                <a:gd name="T36" fmla="*/ 346 w 611"/>
                <a:gd name="T37" fmla="*/ 198 h 880"/>
                <a:gd name="T38" fmla="*/ 362 w 611"/>
                <a:gd name="T39" fmla="*/ 216 h 880"/>
                <a:gd name="T40" fmla="*/ 378 w 611"/>
                <a:gd name="T41" fmla="*/ 234 h 880"/>
                <a:gd name="T42" fmla="*/ 395 w 611"/>
                <a:gd name="T43" fmla="*/ 252 h 880"/>
                <a:gd name="T44" fmla="*/ 413 w 611"/>
                <a:gd name="T45" fmla="*/ 270 h 880"/>
                <a:gd name="T46" fmla="*/ 430 w 611"/>
                <a:gd name="T47" fmla="*/ 288 h 880"/>
                <a:gd name="T48" fmla="*/ 447 w 611"/>
                <a:gd name="T49" fmla="*/ 305 h 880"/>
                <a:gd name="T50" fmla="*/ 463 w 611"/>
                <a:gd name="T51" fmla="*/ 324 h 880"/>
                <a:gd name="T52" fmla="*/ 478 w 611"/>
                <a:gd name="T53" fmla="*/ 343 h 880"/>
                <a:gd name="T54" fmla="*/ 492 w 611"/>
                <a:gd name="T55" fmla="*/ 362 h 880"/>
                <a:gd name="T56" fmla="*/ 503 w 611"/>
                <a:gd name="T57" fmla="*/ 382 h 880"/>
                <a:gd name="T58" fmla="*/ 512 w 611"/>
                <a:gd name="T59" fmla="*/ 403 h 880"/>
                <a:gd name="T60" fmla="*/ 518 w 611"/>
                <a:gd name="T61" fmla="*/ 426 h 880"/>
                <a:gd name="T62" fmla="*/ 524 w 611"/>
                <a:gd name="T63" fmla="*/ 458 h 880"/>
                <a:gd name="T64" fmla="*/ 530 w 611"/>
                <a:gd name="T65" fmla="*/ 480 h 880"/>
                <a:gd name="T66" fmla="*/ 536 w 611"/>
                <a:gd name="T67" fmla="*/ 502 h 880"/>
                <a:gd name="T68" fmla="*/ 544 w 611"/>
                <a:gd name="T69" fmla="*/ 525 h 880"/>
                <a:gd name="T70" fmla="*/ 553 w 611"/>
                <a:gd name="T71" fmla="*/ 548 h 880"/>
                <a:gd name="T72" fmla="*/ 562 w 611"/>
                <a:gd name="T73" fmla="*/ 572 h 880"/>
                <a:gd name="T74" fmla="*/ 572 w 611"/>
                <a:gd name="T75" fmla="*/ 595 h 880"/>
                <a:gd name="T76" fmla="*/ 580 w 611"/>
                <a:gd name="T77" fmla="*/ 618 h 880"/>
                <a:gd name="T78" fmla="*/ 589 w 611"/>
                <a:gd name="T79" fmla="*/ 642 h 880"/>
                <a:gd name="T80" fmla="*/ 596 w 611"/>
                <a:gd name="T81" fmla="*/ 665 h 880"/>
                <a:gd name="T82" fmla="*/ 602 w 611"/>
                <a:gd name="T83" fmla="*/ 689 h 880"/>
                <a:gd name="T84" fmla="*/ 607 w 611"/>
                <a:gd name="T85" fmla="*/ 712 h 880"/>
                <a:gd name="T86" fmla="*/ 610 w 611"/>
                <a:gd name="T87" fmla="*/ 735 h 880"/>
                <a:gd name="T88" fmla="*/ 610 w 611"/>
                <a:gd name="T89" fmla="*/ 758 h 880"/>
                <a:gd name="T90" fmla="*/ 608 w 611"/>
                <a:gd name="T91" fmla="*/ 780 h 880"/>
                <a:gd name="T92" fmla="*/ 603 w 611"/>
                <a:gd name="T93" fmla="*/ 803 h 880"/>
                <a:gd name="T94" fmla="*/ 589 w 611"/>
                <a:gd name="T95" fmla="*/ 827 h 880"/>
                <a:gd name="T96" fmla="*/ 574 w 611"/>
                <a:gd name="T97" fmla="*/ 841 h 880"/>
                <a:gd name="T98" fmla="*/ 555 w 611"/>
                <a:gd name="T99" fmla="*/ 852 h 880"/>
                <a:gd name="T100" fmla="*/ 532 w 611"/>
                <a:gd name="T101" fmla="*/ 861 h 880"/>
                <a:gd name="T102" fmla="*/ 508 w 611"/>
                <a:gd name="T103" fmla="*/ 868 h 880"/>
                <a:gd name="T104" fmla="*/ 481 w 611"/>
                <a:gd name="T105" fmla="*/ 873 h 880"/>
                <a:gd name="T106" fmla="*/ 452 w 611"/>
                <a:gd name="T107" fmla="*/ 876 h 880"/>
                <a:gd name="T108" fmla="*/ 423 w 611"/>
                <a:gd name="T109" fmla="*/ 878 h 880"/>
                <a:gd name="T110" fmla="*/ 393 w 611"/>
                <a:gd name="T111" fmla="*/ 879 h 880"/>
                <a:gd name="T112" fmla="*/ 364 w 611"/>
                <a:gd name="T113" fmla="*/ 879 h 880"/>
                <a:gd name="T114" fmla="*/ 336 w 611"/>
                <a:gd name="T115" fmla="*/ 877 h 880"/>
                <a:gd name="T116" fmla="*/ 309 w 611"/>
                <a:gd name="T117" fmla="*/ 875 h 880"/>
                <a:gd name="T118" fmla="*/ 284 w 611"/>
                <a:gd name="T119" fmla="*/ 872 h 880"/>
                <a:gd name="T120" fmla="*/ 262 w 611"/>
                <a:gd name="T121" fmla="*/ 868 h 880"/>
                <a:gd name="T122" fmla="*/ 244 w 611"/>
                <a:gd name="T123" fmla="*/ 864 h 8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11" h="880">
                  <a:moveTo>
                    <a:pt x="0" y="24"/>
                  </a:moveTo>
                  <a:lnTo>
                    <a:pt x="21" y="14"/>
                  </a:lnTo>
                  <a:lnTo>
                    <a:pt x="32" y="10"/>
                  </a:lnTo>
                  <a:lnTo>
                    <a:pt x="44" y="7"/>
                  </a:lnTo>
                  <a:lnTo>
                    <a:pt x="56" y="4"/>
                  </a:lnTo>
                  <a:lnTo>
                    <a:pt x="67" y="2"/>
                  </a:lnTo>
                  <a:lnTo>
                    <a:pt x="79" y="1"/>
                  </a:lnTo>
                  <a:lnTo>
                    <a:pt x="91" y="0"/>
                  </a:lnTo>
                  <a:lnTo>
                    <a:pt x="102" y="0"/>
                  </a:lnTo>
                  <a:lnTo>
                    <a:pt x="114" y="0"/>
                  </a:lnTo>
                  <a:lnTo>
                    <a:pt x="126" y="2"/>
                  </a:lnTo>
                  <a:lnTo>
                    <a:pt x="137" y="3"/>
                  </a:lnTo>
                  <a:lnTo>
                    <a:pt x="149" y="5"/>
                  </a:lnTo>
                  <a:lnTo>
                    <a:pt x="160" y="8"/>
                  </a:lnTo>
                  <a:lnTo>
                    <a:pt x="172" y="11"/>
                  </a:lnTo>
                  <a:lnTo>
                    <a:pt x="182" y="14"/>
                  </a:lnTo>
                  <a:lnTo>
                    <a:pt x="193" y="18"/>
                  </a:lnTo>
                  <a:lnTo>
                    <a:pt x="204" y="23"/>
                  </a:lnTo>
                  <a:lnTo>
                    <a:pt x="214" y="28"/>
                  </a:lnTo>
                  <a:lnTo>
                    <a:pt x="224" y="34"/>
                  </a:lnTo>
                  <a:lnTo>
                    <a:pt x="233" y="40"/>
                  </a:lnTo>
                  <a:lnTo>
                    <a:pt x="242" y="46"/>
                  </a:lnTo>
                  <a:lnTo>
                    <a:pt x="251" y="53"/>
                  </a:lnTo>
                  <a:lnTo>
                    <a:pt x="260" y="60"/>
                  </a:lnTo>
                  <a:lnTo>
                    <a:pt x="268" y="68"/>
                  </a:lnTo>
                  <a:lnTo>
                    <a:pt x="275" y="76"/>
                  </a:lnTo>
                  <a:lnTo>
                    <a:pt x="282" y="84"/>
                  </a:lnTo>
                  <a:lnTo>
                    <a:pt x="288" y="92"/>
                  </a:lnTo>
                  <a:lnTo>
                    <a:pt x="294" y="101"/>
                  </a:lnTo>
                  <a:lnTo>
                    <a:pt x="299" y="111"/>
                  </a:lnTo>
                  <a:lnTo>
                    <a:pt x="303" y="120"/>
                  </a:lnTo>
                  <a:lnTo>
                    <a:pt x="307" y="130"/>
                  </a:lnTo>
                  <a:lnTo>
                    <a:pt x="316" y="150"/>
                  </a:lnTo>
                  <a:lnTo>
                    <a:pt x="321" y="160"/>
                  </a:lnTo>
                  <a:lnTo>
                    <a:pt x="326" y="170"/>
                  </a:lnTo>
                  <a:lnTo>
                    <a:pt x="333" y="180"/>
                  </a:lnTo>
                  <a:lnTo>
                    <a:pt x="339" y="189"/>
                  </a:lnTo>
                  <a:lnTo>
                    <a:pt x="346" y="198"/>
                  </a:lnTo>
                  <a:lnTo>
                    <a:pt x="354" y="207"/>
                  </a:lnTo>
                  <a:lnTo>
                    <a:pt x="362" y="216"/>
                  </a:lnTo>
                  <a:lnTo>
                    <a:pt x="370" y="225"/>
                  </a:lnTo>
                  <a:lnTo>
                    <a:pt x="378" y="234"/>
                  </a:lnTo>
                  <a:lnTo>
                    <a:pt x="387" y="243"/>
                  </a:lnTo>
                  <a:lnTo>
                    <a:pt x="395" y="252"/>
                  </a:lnTo>
                  <a:lnTo>
                    <a:pt x="404" y="261"/>
                  </a:lnTo>
                  <a:lnTo>
                    <a:pt x="413" y="270"/>
                  </a:lnTo>
                  <a:lnTo>
                    <a:pt x="422" y="278"/>
                  </a:lnTo>
                  <a:lnTo>
                    <a:pt x="430" y="288"/>
                  </a:lnTo>
                  <a:lnTo>
                    <a:pt x="439" y="296"/>
                  </a:lnTo>
                  <a:lnTo>
                    <a:pt x="447" y="305"/>
                  </a:lnTo>
                  <a:lnTo>
                    <a:pt x="455" y="314"/>
                  </a:lnTo>
                  <a:lnTo>
                    <a:pt x="463" y="324"/>
                  </a:lnTo>
                  <a:lnTo>
                    <a:pt x="471" y="333"/>
                  </a:lnTo>
                  <a:lnTo>
                    <a:pt x="478" y="343"/>
                  </a:lnTo>
                  <a:lnTo>
                    <a:pt x="485" y="352"/>
                  </a:lnTo>
                  <a:lnTo>
                    <a:pt x="492" y="362"/>
                  </a:lnTo>
                  <a:lnTo>
                    <a:pt x="498" y="372"/>
                  </a:lnTo>
                  <a:lnTo>
                    <a:pt x="503" y="382"/>
                  </a:lnTo>
                  <a:lnTo>
                    <a:pt x="508" y="393"/>
                  </a:lnTo>
                  <a:lnTo>
                    <a:pt x="512" y="403"/>
                  </a:lnTo>
                  <a:lnTo>
                    <a:pt x="516" y="414"/>
                  </a:lnTo>
                  <a:lnTo>
                    <a:pt x="518" y="426"/>
                  </a:lnTo>
                  <a:lnTo>
                    <a:pt x="520" y="437"/>
                  </a:lnTo>
                  <a:lnTo>
                    <a:pt x="524" y="458"/>
                  </a:lnTo>
                  <a:lnTo>
                    <a:pt x="526" y="469"/>
                  </a:lnTo>
                  <a:lnTo>
                    <a:pt x="530" y="480"/>
                  </a:lnTo>
                  <a:lnTo>
                    <a:pt x="533" y="491"/>
                  </a:lnTo>
                  <a:lnTo>
                    <a:pt x="536" y="502"/>
                  </a:lnTo>
                  <a:lnTo>
                    <a:pt x="540" y="514"/>
                  </a:lnTo>
                  <a:lnTo>
                    <a:pt x="544" y="525"/>
                  </a:lnTo>
                  <a:lnTo>
                    <a:pt x="549" y="537"/>
                  </a:lnTo>
                  <a:lnTo>
                    <a:pt x="553" y="548"/>
                  </a:lnTo>
                  <a:lnTo>
                    <a:pt x="558" y="560"/>
                  </a:lnTo>
                  <a:lnTo>
                    <a:pt x="562" y="572"/>
                  </a:lnTo>
                  <a:lnTo>
                    <a:pt x="567" y="583"/>
                  </a:lnTo>
                  <a:lnTo>
                    <a:pt x="572" y="595"/>
                  </a:lnTo>
                  <a:lnTo>
                    <a:pt x="576" y="606"/>
                  </a:lnTo>
                  <a:lnTo>
                    <a:pt x="580" y="618"/>
                  </a:lnTo>
                  <a:lnTo>
                    <a:pt x="585" y="630"/>
                  </a:lnTo>
                  <a:lnTo>
                    <a:pt x="589" y="642"/>
                  </a:lnTo>
                  <a:lnTo>
                    <a:pt x="593" y="654"/>
                  </a:lnTo>
                  <a:lnTo>
                    <a:pt x="596" y="665"/>
                  </a:lnTo>
                  <a:lnTo>
                    <a:pt x="600" y="677"/>
                  </a:lnTo>
                  <a:lnTo>
                    <a:pt x="602" y="689"/>
                  </a:lnTo>
                  <a:lnTo>
                    <a:pt x="605" y="700"/>
                  </a:lnTo>
                  <a:lnTo>
                    <a:pt x="607" y="712"/>
                  </a:lnTo>
                  <a:lnTo>
                    <a:pt x="609" y="724"/>
                  </a:lnTo>
                  <a:lnTo>
                    <a:pt x="610" y="735"/>
                  </a:lnTo>
                  <a:lnTo>
                    <a:pt x="610" y="746"/>
                  </a:lnTo>
                  <a:lnTo>
                    <a:pt x="610" y="758"/>
                  </a:lnTo>
                  <a:lnTo>
                    <a:pt x="610" y="769"/>
                  </a:lnTo>
                  <a:lnTo>
                    <a:pt x="608" y="780"/>
                  </a:lnTo>
                  <a:lnTo>
                    <a:pt x="606" y="792"/>
                  </a:lnTo>
                  <a:lnTo>
                    <a:pt x="603" y="803"/>
                  </a:lnTo>
                  <a:lnTo>
                    <a:pt x="595" y="820"/>
                  </a:lnTo>
                  <a:lnTo>
                    <a:pt x="589" y="827"/>
                  </a:lnTo>
                  <a:lnTo>
                    <a:pt x="582" y="834"/>
                  </a:lnTo>
                  <a:lnTo>
                    <a:pt x="574" y="841"/>
                  </a:lnTo>
                  <a:lnTo>
                    <a:pt x="565" y="846"/>
                  </a:lnTo>
                  <a:lnTo>
                    <a:pt x="555" y="852"/>
                  </a:lnTo>
                  <a:lnTo>
                    <a:pt x="544" y="857"/>
                  </a:lnTo>
                  <a:lnTo>
                    <a:pt x="532" y="861"/>
                  </a:lnTo>
                  <a:lnTo>
                    <a:pt x="520" y="864"/>
                  </a:lnTo>
                  <a:lnTo>
                    <a:pt x="508" y="868"/>
                  </a:lnTo>
                  <a:lnTo>
                    <a:pt x="494" y="871"/>
                  </a:lnTo>
                  <a:lnTo>
                    <a:pt x="481" y="873"/>
                  </a:lnTo>
                  <a:lnTo>
                    <a:pt x="466" y="875"/>
                  </a:lnTo>
                  <a:lnTo>
                    <a:pt x="452" y="876"/>
                  </a:lnTo>
                  <a:lnTo>
                    <a:pt x="438" y="878"/>
                  </a:lnTo>
                  <a:lnTo>
                    <a:pt x="423" y="878"/>
                  </a:lnTo>
                  <a:lnTo>
                    <a:pt x="408" y="879"/>
                  </a:lnTo>
                  <a:lnTo>
                    <a:pt x="393" y="879"/>
                  </a:lnTo>
                  <a:lnTo>
                    <a:pt x="378" y="879"/>
                  </a:lnTo>
                  <a:lnTo>
                    <a:pt x="364" y="879"/>
                  </a:lnTo>
                  <a:lnTo>
                    <a:pt x="350" y="878"/>
                  </a:lnTo>
                  <a:lnTo>
                    <a:pt x="336" y="877"/>
                  </a:lnTo>
                  <a:lnTo>
                    <a:pt x="322" y="876"/>
                  </a:lnTo>
                  <a:lnTo>
                    <a:pt x="309" y="875"/>
                  </a:lnTo>
                  <a:lnTo>
                    <a:pt x="296" y="873"/>
                  </a:lnTo>
                  <a:lnTo>
                    <a:pt x="284" y="872"/>
                  </a:lnTo>
                  <a:lnTo>
                    <a:pt x="273" y="870"/>
                  </a:lnTo>
                  <a:lnTo>
                    <a:pt x="262" y="868"/>
                  </a:lnTo>
                  <a:lnTo>
                    <a:pt x="253" y="866"/>
                  </a:lnTo>
                  <a:lnTo>
                    <a:pt x="244" y="864"/>
                  </a:lnTo>
                  <a:lnTo>
                    <a:pt x="236" y="86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76" name="Freeform 5">
              <a:extLst>
                <a:ext uri="{FF2B5EF4-FFF2-40B4-BE49-F238E27FC236}">
                  <a16:creationId xmlns:a16="http://schemas.microsoft.com/office/drawing/2014/main" id="{CEA5475A-7852-E3DF-A6CB-A42421174560}"/>
                </a:ext>
              </a:extLst>
            </p:cNvPr>
            <p:cNvSpPr>
              <a:spLocks/>
            </p:cNvSpPr>
            <p:nvPr/>
          </p:nvSpPr>
          <p:spPr bwMode="auto">
            <a:xfrm>
              <a:off x="3431" y="2848"/>
              <a:ext cx="652" cy="327"/>
            </a:xfrm>
            <a:custGeom>
              <a:avLst/>
              <a:gdLst>
                <a:gd name="T0" fmla="*/ 17 w 652"/>
                <a:gd name="T1" fmla="*/ 1 h 327"/>
                <a:gd name="T2" fmla="*/ 35 w 652"/>
                <a:gd name="T3" fmla="*/ 0 h 327"/>
                <a:gd name="T4" fmla="*/ 56 w 652"/>
                <a:gd name="T5" fmla="*/ 2 h 327"/>
                <a:gd name="T6" fmla="*/ 77 w 652"/>
                <a:gd name="T7" fmla="*/ 6 h 327"/>
                <a:gd name="T8" fmla="*/ 100 w 652"/>
                <a:gd name="T9" fmla="*/ 11 h 327"/>
                <a:gd name="T10" fmla="*/ 124 w 652"/>
                <a:gd name="T11" fmla="*/ 17 h 327"/>
                <a:gd name="T12" fmla="*/ 148 w 652"/>
                <a:gd name="T13" fmla="*/ 25 h 327"/>
                <a:gd name="T14" fmla="*/ 172 w 652"/>
                <a:gd name="T15" fmla="*/ 34 h 327"/>
                <a:gd name="T16" fmla="*/ 196 w 652"/>
                <a:gd name="T17" fmla="*/ 43 h 327"/>
                <a:gd name="T18" fmla="*/ 219 w 652"/>
                <a:gd name="T19" fmla="*/ 53 h 327"/>
                <a:gd name="T20" fmla="*/ 242 w 652"/>
                <a:gd name="T21" fmla="*/ 64 h 327"/>
                <a:gd name="T22" fmla="*/ 263 w 652"/>
                <a:gd name="T23" fmla="*/ 74 h 327"/>
                <a:gd name="T24" fmla="*/ 283 w 652"/>
                <a:gd name="T25" fmla="*/ 84 h 327"/>
                <a:gd name="T26" fmla="*/ 302 w 652"/>
                <a:gd name="T27" fmla="*/ 93 h 327"/>
                <a:gd name="T28" fmla="*/ 318 w 652"/>
                <a:gd name="T29" fmla="*/ 102 h 327"/>
                <a:gd name="T30" fmla="*/ 332 w 652"/>
                <a:gd name="T31" fmla="*/ 110 h 327"/>
                <a:gd name="T32" fmla="*/ 351 w 652"/>
                <a:gd name="T33" fmla="*/ 124 h 327"/>
                <a:gd name="T34" fmla="*/ 359 w 652"/>
                <a:gd name="T35" fmla="*/ 134 h 327"/>
                <a:gd name="T36" fmla="*/ 365 w 652"/>
                <a:gd name="T37" fmla="*/ 144 h 327"/>
                <a:gd name="T38" fmla="*/ 369 w 652"/>
                <a:gd name="T39" fmla="*/ 154 h 327"/>
                <a:gd name="T40" fmla="*/ 371 w 652"/>
                <a:gd name="T41" fmla="*/ 164 h 327"/>
                <a:gd name="T42" fmla="*/ 372 w 652"/>
                <a:gd name="T43" fmla="*/ 174 h 327"/>
                <a:gd name="T44" fmla="*/ 372 w 652"/>
                <a:gd name="T45" fmla="*/ 184 h 327"/>
                <a:gd name="T46" fmla="*/ 372 w 652"/>
                <a:gd name="T47" fmla="*/ 194 h 327"/>
                <a:gd name="T48" fmla="*/ 373 w 652"/>
                <a:gd name="T49" fmla="*/ 204 h 327"/>
                <a:gd name="T50" fmla="*/ 373 w 652"/>
                <a:gd name="T51" fmla="*/ 214 h 327"/>
                <a:gd name="T52" fmla="*/ 376 w 652"/>
                <a:gd name="T53" fmla="*/ 223 h 327"/>
                <a:gd name="T54" fmla="*/ 379 w 652"/>
                <a:gd name="T55" fmla="*/ 233 h 327"/>
                <a:gd name="T56" fmla="*/ 386 w 652"/>
                <a:gd name="T57" fmla="*/ 242 h 327"/>
                <a:gd name="T58" fmla="*/ 395 w 652"/>
                <a:gd name="T59" fmla="*/ 251 h 327"/>
                <a:gd name="T60" fmla="*/ 407 w 652"/>
                <a:gd name="T61" fmla="*/ 259 h 327"/>
                <a:gd name="T62" fmla="*/ 428 w 652"/>
                <a:gd name="T63" fmla="*/ 271 h 327"/>
                <a:gd name="T64" fmla="*/ 443 w 652"/>
                <a:gd name="T65" fmla="*/ 278 h 327"/>
                <a:gd name="T66" fmla="*/ 457 w 652"/>
                <a:gd name="T67" fmla="*/ 284 h 327"/>
                <a:gd name="T68" fmla="*/ 471 w 652"/>
                <a:gd name="T69" fmla="*/ 291 h 327"/>
                <a:gd name="T70" fmla="*/ 485 w 652"/>
                <a:gd name="T71" fmla="*/ 297 h 327"/>
                <a:gd name="T72" fmla="*/ 499 w 652"/>
                <a:gd name="T73" fmla="*/ 303 h 327"/>
                <a:gd name="T74" fmla="*/ 513 w 652"/>
                <a:gd name="T75" fmla="*/ 308 h 327"/>
                <a:gd name="T76" fmla="*/ 528 w 652"/>
                <a:gd name="T77" fmla="*/ 313 h 327"/>
                <a:gd name="T78" fmla="*/ 543 w 652"/>
                <a:gd name="T79" fmla="*/ 317 h 327"/>
                <a:gd name="T80" fmla="*/ 557 w 652"/>
                <a:gd name="T81" fmla="*/ 320 h 327"/>
                <a:gd name="T82" fmla="*/ 572 w 652"/>
                <a:gd name="T83" fmla="*/ 323 h 327"/>
                <a:gd name="T84" fmla="*/ 587 w 652"/>
                <a:gd name="T85" fmla="*/ 325 h 327"/>
                <a:gd name="T86" fmla="*/ 603 w 652"/>
                <a:gd name="T87" fmla="*/ 326 h 327"/>
                <a:gd name="T88" fmla="*/ 619 w 652"/>
                <a:gd name="T89" fmla="*/ 326 h 327"/>
                <a:gd name="T90" fmla="*/ 635 w 652"/>
                <a:gd name="T91" fmla="*/ 325 h 327"/>
                <a:gd name="T92" fmla="*/ 651 w 652"/>
                <a:gd name="T93" fmla="*/ 323 h 3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2" h="327">
                  <a:moveTo>
                    <a:pt x="0" y="4"/>
                  </a:moveTo>
                  <a:lnTo>
                    <a:pt x="17" y="1"/>
                  </a:lnTo>
                  <a:lnTo>
                    <a:pt x="26" y="0"/>
                  </a:lnTo>
                  <a:lnTo>
                    <a:pt x="35" y="0"/>
                  </a:lnTo>
                  <a:lnTo>
                    <a:pt x="45" y="1"/>
                  </a:lnTo>
                  <a:lnTo>
                    <a:pt x="56" y="2"/>
                  </a:lnTo>
                  <a:lnTo>
                    <a:pt x="67" y="4"/>
                  </a:lnTo>
                  <a:lnTo>
                    <a:pt x="77" y="6"/>
                  </a:lnTo>
                  <a:lnTo>
                    <a:pt x="89" y="8"/>
                  </a:lnTo>
                  <a:lnTo>
                    <a:pt x="100" y="11"/>
                  </a:lnTo>
                  <a:lnTo>
                    <a:pt x="112" y="14"/>
                  </a:lnTo>
                  <a:lnTo>
                    <a:pt x="124" y="17"/>
                  </a:lnTo>
                  <a:lnTo>
                    <a:pt x="136" y="21"/>
                  </a:lnTo>
                  <a:lnTo>
                    <a:pt x="148" y="25"/>
                  </a:lnTo>
                  <a:lnTo>
                    <a:pt x="160" y="29"/>
                  </a:lnTo>
                  <a:lnTo>
                    <a:pt x="172" y="34"/>
                  </a:lnTo>
                  <a:lnTo>
                    <a:pt x="184" y="38"/>
                  </a:lnTo>
                  <a:lnTo>
                    <a:pt x="196" y="43"/>
                  </a:lnTo>
                  <a:lnTo>
                    <a:pt x="208" y="48"/>
                  </a:lnTo>
                  <a:lnTo>
                    <a:pt x="219" y="53"/>
                  </a:lnTo>
                  <a:lnTo>
                    <a:pt x="231" y="58"/>
                  </a:lnTo>
                  <a:lnTo>
                    <a:pt x="242" y="64"/>
                  </a:lnTo>
                  <a:lnTo>
                    <a:pt x="253" y="68"/>
                  </a:lnTo>
                  <a:lnTo>
                    <a:pt x="263" y="74"/>
                  </a:lnTo>
                  <a:lnTo>
                    <a:pt x="274" y="79"/>
                  </a:lnTo>
                  <a:lnTo>
                    <a:pt x="283" y="84"/>
                  </a:lnTo>
                  <a:lnTo>
                    <a:pt x="293" y="88"/>
                  </a:lnTo>
                  <a:lnTo>
                    <a:pt x="302" y="93"/>
                  </a:lnTo>
                  <a:lnTo>
                    <a:pt x="310" y="98"/>
                  </a:lnTo>
                  <a:lnTo>
                    <a:pt x="318" y="102"/>
                  </a:lnTo>
                  <a:lnTo>
                    <a:pt x="325" y="106"/>
                  </a:lnTo>
                  <a:lnTo>
                    <a:pt x="332" y="110"/>
                  </a:lnTo>
                  <a:lnTo>
                    <a:pt x="345" y="119"/>
                  </a:lnTo>
                  <a:lnTo>
                    <a:pt x="351" y="124"/>
                  </a:lnTo>
                  <a:lnTo>
                    <a:pt x="355" y="129"/>
                  </a:lnTo>
                  <a:lnTo>
                    <a:pt x="359" y="134"/>
                  </a:lnTo>
                  <a:lnTo>
                    <a:pt x="363" y="139"/>
                  </a:lnTo>
                  <a:lnTo>
                    <a:pt x="365" y="144"/>
                  </a:lnTo>
                  <a:lnTo>
                    <a:pt x="367" y="149"/>
                  </a:lnTo>
                  <a:lnTo>
                    <a:pt x="369" y="154"/>
                  </a:lnTo>
                  <a:lnTo>
                    <a:pt x="371" y="159"/>
                  </a:lnTo>
                  <a:lnTo>
                    <a:pt x="371" y="164"/>
                  </a:lnTo>
                  <a:lnTo>
                    <a:pt x="372" y="169"/>
                  </a:lnTo>
                  <a:lnTo>
                    <a:pt x="372" y="174"/>
                  </a:lnTo>
                  <a:lnTo>
                    <a:pt x="372" y="179"/>
                  </a:lnTo>
                  <a:lnTo>
                    <a:pt x="372" y="184"/>
                  </a:lnTo>
                  <a:lnTo>
                    <a:pt x="372" y="189"/>
                  </a:lnTo>
                  <a:lnTo>
                    <a:pt x="372" y="194"/>
                  </a:lnTo>
                  <a:lnTo>
                    <a:pt x="372" y="199"/>
                  </a:lnTo>
                  <a:lnTo>
                    <a:pt x="373" y="204"/>
                  </a:lnTo>
                  <a:lnTo>
                    <a:pt x="373" y="209"/>
                  </a:lnTo>
                  <a:lnTo>
                    <a:pt x="373" y="214"/>
                  </a:lnTo>
                  <a:lnTo>
                    <a:pt x="374" y="219"/>
                  </a:lnTo>
                  <a:lnTo>
                    <a:pt x="376" y="223"/>
                  </a:lnTo>
                  <a:lnTo>
                    <a:pt x="377" y="228"/>
                  </a:lnTo>
                  <a:lnTo>
                    <a:pt x="379" y="233"/>
                  </a:lnTo>
                  <a:lnTo>
                    <a:pt x="382" y="238"/>
                  </a:lnTo>
                  <a:lnTo>
                    <a:pt x="386" y="242"/>
                  </a:lnTo>
                  <a:lnTo>
                    <a:pt x="390" y="246"/>
                  </a:lnTo>
                  <a:lnTo>
                    <a:pt x="395" y="251"/>
                  </a:lnTo>
                  <a:lnTo>
                    <a:pt x="400" y="255"/>
                  </a:lnTo>
                  <a:lnTo>
                    <a:pt x="407" y="259"/>
                  </a:lnTo>
                  <a:lnTo>
                    <a:pt x="414" y="264"/>
                  </a:lnTo>
                  <a:lnTo>
                    <a:pt x="428" y="271"/>
                  </a:lnTo>
                  <a:lnTo>
                    <a:pt x="435" y="274"/>
                  </a:lnTo>
                  <a:lnTo>
                    <a:pt x="443" y="278"/>
                  </a:lnTo>
                  <a:lnTo>
                    <a:pt x="450" y="281"/>
                  </a:lnTo>
                  <a:lnTo>
                    <a:pt x="457" y="284"/>
                  </a:lnTo>
                  <a:lnTo>
                    <a:pt x="464" y="288"/>
                  </a:lnTo>
                  <a:lnTo>
                    <a:pt x="471" y="291"/>
                  </a:lnTo>
                  <a:lnTo>
                    <a:pt x="478" y="294"/>
                  </a:lnTo>
                  <a:lnTo>
                    <a:pt x="485" y="297"/>
                  </a:lnTo>
                  <a:lnTo>
                    <a:pt x="492" y="300"/>
                  </a:lnTo>
                  <a:lnTo>
                    <a:pt x="499" y="303"/>
                  </a:lnTo>
                  <a:lnTo>
                    <a:pt x="506" y="306"/>
                  </a:lnTo>
                  <a:lnTo>
                    <a:pt x="513" y="308"/>
                  </a:lnTo>
                  <a:lnTo>
                    <a:pt x="521" y="311"/>
                  </a:lnTo>
                  <a:lnTo>
                    <a:pt x="528" y="313"/>
                  </a:lnTo>
                  <a:lnTo>
                    <a:pt x="535" y="315"/>
                  </a:lnTo>
                  <a:lnTo>
                    <a:pt x="543" y="317"/>
                  </a:lnTo>
                  <a:lnTo>
                    <a:pt x="550" y="319"/>
                  </a:lnTo>
                  <a:lnTo>
                    <a:pt x="557" y="320"/>
                  </a:lnTo>
                  <a:lnTo>
                    <a:pt x="565" y="322"/>
                  </a:lnTo>
                  <a:lnTo>
                    <a:pt x="572" y="323"/>
                  </a:lnTo>
                  <a:lnTo>
                    <a:pt x="580" y="324"/>
                  </a:lnTo>
                  <a:lnTo>
                    <a:pt x="587" y="325"/>
                  </a:lnTo>
                  <a:lnTo>
                    <a:pt x="595" y="325"/>
                  </a:lnTo>
                  <a:lnTo>
                    <a:pt x="603" y="326"/>
                  </a:lnTo>
                  <a:lnTo>
                    <a:pt x="611" y="326"/>
                  </a:lnTo>
                  <a:lnTo>
                    <a:pt x="619" y="326"/>
                  </a:lnTo>
                  <a:lnTo>
                    <a:pt x="627" y="325"/>
                  </a:lnTo>
                  <a:lnTo>
                    <a:pt x="635" y="325"/>
                  </a:lnTo>
                  <a:lnTo>
                    <a:pt x="643" y="324"/>
                  </a:lnTo>
                  <a:lnTo>
                    <a:pt x="651" y="3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77" name="Freeform 6">
              <a:extLst>
                <a:ext uri="{FF2B5EF4-FFF2-40B4-BE49-F238E27FC236}">
                  <a16:creationId xmlns:a16="http://schemas.microsoft.com/office/drawing/2014/main" id="{24072CE3-26C4-EBCA-4A7C-3C610176083D}"/>
                </a:ext>
              </a:extLst>
            </p:cNvPr>
            <p:cNvSpPr>
              <a:spLocks/>
            </p:cNvSpPr>
            <p:nvPr/>
          </p:nvSpPr>
          <p:spPr bwMode="auto">
            <a:xfrm>
              <a:off x="3076" y="888"/>
              <a:ext cx="982" cy="549"/>
            </a:xfrm>
            <a:custGeom>
              <a:avLst/>
              <a:gdLst>
                <a:gd name="T0" fmla="*/ 975 w 982"/>
                <a:gd name="T1" fmla="*/ 511 h 549"/>
                <a:gd name="T2" fmla="*/ 980 w 982"/>
                <a:gd name="T3" fmla="*/ 473 h 549"/>
                <a:gd name="T4" fmla="*/ 966 w 982"/>
                <a:gd name="T5" fmla="*/ 436 h 549"/>
                <a:gd name="T6" fmla="*/ 937 w 982"/>
                <a:gd name="T7" fmla="*/ 400 h 549"/>
                <a:gd name="T8" fmla="*/ 896 w 982"/>
                <a:gd name="T9" fmla="*/ 366 h 549"/>
                <a:gd name="T10" fmla="*/ 847 w 982"/>
                <a:gd name="T11" fmla="*/ 334 h 549"/>
                <a:gd name="T12" fmla="*/ 794 w 982"/>
                <a:gd name="T13" fmla="*/ 306 h 549"/>
                <a:gd name="T14" fmla="*/ 742 w 982"/>
                <a:gd name="T15" fmla="*/ 281 h 549"/>
                <a:gd name="T16" fmla="*/ 692 w 982"/>
                <a:gd name="T17" fmla="*/ 262 h 549"/>
                <a:gd name="T18" fmla="*/ 650 w 982"/>
                <a:gd name="T19" fmla="*/ 248 h 549"/>
                <a:gd name="T20" fmla="*/ 611 w 982"/>
                <a:gd name="T21" fmla="*/ 236 h 549"/>
                <a:gd name="T22" fmla="*/ 590 w 982"/>
                <a:gd name="T23" fmla="*/ 226 h 549"/>
                <a:gd name="T24" fmla="*/ 572 w 982"/>
                <a:gd name="T25" fmla="*/ 214 h 549"/>
                <a:gd name="T26" fmla="*/ 557 w 982"/>
                <a:gd name="T27" fmla="*/ 199 h 549"/>
                <a:gd name="T28" fmla="*/ 542 w 982"/>
                <a:gd name="T29" fmla="*/ 183 h 549"/>
                <a:gd name="T30" fmla="*/ 528 w 982"/>
                <a:gd name="T31" fmla="*/ 167 h 549"/>
                <a:gd name="T32" fmla="*/ 513 w 982"/>
                <a:gd name="T33" fmla="*/ 152 h 549"/>
                <a:gd name="T34" fmla="*/ 496 w 982"/>
                <a:gd name="T35" fmla="*/ 137 h 549"/>
                <a:gd name="T36" fmla="*/ 477 w 982"/>
                <a:gd name="T37" fmla="*/ 126 h 549"/>
                <a:gd name="T38" fmla="*/ 454 w 982"/>
                <a:gd name="T39" fmla="*/ 117 h 549"/>
                <a:gd name="T40" fmla="*/ 426 w 982"/>
                <a:gd name="T41" fmla="*/ 112 h 549"/>
                <a:gd name="T42" fmla="*/ 413 w 982"/>
                <a:gd name="T43" fmla="*/ 112 h 549"/>
                <a:gd name="T44" fmla="*/ 400 w 982"/>
                <a:gd name="T45" fmla="*/ 112 h 549"/>
                <a:gd name="T46" fmla="*/ 386 w 982"/>
                <a:gd name="T47" fmla="*/ 114 h 549"/>
                <a:gd name="T48" fmla="*/ 369 w 982"/>
                <a:gd name="T49" fmla="*/ 115 h 549"/>
                <a:gd name="T50" fmla="*/ 353 w 982"/>
                <a:gd name="T51" fmla="*/ 117 h 549"/>
                <a:gd name="T52" fmla="*/ 336 w 982"/>
                <a:gd name="T53" fmla="*/ 118 h 549"/>
                <a:gd name="T54" fmla="*/ 320 w 982"/>
                <a:gd name="T55" fmla="*/ 118 h 549"/>
                <a:gd name="T56" fmla="*/ 306 w 982"/>
                <a:gd name="T57" fmla="*/ 118 h 549"/>
                <a:gd name="T58" fmla="*/ 295 w 982"/>
                <a:gd name="T59" fmla="*/ 116 h 549"/>
                <a:gd name="T60" fmla="*/ 286 w 982"/>
                <a:gd name="T61" fmla="*/ 113 h 549"/>
                <a:gd name="T62" fmla="*/ 271 w 982"/>
                <a:gd name="T63" fmla="*/ 100 h 549"/>
                <a:gd name="T64" fmla="*/ 262 w 982"/>
                <a:gd name="T65" fmla="*/ 87 h 549"/>
                <a:gd name="T66" fmla="*/ 256 w 982"/>
                <a:gd name="T67" fmla="*/ 75 h 549"/>
                <a:gd name="T68" fmla="*/ 252 w 982"/>
                <a:gd name="T69" fmla="*/ 64 h 549"/>
                <a:gd name="T70" fmla="*/ 248 w 982"/>
                <a:gd name="T71" fmla="*/ 52 h 549"/>
                <a:gd name="T72" fmla="*/ 245 w 982"/>
                <a:gd name="T73" fmla="*/ 42 h 549"/>
                <a:gd name="T74" fmla="*/ 240 w 982"/>
                <a:gd name="T75" fmla="*/ 32 h 549"/>
                <a:gd name="T76" fmla="*/ 232 w 982"/>
                <a:gd name="T77" fmla="*/ 23 h 549"/>
                <a:gd name="T78" fmla="*/ 220 w 982"/>
                <a:gd name="T79" fmla="*/ 16 h 549"/>
                <a:gd name="T80" fmla="*/ 204 w 982"/>
                <a:gd name="T81" fmla="*/ 9 h 549"/>
                <a:gd name="T82" fmla="*/ 178 w 982"/>
                <a:gd name="T83" fmla="*/ 4 h 549"/>
                <a:gd name="T84" fmla="*/ 162 w 982"/>
                <a:gd name="T85" fmla="*/ 2 h 549"/>
                <a:gd name="T86" fmla="*/ 144 w 982"/>
                <a:gd name="T87" fmla="*/ 0 h 549"/>
                <a:gd name="T88" fmla="*/ 126 w 982"/>
                <a:gd name="T89" fmla="*/ 0 h 549"/>
                <a:gd name="T90" fmla="*/ 108 w 982"/>
                <a:gd name="T91" fmla="*/ 0 h 549"/>
                <a:gd name="T92" fmla="*/ 89 w 982"/>
                <a:gd name="T93" fmla="*/ 1 h 549"/>
                <a:gd name="T94" fmla="*/ 70 w 982"/>
                <a:gd name="T95" fmla="*/ 2 h 549"/>
                <a:gd name="T96" fmla="*/ 52 w 982"/>
                <a:gd name="T97" fmla="*/ 3 h 549"/>
                <a:gd name="T98" fmla="*/ 34 w 982"/>
                <a:gd name="T99" fmla="*/ 4 h 549"/>
                <a:gd name="T100" fmla="*/ 17 w 982"/>
                <a:gd name="T101" fmla="*/ 5 h 549"/>
                <a:gd name="T102" fmla="*/ 0 w 982"/>
                <a:gd name="T103" fmla="*/ 6 h 54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82" h="549">
                  <a:moveTo>
                    <a:pt x="947" y="548"/>
                  </a:moveTo>
                  <a:lnTo>
                    <a:pt x="968" y="523"/>
                  </a:lnTo>
                  <a:lnTo>
                    <a:pt x="975" y="511"/>
                  </a:lnTo>
                  <a:lnTo>
                    <a:pt x="979" y="498"/>
                  </a:lnTo>
                  <a:lnTo>
                    <a:pt x="981" y="486"/>
                  </a:lnTo>
                  <a:lnTo>
                    <a:pt x="980" y="473"/>
                  </a:lnTo>
                  <a:lnTo>
                    <a:pt x="978" y="461"/>
                  </a:lnTo>
                  <a:lnTo>
                    <a:pt x="973" y="448"/>
                  </a:lnTo>
                  <a:lnTo>
                    <a:pt x="966" y="436"/>
                  </a:lnTo>
                  <a:lnTo>
                    <a:pt x="958" y="424"/>
                  </a:lnTo>
                  <a:lnTo>
                    <a:pt x="948" y="412"/>
                  </a:lnTo>
                  <a:lnTo>
                    <a:pt x="937" y="400"/>
                  </a:lnTo>
                  <a:lnTo>
                    <a:pt x="924" y="388"/>
                  </a:lnTo>
                  <a:lnTo>
                    <a:pt x="911" y="377"/>
                  </a:lnTo>
                  <a:lnTo>
                    <a:pt x="896" y="366"/>
                  </a:lnTo>
                  <a:lnTo>
                    <a:pt x="880" y="355"/>
                  </a:lnTo>
                  <a:lnTo>
                    <a:pt x="864" y="344"/>
                  </a:lnTo>
                  <a:lnTo>
                    <a:pt x="847" y="334"/>
                  </a:lnTo>
                  <a:lnTo>
                    <a:pt x="830" y="324"/>
                  </a:lnTo>
                  <a:lnTo>
                    <a:pt x="812" y="314"/>
                  </a:lnTo>
                  <a:lnTo>
                    <a:pt x="794" y="306"/>
                  </a:lnTo>
                  <a:lnTo>
                    <a:pt x="777" y="297"/>
                  </a:lnTo>
                  <a:lnTo>
                    <a:pt x="759" y="289"/>
                  </a:lnTo>
                  <a:lnTo>
                    <a:pt x="742" y="281"/>
                  </a:lnTo>
                  <a:lnTo>
                    <a:pt x="724" y="274"/>
                  </a:lnTo>
                  <a:lnTo>
                    <a:pt x="708" y="268"/>
                  </a:lnTo>
                  <a:lnTo>
                    <a:pt x="692" y="262"/>
                  </a:lnTo>
                  <a:lnTo>
                    <a:pt x="677" y="256"/>
                  </a:lnTo>
                  <a:lnTo>
                    <a:pt x="663" y="252"/>
                  </a:lnTo>
                  <a:lnTo>
                    <a:pt x="650" y="248"/>
                  </a:lnTo>
                  <a:lnTo>
                    <a:pt x="638" y="244"/>
                  </a:lnTo>
                  <a:lnTo>
                    <a:pt x="628" y="242"/>
                  </a:lnTo>
                  <a:lnTo>
                    <a:pt x="611" y="236"/>
                  </a:lnTo>
                  <a:lnTo>
                    <a:pt x="604" y="234"/>
                  </a:lnTo>
                  <a:lnTo>
                    <a:pt x="597" y="230"/>
                  </a:lnTo>
                  <a:lnTo>
                    <a:pt x="590" y="226"/>
                  </a:lnTo>
                  <a:lnTo>
                    <a:pt x="584" y="222"/>
                  </a:lnTo>
                  <a:lnTo>
                    <a:pt x="578" y="218"/>
                  </a:lnTo>
                  <a:lnTo>
                    <a:pt x="572" y="214"/>
                  </a:lnTo>
                  <a:lnTo>
                    <a:pt x="567" y="209"/>
                  </a:lnTo>
                  <a:lnTo>
                    <a:pt x="562" y="204"/>
                  </a:lnTo>
                  <a:lnTo>
                    <a:pt x="557" y="199"/>
                  </a:lnTo>
                  <a:lnTo>
                    <a:pt x="552" y="194"/>
                  </a:lnTo>
                  <a:lnTo>
                    <a:pt x="547" y="188"/>
                  </a:lnTo>
                  <a:lnTo>
                    <a:pt x="542" y="183"/>
                  </a:lnTo>
                  <a:lnTo>
                    <a:pt x="537" y="178"/>
                  </a:lnTo>
                  <a:lnTo>
                    <a:pt x="533" y="172"/>
                  </a:lnTo>
                  <a:lnTo>
                    <a:pt x="528" y="167"/>
                  </a:lnTo>
                  <a:lnTo>
                    <a:pt x="523" y="162"/>
                  </a:lnTo>
                  <a:lnTo>
                    <a:pt x="518" y="156"/>
                  </a:lnTo>
                  <a:lnTo>
                    <a:pt x="513" y="152"/>
                  </a:lnTo>
                  <a:lnTo>
                    <a:pt x="508" y="146"/>
                  </a:lnTo>
                  <a:lnTo>
                    <a:pt x="502" y="142"/>
                  </a:lnTo>
                  <a:lnTo>
                    <a:pt x="496" y="137"/>
                  </a:lnTo>
                  <a:lnTo>
                    <a:pt x="490" y="133"/>
                  </a:lnTo>
                  <a:lnTo>
                    <a:pt x="484" y="129"/>
                  </a:lnTo>
                  <a:lnTo>
                    <a:pt x="477" y="126"/>
                  </a:lnTo>
                  <a:lnTo>
                    <a:pt x="470" y="122"/>
                  </a:lnTo>
                  <a:lnTo>
                    <a:pt x="462" y="119"/>
                  </a:lnTo>
                  <a:lnTo>
                    <a:pt x="454" y="117"/>
                  </a:lnTo>
                  <a:lnTo>
                    <a:pt x="445" y="114"/>
                  </a:lnTo>
                  <a:lnTo>
                    <a:pt x="436" y="113"/>
                  </a:lnTo>
                  <a:lnTo>
                    <a:pt x="426" y="112"/>
                  </a:lnTo>
                  <a:lnTo>
                    <a:pt x="420" y="112"/>
                  </a:lnTo>
                  <a:lnTo>
                    <a:pt x="417" y="112"/>
                  </a:lnTo>
                  <a:lnTo>
                    <a:pt x="413" y="112"/>
                  </a:lnTo>
                  <a:lnTo>
                    <a:pt x="409" y="112"/>
                  </a:lnTo>
                  <a:lnTo>
                    <a:pt x="405" y="112"/>
                  </a:lnTo>
                  <a:lnTo>
                    <a:pt x="400" y="112"/>
                  </a:lnTo>
                  <a:lnTo>
                    <a:pt x="396" y="113"/>
                  </a:lnTo>
                  <a:lnTo>
                    <a:pt x="391" y="113"/>
                  </a:lnTo>
                  <a:lnTo>
                    <a:pt x="386" y="114"/>
                  </a:lnTo>
                  <a:lnTo>
                    <a:pt x="380" y="114"/>
                  </a:lnTo>
                  <a:lnTo>
                    <a:pt x="375" y="115"/>
                  </a:lnTo>
                  <a:lnTo>
                    <a:pt x="369" y="115"/>
                  </a:lnTo>
                  <a:lnTo>
                    <a:pt x="364" y="116"/>
                  </a:lnTo>
                  <a:lnTo>
                    <a:pt x="358" y="116"/>
                  </a:lnTo>
                  <a:lnTo>
                    <a:pt x="353" y="117"/>
                  </a:lnTo>
                  <a:lnTo>
                    <a:pt x="347" y="117"/>
                  </a:lnTo>
                  <a:lnTo>
                    <a:pt x="342" y="117"/>
                  </a:lnTo>
                  <a:lnTo>
                    <a:pt x="336" y="118"/>
                  </a:lnTo>
                  <a:lnTo>
                    <a:pt x="331" y="118"/>
                  </a:lnTo>
                  <a:lnTo>
                    <a:pt x="326" y="118"/>
                  </a:lnTo>
                  <a:lnTo>
                    <a:pt x="320" y="118"/>
                  </a:lnTo>
                  <a:lnTo>
                    <a:pt x="316" y="118"/>
                  </a:lnTo>
                  <a:lnTo>
                    <a:pt x="311" y="118"/>
                  </a:lnTo>
                  <a:lnTo>
                    <a:pt x="306" y="118"/>
                  </a:lnTo>
                  <a:lnTo>
                    <a:pt x="302" y="117"/>
                  </a:lnTo>
                  <a:lnTo>
                    <a:pt x="298" y="117"/>
                  </a:lnTo>
                  <a:lnTo>
                    <a:pt x="295" y="116"/>
                  </a:lnTo>
                  <a:lnTo>
                    <a:pt x="292" y="115"/>
                  </a:lnTo>
                  <a:lnTo>
                    <a:pt x="289" y="114"/>
                  </a:lnTo>
                  <a:lnTo>
                    <a:pt x="286" y="113"/>
                  </a:lnTo>
                  <a:lnTo>
                    <a:pt x="284" y="112"/>
                  </a:lnTo>
                  <a:lnTo>
                    <a:pt x="275" y="104"/>
                  </a:lnTo>
                  <a:lnTo>
                    <a:pt x="271" y="100"/>
                  </a:lnTo>
                  <a:lnTo>
                    <a:pt x="268" y="96"/>
                  </a:lnTo>
                  <a:lnTo>
                    <a:pt x="264" y="92"/>
                  </a:lnTo>
                  <a:lnTo>
                    <a:pt x="262" y="87"/>
                  </a:lnTo>
                  <a:lnTo>
                    <a:pt x="260" y="83"/>
                  </a:lnTo>
                  <a:lnTo>
                    <a:pt x="258" y="79"/>
                  </a:lnTo>
                  <a:lnTo>
                    <a:pt x="256" y="75"/>
                  </a:lnTo>
                  <a:lnTo>
                    <a:pt x="254" y="72"/>
                  </a:lnTo>
                  <a:lnTo>
                    <a:pt x="253" y="68"/>
                  </a:lnTo>
                  <a:lnTo>
                    <a:pt x="252" y="64"/>
                  </a:lnTo>
                  <a:lnTo>
                    <a:pt x="251" y="60"/>
                  </a:lnTo>
                  <a:lnTo>
                    <a:pt x="250" y="56"/>
                  </a:lnTo>
                  <a:lnTo>
                    <a:pt x="248" y="52"/>
                  </a:lnTo>
                  <a:lnTo>
                    <a:pt x="248" y="49"/>
                  </a:lnTo>
                  <a:lnTo>
                    <a:pt x="246" y="45"/>
                  </a:lnTo>
                  <a:lnTo>
                    <a:pt x="245" y="42"/>
                  </a:lnTo>
                  <a:lnTo>
                    <a:pt x="243" y="38"/>
                  </a:lnTo>
                  <a:lnTo>
                    <a:pt x="242" y="35"/>
                  </a:lnTo>
                  <a:lnTo>
                    <a:pt x="240" y="32"/>
                  </a:lnTo>
                  <a:lnTo>
                    <a:pt x="237" y="29"/>
                  </a:lnTo>
                  <a:lnTo>
                    <a:pt x="235" y="26"/>
                  </a:lnTo>
                  <a:lnTo>
                    <a:pt x="232" y="23"/>
                  </a:lnTo>
                  <a:lnTo>
                    <a:pt x="228" y="20"/>
                  </a:lnTo>
                  <a:lnTo>
                    <a:pt x="224" y="18"/>
                  </a:lnTo>
                  <a:lnTo>
                    <a:pt x="220" y="16"/>
                  </a:lnTo>
                  <a:lnTo>
                    <a:pt x="215" y="13"/>
                  </a:lnTo>
                  <a:lnTo>
                    <a:pt x="210" y="11"/>
                  </a:lnTo>
                  <a:lnTo>
                    <a:pt x="204" y="9"/>
                  </a:lnTo>
                  <a:lnTo>
                    <a:pt x="197" y="7"/>
                  </a:lnTo>
                  <a:lnTo>
                    <a:pt x="190" y="6"/>
                  </a:lnTo>
                  <a:lnTo>
                    <a:pt x="178" y="4"/>
                  </a:lnTo>
                  <a:lnTo>
                    <a:pt x="173" y="3"/>
                  </a:lnTo>
                  <a:lnTo>
                    <a:pt x="167" y="2"/>
                  </a:lnTo>
                  <a:lnTo>
                    <a:pt x="162" y="2"/>
                  </a:lnTo>
                  <a:lnTo>
                    <a:pt x="156" y="1"/>
                  </a:lnTo>
                  <a:lnTo>
                    <a:pt x="150" y="1"/>
                  </a:lnTo>
                  <a:lnTo>
                    <a:pt x="144" y="0"/>
                  </a:lnTo>
                  <a:lnTo>
                    <a:pt x="138" y="0"/>
                  </a:lnTo>
                  <a:lnTo>
                    <a:pt x="132" y="0"/>
                  </a:lnTo>
                  <a:lnTo>
                    <a:pt x="126" y="0"/>
                  </a:lnTo>
                  <a:lnTo>
                    <a:pt x="120" y="0"/>
                  </a:lnTo>
                  <a:lnTo>
                    <a:pt x="114" y="0"/>
                  </a:lnTo>
                  <a:lnTo>
                    <a:pt x="108" y="0"/>
                  </a:lnTo>
                  <a:lnTo>
                    <a:pt x="101" y="1"/>
                  </a:lnTo>
                  <a:lnTo>
                    <a:pt x="95" y="1"/>
                  </a:lnTo>
                  <a:lnTo>
                    <a:pt x="89" y="1"/>
                  </a:lnTo>
                  <a:lnTo>
                    <a:pt x="83" y="2"/>
                  </a:lnTo>
                  <a:lnTo>
                    <a:pt x="77" y="2"/>
                  </a:lnTo>
                  <a:lnTo>
                    <a:pt x="70" y="2"/>
                  </a:lnTo>
                  <a:lnTo>
                    <a:pt x="64" y="3"/>
                  </a:lnTo>
                  <a:lnTo>
                    <a:pt x="58" y="3"/>
                  </a:lnTo>
                  <a:lnTo>
                    <a:pt x="52" y="3"/>
                  </a:lnTo>
                  <a:lnTo>
                    <a:pt x="46" y="4"/>
                  </a:lnTo>
                  <a:lnTo>
                    <a:pt x="40" y="4"/>
                  </a:lnTo>
                  <a:lnTo>
                    <a:pt x="34" y="4"/>
                  </a:lnTo>
                  <a:lnTo>
                    <a:pt x="28" y="5"/>
                  </a:lnTo>
                  <a:lnTo>
                    <a:pt x="22" y="5"/>
                  </a:lnTo>
                  <a:lnTo>
                    <a:pt x="17" y="5"/>
                  </a:lnTo>
                  <a:lnTo>
                    <a:pt x="11" y="5"/>
                  </a:lnTo>
                  <a:lnTo>
                    <a:pt x="5" y="5"/>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78" name="Freeform 7">
              <a:extLst>
                <a:ext uri="{FF2B5EF4-FFF2-40B4-BE49-F238E27FC236}">
                  <a16:creationId xmlns:a16="http://schemas.microsoft.com/office/drawing/2014/main" id="{A3E5CD63-8D54-B546-F692-CA2AF6380DB1}"/>
                </a:ext>
              </a:extLst>
            </p:cNvPr>
            <p:cNvSpPr>
              <a:spLocks/>
            </p:cNvSpPr>
            <p:nvPr/>
          </p:nvSpPr>
          <p:spPr bwMode="auto">
            <a:xfrm>
              <a:off x="1857" y="758"/>
              <a:ext cx="1248" cy="137"/>
            </a:xfrm>
            <a:custGeom>
              <a:avLst/>
              <a:gdLst>
                <a:gd name="T0" fmla="*/ 1243 w 1248"/>
                <a:gd name="T1" fmla="*/ 131 h 137"/>
                <a:gd name="T2" fmla="*/ 1243 w 1248"/>
                <a:gd name="T3" fmla="*/ 126 h 137"/>
                <a:gd name="T4" fmla="*/ 1245 w 1248"/>
                <a:gd name="T5" fmla="*/ 121 h 137"/>
                <a:gd name="T6" fmla="*/ 1245 w 1248"/>
                <a:gd name="T7" fmla="*/ 116 h 137"/>
                <a:gd name="T8" fmla="*/ 1247 w 1248"/>
                <a:gd name="T9" fmla="*/ 112 h 137"/>
                <a:gd name="T10" fmla="*/ 1247 w 1248"/>
                <a:gd name="T11" fmla="*/ 107 h 137"/>
                <a:gd name="T12" fmla="*/ 1247 w 1248"/>
                <a:gd name="T13" fmla="*/ 102 h 137"/>
                <a:gd name="T14" fmla="*/ 1247 w 1248"/>
                <a:gd name="T15" fmla="*/ 98 h 137"/>
                <a:gd name="T16" fmla="*/ 1246 w 1248"/>
                <a:gd name="T17" fmla="*/ 94 h 137"/>
                <a:gd name="T18" fmla="*/ 1245 w 1248"/>
                <a:gd name="T19" fmla="*/ 90 h 137"/>
                <a:gd name="T20" fmla="*/ 1223 w 1248"/>
                <a:gd name="T21" fmla="*/ 74 h 137"/>
                <a:gd name="T22" fmla="*/ 1179 w 1248"/>
                <a:gd name="T23" fmla="*/ 54 h 137"/>
                <a:gd name="T24" fmla="*/ 1121 w 1248"/>
                <a:gd name="T25" fmla="*/ 38 h 137"/>
                <a:gd name="T26" fmla="*/ 1053 w 1248"/>
                <a:gd name="T27" fmla="*/ 25 h 137"/>
                <a:gd name="T28" fmla="*/ 978 w 1248"/>
                <a:gd name="T29" fmla="*/ 15 h 137"/>
                <a:gd name="T30" fmla="*/ 899 w 1248"/>
                <a:gd name="T31" fmla="*/ 7 h 137"/>
                <a:gd name="T32" fmla="*/ 821 w 1248"/>
                <a:gd name="T33" fmla="*/ 2 h 137"/>
                <a:gd name="T34" fmla="*/ 746 w 1248"/>
                <a:gd name="T35" fmla="*/ 0 h 137"/>
                <a:gd name="T36" fmla="*/ 679 w 1248"/>
                <a:gd name="T37" fmla="*/ 0 h 137"/>
                <a:gd name="T38" fmla="*/ 622 w 1248"/>
                <a:gd name="T39" fmla="*/ 2 h 137"/>
                <a:gd name="T40" fmla="*/ 580 w 1248"/>
                <a:gd name="T41" fmla="*/ 6 h 137"/>
                <a:gd name="T42" fmla="*/ 564 w 1248"/>
                <a:gd name="T43" fmla="*/ 11 h 137"/>
                <a:gd name="T44" fmla="*/ 551 w 1248"/>
                <a:gd name="T45" fmla="*/ 18 h 137"/>
                <a:gd name="T46" fmla="*/ 537 w 1248"/>
                <a:gd name="T47" fmla="*/ 27 h 137"/>
                <a:gd name="T48" fmla="*/ 523 w 1248"/>
                <a:gd name="T49" fmla="*/ 38 h 137"/>
                <a:gd name="T50" fmla="*/ 510 w 1248"/>
                <a:gd name="T51" fmla="*/ 49 h 137"/>
                <a:gd name="T52" fmla="*/ 497 w 1248"/>
                <a:gd name="T53" fmla="*/ 60 h 137"/>
                <a:gd name="T54" fmla="*/ 485 w 1248"/>
                <a:gd name="T55" fmla="*/ 70 h 137"/>
                <a:gd name="T56" fmla="*/ 475 w 1248"/>
                <a:gd name="T57" fmla="*/ 78 h 137"/>
                <a:gd name="T58" fmla="*/ 468 w 1248"/>
                <a:gd name="T59" fmla="*/ 84 h 137"/>
                <a:gd name="T60" fmla="*/ 463 w 1248"/>
                <a:gd name="T61" fmla="*/ 88 h 137"/>
                <a:gd name="T62" fmla="*/ 440 w 1248"/>
                <a:gd name="T63" fmla="*/ 89 h 137"/>
                <a:gd name="T64" fmla="*/ 415 w 1248"/>
                <a:gd name="T65" fmla="*/ 86 h 137"/>
                <a:gd name="T66" fmla="*/ 385 w 1248"/>
                <a:gd name="T67" fmla="*/ 80 h 137"/>
                <a:gd name="T68" fmla="*/ 353 w 1248"/>
                <a:gd name="T69" fmla="*/ 72 h 137"/>
                <a:gd name="T70" fmla="*/ 319 w 1248"/>
                <a:gd name="T71" fmla="*/ 64 h 137"/>
                <a:gd name="T72" fmla="*/ 284 w 1248"/>
                <a:gd name="T73" fmla="*/ 54 h 137"/>
                <a:gd name="T74" fmla="*/ 249 w 1248"/>
                <a:gd name="T75" fmla="*/ 45 h 137"/>
                <a:gd name="T76" fmla="*/ 214 w 1248"/>
                <a:gd name="T77" fmla="*/ 38 h 137"/>
                <a:gd name="T78" fmla="*/ 181 w 1248"/>
                <a:gd name="T79" fmla="*/ 32 h 137"/>
                <a:gd name="T80" fmla="*/ 149 w 1248"/>
                <a:gd name="T81" fmla="*/ 29 h 137"/>
                <a:gd name="T82" fmla="*/ 119 w 1248"/>
                <a:gd name="T83" fmla="*/ 30 h 137"/>
                <a:gd name="T84" fmla="*/ 103 w 1248"/>
                <a:gd name="T85" fmla="*/ 32 h 137"/>
                <a:gd name="T86" fmla="*/ 88 w 1248"/>
                <a:gd name="T87" fmla="*/ 35 h 137"/>
                <a:gd name="T88" fmla="*/ 74 w 1248"/>
                <a:gd name="T89" fmla="*/ 40 h 137"/>
                <a:gd name="T90" fmla="*/ 61 w 1248"/>
                <a:gd name="T91" fmla="*/ 45 h 137"/>
                <a:gd name="T92" fmla="*/ 50 w 1248"/>
                <a:gd name="T93" fmla="*/ 52 h 137"/>
                <a:gd name="T94" fmla="*/ 39 w 1248"/>
                <a:gd name="T95" fmla="*/ 60 h 137"/>
                <a:gd name="T96" fmla="*/ 29 w 1248"/>
                <a:gd name="T97" fmla="*/ 71 h 137"/>
                <a:gd name="T98" fmla="*/ 19 w 1248"/>
                <a:gd name="T99" fmla="*/ 82 h 137"/>
                <a:gd name="T100" fmla="*/ 9 w 1248"/>
                <a:gd name="T101" fmla="*/ 96 h 137"/>
                <a:gd name="T102" fmla="*/ 0 w 1248"/>
                <a:gd name="T103" fmla="*/ 112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48" h="137">
                  <a:moveTo>
                    <a:pt x="1243" y="136"/>
                  </a:moveTo>
                  <a:lnTo>
                    <a:pt x="1243" y="132"/>
                  </a:lnTo>
                  <a:lnTo>
                    <a:pt x="1243" y="131"/>
                  </a:lnTo>
                  <a:lnTo>
                    <a:pt x="1243" y="129"/>
                  </a:lnTo>
                  <a:lnTo>
                    <a:pt x="1243" y="128"/>
                  </a:lnTo>
                  <a:lnTo>
                    <a:pt x="1243" y="126"/>
                  </a:lnTo>
                  <a:lnTo>
                    <a:pt x="1244" y="124"/>
                  </a:lnTo>
                  <a:lnTo>
                    <a:pt x="1244" y="123"/>
                  </a:lnTo>
                  <a:lnTo>
                    <a:pt x="1245" y="121"/>
                  </a:lnTo>
                  <a:lnTo>
                    <a:pt x="1245" y="120"/>
                  </a:lnTo>
                  <a:lnTo>
                    <a:pt x="1245" y="118"/>
                  </a:lnTo>
                  <a:lnTo>
                    <a:pt x="1245" y="116"/>
                  </a:lnTo>
                  <a:lnTo>
                    <a:pt x="1246" y="115"/>
                  </a:lnTo>
                  <a:lnTo>
                    <a:pt x="1246" y="113"/>
                  </a:lnTo>
                  <a:lnTo>
                    <a:pt x="1247" y="112"/>
                  </a:lnTo>
                  <a:lnTo>
                    <a:pt x="1247" y="110"/>
                  </a:lnTo>
                  <a:lnTo>
                    <a:pt x="1247" y="108"/>
                  </a:lnTo>
                  <a:lnTo>
                    <a:pt x="1247" y="107"/>
                  </a:lnTo>
                  <a:lnTo>
                    <a:pt x="1247" y="106"/>
                  </a:lnTo>
                  <a:lnTo>
                    <a:pt x="1247" y="104"/>
                  </a:lnTo>
                  <a:lnTo>
                    <a:pt x="1247" y="102"/>
                  </a:lnTo>
                  <a:lnTo>
                    <a:pt x="1247" y="101"/>
                  </a:lnTo>
                  <a:lnTo>
                    <a:pt x="1247" y="100"/>
                  </a:lnTo>
                  <a:lnTo>
                    <a:pt x="1247" y="98"/>
                  </a:lnTo>
                  <a:lnTo>
                    <a:pt x="1247" y="97"/>
                  </a:lnTo>
                  <a:lnTo>
                    <a:pt x="1247" y="95"/>
                  </a:lnTo>
                  <a:lnTo>
                    <a:pt x="1246" y="94"/>
                  </a:lnTo>
                  <a:lnTo>
                    <a:pt x="1246" y="93"/>
                  </a:lnTo>
                  <a:lnTo>
                    <a:pt x="1245" y="92"/>
                  </a:lnTo>
                  <a:lnTo>
                    <a:pt x="1245" y="90"/>
                  </a:lnTo>
                  <a:lnTo>
                    <a:pt x="1244" y="89"/>
                  </a:lnTo>
                  <a:lnTo>
                    <a:pt x="1243" y="88"/>
                  </a:lnTo>
                  <a:lnTo>
                    <a:pt x="1223" y="74"/>
                  </a:lnTo>
                  <a:lnTo>
                    <a:pt x="1210" y="66"/>
                  </a:lnTo>
                  <a:lnTo>
                    <a:pt x="1196" y="60"/>
                  </a:lnTo>
                  <a:lnTo>
                    <a:pt x="1179" y="54"/>
                  </a:lnTo>
                  <a:lnTo>
                    <a:pt x="1161" y="48"/>
                  </a:lnTo>
                  <a:lnTo>
                    <a:pt x="1142" y="43"/>
                  </a:lnTo>
                  <a:lnTo>
                    <a:pt x="1121" y="38"/>
                  </a:lnTo>
                  <a:lnTo>
                    <a:pt x="1100" y="33"/>
                  </a:lnTo>
                  <a:lnTo>
                    <a:pt x="1077" y="29"/>
                  </a:lnTo>
                  <a:lnTo>
                    <a:pt x="1053" y="25"/>
                  </a:lnTo>
                  <a:lnTo>
                    <a:pt x="1029" y="21"/>
                  </a:lnTo>
                  <a:lnTo>
                    <a:pt x="1004" y="18"/>
                  </a:lnTo>
                  <a:lnTo>
                    <a:pt x="978" y="15"/>
                  </a:lnTo>
                  <a:lnTo>
                    <a:pt x="952" y="12"/>
                  </a:lnTo>
                  <a:lnTo>
                    <a:pt x="926" y="9"/>
                  </a:lnTo>
                  <a:lnTo>
                    <a:pt x="899" y="7"/>
                  </a:lnTo>
                  <a:lnTo>
                    <a:pt x="873" y="5"/>
                  </a:lnTo>
                  <a:lnTo>
                    <a:pt x="847" y="4"/>
                  </a:lnTo>
                  <a:lnTo>
                    <a:pt x="821" y="2"/>
                  </a:lnTo>
                  <a:lnTo>
                    <a:pt x="795" y="1"/>
                  </a:lnTo>
                  <a:lnTo>
                    <a:pt x="771" y="0"/>
                  </a:lnTo>
                  <a:lnTo>
                    <a:pt x="746" y="0"/>
                  </a:lnTo>
                  <a:lnTo>
                    <a:pt x="723" y="0"/>
                  </a:lnTo>
                  <a:lnTo>
                    <a:pt x="700" y="0"/>
                  </a:lnTo>
                  <a:lnTo>
                    <a:pt x="679" y="0"/>
                  </a:lnTo>
                  <a:lnTo>
                    <a:pt x="659" y="0"/>
                  </a:lnTo>
                  <a:lnTo>
                    <a:pt x="640" y="1"/>
                  </a:lnTo>
                  <a:lnTo>
                    <a:pt x="622" y="2"/>
                  </a:lnTo>
                  <a:lnTo>
                    <a:pt x="606" y="3"/>
                  </a:lnTo>
                  <a:lnTo>
                    <a:pt x="592" y="4"/>
                  </a:lnTo>
                  <a:lnTo>
                    <a:pt x="580" y="6"/>
                  </a:lnTo>
                  <a:lnTo>
                    <a:pt x="573" y="8"/>
                  </a:lnTo>
                  <a:lnTo>
                    <a:pt x="568" y="9"/>
                  </a:lnTo>
                  <a:lnTo>
                    <a:pt x="564" y="11"/>
                  </a:lnTo>
                  <a:lnTo>
                    <a:pt x="560" y="13"/>
                  </a:lnTo>
                  <a:lnTo>
                    <a:pt x="555" y="15"/>
                  </a:lnTo>
                  <a:lnTo>
                    <a:pt x="551" y="18"/>
                  </a:lnTo>
                  <a:lnTo>
                    <a:pt x="547" y="21"/>
                  </a:lnTo>
                  <a:lnTo>
                    <a:pt x="542" y="24"/>
                  </a:lnTo>
                  <a:lnTo>
                    <a:pt x="537" y="27"/>
                  </a:lnTo>
                  <a:lnTo>
                    <a:pt x="533" y="30"/>
                  </a:lnTo>
                  <a:lnTo>
                    <a:pt x="528" y="34"/>
                  </a:lnTo>
                  <a:lnTo>
                    <a:pt x="523" y="38"/>
                  </a:lnTo>
                  <a:lnTo>
                    <a:pt x="519" y="41"/>
                  </a:lnTo>
                  <a:lnTo>
                    <a:pt x="514" y="45"/>
                  </a:lnTo>
                  <a:lnTo>
                    <a:pt x="510" y="49"/>
                  </a:lnTo>
                  <a:lnTo>
                    <a:pt x="505" y="52"/>
                  </a:lnTo>
                  <a:lnTo>
                    <a:pt x="501" y="56"/>
                  </a:lnTo>
                  <a:lnTo>
                    <a:pt x="497" y="60"/>
                  </a:lnTo>
                  <a:lnTo>
                    <a:pt x="493" y="63"/>
                  </a:lnTo>
                  <a:lnTo>
                    <a:pt x="489" y="66"/>
                  </a:lnTo>
                  <a:lnTo>
                    <a:pt x="485" y="70"/>
                  </a:lnTo>
                  <a:lnTo>
                    <a:pt x="482" y="73"/>
                  </a:lnTo>
                  <a:lnTo>
                    <a:pt x="479" y="76"/>
                  </a:lnTo>
                  <a:lnTo>
                    <a:pt x="475" y="78"/>
                  </a:lnTo>
                  <a:lnTo>
                    <a:pt x="473" y="81"/>
                  </a:lnTo>
                  <a:lnTo>
                    <a:pt x="470" y="83"/>
                  </a:lnTo>
                  <a:lnTo>
                    <a:pt x="468" y="84"/>
                  </a:lnTo>
                  <a:lnTo>
                    <a:pt x="466" y="86"/>
                  </a:lnTo>
                  <a:lnTo>
                    <a:pt x="464" y="87"/>
                  </a:lnTo>
                  <a:lnTo>
                    <a:pt x="463" y="88"/>
                  </a:lnTo>
                  <a:lnTo>
                    <a:pt x="462" y="88"/>
                  </a:lnTo>
                  <a:lnTo>
                    <a:pt x="448" y="89"/>
                  </a:lnTo>
                  <a:lnTo>
                    <a:pt x="440" y="89"/>
                  </a:lnTo>
                  <a:lnTo>
                    <a:pt x="432" y="88"/>
                  </a:lnTo>
                  <a:lnTo>
                    <a:pt x="424" y="87"/>
                  </a:lnTo>
                  <a:lnTo>
                    <a:pt x="415" y="86"/>
                  </a:lnTo>
                  <a:lnTo>
                    <a:pt x="405" y="84"/>
                  </a:lnTo>
                  <a:lnTo>
                    <a:pt x="395" y="82"/>
                  </a:lnTo>
                  <a:lnTo>
                    <a:pt x="385" y="80"/>
                  </a:lnTo>
                  <a:lnTo>
                    <a:pt x="375" y="78"/>
                  </a:lnTo>
                  <a:lnTo>
                    <a:pt x="364" y="75"/>
                  </a:lnTo>
                  <a:lnTo>
                    <a:pt x="353" y="72"/>
                  </a:lnTo>
                  <a:lnTo>
                    <a:pt x="342" y="70"/>
                  </a:lnTo>
                  <a:lnTo>
                    <a:pt x="331" y="66"/>
                  </a:lnTo>
                  <a:lnTo>
                    <a:pt x="319" y="64"/>
                  </a:lnTo>
                  <a:lnTo>
                    <a:pt x="307" y="60"/>
                  </a:lnTo>
                  <a:lnTo>
                    <a:pt x="296" y="57"/>
                  </a:lnTo>
                  <a:lnTo>
                    <a:pt x="284" y="54"/>
                  </a:lnTo>
                  <a:lnTo>
                    <a:pt x="272" y="51"/>
                  </a:lnTo>
                  <a:lnTo>
                    <a:pt x="260" y="48"/>
                  </a:lnTo>
                  <a:lnTo>
                    <a:pt x="249" y="45"/>
                  </a:lnTo>
                  <a:lnTo>
                    <a:pt x="237" y="43"/>
                  </a:lnTo>
                  <a:lnTo>
                    <a:pt x="225" y="40"/>
                  </a:lnTo>
                  <a:lnTo>
                    <a:pt x="214" y="38"/>
                  </a:lnTo>
                  <a:lnTo>
                    <a:pt x="203" y="36"/>
                  </a:lnTo>
                  <a:lnTo>
                    <a:pt x="191" y="34"/>
                  </a:lnTo>
                  <a:lnTo>
                    <a:pt x="181" y="32"/>
                  </a:lnTo>
                  <a:lnTo>
                    <a:pt x="170" y="31"/>
                  </a:lnTo>
                  <a:lnTo>
                    <a:pt x="159" y="30"/>
                  </a:lnTo>
                  <a:lnTo>
                    <a:pt x="149" y="29"/>
                  </a:lnTo>
                  <a:lnTo>
                    <a:pt x="140" y="29"/>
                  </a:lnTo>
                  <a:lnTo>
                    <a:pt x="131" y="30"/>
                  </a:lnTo>
                  <a:lnTo>
                    <a:pt x="119" y="30"/>
                  </a:lnTo>
                  <a:lnTo>
                    <a:pt x="113" y="31"/>
                  </a:lnTo>
                  <a:lnTo>
                    <a:pt x="108" y="32"/>
                  </a:lnTo>
                  <a:lnTo>
                    <a:pt x="103" y="32"/>
                  </a:lnTo>
                  <a:lnTo>
                    <a:pt x="97" y="33"/>
                  </a:lnTo>
                  <a:lnTo>
                    <a:pt x="93" y="34"/>
                  </a:lnTo>
                  <a:lnTo>
                    <a:pt x="88" y="35"/>
                  </a:lnTo>
                  <a:lnTo>
                    <a:pt x="83" y="36"/>
                  </a:lnTo>
                  <a:lnTo>
                    <a:pt x="79" y="38"/>
                  </a:lnTo>
                  <a:lnTo>
                    <a:pt x="74" y="40"/>
                  </a:lnTo>
                  <a:lnTo>
                    <a:pt x="70" y="41"/>
                  </a:lnTo>
                  <a:lnTo>
                    <a:pt x="65" y="43"/>
                  </a:lnTo>
                  <a:lnTo>
                    <a:pt x="61" y="45"/>
                  </a:lnTo>
                  <a:lnTo>
                    <a:pt x="57" y="47"/>
                  </a:lnTo>
                  <a:lnTo>
                    <a:pt x="54" y="50"/>
                  </a:lnTo>
                  <a:lnTo>
                    <a:pt x="50" y="52"/>
                  </a:lnTo>
                  <a:lnTo>
                    <a:pt x="46" y="55"/>
                  </a:lnTo>
                  <a:lnTo>
                    <a:pt x="43" y="58"/>
                  </a:lnTo>
                  <a:lnTo>
                    <a:pt x="39" y="60"/>
                  </a:lnTo>
                  <a:lnTo>
                    <a:pt x="35" y="64"/>
                  </a:lnTo>
                  <a:lnTo>
                    <a:pt x="32" y="67"/>
                  </a:lnTo>
                  <a:lnTo>
                    <a:pt x="29" y="71"/>
                  </a:lnTo>
                  <a:lnTo>
                    <a:pt x="25" y="74"/>
                  </a:lnTo>
                  <a:lnTo>
                    <a:pt x="22" y="78"/>
                  </a:lnTo>
                  <a:lnTo>
                    <a:pt x="19" y="82"/>
                  </a:lnTo>
                  <a:lnTo>
                    <a:pt x="15" y="87"/>
                  </a:lnTo>
                  <a:lnTo>
                    <a:pt x="12" y="91"/>
                  </a:lnTo>
                  <a:lnTo>
                    <a:pt x="9" y="96"/>
                  </a:lnTo>
                  <a:lnTo>
                    <a:pt x="6" y="101"/>
                  </a:lnTo>
                  <a:lnTo>
                    <a:pt x="3" y="106"/>
                  </a:lnTo>
                  <a:lnTo>
                    <a:pt x="0" y="1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79" name="Freeform 8">
              <a:extLst>
                <a:ext uri="{FF2B5EF4-FFF2-40B4-BE49-F238E27FC236}">
                  <a16:creationId xmlns:a16="http://schemas.microsoft.com/office/drawing/2014/main" id="{BCC570DA-149A-6A8A-4019-C76937945AB6}"/>
                </a:ext>
              </a:extLst>
            </p:cNvPr>
            <p:cNvSpPr>
              <a:spLocks/>
            </p:cNvSpPr>
            <p:nvPr/>
          </p:nvSpPr>
          <p:spPr bwMode="auto">
            <a:xfrm>
              <a:off x="3964" y="3171"/>
              <a:ext cx="380" cy="378"/>
            </a:xfrm>
            <a:custGeom>
              <a:avLst/>
              <a:gdLst>
                <a:gd name="T0" fmla="*/ 0 w 380"/>
                <a:gd name="T1" fmla="*/ 0 h 378"/>
                <a:gd name="T2" fmla="*/ 19 w 380"/>
                <a:gd name="T3" fmla="*/ 28 h 378"/>
                <a:gd name="T4" fmla="*/ 29 w 380"/>
                <a:gd name="T5" fmla="*/ 42 h 378"/>
                <a:gd name="T6" fmla="*/ 39 w 380"/>
                <a:gd name="T7" fmla="*/ 55 h 378"/>
                <a:gd name="T8" fmla="*/ 49 w 380"/>
                <a:gd name="T9" fmla="*/ 69 h 378"/>
                <a:gd name="T10" fmla="*/ 59 w 380"/>
                <a:gd name="T11" fmla="*/ 82 h 378"/>
                <a:gd name="T12" fmla="*/ 70 w 380"/>
                <a:gd name="T13" fmla="*/ 95 h 378"/>
                <a:gd name="T14" fmla="*/ 80 w 380"/>
                <a:gd name="T15" fmla="*/ 108 h 378"/>
                <a:gd name="T16" fmla="*/ 90 w 380"/>
                <a:gd name="T17" fmla="*/ 121 h 378"/>
                <a:gd name="T18" fmla="*/ 101 w 380"/>
                <a:gd name="T19" fmla="*/ 133 h 378"/>
                <a:gd name="T20" fmla="*/ 111 w 380"/>
                <a:gd name="T21" fmla="*/ 146 h 378"/>
                <a:gd name="T22" fmla="*/ 122 w 380"/>
                <a:gd name="T23" fmla="*/ 158 h 378"/>
                <a:gd name="T24" fmla="*/ 133 w 380"/>
                <a:gd name="T25" fmla="*/ 170 h 378"/>
                <a:gd name="T26" fmla="*/ 144 w 380"/>
                <a:gd name="T27" fmla="*/ 182 h 378"/>
                <a:gd name="T28" fmla="*/ 155 w 380"/>
                <a:gd name="T29" fmla="*/ 193 h 378"/>
                <a:gd name="T30" fmla="*/ 167 w 380"/>
                <a:gd name="T31" fmla="*/ 205 h 378"/>
                <a:gd name="T32" fmla="*/ 178 w 380"/>
                <a:gd name="T33" fmla="*/ 217 h 378"/>
                <a:gd name="T34" fmla="*/ 190 w 380"/>
                <a:gd name="T35" fmla="*/ 228 h 378"/>
                <a:gd name="T36" fmla="*/ 202 w 380"/>
                <a:gd name="T37" fmla="*/ 239 h 378"/>
                <a:gd name="T38" fmla="*/ 214 w 380"/>
                <a:gd name="T39" fmla="*/ 250 h 378"/>
                <a:gd name="T40" fmla="*/ 226 w 380"/>
                <a:gd name="T41" fmla="*/ 261 h 378"/>
                <a:gd name="T42" fmla="*/ 239 w 380"/>
                <a:gd name="T43" fmla="*/ 272 h 378"/>
                <a:gd name="T44" fmla="*/ 252 w 380"/>
                <a:gd name="T45" fmla="*/ 283 h 378"/>
                <a:gd name="T46" fmla="*/ 265 w 380"/>
                <a:gd name="T47" fmla="*/ 294 h 378"/>
                <a:gd name="T48" fmla="*/ 278 w 380"/>
                <a:gd name="T49" fmla="*/ 305 h 378"/>
                <a:gd name="T50" fmla="*/ 292 w 380"/>
                <a:gd name="T51" fmla="*/ 315 h 378"/>
                <a:gd name="T52" fmla="*/ 305 w 380"/>
                <a:gd name="T53" fmla="*/ 325 h 378"/>
                <a:gd name="T54" fmla="*/ 320 w 380"/>
                <a:gd name="T55" fmla="*/ 336 h 378"/>
                <a:gd name="T56" fmla="*/ 334 w 380"/>
                <a:gd name="T57" fmla="*/ 346 h 378"/>
                <a:gd name="T58" fmla="*/ 348 w 380"/>
                <a:gd name="T59" fmla="*/ 357 h 378"/>
                <a:gd name="T60" fmla="*/ 363 w 380"/>
                <a:gd name="T61" fmla="*/ 367 h 378"/>
                <a:gd name="T62" fmla="*/ 379 w 380"/>
                <a:gd name="T63" fmla="*/ 377 h 3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378">
                  <a:moveTo>
                    <a:pt x="0" y="0"/>
                  </a:moveTo>
                  <a:lnTo>
                    <a:pt x="19" y="28"/>
                  </a:lnTo>
                  <a:lnTo>
                    <a:pt x="29" y="42"/>
                  </a:lnTo>
                  <a:lnTo>
                    <a:pt x="39" y="55"/>
                  </a:lnTo>
                  <a:lnTo>
                    <a:pt x="49" y="69"/>
                  </a:lnTo>
                  <a:lnTo>
                    <a:pt x="59" y="82"/>
                  </a:lnTo>
                  <a:lnTo>
                    <a:pt x="70" y="95"/>
                  </a:lnTo>
                  <a:lnTo>
                    <a:pt x="80" y="108"/>
                  </a:lnTo>
                  <a:lnTo>
                    <a:pt x="90" y="121"/>
                  </a:lnTo>
                  <a:lnTo>
                    <a:pt x="101" y="133"/>
                  </a:lnTo>
                  <a:lnTo>
                    <a:pt x="111" y="146"/>
                  </a:lnTo>
                  <a:lnTo>
                    <a:pt x="122" y="158"/>
                  </a:lnTo>
                  <a:lnTo>
                    <a:pt x="133" y="170"/>
                  </a:lnTo>
                  <a:lnTo>
                    <a:pt x="144" y="182"/>
                  </a:lnTo>
                  <a:lnTo>
                    <a:pt x="155" y="193"/>
                  </a:lnTo>
                  <a:lnTo>
                    <a:pt x="167" y="205"/>
                  </a:lnTo>
                  <a:lnTo>
                    <a:pt x="178" y="217"/>
                  </a:lnTo>
                  <a:lnTo>
                    <a:pt x="190" y="228"/>
                  </a:lnTo>
                  <a:lnTo>
                    <a:pt x="202" y="239"/>
                  </a:lnTo>
                  <a:lnTo>
                    <a:pt x="214" y="250"/>
                  </a:lnTo>
                  <a:lnTo>
                    <a:pt x="226" y="261"/>
                  </a:lnTo>
                  <a:lnTo>
                    <a:pt x="239" y="272"/>
                  </a:lnTo>
                  <a:lnTo>
                    <a:pt x="252" y="283"/>
                  </a:lnTo>
                  <a:lnTo>
                    <a:pt x="265" y="294"/>
                  </a:lnTo>
                  <a:lnTo>
                    <a:pt x="278" y="305"/>
                  </a:lnTo>
                  <a:lnTo>
                    <a:pt x="292" y="315"/>
                  </a:lnTo>
                  <a:lnTo>
                    <a:pt x="305" y="325"/>
                  </a:lnTo>
                  <a:lnTo>
                    <a:pt x="320" y="336"/>
                  </a:lnTo>
                  <a:lnTo>
                    <a:pt x="334" y="346"/>
                  </a:lnTo>
                  <a:lnTo>
                    <a:pt x="348" y="357"/>
                  </a:lnTo>
                  <a:lnTo>
                    <a:pt x="363" y="367"/>
                  </a:lnTo>
                  <a:lnTo>
                    <a:pt x="379" y="37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80" name="Line 9">
              <a:extLst>
                <a:ext uri="{FF2B5EF4-FFF2-40B4-BE49-F238E27FC236}">
                  <a16:creationId xmlns:a16="http://schemas.microsoft.com/office/drawing/2014/main" id="{986E35ED-631C-9738-31FE-B3F6DE9BD258}"/>
                </a:ext>
              </a:extLst>
            </p:cNvPr>
            <p:cNvSpPr>
              <a:spLocks noChangeShapeType="1"/>
            </p:cNvSpPr>
            <p:nvPr/>
          </p:nvSpPr>
          <p:spPr bwMode="auto">
            <a:xfrm flipV="1">
              <a:off x="4082" y="3135"/>
              <a:ext cx="48" cy="12"/>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281" name="Freeform 10">
              <a:extLst>
                <a:ext uri="{FF2B5EF4-FFF2-40B4-BE49-F238E27FC236}">
                  <a16:creationId xmlns:a16="http://schemas.microsoft.com/office/drawing/2014/main" id="{965B79B1-B771-B7AE-9C14-BA711F79C8AB}"/>
                </a:ext>
              </a:extLst>
            </p:cNvPr>
            <p:cNvSpPr>
              <a:spLocks/>
            </p:cNvSpPr>
            <p:nvPr/>
          </p:nvSpPr>
          <p:spPr bwMode="auto">
            <a:xfrm>
              <a:off x="4390" y="2958"/>
              <a:ext cx="72" cy="72"/>
            </a:xfrm>
            <a:custGeom>
              <a:avLst/>
              <a:gdLst>
                <a:gd name="T0" fmla="*/ 71 w 72"/>
                <a:gd name="T1" fmla="*/ 0 h 72"/>
                <a:gd name="T2" fmla="*/ 64 w 72"/>
                <a:gd name="T3" fmla="*/ 2 h 72"/>
                <a:gd name="T4" fmla="*/ 60 w 72"/>
                <a:gd name="T5" fmla="*/ 2 h 72"/>
                <a:gd name="T6" fmla="*/ 57 w 72"/>
                <a:gd name="T7" fmla="*/ 4 h 72"/>
                <a:gd name="T8" fmla="*/ 54 w 72"/>
                <a:gd name="T9" fmla="*/ 5 h 72"/>
                <a:gd name="T10" fmla="*/ 50 w 72"/>
                <a:gd name="T11" fmla="*/ 6 h 72"/>
                <a:gd name="T12" fmla="*/ 47 w 72"/>
                <a:gd name="T13" fmla="*/ 7 h 72"/>
                <a:gd name="T14" fmla="*/ 44 w 72"/>
                <a:gd name="T15" fmla="*/ 9 h 72"/>
                <a:gd name="T16" fmla="*/ 41 w 72"/>
                <a:gd name="T17" fmla="*/ 10 h 72"/>
                <a:gd name="T18" fmla="*/ 38 w 72"/>
                <a:gd name="T19" fmla="*/ 12 h 72"/>
                <a:gd name="T20" fmla="*/ 36 w 72"/>
                <a:gd name="T21" fmla="*/ 14 h 72"/>
                <a:gd name="T22" fmla="*/ 33 w 72"/>
                <a:gd name="T23" fmla="*/ 15 h 72"/>
                <a:gd name="T24" fmla="*/ 30 w 72"/>
                <a:gd name="T25" fmla="*/ 17 h 72"/>
                <a:gd name="T26" fmla="*/ 28 w 72"/>
                <a:gd name="T27" fmla="*/ 19 h 72"/>
                <a:gd name="T28" fmla="*/ 26 w 72"/>
                <a:gd name="T29" fmla="*/ 21 h 72"/>
                <a:gd name="T30" fmla="*/ 24 w 72"/>
                <a:gd name="T31" fmla="*/ 24 h 72"/>
                <a:gd name="T32" fmla="*/ 21 w 72"/>
                <a:gd name="T33" fmla="*/ 26 h 72"/>
                <a:gd name="T34" fmla="*/ 19 w 72"/>
                <a:gd name="T35" fmla="*/ 28 h 72"/>
                <a:gd name="T36" fmla="*/ 17 w 72"/>
                <a:gd name="T37" fmla="*/ 30 h 72"/>
                <a:gd name="T38" fmla="*/ 15 w 72"/>
                <a:gd name="T39" fmla="*/ 33 h 72"/>
                <a:gd name="T40" fmla="*/ 13 w 72"/>
                <a:gd name="T41" fmla="*/ 36 h 72"/>
                <a:gd name="T42" fmla="*/ 12 w 72"/>
                <a:gd name="T43" fmla="*/ 38 h 72"/>
                <a:gd name="T44" fmla="*/ 10 w 72"/>
                <a:gd name="T45" fmla="*/ 41 h 72"/>
                <a:gd name="T46" fmla="*/ 8 w 72"/>
                <a:gd name="T47" fmla="*/ 44 h 72"/>
                <a:gd name="T48" fmla="*/ 7 w 72"/>
                <a:gd name="T49" fmla="*/ 47 h 72"/>
                <a:gd name="T50" fmla="*/ 6 w 72"/>
                <a:gd name="T51" fmla="*/ 50 h 72"/>
                <a:gd name="T52" fmla="*/ 4 w 72"/>
                <a:gd name="T53" fmla="*/ 53 h 72"/>
                <a:gd name="T54" fmla="*/ 4 w 72"/>
                <a:gd name="T55" fmla="*/ 57 h 72"/>
                <a:gd name="T56" fmla="*/ 2 w 72"/>
                <a:gd name="T57" fmla="*/ 60 h 72"/>
                <a:gd name="T58" fmla="*/ 2 w 72"/>
                <a:gd name="T59" fmla="*/ 64 h 72"/>
                <a:gd name="T60" fmla="*/ 0 w 72"/>
                <a:gd name="T61" fmla="*/ 67 h 72"/>
                <a:gd name="T62" fmla="*/ 0 w 72"/>
                <a:gd name="T63" fmla="*/ 71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 h="72">
                  <a:moveTo>
                    <a:pt x="71" y="0"/>
                  </a:moveTo>
                  <a:lnTo>
                    <a:pt x="64" y="2"/>
                  </a:lnTo>
                  <a:lnTo>
                    <a:pt x="60" y="2"/>
                  </a:lnTo>
                  <a:lnTo>
                    <a:pt x="57" y="4"/>
                  </a:lnTo>
                  <a:lnTo>
                    <a:pt x="54" y="5"/>
                  </a:lnTo>
                  <a:lnTo>
                    <a:pt x="50" y="6"/>
                  </a:lnTo>
                  <a:lnTo>
                    <a:pt x="47" y="7"/>
                  </a:lnTo>
                  <a:lnTo>
                    <a:pt x="44" y="9"/>
                  </a:lnTo>
                  <a:lnTo>
                    <a:pt x="41" y="10"/>
                  </a:lnTo>
                  <a:lnTo>
                    <a:pt x="38" y="12"/>
                  </a:lnTo>
                  <a:lnTo>
                    <a:pt x="36" y="14"/>
                  </a:lnTo>
                  <a:lnTo>
                    <a:pt x="33" y="15"/>
                  </a:lnTo>
                  <a:lnTo>
                    <a:pt x="30" y="17"/>
                  </a:lnTo>
                  <a:lnTo>
                    <a:pt x="28" y="19"/>
                  </a:lnTo>
                  <a:lnTo>
                    <a:pt x="26" y="21"/>
                  </a:lnTo>
                  <a:lnTo>
                    <a:pt x="24" y="24"/>
                  </a:lnTo>
                  <a:lnTo>
                    <a:pt x="21" y="26"/>
                  </a:lnTo>
                  <a:lnTo>
                    <a:pt x="19" y="28"/>
                  </a:lnTo>
                  <a:lnTo>
                    <a:pt x="17" y="30"/>
                  </a:lnTo>
                  <a:lnTo>
                    <a:pt x="15" y="33"/>
                  </a:lnTo>
                  <a:lnTo>
                    <a:pt x="13" y="36"/>
                  </a:lnTo>
                  <a:lnTo>
                    <a:pt x="12" y="38"/>
                  </a:lnTo>
                  <a:lnTo>
                    <a:pt x="10" y="41"/>
                  </a:lnTo>
                  <a:lnTo>
                    <a:pt x="8" y="44"/>
                  </a:lnTo>
                  <a:lnTo>
                    <a:pt x="7" y="47"/>
                  </a:lnTo>
                  <a:lnTo>
                    <a:pt x="6" y="50"/>
                  </a:lnTo>
                  <a:lnTo>
                    <a:pt x="4" y="53"/>
                  </a:lnTo>
                  <a:lnTo>
                    <a:pt x="4" y="57"/>
                  </a:lnTo>
                  <a:lnTo>
                    <a:pt x="2" y="60"/>
                  </a:lnTo>
                  <a:lnTo>
                    <a:pt x="2" y="64"/>
                  </a:lnTo>
                  <a:lnTo>
                    <a:pt x="0" y="67"/>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82" name="Freeform 11">
              <a:extLst>
                <a:ext uri="{FF2B5EF4-FFF2-40B4-BE49-F238E27FC236}">
                  <a16:creationId xmlns:a16="http://schemas.microsoft.com/office/drawing/2014/main" id="{6272A96D-7A1A-7B8A-0BCF-DB862F0E4924}"/>
                </a:ext>
              </a:extLst>
            </p:cNvPr>
            <p:cNvSpPr>
              <a:spLocks/>
            </p:cNvSpPr>
            <p:nvPr/>
          </p:nvSpPr>
          <p:spPr bwMode="auto">
            <a:xfrm>
              <a:off x="1834" y="870"/>
              <a:ext cx="521" cy="886"/>
            </a:xfrm>
            <a:custGeom>
              <a:avLst/>
              <a:gdLst>
                <a:gd name="T0" fmla="*/ 24 w 521"/>
                <a:gd name="T1" fmla="*/ 8 h 886"/>
                <a:gd name="T2" fmla="*/ 40 w 521"/>
                <a:gd name="T3" fmla="*/ 22 h 886"/>
                <a:gd name="T4" fmla="*/ 51 w 521"/>
                <a:gd name="T5" fmla="*/ 39 h 886"/>
                <a:gd name="T6" fmla="*/ 58 w 521"/>
                <a:gd name="T7" fmla="*/ 60 h 886"/>
                <a:gd name="T8" fmla="*/ 62 w 521"/>
                <a:gd name="T9" fmla="*/ 84 h 886"/>
                <a:gd name="T10" fmla="*/ 64 w 521"/>
                <a:gd name="T11" fmla="*/ 108 h 886"/>
                <a:gd name="T12" fmla="*/ 67 w 521"/>
                <a:gd name="T13" fmla="*/ 134 h 886"/>
                <a:gd name="T14" fmla="*/ 72 w 521"/>
                <a:gd name="T15" fmla="*/ 158 h 886"/>
                <a:gd name="T16" fmla="*/ 80 w 521"/>
                <a:gd name="T17" fmla="*/ 181 h 886"/>
                <a:gd name="T18" fmla="*/ 93 w 521"/>
                <a:gd name="T19" fmla="*/ 201 h 886"/>
                <a:gd name="T20" fmla="*/ 115 w 521"/>
                <a:gd name="T21" fmla="*/ 218 h 886"/>
                <a:gd name="T22" fmla="*/ 129 w 521"/>
                <a:gd name="T23" fmla="*/ 226 h 886"/>
                <a:gd name="T24" fmla="*/ 142 w 521"/>
                <a:gd name="T25" fmla="*/ 233 h 886"/>
                <a:gd name="T26" fmla="*/ 156 w 521"/>
                <a:gd name="T27" fmla="*/ 238 h 886"/>
                <a:gd name="T28" fmla="*/ 168 w 521"/>
                <a:gd name="T29" fmla="*/ 244 h 886"/>
                <a:gd name="T30" fmla="*/ 180 w 521"/>
                <a:gd name="T31" fmla="*/ 249 h 886"/>
                <a:gd name="T32" fmla="*/ 191 w 521"/>
                <a:gd name="T33" fmla="*/ 256 h 886"/>
                <a:gd name="T34" fmla="*/ 201 w 521"/>
                <a:gd name="T35" fmla="*/ 265 h 886"/>
                <a:gd name="T36" fmla="*/ 210 w 521"/>
                <a:gd name="T37" fmla="*/ 276 h 886"/>
                <a:gd name="T38" fmla="*/ 218 w 521"/>
                <a:gd name="T39" fmla="*/ 289 h 886"/>
                <a:gd name="T40" fmla="*/ 224 w 521"/>
                <a:gd name="T41" fmla="*/ 307 h 886"/>
                <a:gd name="T42" fmla="*/ 229 w 521"/>
                <a:gd name="T43" fmla="*/ 337 h 886"/>
                <a:gd name="T44" fmla="*/ 230 w 521"/>
                <a:gd name="T45" fmla="*/ 360 h 886"/>
                <a:gd name="T46" fmla="*/ 228 w 521"/>
                <a:gd name="T47" fmla="*/ 385 h 886"/>
                <a:gd name="T48" fmla="*/ 225 w 521"/>
                <a:gd name="T49" fmla="*/ 409 h 886"/>
                <a:gd name="T50" fmla="*/ 223 w 521"/>
                <a:gd name="T51" fmla="*/ 434 h 886"/>
                <a:gd name="T52" fmla="*/ 221 w 521"/>
                <a:gd name="T53" fmla="*/ 458 h 886"/>
                <a:gd name="T54" fmla="*/ 221 w 521"/>
                <a:gd name="T55" fmla="*/ 482 h 886"/>
                <a:gd name="T56" fmla="*/ 224 w 521"/>
                <a:gd name="T57" fmla="*/ 505 h 886"/>
                <a:gd name="T58" fmla="*/ 231 w 521"/>
                <a:gd name="T59" fmla="*/ 527 h 886"/>
                <a:gd name="T60" fmla="*/ 243 w 521"/>
                <a:gd name="T61" fmla="*/ 548 h 886"/>
                <a:gd name="T62" fmla="*/ 264 w 521"/>
                <a:gd name="T63" fmla="*/ 571 h 886"/>
                <a:gd name="T64" fmla="*/ 280 w 521"/>
                <a:gd name="T65" fmla="*/ 586 h 886"/>
                <a:gd name="T66" fmla="*/ 297 w 521"/>
                <a:gd name="T67" fmla="*/ 598 h 886"/>
                <a:gd name="T68" fmla="*/ 313 w 521"/>
                <a:gd name="T69" fmla="*/ 609 h 886"/>
                <a:gd name="T70" fmla="*/ 329 w 521"/>
                <a:gd name="T71" fmla="*/ 620 h 886"/>
                <a:gd name="T72" fmla="*/ 343 w 521"/>
                <a:gd name="T73" fmla="*/ 632 h 886"/>
                <a:gd name="T74" fmla="*/ 355 w 521"/>
                <a:gd name="T75" fmla="*/ 645 h 886"/>
                <a:gd name="T76" fmla="*/ 366 w 521"/>
                <a:gd name="T77" fmla="*/ 661 h 886"/>
                <a:gd name="T78" fmla="*/ 373 w 521"/>
                <a:gd name="T79" fmla="*/ 679 h 886"/>
                <a:gd name="T80" fmla="*/ 377 w 521"/>
                <a:gd name="T81" fmla="*/ 702 h 886"/>
                <a:gd name="T82" fmla="*/ 378 w 521"/>
                <a:gd name="T83" fmla="*/ 731 h 886"/>
                <a:gd name="T84" fmla="*/ 377 w 521"/>
                <a:gd name="T85" fmla="*/ 747 h 886"/>
                <a:gd name="T86" fmla="*/ 376 w 521"/>
                <a:gd name="T87" fmla="*/ 762 h 886"/>
                <a:gd name="T88" fmla="*/ 376 w 521"/>
                <a:gd name="T89" fmla="*/ 775 h 886"/>
                <a:gd name="T90" fmla="*/ 376 w 521"/>
                <a:gd name="T91" fmla="*/ 788 h 886"/>
                <a:gd name="T92" fmla="*/ 378 w 521"/>
                <a:gd name="T93" fmla="*/ 799 h 886"/>
                <a:gd name="T94" fmla="*/ 382 w 521"/>
                <a:gd name="T95" fmla="*/ 810 h 886"/>
                <a:gd name="T96" fmla="*/ 388 w 521"/>
                <a:gd name="T97" fmla="*/ 820 h 886"/>
                <a:gd name="T98" fmla="*/ 397 w 521"/>
                <a:gd name="T99" fmla="*/ 830 h 886"/>
                <a:gd name="T100" fmla="*/ 409 w 521"/>
                <a:gd name="T101" fmla="*/ 840 h 886"/>
                <a:gd name="T102" fmla="*/ 426 w 521"/>
                <a:gd name="T103" fmla="*/ 850 h 886"/>
                <a:gd name="T104" fmla="*/ 475 w 521"/>
                <a:gd name="T105" fmla="*/ 875 h 886"/>
                <a:gd name="T106" fmla="*/ 490 w 521"/>
                <a:gd name="T107" fmla="*/ 881 h 886"/>
                <a:gd name="T108" fmla="*/ 491 w 521"/>
                <a:gd name="T109" fmla="*/ 878 h 886"/>
                <a:gd name="T110" fmla="*/ 483 w 521"/>
                <a:gd name="T111" fmla="*/ 870 h 886"/>
                <a:gd name="T112" fmla="*/ 470 w 521"/>
                <a:gd name="T113" fmla="*/ 859 h 886"/>
                <a:gd name="T114" fmla="*/ 457 w 521"/>
                <a:gd name="T115" fmla="*/ 848 h 886"/>
                <a:gd name="T116" fmla="*/ 450 w 521"/>
                <a:gd name="T117" fmla="*/ 842 h 886"/>
                <a:gd name="T118" fmla="*/ 452 w 521"/>
                <a:gd name="T119" fmla="*/ 842 h 886"/>
                <a:gd name="T120" fmla="*/ 468 w 521"/>
                <a:gd name="T121" fmla="*/ 852 h 886"/>
                <a:gd name="T122" fmla="*/ 503 w 521"/>
                <a:gd name="T123" fmla="*/ 874 h 8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1" h="886">
                  <a:moveTo>
                    <a:pt x="0" y="0"/>
                  </a:moveTo>
                  <a:lnTo>
                    <a:pt x="16" y="5"/>
                  </a:lnTo>
                  <a:lnTo>
                    <a:pt x="24" y="8"/>
                  </a:lnTo>
                  <a:lnTo>
                    <a:pt x="30" y="12"/>
                  </a:lnTo>
                  <a:lnTo>
                    <a:pt x="36" y="16"/>
                  </a:lnTo>
                  <a:lnTo>
                    <a:pt x="40" y="22"/>
                  </a:lnTo>
                  <a:lnTo>
                    <a:pt x="45" y="27"/>
                  </a:lnTo>
                  <a:lnTo>
                    <a:pt x="48" y="33"/>
                  </a:lnTo>
                  <a:lnTo>
                    <a:pt x="51" y="39"/>
                  </a:lnTo>
                  <a:lnTo>
                    <a:pt x="54" y="46"/>
                  </a:lnTo>
                  <a:lnTo>
                    <a:pt x="56" y="53"/>
                  </a:lnTo>
                  <a:lnTo>
                    <a:pt x="58" y="60"/>
                  </a:lnTo>
                  <a:lnTo>
                    <a:pt x="59" y="68"/>
                  </a:lnTo>
                  <a:lnTo>
                    <a:pt x="60" y="76"/>
                  </a:lnTo>
                  <a:lnTo>
                    <a:pt x="62" y="84"/>
                  </a:lnTo>
                  <a:lnTo>
                    <a:pt x="62" y="92"/>
                  </a:lnTo>
                  <a:lnTo>
                    <a:pt x="63" y="100"/>
                  </a:lnTo>
                  <a:lnTo>
                    <a:pt x="64" y="108"/>
                  </a:lnTo>
                  <a:lnTo>
                    <a:pt x="65" y="117"/>
                  </a:lnTo>
                  <a:lnTo>
                    <a:pt x="66" y="125"/>
                  </a:lnTo>
                  <a:lnTo>
                    <a:pt x="67" y="134"/>
                  </a:lnTo>
                  <a:lnTo>
                    <a:pt x="68" y="142"/>
                  </a:lnTo>
                  <a:lnTo>
                    <a:pt x="70" y="150"/>
                  </a:lnTo>
                  <a:lnTo>
                    <a:pt x="72" y="158"/>
                  </a:lnTo>
                  <a:lnTo>
                    <a:pt x="74" y="166"/>
                  </a:lnTo>
                  <a:lnTo>
                    <a:pt x="76" y="174"/>
                  </a:lnTo>
                  <a:lnTo>
                    <a:pt x="80" y="181"/>
                  </a:lnTo>
                  <a:lnTo>
                    <a:pt x="84" y="188"/>
                  </a:lnTo>
                  <a:lnTo>
                    <a:pt x="88" y="194"/>
                  </a:lnTo>
                  <a:lnTo>
                    <a:pt x="93" y="201"/>
                  </a:lnTo>
                  <a:lnTo>
                    <a:pt x="99" y="207"/>
                  </a:lnTo>
                  <a:lnTo>
                    <a:pt x="106" y="212"/>
                  </a:lnTo>
                  <a:lnTo>
                    <a:pt x="115" y="218"/>
                  </a:lnTo>
                  <a:lnTo>
                    <a:pt x="120" y="221"/>
                  </a:lnTo>
                  <a:lnTo>
                    <a:pt x="124" y="224"/>
                  </a:lnTo>
                  <a:lnTo>
                    <a:pt x="129" y="226"/>
                  </a:lnTo>
                  <a:lnTo>
                    <a:pt x="134" y="229"/>
                  </a:lnTo>
                  <a:lnTo>
                    <a:pt x="138" y="231"/>
                  </a:lnTo>
                  <a:lnTo>
                    <a:pt x="142" y="233"/>
                  </a:lnTo>
                  <a:lnTo>
                    <a:pt x="147" y="235"/>
                  </a:lnTo>
                  <a:lnTo>
                    <a:pt x="151" y="236"/>
                  </a:lnTo>
                  <a:lnTo>
                    <a:pt x="156" y="238"/>
                  </a:lnTo>
                  <a:lnTo>
                    <a:pt x="160" y="240"/>
                  </a:lnTo>
                  <a:lnTo>
                    <a:pt x="164" y="242"/>
                  </a:lnTo>
                  <a:lnTo>
                    <a:pt x="168" y="244"/>
                  </a:lnTo>
                  <a:lnTo>
                    <a:pt x="172" y="246"/>
                  </a:lnTo>
                  <a:lnTo>
                    <a:pt x="176" y="248"/>
                  </a:lnTo>
                  <a:lnTo>
                    <a:pt x="180" y="249"/>
                  </a:lnTo>
                  <a:lnTo>
                    <a:pt x="184" y="252"/>
                  </a:lnTo>
                  <a:lnTo>
                    <a:pt x="188" y="254"/>
                  </a:lnTo>
                  <a:lnTo>
                    <a:pt x="191" y="256"/>
                  </a:lnTo>
                  <a:lnTo>
                    <a:pt x="195" y="259"/>
                  </a:lnTo>
                  <a:lnTo>
                    <a:pt x="198" y="262"/>
                  </a:lnTo>
                  <a:lnTo>
                    <a:pt x="201" y="265"/>
                  </a:lnTo>
                  <a:lnTo>
                    <a:pt x="204" y="268"/>
                  </a:lnTo>
                  <a:lnTo>
                    <a:pt x="207" y="272"/>
                  </a:lnTo>
                  <a:lnTo>
                    <a:pt x="210" y="276"/>
                  </a:lnTo>
                  <a:lnTo>
                    <a:pt x="213" y="280"/>
                  </a:lnTo>
                  <a:lnTo>
                    <a:pt x="216" y="284"/>
                  </a:lnTo>
                  <a:lnTo>
                    <a:pt x="218" y="289"/>
                  </a:lnTo>
                  <a:lnTo>
                    <a:pt x="220" y="295"/>
                  </a:lnTo>
                  <a:lnTo>
                    <a:pt x="222" y="300"/>
                  </a:lnTo>
                  <a:lnTo>
                    <a:pt x="224" y="307"/>
                  </a:lnTo>
                  <a:lnTo>
                    <a:pt x="228" y="322"/>
                  </a:lnTo>
                  <a:lnTo>
                    <a:pt x="228" y="329"/>
                  </a:lnTo>
                  <a:lnTo>
                    <a:pt x="229" y="337"/>
                  </a:lnTo>
                  <a:lnTo>
                    <a:pt x="230" y="344"/>
                  </a:lnTo>
                  <a:lnTo>
                    <a:pt x="230" y="352"/>
                  </a:lnTo>
                  <a:lnTo>
                    <a:pt x="230" y="360"/>
                  </a:lnTo>
                  <a:lnTo>
                    <a:pt x="229" y="368"/>
                  </a:lnTo>
                  <a:lnTo>
                    <a:pt x="228" y="376"/>
                  </a:lnTo>
                  <a:lnTo>
                    <a:pt x="228" y="385"/>
                  </a:lnTo>
                  <a:lnTo>
                    <a:pt x="227" y="393"/>
                  </a:lnTo>
                  <a:lnTo>
                    <a:pt x="226" y="401"/>
                  </a:lnTo>
                  <a:lnTo>
                    <a:pt x="225" y="409"/>
                  </a:lnTo>
                  <a:lnTo>
                    <a:pt x="224" y="417"/>
                  </a:lnTo>
                  <a:lnTo>
                    <a:pt x="224" y="426"/>
                  </a:lnTo>
                  <a:lnTo>
                    <a:pt x="223" y="434"/>
                  </a:lnTo>
                  <a:lnTo>
                    <a:pt x="222" y="442"/>
                  </a:lnTo>
                  <a:lnTo>
                    <a:pt x="222" y="450"/>
                  </a:lnTo>
                  <a:lnTo>
                    <a:pt x="221" y="458"/>
                  </a:lnTo>
                  <a:lnTo>
                    <a:pt x="221" y="466"/>
                  </a:lnTo>
                  <a:lnTo>
                    <a:pt x="221" y="474"/>
                  </a:lnTo>
                  <a:lnTo>
                    <a:pt x="221" y="482"/>
                  </a:lnTo>
                  <a:lnTo>
                    <a:pt x="222" y="490"/>
                  </a:lnTo>
                  <a:lnTo>
                    <a:pt x="223" y="498"/>
                  </a:lnTo>
                  <a:lnTo>
                    <a:pt x="224" y="505"/>
                  </a:lnTo>
                  <a:lnTo>
                    <a:pt x="226" y="512"/>
                  </a:lnTo>
                  <a:lnTo>
                    <a:pt x="228" y="520"/>
                  </a:lnTo>
                  <a:lnTo>
                    <a:pt x="231" y="527"/>
                  </a:lnTo>
                  <a:lnTo>
                    <a:pt x="235" y="534"/>
                  </a:lnTo>
                  <a:lnTo>
                    <a:pt x="238" y="541"/>
                  </a:lnTo>
                  <a:lnTo>
                    <a:pt x="243" y="548"/>
                  </a:lnTo>
                  <a:lnTo>
                    <a:pt x="248" y="555"/>
                  </a:lnTo>
                  <a:lnTo>
                    <a:pt x="259" y="566"/>
                  </a:lnTo>
                  <a:lnTo>
                    <a:pt x="264" y="571"/>
                  </a:lnTo>
                  <a:lnTo>
                    <a:pt x="270" y="576"/>
                  </a:lnTo>
                  <a:lnTo>
                    <a:pt x="275" y="581"/>
                  </a:lnTo>
                  <a:lnTo>
                    <a:pt x="280" y="586"/>
                  </a:lnTo>
                  <a:lnTo>
                    <a:pt x="286" y="590"/>
                  </a:lnTo>
                  <a:lnTo>
                    <a:pt x="292" y="594"/>
                  </a:lnTo>
                  <a:lnTo>
                    <a:pt x="297" y="598"/>
                  </a:lnTo>
                  <a:lnTo>
                    <a:pt x="302" y="602"/>
                  </a:lnTo>
                  <a:lnTo>
                    <a:pt x="308" y="605"/>
                  </a:lnTo>
                  <a:lnTo>
                    <a:pt x="313" y="609"/>
                  </a:lnTo>
                  <a:lnTo>
                    <a:pt x="318" y="613"/>
                  </a:lnTo>
                  <a:lnTo>
                    <a:pt x="324" y="616"/>
                  </a:lnTo>
                  <a:lnTo>
                    <a:pt x="329" y="620"/>
                  </a:lnTo>
                  <a:lnTo>
                    <a:pt x="334" y="624"/>
                  </a:lnTo>
                  <a:lnTo>
                    <a:pt x="338" y="628"/>
                  </a:lnTo>
                  <a:lnTo>
                    <a:pt x="343" y="632"/>
                  </a:lnTo>
                  <a:lnTo>
                    <a:pt x="347" y="636"/>
                  </a:lnTo>
                  <a:lnTo>
                    <a:pt x="351" y="640"/>
                  </a:lnTo>
                  <a:lnTo>
                    <a:pt x="355" y="645"/>
                  </a:lnTo>
                  <a:lnTo>
                    <a:pt x="359" y="650"/>
                  </a:lnTo>
                  <a:lnTo>
                    <a:pt x="362" y="655"/>
                  </a:lnTo>
                  <a:lnTo>
                    <a:pt x="366" y="661"/>
                  </a:lnTo>
                  <a:lnTo>
                    <a:pt x="368" y="666"/>
                  </a:lnTo>
                  <a:lnTo>
                    <a:pt x="371" y="673"/>
                  </a:lnTo>
                  <a:lnTo>
                    <a:pt x="373" y="679"/>
                  </a:lnTo>
                  <a:lnTo>
                    <a:pt x="375" y="686"/>
                  </a:lnTo>
                  <a:lnTo>
                    <a:pt x="376" y="694"/>
                  </a:lnTo>
                  <a:lnTo>
                    <a:pt x="377" y="702"/>
                  </a:lnTo>
                  <a:lnTo>
                    <a:pt x="378" y="711"/>
                  </a:lnTo>
                  <a:lnTo>
                    <a:pt x="378" y="720"/>
                  </a:lnTo>
                  <a:lnTo>
                    <a:pt x="378" y="731"/>
                  </a:lnTo>
                  <a:lnTo>
                    <a:pt x="378" y="737"/>
                  </a:lnTo>
                  <a:lnTo>
                    <a:pt x="378" y="742"/>
                  </a:lnTo>
                  <a:lnTo>
                    <a:pt x="377" y="747"/>
                  </a:lnTo>
                  <a:lnTo>
                    <a:pt x="377" y="752"/>
                  </a:lnTo>
                  <a:lnTo>
                    <a:pt x="377" y="757"/>
                  </a:lnTo>
                  <a:lnTo>
                    <a:pt x="376" y="762"/>
                  </a:lnTo>
                  <a:lnTo>
                    <a:pt x="376" y="766"/>
                  </a:lnTo>
                  <a:lnTo>
                    <a:pt x="376" y="771"/>
                  </a:lnTo>
                  <a:lnTo>
                    <a:pt x="376" y="775"/>
                  </a:lnTo>
                  <a:lnTo>
                    <a:pt x="376" y="780"/>
                  </a:lnTo>
                  <a:lnTo>
                    <a:pt x="376" y="784"/>
                  </a:lnTo>
                  <a:lnTo>
                    <a:pt x="376" y="788"/>
                  </a:lnTo>
                  <a:lnTo>
                    <a:pt x="377" y="791"/>
                  </a:lnTo>
                  <a:lnTo>
                    <a:pt x="378" y="795"/>
                  </a:lnTo>
                  <a:lnTo>
                    <a:pt x="378" y="799"/>
                  </a:lnTo>
                  <a:lnTo>
                    <a:pt x="379" y="802"/>
                  </a:lnTo>
                  <a:lnTo>
                    <a:pt x="380" y="806"/>
                  </a:lnTo>
                  <a:lnTo>
                    <a:pt x="382" y="810"/>
                  </a:lnTo>
                  <a:lnTo>
                    <a:pt x="384" y="813"/>
                  </a:lnTo>
                  <a:lnTo>
                    <a:pt x="386" y="816"/>
                  </a:lnTo>
                  <a:lnTo>
                    <a:pt x="388" y="820"/>
                  </a:lnTo>
                  <a:lnTo>
                    <a:pt x="390" y="823"/>
                  </a:lnTo>
                  <a:lnTo>
                    <a:pt x="394" y="826"/>
                  </a:lnTo>
                  <a:lnTo>
                    <a:pt x="397" y="830"/>
                  </a:lnTo>
                  <a:lnTo>
                    <a:pt x="400" y="833"/>
                  </a:lnTo>
                  <a:lnTo>
                    <a:pt x="405" y="836"/>
                  </a:lnTo>
                  <a:lnTo>
                    <a:pt x="409" y="840"/>
                  </a:lnTo>
                  <a:lnTo>
                    <a:pt x="414" y="843"/>
                  </a:lnTo>
                  <a:lnTo>
                    <a:pt x="420" y="846"/>
                  </a:lnTo>
                  <a:lnTo>
                    <a:pt x="426" y="850"/>
                  </a:lnTo>
                  <a:lnTo>
                    <a:pt x="455" y="866"/>
                  </a:lnTo>
                  <a:lnTo>
                    <a:pt x="466" y="871"/>
                  </a:lnTo>
                  <a:lnTo>
                    <a:pt x="475" y="875"/>
                  </a:lnTo>
                  <a:lnTo>
                    <a:pt x="482" y="878"/>
                  </a:lnTo>
                  <a:lnTo>
                    <a:pt x="487" y="880"/>
                  </a:lnTo>
                  <a:lnTo>
                    <a:pt x="490" y="881"/>
                  </a:lnTo>
                  <a:lnTo>
                    <a:pt x="492" y="881"/>
                  </a:lnTo>
                  <a:lnTo>
                    <a:pt x="492" y="880"/>
                  </a:lnTo>
                  <a:lnTo>
                    <a:pt x="491" y="878"/>
                  </a:lnTo>
                  <a:lnTo>
                    <a:pt x="489" y="876"/>
                  </a:lnTo>
                  <a:lnTo>
                    <a:pt x="486" y="873"/>
                  </a:lnTo>
                  <a:lnTo>
                    <a:pt x="483" y="870"/>
                  </a:lnTo>
                  <a:lnTo>
                    <a:pt x="479" y="866"/>
                  </a:lnTo>
                  <a:lnTo>
                    <a:pt x="474" y="862"/>
                  </a:lnTo>
                  <a:lnTo>
                    <a:pt x="470" y="859"/>
                  </a:lnTo>
                  <a:lnTo>
                    <a:pt x="466" y="855"/>
                  </a:lnTo>
                  <a:lnTo>
                    <a:pt x="461" y="852"/>
                  </a:lnTo>
                  <a:lnTo>
                    <a:pt x="457" y="848"/>
                  </a:lnTo>
                  <a:lnTo>
                    <a:pt x="454" y="846"/>
                  </a:lnTo>
                  <a:lnTo>
                    <a:pt x="452" y="843"/>
                  </a:lnTo>
                  <a:lnTo>
                    <a:pt x="450" y="842"/>
                  </a:lnTo>
                  <a:lnTo>
                    <a:pt x="449" y="841"/>
                  </a:lnTo>
                  <a:lnTo>
                    <a:pt x="450" y="841"/>
                  </a:lnTo>
                  <a:lnTo>
                    <a:pt x="452" y="842"/>
                  </a:lnTo>
                  <a:lnTo>
                    <a:pt x="455" y="844"/>
                  </a:lnTo>
                  <a:lnTo>
                    <a:pt x="461" y="847"/>
                  </a:lnTo>
                  <a:lnTo>
                    <a:pt x="468" y="852"/>
                  </a:lnTo>
                  <a:lnTo>
                    <a:pt x="478" y="858"/>
                  </a:lnTo>
                  <a:lnTo>
                    <a:pt x="489" y="865"/>
                  </a:lnTo>
                  <a:lnTo>
                    <a:pt x="503" y="874"/>
                  </a:lnTo>
                  <a:lnTo>
                    <a:pt x="520" y="88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83" name="Freeform 12">
              <a:extLst>
                <a:ext uri="{FF2B5EF4-FFF2-40B4-BE49-F238E27FC236}">
                  <a16:creationId xmlns:a16="http://schemas.microsoft.com/office/drawing/2014/main" id="{99156DD9-E55F-525F-6509-0C8CBF934809}"/>
                </a:ext>
              </a:extLst>
            </p:cNvPr>
            <p:cNvSpPr>
              <a:spLocks/>
            </p:cNvSpPr>
            <p:nvPr/>
          </p:nvSpPr>
          <p:spPr bwMode="auto">
            <a:xfrm>
              <a:off x="3809" y="2975"/>
              <a:ext cx="322" cy="138"/>
            </a:xfrm>
            <a:custGeom>
              <a:avLst/>
              <a:gdLst>
                <a:gd name="T0" fmla="*/ 0 w 322"/>
                <a:gd name="T1" fmla="*/ 0 h 138"/>
                <a:gd name="T2" fmla="*/ 20 w 322"/>
                <a:gd name="T3" fmla="*/ 8 h 138"/>
                <a:gd name="T4" fmla="*/ 29 w 322"/>
                <a:gd name="T5" fmla="*/ 13 h 138"/>
                <a:gd name="T6" fmla="*/ 39 w 322"/>
                <a:gd name="T7" fmla="*/ 17 h 138"/>
                <a:gd name="T8" fmla="*/ 49 w 322"/>
                <a:gd name="T9" fmla="*/ 22 h 138"/>
                <a:gd name="T10" fmla="*/ 59 w 322"/>
                <a:gd name="T11" fmla="*/ 27 h 138"/>
                <a:gd name="T12" fmla="*/ 69 w 322"/>
                <a:gd name="T13" fmla="*/ 32 h 138"/>
                <a:gd name="T14" fmla="*/ 79 w 322"/>
                <a:gd name="T15" fmla="*/ 37 h 138"/>
                <a:gd name="T16" fmla="*/ 88 w 322"/>
                <a:gd name="T17" fmla="*/ 43 h 138"/>
                <a:gd name="T18" fmla="*/ 98 w 322"/>
                <a:gd name="T19" fmla="*/ 48 h 138"/>
                <a:gd name="T20" fmla="*/ 108 w 322"/>
                <a:gd name="T21" fmla="*/ 53 h 138"/>
                <a:gd name="T22" fmla="*/ 118 w 322"/>
                <a:gd name="T23" fmla="*/ 59 h 138"/>
                <a:gd name="T24" fmla="*/ 128 w 322"/>
                <a:gd name="T25" fmla="*/ 64 h 138"/>
                <a:gd name="T26" fmla="*/ 137 w 322"/>
                <a:gd name="T27" fmla="*/ 69 h 138"/>
                <a:gd name="T28" fmla="*/ 147 w 322"/>
                <a:gd name="T29" fmla="*/ 74 h 138"/>
                <a:gd name="T30" fmla="*/ 157 w 322"/>
                <a:gd name="T31" fmla="*/ 79 h 138"/>
                <a:gd name="T32" fmla="*/ 167 w 322"/>
                <a:gd name="T33" fmla="*/ 84 h 138"/>
                <a:gd name="T34" fmla="*/ 177 w 322"/>
                <a:gd name="T35" fmla="*/ 89 h 138"/>
                <a:gd name="T36" fmla="*/ 187 w 322"/>
                <a:gd name="T37" fmla="*/ 94 h 138"/>
                <a:gd name="T38" fmla="*/ 197 w 322"/>
                <a:gd name="T39" fmla="*/ 98 h 138"/>
                <a:gd name="T40" fmla="*/ 207 w 322"/>
                <a:gd name="T41" fmla="*/ 103 h 138"/>
                <a:gd name="T42" fmla="*/ 217 w 322"/>
                <a:gd name="T43" fmla="*/ 107 h 138"/>
                <a:gd name="T44" fmla="*/ 227 w 322"/>
                <a:gd name="T45" fmla="*/ 111 h 138"/>
                <a:gd name="T46" fmla="*/ 237 w 322"/>
                <a:gd name="T47" fmla="*/ 115 h 138"/>
                <a:gd name="T48" fmla="*/ 247 w 322"/>
                <a:gd name="T49" fmla="*/ 119 h 138"/>
                <a:gd name="T50" fmla="*/ 258 w 322"/>
                <a:gd name="T51" fmla="*/ 122 h 138"/>
                <a:gd name="T52" fmla="*/ 268 w 322"/>
                <a:gd name="T53" fmla="*/ 125 h 138"/>
                <a:gd name="T54" fmla="*/ 278 w 322"/>
                <a:gd name="T55" fmla="*/ 128 h 138"/>
                <a:gd name="T56" fmla="*/ 289 w 322"/>
                <a:gd name="T57" fmla="*/ 131 h 138"/>
                <a:gd name="T58" fmla="*/ 299 w 322"/>
                <a:gd name="T59" fmla="*/ 133 h 138"/>
                <a:gd name="T60" fmla="*/ 310 w 322"/>
                <a:gd name="T61" fmla="*/ 135 h 138"/>
                <a:gd name="T62" fmla="*/ 321 w 322"/>
                <a:gd name="T63" fmla="*/ 137 h 1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2" h="138">
                  <a:moveTo>
                    <a:pt x="0" y="0"/>
                  </a:moveTo>
                  <a:lnTo>
                    <a:pt x="20" y="8"/>
                  </a:lnTo>
                  <a:lnTo>
                    <a:pt x="29" y="13"/>
                  </a:lnTo>
                  <a:lnTo>
                    <a:pt x="39" y="17"/>
                  </a:lnTo>
                  <a:lnTo>
                    <a:pt x="49" y="22"/>
                  </a:lnTo>
                  <a:lnTo>
                    <a:pt x="59" y="27"/>
                  </a:lnTo>
                  <a:lnTo>
                    <a:pt x="69" y="32"/>
                  </a:lnTo>
                  <a:lnTo>
                    <a:pt x="79" y="37"/>
                  </a:lnTo>
                  <a:lnTo>
                    <a:pt x="88" y="43"/>
                  </a:lnTo>
                  <a:lnTo>
                    <a:pt x="98" y="48"/>
                  </a:lnTo>
                  <a:lnTo>
                    <a:pt x="108" y="53"/>
                  </a:lnTo>
                  <a:lnTo>
                    <a:pt x="118" y="59"/>
                  </a:lnTo>
                  <a:lnTo>
                    <a:pt x="128" y="64"/>
                  </a:lnTo>
                  <a:lnTo>
                    <a:pt x="137" y="69"/>
                  </a:lnTo>
                  <a:lnTo>
                    <a:pt x="147" y="74"/>
                  </a:lnTo>
                  <a:lnTo>
                    <a:pt x="157" y="79"/>
                  </a:lnTo>
                  <a:lnTo>
                    <a:pt x="167" y="84"/>
                  </a:lnTo>
                  <a:lnTo>
                    <a:pt x="177" y="89"/>
                  </a:lnTo>
                  <a:lnTo>
                    <a:pt x="187" y="94"/>
                  </a:lnTo>
                  <a:lnTo>
                    <a:pt x="197" y="98"/>
                  </a:lnTo>
                  <a:lnTo>
                    <a:pt x="207" y="103"/>
                  </a:lnTo>
                  <a:lnTo>
                    <a:pt x="217" y="107"/>
                  </a:lnTo>
                  <a:lnTo>
                    <a:pt x="227" y="111"/>
                  </a:lnTo>
                  <a:lnTo>
                    <a:pt x="237" y="115"/>
                  </a:lnTo>
                  <a:lnTo>
                    <a:pt x="247" y="119"/>
                  </a:lnTo>
                  <a:lnTo>
                    <a:pt x="258" y="122"/>
                  </a:lnTo>
                  <a:lnTo>
                    <a:pt x="268" y="125"/>
                  </a:lnTo>
                  <a:lnTo>
                    <a:pt x="278" y="128"/>
                  </a:lnTo>
                  <a:lnTo>
                    <a:pt x="289" y="131"/>
                  </a:lnTo>
                  <a:lnTo>
                    <a:pt x="299" y="133"/>
                  </a:lnTo>
                  <a:lnTo>
                    <a:pt x="310" y="135"/>
                  </a:lnTo>
                  <a:lnTo>
                    <a:pt x="321" y="13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84" name="Freeform 13">
              <a:extLst>
                <a:ext uri="{FF2B5EF4-FFF2-40B4-BE49-F238E27FC236}">
                  <a16:creationId xmlns:a16="http://schemas.microsoft.com/office/drawing/2014/main" id="{0C3D9261-1F7C-37CE-06CB-B4DB1F0FEBF8}"/>
                </a:ext>
              </a:extLst>
            </p:cNvPr>
            <p:cNvSpPr>
              <a:spLocks/>
            </p:cNvSpPr>
            <p:nvPr/>
          </p:nvSpPr>
          <p:spPr bwMode="auto">
            <a:xfrm>
              <a:off x="3791" y="2938"/>
              <a:ext cx="603" cy="69"/>
            </a:xfrm>
            <a:custGeom>
              <a:avLst/>
              <a:gdLst>
                <a:gd name="T0" fmla="*/ 0 w 603"/>
                <a:gd name="T1" fmla="*/ 0 h 69"/>
                <a:gd name="T2" fmla="*/ 37 w 603"/>
                <a:gd name="T3" fmla="*/ 4 h 69"/>
                <a:gd name="T4" fmla="*/ 56 w 603"/>
                <a:gd name="T5" fmla="*/ 6 h 69"/>
                <a:gd name="T6" fmla="*/ 75 w 603"/>
                <a:gd name="T7" fmla="*/ 8 h 69"/>
                <a:gd name="T8" fmla="*/ 93 w 603"/>
                <a:gd name="T9" fmla="*/ 11 h 69"/>
                <a:gd name="T10" fmla="*/ 112 w 603"/>
                <a:gd name="T11" fmla="*/ 14 h 69"/>
                <a:gd name="T12" fmla="*/ 130 w 603"/>
                <a:gd name="T13" fmla="*/ 16 h 69"/>
                <a:gd name="T14" fmla="*/ 149 w 603"/>
                <a:gd name="T15" fmla="*/ 19 h 69"/>
                <a:gd name="T16" fmla="*/ 167 w 603"/>
                <a:gd name="T17" fmla="*/ 22 h 69"/>
                <a:gd name="T18" fmla="*/ 185 w 603"/>
                <a:gd name="T19" fmla="*/ 24 h 69"/>
                <a:gd name="T20" fmla="*/ 203 w 603"/>
                <a:gd name="T21" fmla="*/ 27 h 69"/>
                <a:gd name="T22" fmla="*/ 221 w 603"/>
                <a:gd name="T23" fmla="*/ 30 h 69"/>
                <a:gd name="T24" fmla="*/ 239 w 603"/>
                <a:gd name="T25" fmla="*/ 32 h 69"/>
                <a:gd name="T26" fmla="*/ 257 w 603"/>
                <a:gd name="T27" fmla="*/ 35 h 69"/>
                <a:gd name="T28" fmla="*/ 276 w 603"/>
                <a:gd name="T29" fmla="*/ 38 h 69"/>
                <a:gd name="T30" fmla="*/ 294 w 603"/>
                <a:gd name="T31" fmla="*/ 40 h 69"/>
                <a:gd name="T32" fmla="*/ 312 w 603"/>
                <a:gd name="T33" fmla="*/ 43 h 69"/>
                <a:gd name="T34" fmla="*/ 331 w 603"/>
                <a:gd name="T35" fmla="*/ 45 h 69"/>
                <a:gd name="T36" fmla="*/ 349 w 603"/>
                <a:gd name="T37" fmla="*/ 48 h 69"/>
                <a:gd name="T38" fmla="*/ 367 w 603"/>
                <a:gd name="T39" fmla="*/ 50 h 69"/>
                <a:gd name="T40" fmla="*/ 386 w 603"/>
                <a:gd name="T41" fmla="*/ 52 h 69"/>
                <a:gd name="T42" fmla="*/ 405 w 603"/>
                <a:gd name="T43" fmla="*/ 54 h 69"/>
                <a:gd name="T44" fmla="*/ 424 w 603"/>
                <a:gd name="T45" fmla="*/ 56 h 69"/>
                <a:gd name="T46" fmla="*/ 443 w 603"/>
                <a:gd name="T47" fmla="*/ 58 h 69"/>
                <a:gd name="T48" fmla="*/ 462 w 603"/>
                <a:gd name="T49" fmla="*/ 60 h 69"/>
                <a:gd name="T50" fmla="*/ 481 w 603"/>
                <a:gd name="T51" fmla="*/ 62 h 69"/>
                <a:gd name="T52" fmla="*/ 501 w 603"/>
                <a:gd name="T53" fmla="*/ 63 h 69"/>
                <a:gd name="T54" fmla="*/ 521 w 603"/>
                <a:gd name="T55" fmla="*/ 64 h 69"/>
                <a:gd name="T56" fmla="*/ 541 w 603"/>
                <a:gd name="T57" fmla="*/ 66 h 69"/>
                <a:gd name="T58" fmla="*/ 561 w 603"/>
                <a:gd name="T59" fmla="*/ 66 h 69"/>
                <a:gd name="T60" fmla="*/ 581 w 603"/>
                <a:gd name="T61" fmla="*/ 67 h 69"/>
                <a:gd name="T62" fmla="*/ 602 w 603"/>
                <a:gd name="T63" fmla="*/ 68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3" h="69">
                  <a:moveTo>
                    <a:pt x="0" y="0"/>
                  </a:moveTo>
                  <a:lnTo>
                    <a:pt x="37" y="4"/>
                  </a:lnTo>
                  <a:lnTo>
                    <a:pt x="56" y="6"/>
                  </a:lnTo>
                  <a:lnTo>
                    <a:pt x="75" y="8"/>
                  </a:lnTo>
                  <a:lnTo>
                    <a:pt x="93" y="11"/>
                  </a:lnTo>
                  <a:lnTo>
                    <a:pt x="112" y="14"/>
                  </a:lnTo>
                  <a:lnTo>
                    <a:pt x="130" y="16"/>
                  </a:lnTo>
                  <a:lnTo>
                    <a:pt x="149" y="19"/>
                  </a:lnTo>
                  <a:lnTo>
                    <a:pt x="167" y="22"/>
                  </a:lnTo>
                  <a:lnTo>
                    <a:pt x="185" y="24"/>
                  </a:lnTo>
                  <a:lnTo>
                    <a:pt x="203" y="27"/>
                  </a:lnTo>
                  <a:lnTo>
                    <a:pt x="221" y="30"/>
                  </a:lnTo>
                  <a:lnTo>
                    <a:pt x="239" y="32"/>
                  </a:lnTo>
                  <a:lnTo>
                    <a:pt x="257" y="35"/>
                  </a:lnTo>
                  <a:lnTo>
                    <a:pt x="276" y="38"/>
                  </a:lnTo>
                  <a:lnTo>
                    <a:pt x="294" y="40"/>
                  </a:lnTo>
                  <a:lnTo>
                    <a:pt x="312" y="43"/>
                  </a:lnTo>
                  <a:lnTo>
                    <a:pt x="331" y="45"/>
                  </a:lnTo>
                  <a:lnTo>
                    <a:pt x="349" y="48"/>
                  </a:lnTo>
                  <a:lnTo>
                    <a:pt x="367" y="50"/>
                  </a:lnTo>
                  <a:lnTo>
                    <a:pt x="386" y="52"/>
                  </a:lnTo>
                  <a:lnTo>
                    <a:pt x="405" y="54"/>
                  </a:lnTo>
                  <a:lnTo>
                    <a:pt x="424" y="56"/>
                  </a:lnTo>
                  <a:lnTo>
                    <a:pt x="443" y="58"/>
                  </a:lnTo>
                  <a:lnTo>
                    <a:pt x="462" y="60"/>
                  </a:lnTo>
                  <a:lnTo>
                    <a:pt x="481" y="62"/>
                  </a:lnTo>
                  <a:lnTo>
                    <a:pt x="501" y="63"/>
                  </a:lnTo>
                  <a:lnTo>
                    <a:pt x="521" y="64"/>
                  </a:lnTo>
                  <a:lnTo>
                    <a:pt x="541" y="66"/>
                  </a:lnTo>
                  <a:lnTo>
                    <a:pt x="561" y="66"/>
                  </a:lnTo>
                  <a:lnTo>
                    <a:pt x="581" y="67"/>
                  </a:lnTo>
                  <a:lnTo>
                    <a:pt x="602" y="6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85" name="Freeform 14">
              <a:extLst>
                <a:ext uri="{FF2B5EF4-FFF2-40B4-BE49-F238E27FC236}">
                  <a16:creationId xmlns:a16="http://schemas.microsoft.com/office/drawing/2014/main" id="{D428932F-A40C-F495-9656-1DB5C4AD2C5B}"/>
                </a:ext>
              </a:extLst>
            </p:cNvPr>
            <p:cNvSpPr>
              <a:spLocks/>
            </p:cNvSpPr>
            <p:nvPr/>
          </p:nvSpPr>
          <p:spPr bwMode="auto">
            <a:xfrm>
              <a:off x="3810" y="2932"/>
              <a:ext cx="96" cy="27"/>
            </a:xfrm>
            <a:custGeom>
              <a:avLst/>
              <a:gdLst>
                <a:gd name="T0" fmla="*/ 95 w 96"/>
                <a:gd name="T1" fmla="*/ 3 h 27"/>
                <a:gd name="T2" fmla="*/ 88 w 96"/>
                <a:gd name="T3" fmla="*/ 2 h 27"/>
                <a:gd name="T4" fmla="*/ 85 w 96"/>
                <a:gd name="T5" fmla="*/ 1 h 27"/>
                <a:gd name="T6" fmla="*/ 82 w 96"/>
                <a:gd name="T7" fmla="*/ 1 h 27"/>
                <a:gd name="T8" fmla="*/ 78 w 96"/>
                <a:gd name="T9" fmla="*/ 0 h 27"/>
                <a:gd name="T10" fmla="*/ 75 w 96"/>
                <a:gd name="T11" fmla="*/ 0 h 27"/>
                <a:gd name="T12" fmla="*/ 72 w 96"/>
                <a:gd name="T13" fmla="*/ 0 h 27"/>
                <a:gd name="T14" fmla="*/ 69 w 96"/>
                <a:gd name="T15" fmla="*/ 0 h 27"/>
                <a:gd name="T16" fmla="*/ 66 w 96"/>
                <a:gd name="T17" fmla="*/ 0 h 27"/>
                <a:gd name="T18" fmla="*/ 63 w 96"/>
                <a:gd name="T19" fmla="*/ 0 h 27"/>
                <a:gd name="T20" fmla="*/ 60 w 96"/>
                <a:gd name="T21" fmla="*/ 0 h 27"/>
                <a:gd name="T22" fmla="*/ 56 w 96"/>
                <a:gd name="T23" fmla="*/ 1 h 27"/>
                <a:gd name="T24" fmla="*/ 54 w 96"/>
                <a:gd name="T25" fmla="*/ 1 h 27"/>
                <a:gd name="T26" fmla="*/ 50 w 96"/>
                <a:gd name="T27" fmla="*/ 2 h 27"/>
                <a:gd name="T28" fmla="*/ 48 w 96"/>
                <a:gd name="T29" fmla="*/ 2 h 27"/>
                <a:gd name="T30" fmla="*/ 44 w 96"/>
                <a:gd name="T31" fmla="*/ 3 h 27"/>
                <a:gd name="T32" fmla="*/ 42 w 96"/>
                <a:gd name="T33" fmla="*/ 4 h 27"/>
                <a:gd name="T34" fmla="*/ 39 w 96"/>
                <a:gd name="T35" fmla="*/ 5 h 27"/>
                <a:gd name="T36" fmla="*/ 36 w 96"/>
                <a:gd name="T37" fmla="*/ 6 h 27"/>
                <a:gd name="T38" fmla="*/ 33 w 96"/>
                <a:gd name="T39" fmla="*/ 7 h 27"/>
                <a:gd name="T40" fmla="*/ 30 w 96"/>
                <a:gd name="T41" fmla="*/ 8 h 27"/>
                <a:gd name="T42" fmla="*/ 27 w 96"/>
                <a:gd name="T43" fmla="*/ 9 h 27"/>
                <a:gd name="T44" fmla="*/ 24 w 96"/>
                <a:gd name="T45" fmla="*/ 10 h 27"/>
                <a:gd name="T46" fmla="*/ 22 w 96"/>
                <a:gd name="T47" fmla="*/ 12 h 27"/>
                <a:gd name="T48" fmla="*/ 19 w 96"/>
                <a:gd name="T49" fmla="*/ 13 h 27"/>
                <a:gd name="T50" fmla="*/ 16 w 96"/>
                <a:gd name="T51" fmla="*/ 15 h 27"/>
                <a:gd name="T52" fmla="*/ 13 w 96"/>
                <a:gd name="T53" fmla="*/ 16 h 27"/>
                <a:gd name="T54" fmla="*/ 10 w 96"/>
                <a:gd name="T55" fmla="*/ 18 h 27"/>
                <a:gd name="T56" fmla="*/ 8 w 96"/>
                <a:gd name="T57" fmla="*/ 20 h 27"/>
                <a:gd name="T58" fmla="*/ 5 w 96"/>
                <a:gd name="T59" fmla="*/ 22 h 27"/>
                <a:gd name="T60" fmla="*/ 2 w 96"/>
                <a:gd name="T61" fmla="*/ 24 h 27"/>
                <a:gd name="T62" fmla="*/ 0 w 96"/>
                <a:gd name="T63" fmla="*/ 26 h 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6" h="27">
                  <a:moveTo>
                    <a:pt x="95" y="3"/>
                  </a:moveTo>
                  <a:lnTo>
                    <a:pt x="88" y="2"/>
                  </a:lnTo>
                  <a:lnTo>
                    <a:pt x="85" y="1"/>
                  </a:lnTo>
                  <a:lnTo>
                    <a:pt x="82" y="1"/>
                  </a:lnTo>
                  <a:lnTo>
                    <a:pt x="78" y="0"/>
                  </a:lnTo>
                  <a:lnTo>
                    <a:pt x="75" y="0"/>
                  </a:lnTo>
                  <a:lnTo>
                    <a:pt x="72" y="0"/>
                  </a:lnTo>
                  <a:lnTo>
                    <a:pt x="69" y="0"/>
                  </a:lnTo>
                  <a:lnTo>
                    <a:pt x="66" y="0"/>
                  </a:lnTo>
                  <a:lnTo>
                    <a:pt x="63" y="0"/>
                  </a:lnTo>
                  <a:lnTo>
                    <a:pt x="60" y="0"/>
                  </a:lnTo>
                  <a:lnTo>
                    <a:pt x="56" y="1"/>
                  </a:lnTo>
                  <a:lnTo>
                    <a:pt x="54" y="1"/>
                  </a:lnTo>
                  <a:lnTo>
                    <a:pt x="50" y="2"/>
                  </a:lnTo>
                  <a:lnTo>
                    <a:pt x="48" y="2"/>
                  </a:lnTo>
                  <a:lnTo>
                    <a:pt x="44" y="3"/>
                  </a:lnTo>
                  <a:lnTo>
                    <a:pt x="42" y="4"/>
                  </a:lnTo>
                  <a:lnTo>
                    <a:pt x="39" y="5"/>
                  </a:lnTo>
                  <a:lnTo>
                    <a:pt x="36" y="6"/>
                  </a:lnTo>
                  <a:lnTo>
                    <a:pt x="33" y="7"/>
                  </a:lnTo>
                  <a:lnTo>
                    <a:pt x="30" y="8"/>
                  </a:lnTo>
                  <a:lnTo>
                    <a:pt x="27" y="9"/>
                  </a:lnTo>
                  <a:lnTo>
                    <a:pt x="24" y="10"/>
                  </a:lnTo>
                  <a:lnTo>
                    <a:pt x="22" y="12"/>
                  </a:lnTo>
                  <a:lnTo>
                    <a:pt x="19" y="13"/>
                  </a:lnTo>
                  <a:lnTo>
                    <a:pt x="16" y="15"/>
                  </a:lnTo>
                  <a:lnTo>
                    <a:pt x="13" y="16"/>
                  </a:lnTo>
                  <a:lnTo>
                    <a:pt x="10" y="18"/>
                  </a:lnTo>
                  <a:lnTo>
                    <a:pt x="8" y="20"/>
                  </a:lnTo>
                  <a:lnTo>
                    <a:pt x="5" y="22"/>
                  </a:lnTo>
                  <a:lnTo>
                    <a:pt x="2" y="24"/>
                  </a:lnTo>
                  <a:lnTo>
                    <a:pt x="0" y="2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86" name="Freeform 15">
              <a:extLst>
                <a:ext uri="{FF2B5EF4-FFF2-40B4-BE49-F238E27FC236}">
                  <a16:creationId xmlns:a16="http://schemas.microsoft.com/office/drawing/2014/main" id="{F0EC4F92-C9C8-912A-E23D-84EB811F30F1}"/>
                </a:ext>
              </a:extLst>
            </p:cNvPr>
            <p:cNvSpPr>
              <a:spLocks/>
            </p:cNvSpPr>
            <p:nvPr/>
          </p:nvSpPr>
          <p:spPr bwMode="auto">
            <a:xfrm>
              <a:off x="3881" y="2864"/>
              <a:ext cx="569" cy="85"/>
            </a:xfrm>
            <a:custGeom>
              <a:avLst/>
              <a:gdLst>
                <a:gd name="T0" fmla="*/ 568 w 569"/>
                <a:gd name="T1" fmla="*/ 82 h 85"/>
                <a:gd name="T2" fmla="*/ 533 w 569"/>
                <a:gd name="T3" fmla="*/ 84 h 85"/>
                <a:gd name="T4" fmla="*/ 515 w 569"/>
                <a:gd name="T5" fmla="*/ 83 h 85"/>
                <a:gd name="T6" fmla="*/ 497 w 569"/>
                <a:gd name="T7" fmla="*/ 83 h 85"/>
                <a:gd name="T8" fmla="*/ 480 w 569"/>
                <a:gd name="T9" fmla="*/ 82 h 85"/>
                <a:gd name="T10" fmla="*/ 462 w 569"/>
                <a:gd name="T11" fmla="*/ 80 h 85"/>
                <a:gd name="T12" fmla="*/ 444 w 569"/>
                <a:gd name="T13" fmla="*/ 78 h 85"/>
                <a:gd name="T14" fmla="*/ 427 w 569"/>
                <a:gd name="T15" fmla="*/ 76 h 85"/>
                <a:gd name="T16" fmla="*/ 409 w 569"/>
                <a:gd name="T17" fmla="*/ 73 h 85"/>
                <a:gd name="T18" fmla="*/ 391 w 569"/>
                <a:gd name="T19" fmla="*/ 70 h 85"/>
                <a:gd name="T20" fmla="*/ 374 w 569"/>
                <a:gd name="T21" fmla="*/ 67 h 85"/>
                <a:gd name="T22" fmla="*/ 356 w 569"/>
                <a:gd name="T23" fmla="*/ 63 h 85"/>
                <a:gd name="T24" fmla="*/ 339 w 569"/>
                <a:gd name="T25" fmla="*/ 60 h 85"/>
                <a:gd name="T26" fmla="*/ 321 w 569"/>
                <a:gd name="T27" fmla="*/ 56 h 85"/>
                <a:gd name="T28" fmla="*/ 303 w 569"/>
                <a:gd name="T29" fmla="*/ 52 h 85"/>
                <a:gd name="T30" fmla="*/ 286 w 569"/>
                <a:gd name="T31" fmla="*/ 48 h 85"/>
                <a:gd name="T32" fmla="*/ 268 w 569"/>
                <a:gd name="T33" fmla="*/ 44 h 85"/>
                <a:gd name="T34" fmla="*/ 250 w 569"/>
                <a:gd name="T35" fmla="*/ 40 h 85"/>
                <a:gd name="T36" fmla="*/ 233 w 569"/>
                <a:gd name="T37" fmla="*/ 36 h 85"/>
                <a:gd name="T38" fmla="*/ 215 w 569"/>
                <a:gd name="T39" fmla="*/ 32 h 85"/>
                <a:gd name="T40" fmla="*/ 197 w 569"/>
                <a:gd name="T41" fmla="*/ 28 h 85"/>
                <a:gd name="T42" fmla="*/ 179 w 569"/>
                <a:gd name="T43" fmla="*/ 24 h 85"/>
                <a:gd name="T44" fmla="*/ 161 w 569"/>
                <a:gd name="T45" fmla="*/ 20 h 85"/>
                <a:gd name="T46" fmla="*/ 144 w 569"/>
                <a:gd name="T47" fmla="*/ 17 h 85"/>
                <a:gd name="T48" fmla="*/ 126 w 569"/>
                <a:gd name="T49" fmla="*/ 14 h 85"/>
                <a:gd name="T50" fmla="*/ 108 w 569"/>
                <a:gd name="T51" fmla="*/ 10 h 85"/>
                <a:gd name="T52" fmla="*/ 90 w 569"/>
                <a:gd name="T53" fmla="*/ 8 h 85"/>
                <a:gd name="T54" fmla="*/ 72 w 569"/>
                <a:gd name="T55" fmla="*/ 5 h 85"/>
                <a:gd name="T56" fmla="*/ 54 w 569"/>
                <a:gd name="T57" fmla="*/ 3 h 85"/>
                <a:gd name="T58" fmla="*/ 36 w 569"/>
                <a:gd name="T59" fmla="*/ 2 h 85"/>
                <a:gd name="T60" fmla="*/ 18 w 569"/>
                <a:gd name="T61" fmla="*/ 0 h 85"/>
                <a:gd name="T62" fmla="*/ 0 w 569"/>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85">
                  <a:moveTo>
                    <a:pt x="568" y="82"/>
                  </a:moveTo>
                  <a:lnTo>
                    <a:pt x="533" y="84"/>
                  </a:lnTo>
                  <a:lnTo>
                    <a:pt x="515" y="83"/>
                  </a:lnTo>
                  <a:lnTo>
                    <a:pt x="497" y="83"/>
                  </a:lnTo>
                  <a:lnTo>
                    <a:pt x="480" y="82"/>
                  </a:lnTo>
                  <a:lnTo>
                    <a:pt x="462" y="80"/>
                  </a:lnTo>
                  <a:lnTo>
                    <a:pt x="444" y="78"/>
                  </a:lnTo>
                  <a:lnTo>
                    <a:pt x="427" y="76"/>
                  </a:lnTo>
                  <a:lnTo>
                    <a:pt x="409" y="73"/>
                  </a:lnTo>
                  <a:lnTo>
                    <a:pt x="391" y="70"/>
                  </a:lnTo>
                  <a:lnTo>
                    <a:pt x="374" y="67"/>
                  </a:lnTo>
                  <a:lnTo>
                    <a:pt x="356" y="63"/>
                  </a:lnTo>
                  <a:lnTo>
                    <a:pt x="339" y="60"/>
                  </a:lnTo>
                  <a:lnTo>
                    <a:pt x="321" y="56"/>
                  </a:lnTo>
                  <a:lnTo>
                    <a:pt x="303" y="52"/>
                  </a:lnTo>
                  <a:lnTo>
                    <a:pt x="286" y="48"/>
                  </a:lnTo>
                  <a:lnTo>
                    <a:pt x="268" y="44"/>
                  </a:lnTo>
                  <a:lnTo>
                    <a:pt x="250" y="40"/>
                  </a:lnTo>
                  <a:lnTo>
                    <a:pt x="233" y="36"/>
                  </a:lnTo>
                  <a:lnTo>
                    <a:pt x="215" y="32"/>
                  </a:lnTo>
                  <a:lnTo>
                    <a:pt x="197" y="28"/>
                  </a:lnTo>
                  <a:lnTo>
                    <a:pt x="179" y="24"/>
                  </a:lnTo>
                  <a:lnTo>
                    <a:pt x="161" y="20"/>
                  </a:lnTo>
                  <a:lnTo>
                    <a:pt x="144" y="17"/>
                  </a:lnTo>
                  <a:lnTo>
                    <a:pt x="126" y="14"/>
                  </a:lnTo>
                  <a:lnTo>
                    <a:pt x="108" y="10"/>
                  </a:lnTo>
                  <a:lnTo>
                    <a:pt x="90" y="8"/>
                  </a:lnTo>
                  <a:lnTo>
                    <a:pt x="72" y="5"/>
                  </a:lnTo>
                  <a:lnTo>
                    <a:pt x="54" y="3"/>
                  </a:lnTo>
                  <a:lnTo>
                    <a:pt x="36" y="2"/>
                  </a:lnTo>
                  <a:lnTo>
                    <a:pt x="18"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87" name="Freeform 16">
              <a:extLst>
                <a:ext uri="{FF2B5EF4-FFF2-40B4-BE49-F238E27FC236}">
                  <a16:creationId xmlns:a16="http://schemas.microsoft.com/office/drawing/2014/main" id="{DA97DF5B-28A7-2C0A-8366-8C7BE64E3372}"/>
                </a:ext>
              </a:extLst>
            </p:cNvPr>
            <p:cNvSpPr>
              <a:spLocks/>
            </p:cNvSpPr>
            <p:nvPr/>
          </p:nvSpPr>
          <p:spPr bwMode="auto">
            <a:xfrm>
              <a:off x="3964" y="2817"/>
              <a:ext cx="569" cy="36"/>
            </a:xfrm>
            <a:custGeom>
              <a:avLst/>
              <a:gdLst>
                <a:gd name="T0" fmla="*/ 568 w 569"/>
                <a:gd name="T1" fmla="*/ 35 h 36"/>
                <a:gd name="T2" fmla="*/ 532 w 569"/>
                <a:gd name="T3" fmla="*/ 34 h 36"/>
                <a:gd name="T4" fmla="*/ 515 w 569"/>
                <a:gd name="T5" fmla="*/ 33 h 36"/>
                <a:gd name="T6" fmla="*/ 497 w 569"/>
                <a:gd name="T7" fmla="*/ 33 h 36"/>
                <a:gd name="T8" fmla="*/ 479 w 569"/>
                <a:gd name="T9" fmla="*/ 32 h 36"/>
                <a:gd name="T10" fmla="*/ 461 w 569"/>
                <a:gd name="T11" fmla="*/ 32 h 36"/>
                <a:gd name="T12" fmla="*/ 444 w 569"/>
                <a:gd name="T13" fmla="*/ 31 h 36"/>
                <a:gd name="T14" fmla="*/ 426 w 569"/>
                <a:gd name="T15" fmla="*/ 31 h 36"/>
                <a:gd name="T16" fmla="*/ 408 w 569"/>
                <a:gd name="T17" fmla="*/ 30 h 36"/>
                <a:gd name="T18" fmla="*/ 390 w 569"/>
                <a:gd name="T19" fmla="*/ 29 h 36"/>
                <a:gd name="T20" fmla="*/ 372 w 569"/>
                <a:gd name="T21" fmla="*/ 29 h 36"/>
                <a:gd name="T22" fmla="*/ 354 w 569"/>
                <a:gd name="T23" fmla="*/ 28 h 36"/>
                <a:gd name="T24" fmla="*/ 336 w 569"/>
                <a:gd name="T25" fmla="*/ 27 h 36"/>
                <a:gd name="T26" fmla="*/ 319 w 569"/>
                <a:gd name="T27" fmla="*/ 27 h 36"/>
                <a:gd name="T28" fmla="*/ 301 w 569"/>
                <a:gd name="T29" fmla="*/ 26 h 36"/>
                <a:gd name="T30" fmla="*/ 283 w 569"/>
                <a:gd name="T31" fmla="*/ 25 h 36"/>
                <a:gd name="T32" fmla="*/ 265 w 569"/>
                <a:gd name="T33" fmla="*/ 24 h 36"/>
                <a:gd name="T34" fmla="*/ 247 w 569"/>
                <a:gd name="T35" fmla="*/ 23 h 36"/>
                <a:gd name="T36" fmla="*/ 229 w 569"/>
                <a:gd name="T37" fmla="*/ 21 h 36"/>
                <a:gd name="T38" fmla="*/ 212 w 569"/>
                <a:gd name="T39" fmla="*/ 20 h 36"/>
                <a:gd name="T40" fmla="*/ 194 w 569"/>
                <a:gd name="T41" fmla="*/ 19 h 36"/>
                <a:gd name="T42" fmla="*/ 176 w 569"/>
                <a:gd name="T43" fmla="*/ 18 h 36"/>
                <a:gd name="T44" fmla="*/ 158 w 569"/>
                <a:gd name="T45" fmla="*/ 16 h 36"/>
                <a:gd name="T46" fmla="*/ 140 w 569"/>
                <a:gd name="T47" fmla="*/ 15 h 36"/>
                <a:gd name="T48" fmla="*/ 123 w 569"/>
                <a:gd name="T49" fmla="*/ 13 h 36"/>
                <a:gd name="T50" fmla="*/ 105 w 569"/>
                <a:gd name="T51" fmla="*/ 12 h 36"/>
                <a:gd name="T52" fmla="*/ 88 w 569"/>
                <a:gd name="T53" fmla="*/ 10 h 36"/>
                <a:gd name="T54" fmla="*/ 70 w 569"/>
                <a:gd name="T55" fmla="*/ 8 h 36"/>
                <a:gd name="T56" fmla="*/ 52 w 569"/>
                <a:gd name="T57" fmla="*/ 6 h 36"/>
                <a:gd name="T58" fmla="*/ 35 w 569"/>
                <a:gd name="T59" fmla="*/ 4 h 36"/>
                <a:gd name="T60" fmla="*/ 17 w 569"/>
                <a:gd name="T61" fmla="*/ 2 h 36"/>
                <a:gd name="T62" fmla="*/ 0 w 569"/>
                <a:gd name="T63" fmla="*/ 0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36">
                  <a:moveTo>
                    <a:pt x="568" y="35"/>
                  </a:moveTo>
                  <a:lnTo>
                    <a:pt x="532" y="34"/>
                  </a:lnTo>
                  <a:lnTo>
                    <a:pt x="515" y="33"/>
                  </a:lnTo>
                  <a:lnTo>
                    <a:pt x="497" y="33"/>
                  </a:lnTo>
                  <a:lnTo>
                    <a:pt x="479" y="32"/>
                  </a:lnTo>
                  <a:lnTo>
                    <a:pt x="461" y="32"/>
                  </a:lnTo>
                  <a:lnTo>
                    <a:pt x="444" y="31"/>
                  </a:lnTo>
                  <a:lnTo>
                    <a:pt x="426" y="31"/>
                  </a:lnTo>
                  <a:lnTo>
                    <a:pt x="408" y="30"/>
                  </a:lnTo>
                  <a:lnTo>
                    <a:pt x="390" y="29"/>
                  </a:lnTo>
                  <a:lnTo>
                    <a:pt x="372" y="29"/>
                  </a:lnTo>
                  <a:lnTo>
                    <a:pt x="354" y="28"/>
                  </a:lnTo>
                  <a:lnTo>
                    <a:pt x="336" y="27"/>
                  </a:lnTo>
                  <a:lnTo>
                    <a:pt x="319" y="27"/>
                  </a:lnTo>
                  <a:lnTo>
                    <a:pt x="301" y="26"/>
                  </a:lnTo>
                  <a:lnTo>
                    <a:pt x="283" y="25"/>
                  </a:lnTo>
                  <a:lnTo>
                    <a:pt x="265" y="24"/>
                  </a:lnTo>
                  <a:lnTo>
                    <a:pt x="247" y="23"/>
                  </a:lnTo>
                  <a:lnTo>
                    <a:pt x="229" y="21"/>
                  </a:lnTo>
                  <a:lnTo>
                    <a:pt x="212" y="20"/>
                  </a:lnTo>
                  <a:lnTo>
                    <a:pt x="194" y="19"/>
                  </a:lnTo>
                  <a:lnTo>
                    <a:pt x="176" y="18"/>
                  </a:lnTo>
                  <a:lnTo>
                    <a:pt x="158" y="16"/>
                  </a:lnTo>
                  <a:lnTo>
                    <a:pt x="140" y="15"/>
                  </a:lnTo>
                  <a:lnTo>
                    <a:pt x="123" y="13"/>
                  </a:lnTo>
                  <a:lnTo>
                    <a:pt x="105" y="12"/>
                  </a:lnTo>
                  <a:lnTo>
                    <a:pt x="88" y="10"/>
                  </a:lnTo>
                  <a:lnTo>
                    <a:pt x="70" y="8"/>
                  </a:lnTo>
                  <a:lnTo>
                    <a:pt x="52" y="6"/>
                  </a:lnTo>
                  <a:lnTo>
                    <a:pt x="35" y="4"/>
                  </a:lnTo>
                  <a:lnTo>
                    <a:pt x="17" y="2"/>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88" name="Freeform 17">
              <a:extLst>
                <a:ext uri="{FF2B5EF4-FFF2-40B4-BE49-F238E27FC236}">
                  <a16:creationId xmlns:a16="http://schemas.microsoft.com/office/drawing/2014/main" id="{21F509DB-82A9-FE81-6093-BA7D897F865E}"/>
                </a:ext>
              </a:extLst>
            </p:cNvPr>
            <p:cNvSpPr>
              <a:spLocks/>
            </p:cNvSpPr>
            <p:nvPr/>
          </p:nvSpPr>
          <p:spPr bwMode="auto">
            <a:xfrm>
              <a:off x="3988" y="2746"/>
              <a:ext cx="616" cy="48"/>
            </a:xfrm>
            <a:custGeom>
              <a:avLst/>
              <a:gdLst>
                <a:gd name="T0" fmla="*/ 615 w 616"/>
                <a:gd name="T1" fmla="*/ 0 h 48"/>
                <a:gd name="T2" fmla="*/ 576 w 616"/>
                <a:gd name="T3" fmla="*/ 2 h 48"/>
                <a:gd name="T4" fmla="*/ 557 w 616"/>
                <a:gd name="T5" fmla="*/ 3 h 48"/>
                <a:gd name="T6" fmla="*/ 538 w 616"/>
                <a:gd name="T7" fmla="*/ 4 h 48"/>
                <a:gd name="T8" fmla="*/ 518 w 616"/>
                <a:gd name="T9" fmla="*/ 5 h 48"/>
                <a:gd name="T10" fmla="*/ 499 w 616"/>
                <a:gd name="T11" fmla="*/ 6 h 48"/>
                <a:gd name="T12" fmla="*/ 480 w 616"/>
                <a:gd name="T13" fmla="*/ 7 h 48"/>
                <a:gd name="T14" fmla="*/ 460 w 616"/>
                <a:gd name="T15" fmla="*/ 8 h 48"/>
                <a:gd name="T16" fmla="*/ 441 w 616"/>
                <a:gd name="T17" fmla="*/ 8 h 48"/>
                <a:gd name="T18" fmla="*/ 422 w 616"/>
                <a:gd name="T19" fmla="*/ 9 h 48"/>
                <a:gd name="T20" fmla="*/ 402 w 616"/>
                <a:gd name="T21" fmla="*/ 10 h 48"/>
                <a:gd name="T22" fmla="*/ 383 w 616"/>
                <a:gd name="T23" fmla="*/ 10 h 48"/>
                <a:gd name="T24" fmla="*/ 364 w 616"/>
                <a:gd name="T25" fmla="*/ 11 h 48"/>
                <a:gd name="T26" fmla="*/ 344 w 616"/>
                <a:gd name="T27" fmla="*/ 12 h 48"/>
                <a:gd name="T28" fmla="*/ 325 w 616"/>
                <a:gd name="T29" fmla="*/ 12 h 48"/>
                <a:gd name="T30" fmla="*/ 306 w 616"/>
                <a:gd name="T31" fmla="*/ 13 h 48"/>
                <a:gd name="T32" fmla="*/ 286 w 616"/>
                <a:gd name="T33" fmla="*/ 14 h 48"/>
                <a:gd name="T34" fmla="*/ 267 w 616"/>
                <a:gd name="T35" fmla="*/ 15 h 48"/>
                <a:gd name="T36" fmla="*/ 248 w 616"/>
                <a:gd name="T37" fmla="*/ 16 h 48"/>
                <a:gd name="T38" fmla="*/ 229 w 616"/>
                <a:gd name="T39" fmla="*/ 18 h 48"/>
                <a:gd name="T40" fmla="*/ 210 w 616"/>
                <a:gd name="T41" fmla="*/ 19 h 48"/>
                <a:gd name="T42" fmla="*/ 190 w 616"/>
                <a:gd name="T43" fmla="*/ 20 h 48"/>
                <a:gd name="T44" fmla="*/ 171 w 616"/>
                <a:gd name="T45" fmla="*/ 22 h 48"/>
                <a:gd name="T46" fmla="*/ 152 w 616"/>
                <a:gd name="T47" fmla="*/ 24 h 48"/>
                <a:gd name="T48" fmla="*/ 133 w 616"/>
                <a:gd name="T49" fmla="*/ 26 h 48"/>
                <a:gd name="T50" fmla="*/ 114 w 616"/>
                <a:gd name="T51" fmla="*/ 28 h 48"/>
                <a:gd name="T52" fmla="*/ 94 w 616"/>
                <a:gd name="T53" fmla="*/ 31 h 48"/>
                <a:gd name="T54" fmla="*/ 76 w 616"/>
                <a:gd name="T55" fmla="*/ 34 h 48"/>
                <a:gd name="T56" fmla="*/ 56 w 616"/>
                <a:gd name="T57" fmla="*/ 36 h 48"/>
                <a:gd name="T58" fmla="*/ 37 w 616"/>
                <a:gd name="T59" fmla="*/ 40 h 48"/>
                <a:gd name="T60" fmla="*/ 18 w 616"/>
                <a:gd name="T61" fmla="*/ 43 h 48"/>
                <a:gd name="T62" fmla="*/ 0 w 616"/>
                <a:gd name="T63" fmla="*/ 47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6" h="48">
                  <a:moveTo>
                    <a:pt x="615" y="0"/>
                  </a:moveTo>
                  <a:lnTo>
                    <a:pt x="576" y="2"/>
                  </a:lnTo>
                  <a:lnTo>
                    <a:pt x="557" y="3"/>
                  </a:lnTo>
                  <a:lnTo>
                    <a:pt x="538" y="4"/>
                  </a:lnTo>
                  <a:lnTo>
                    <a:pt x="518" y="5"/>
                  </a:lnTo>
                  <a:lnTo>
                    <a:pt x="499" y="6"/>
                  </a:lnTo>
                  <a:lnTo>
                    <a:pt x="480" y="7"/>
                  </a:lnTo>
                  <a:lnTo>
                    <a:pt x="460" y="8"/>
                  </a:lnTo>
                  <a:lnTo>
                    <a:pt x="441" y="8"/>
                  </a:lnTo>
                  <a:lnTo>
                    <a:pt x="422" y="9"/>
                  </a:lnTo>
                  <a:lnTo>
                    <a:pt x="402" y="10"/>
                  </a:lnTo>
                  <a:lnTo>
                    <a:pt x="383" y="10"/>
                  </a:lnTo>
                  <a:lnTo>
                    <a:pt x="364" y="11"/>
                  </a:lnTo>
                  <a:lnTo>
                    <a:pt x="344" y="12"/>
                  </a:lnTo>
                  <a:lnTo>
                    <a:pt x="325" y="12"/>
                  </a:lnTo>
                  <a:lnTo>
                    <a:pt x="306" y="13"/>
                  </a:lnTo>
                  <a:lnTo>
                    <a:pt x="286" y="14"/>
                  </a:lnTo>
                  <a:lnTo>
                    <a:pt x="267" y="15"/>
                  </a:lnTo>
                  <a:lnTo>
                    <a:pt x="248" y="16"/>
                  </a:lnTo>
                  <a:lnTo>
                    <a:pt x="229" y="18"/>
                  </a:lnTo>
                  <a:lnTo>
                    <a:pt x="210" y="19"/>
                  </a:lnTo>
                  <a:lnTo>
                    <a:pt x="190" y="20"/>
                  </a:lnTo>
                  <a:lnTo>
                    <a:pt x="171" y="22"/>
                  </a:lnTo>
                  <a:lnTo>
                    <a:pt x="152" y="24"/>
                  </a:lnTo>
                  <a:lnTo>
                    <a:pt x="133" y="26"/>
                  </a:lnTo>
                  <a:lnTo>
                    <a:pt x="114" y="28"/>
                  </a:lnTo>
                  <a:lnTo>
                    <a:pt x="94" y="31"/>
                  </a:lnTo>
                  <a:lnTo>
                    <a:pt x="76" y="34"/>
                  </a:lnTo>
                  <a:lnTo>
                    <a:pt x="56" y="36"/>
                  </a:lnTo>
                  <a:lnTo>
                    <a:pt x="37" y="40"/>
                  </a:lnTo>
                  <a:lnTo>
                    <a:pt x="18" y="43"/>
                  </a:lnTo>
                  <a:lnTo>
                    <a:pt x="0" y="4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89" name="Freeform 18">
              <a:extLst>
                <a:ext uri="{FF2B5EF4-FFF2-40B4-BE49-F238E27FC236}">
                  <a16:creationId xmlns:a16="http://schemas.microsoft.com/office/drawing/2014/main" id="{4198B150-72F0-8F54-A533-1888F9368189}"/>
                </a:ext>
              </a:extLst>
            </p:cNvPr>
            <p:cNvSpPr>
              <a:spLocks/>
            </p:cNvSpPr>
            <p:nvPr/>
          </p:nvSpPr>
          <p:spPr bwMode="auto">
            <a:xfrm>
              <a:off x="4011" y="2628"/>
              <a:ext cx="616" cy="119"/>
            </a:xfrm>
            <a:custGeom>
              <a:avLst/>
              <a:gdLst>
                <a:gd name="T0" fmla="*/ 615 w 616"/>
                <a:gd name="T1" fmla="*/ 0 h 119"/>
                <a:gd name="T2" fmla="*/ 580 w 616"/>
                <a:gd name="T3" fmla="*/ 0 h 119"/>
                <a:gd name="T4" fmla="*/ 562 w 616"/>
                <a:gd name="T5" fmla="*/ 2 h 119"/>
                <a:gd name="T6" fmla="*/ 543 w 616"/>
                <a:gd name="T7" fmla="*/ 3 h 119"/>
                <a:gd name="T8" fmla="*/ 524 w 616"/>
                <a:gd name="T9" fmla="*/ 4 h 119"/>
                <a:gd name="T10" fmla="*/ 505 w 616"/>
                <a:gd name="T11" fmla="*/ 6 h 119"/>
                <a:gd name="T12" fmla="*/ 485 w 616"/>
                <a:gd name="T13" fmla="*/ 8 h 119"/>
                <a:gd name="T14" fmla="*/ 466 w 616"/>
                <a:gd name="T15" fmla="*/ 11 h 119"/>
                <a:gd name="T16" fmla="*/ 446 w 616"/>
                <a:gd name="T17" fmla="*/ 14 h 119"/>
                <a:gd name="T18" fmla="*/ 426 w 616"/>
                <a:gd name="T19" fmla="*/ 17 h 119"/>
                <a:gd name="T20" fmla="*/ 406 w 616"/>
                <a:gd name="T21" fmla="*/ 20 h 119"/>
                <a:gd name="T22" fmla="*/ 386 w 616"/>
                <a:gd name="T23" fmla="*/ 24 h 119"/>
                <a:gd name="T24" fmla="*/ 365 w 616"/>
                <a:gd name="T25" fmla="*/ 27 h 119"/>
                <a:gd name="T26" fmla="*/ 345 w 616"/>
                <a:gd name="T27" fmla="*/ 31 h 119"/>
                <a:gd name="T28" fmla="*/ 325 w 616"/>
                <a:gd name="T29" fmla="*/ 35 h 119"/>
                <a:gd name="T30" fmla="*/ 304 w 616"/>
                <a:gd name="T31" fmla="*/ 40 h 119"/>
                <a:gd name="T32" fmla="*/ 283 w 616"/>
                <a:gd name="T33" fmla="*/ 44 h 119"/>
                <a:gd name="T34" fmla="*/ 263 w 616"/>
                <a:gd name="T35" fmla="*/ 48 h 119"/>
                <a:gd name="T36" fmla="*/ 243 w 616"/>
                <a:gd name="T37" fmla="*/ 53 h 119"/>
                <a:gd name="T38" fmla="*/ 223 w 616"/>
                <a:gd name="T39" fmla="*/ 58 h 119"/>
                <a:gd name="T40" fmla="*/ 203 w 616"/>
                <a:gd name="T41" fmla="*/ 63 h 119"/>
                <a:gd name="T42" fmla="*/ 183 w 616"/>
                <a:gd name="T43" fmla="*/ 68 h 119"/>
                <a:gd name="T44" fmla="*/ 163 w 616"/>
                <a:gd name="T45" fmla="*/ 72 h 119"/>
                <a:gd name="T46" fmla="*/ 144 w 616"/>
                <a:gd name="T47" fmla="*/ 78 h 119"/>
                <a:gd name="T48" fmla="*/ 125 w 616"/>
                <a:gd name="T49" fmla="*/ 83 h 119"/>
                <a:gd name="T50" fmla="*/ 106 w 616"/>
                <a:gd name="T51" fmla="*/ 88 h 119"/>
                <a:gd name="T52" fmla="*/ 87 w 616"/>
                <a:gd name="T53" fmla="*/ 93 h 119"/>
                <a:gd name="T54" fmla="*/ 69 w 616"/>
                <a:gd name="T55" fmla="*/ 98 h 119"/>
                <a:gd name="T56" fmla="*/ 51 w 616"/>
                <a:gd name="T57" fmla="*/ 103 h 119"/>
                <a:gd name="T58" fmla="*/ 34 w 616"/>
                <a:gd name="T59" fmla="*/ 108 h 119"/>
                <a:gd name="T60" fmla="*/ 17 w 616"/>
                <a:gd name="T61" fmla="*/ 112 h 119"/>
                <a:gd name="T62" fmla="*/ 0 w 616"/>
                <a:gd name="T63" fmla="*/ 118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16" h="119">
                  <a:moveTo>
                    <a:pt x="615" y="0"/>
                  </a:moveTo>
                  <a:lnTo>
                    <a:pt x="580" y="0"/>
                  </a:lnTo>
                  <a:lnTo>
                    <a:pt x="562" y="2"/>
                  </a:lnTo>
                  <a:lnTo>
                    <a:pt x="543" y="3"/>
                  </a:lnTo>
                  <a:lnTo>
                    <a:pt x="524" y="4"/>
                  </a:lnTo>
                  <a:lnTo>
                    <a:pt x="505" y="6"/>
                  </a:lnTo>
                  <a:lnTo>
                    <a:pt x="485" y="8"/>
                  </a:lnTo>
                  <a:lnTo>
                    <a:pt x="466" y="11"/>
                  </a:lnTo>
                  <a:lnTo>
                    <a:pt x="446" y="14"/>
                  </a:lnTo>
                  <a:lnTo>
                    <a:pt x="426" y="17"/>
                  </a:lnTo>
                  <a:lnTo>
                    <a:pt x="406" y="20"/>
                  </a:lnTo>
                  <a:lnTo>
                    <a:pt x="386" y="24"/>
                  </a:lnTo>
                  <a:lnTo>
                    <a:pt x="365" y="27"/>
                  </a:lnTo>
                  <a:lnTo>
                    <a:pt x="345" y="31"/>
                  </a:lnTo>
                  <a:lnTo>
                    <a:pt x="325" y="35"/>
                  </a:lnTo>
                  <a:lnTo>
                    <a:pt x="304" y="40"/>
                  </a:lnTo>
                  <a:lnTo>
                    <a:pt x="283" y="44"/>
                  </a:lnTo>
                  <a:lnTo>
                    <a:pt x="263" y="48"/>
                  </a:lnTo>
                  <a:lnTo>
                    <a:pt x="243" y="53"/>
                  </a:lnTo>
                  <a:lnTo>
                    <a:pt x="223" y="58"/>
                  </a:lnTo>
                  <a:lnTo>
                    <a:pt x="203" y="63"/>
                  </a:lnTo>
                  <a:lnTo>
                    <a:pt x="183" y="68"/>
                  </a:lnTo>
                  <a:lnTo>
                    <a:pt x="163" y="72"/>
                  </a:lnTo>
                  <a:lnTo>
                    <a:pt x="144" y="78"/>
                  </a:lnTo>
                  <a:lnTo>
                    <a:pt x="125" y="83"/>
                  </a:lnTo>
                  <a:lnTo>
                    <a:pt x="106" y="88"/>
                  </a:lnTo>
                  <a:lnTo>
                    <a:pt x="87" y="93"/>
                  </a:lnTo>
                  <a:lnTo>
                    <a:pt x="69" y="98"/>
                  </a:lnTo>
                  <a:lnTo>
                    <a:pt x="51" y="103"/>
                  </a:lnTo>
                  <a:lnTo>
                    <a:pt x="34" y="108"/>
                  </a:lnTo>
                  <a:lnTo>
                    <a:pt x="17" y="112"/>
                  </a:lnTo>
                  <a:lnTo>
                    <a:pt x="0" y="11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0" name="Freeform 19">
              <a:extLst>
                <a:ext uri="{FF2B5EF4-FFF2-40B4-BE49-F238E27FC236}">
                  <a16:creationId xmlns:a16="http://schemas.microsoft.com/office/drawing/2014/main" id="{D4F061E6-98D4-EBA8-70F3-81435BAC7BB0}"/>
                </a:ext>
              </a:extLst>
            </p:cNvPr>
            <p:cNvSpPr>
              <a:spLocks/>
            </p:cNvSpPr>
            <p:nvPr/>
          </p:nvSpPr>
          <p:spPr bwMode="auto">
            <a:xfrm>
              <a:off x="4047" y="2510"/>
              <a:ext cx="569" cy="166"/>
            </a:xfrm>
            <a:custGeom>
              <a:avLst/>
              <a:gdLst>
                <a:gd name="T0" fmla="*/ 568 w 569"/>
                <a:gd name="T1" fmla="*/ 0 h 166"/>
                <a:gd name="T2" fmla="*/ 538 w 569"/>
                <a:gd name="T3" fmla="*/ 18 h 166"/>
                <a:gd name="T4" fmla="*/ 522 w 569"/>
                <a:gd name="T5" fmla="*/ 26 h 166"/>
                <a:gd name="T6" fmla="*/ 506 w 569"/>
                <a:gd name="T7" fmla="*/ 34 h 166"/>
                <a:gd name="T8" fmla="*/ 490 w 569"/>
                <a:gd name="T9" fmla="*/ 42 h 166"/>
                <a:gd name="T10" fmla="*/ 473 w 569"/>
                <a:gd name="T11" fmla="*/ 49 h 166"/>
                <a:gd name="T12" fmla="*/ 456 w 569"/>
                <a:gd name="T13" fmla="*/ 56 h 166"/>
                <a:gd name="T14" fmla="*/ 439 w 569"/>
                <a:gd name="T15" fmla="*/ 62 h 166"/>
                <a:gd name="T16" fmla="*/ 421 w 569"/>
                <a:gd name="T17" fmla="*/ 68 h 166"/>
                <a:gd name="T18" fmla="*/ 403 w 569"/>
                <a:gd name="T19" fmla="*/ 74 h 166"/>
                <a:gd name="T20" fmla="*/ 385 w 569"/>
                <a:gd name="T21" fmla="*/ 80 h 166"/>
                <a:gd name="T22" fmla="*/ 367 w 569"/>
                <a:gd name="T23" fmla="*/ 85 h 166"/>
                <a:gd name="T24" fmla="*/ 349 w 569"/>
                <a:gd name="T25" fmla="*/ 90 h 166"/>
                <a:gd name="T26" fmla="*/ 330 w 569"/>
                <a:gd name="T27" fmla="*/ 95 h 166"/>
                <a:gd name="T28" fmla="*/ 311 w 569"/>
                <a:gd name="T29" fmla="*/ 100 h 166"/>
                <a:gd name="T30" fmla="*/ 293 w 569"/>
                <a:gd name="T31" fmla="*/ 104 h 166"/>
                <a:gd name="T32" fmla="*/ 273 w 569"/>
                <a:gd name="T33" fmla="*/ 108 h 166"/>
                <a:gd name="T34" fmla="*/ 255 w 569"/>
                <a:gd name="T35" fmla="*/ 112 h 166"/>
                <a:gd name="T36" fmla="*/ 236 w 569"/>
                <a:gd name="T37" fmla="*/ 116 h 166"/>
                <a:gd name="T38" fmla="*/ 217 w 569"/>
                <a:gd name="T39" fmla="*/ 120 h 166"/>
                <a:gd name="T40" fmla="*/ 198 w 569"/>
                <a:gd name="T41" fmla="*/ 124 h 166"/>
                <a:gd name="T42" fmla="*/ 179 w 569"/>
                <a:gd name="T43" fmla="*/ 128 h 166"/>
                <a:gd name="T44" fmla="*/ 160 w 569"/>
                <a:gd name="T45" fmla="*/ 131 h 166"/>
                <a:gd name="T46" fmla="*/ 141 w 569"/>
                <a:gd name="T47" fmla="*/ 135 h 166"/>
                <a:gd name="T48" fmla="*/ 123 w 569"/>
                <a:gd name="T49" fmla="*/ 138 h 166"/>
                <a:gd name="T50" fmla="*/ 105 w 569"/>
                <a:gd name="T51" fmla="*/ 142 h 166"/>
                <a:gd name="T52" fmla="*/ 87 w 569"/>
                <a:gd name="T53" fmla="*/ 146 h 166"/>
                <a:gd name="T54" fmla="*/ 69 w 569"/>
                <a:gd name="T55" fmla="*/ 149 h 166"/>
                <a:gd name="T56" fmla="*/ 51 w 569"/>
                <a:gd name="T57" fmla="*/ 153 h 166"/>
                <a:gd name="T58" fmla="*/ 33 w 569"/>
                <a:gd name="T59" fmla="*/ 157 h 166"/>
                <a:gd name="T60" fmla="*/ 16 w 569"/>
                <a:gd name="T61" fmla="*/ 161 h 166"/>
                <a:gd name="T62" fmla="*/ 0 w 569"/>
                <a:gd name="T63" fmla="*/ 165 h 1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166">
                  <a:moveTo>
                    <a:pt x="568" y="0"/>
                  </a:moveTo>
                  <a:lnTo>
                    <a:pt x="538" y="18"/>
                  </a:lnTo>
                  <a:lnTo>
                    <a:pt x="522" y="26"/>
                  </a:lnTo>
                  <a:lnTo>
                    <a:pt x="506" y="34"/>
                  </a:lnTo>
                  <a:lnTo>
                    <a:pt x="490" y="42"/>
                  </a:lnTo>
                  <a:lnTo>
                    <a:pt x="473" y="49"/>
                  </a:lnTo>
                  <a:lnTo>
                    <a:pt x="456" y="56"/>
                  </a:lnTo>
                  <a:lnTo>
                    <a:pt x="439" y="62"/>
                  </a:lnTo>
                  <a:lnTo>
                    <a:pt x="421" y="68"/>
                  </a:lnTo>
                  <a:lnTo>
                    <a:pt x="403" y="74"/>
                  </a:lnTo>
                  <a:lnTo>
                    <a:pt x="385" y="80"/>
                  </a:lnTo>
                  <a:lnTo>
                    <a:pt x="367" y="85"/>
                  </a:lnTo>
                  <a:lnTo>
                    <a:pt x="349" y="90"/>
                  </a:lnTo>
                  <a:lnTo>
                    <a:pt x="330" y="95"/>
                  </a:lnTo>
                  <a:lnTo>
                    <a:pt x="311" y="100"/>
                  </a:lnTo>
                  <a:lnTo>
                    <a:pt x="293" y="104"/>
                  </a:lnTo>
                  <a:lnTo>
                    <a:pt x="273" y="108"/>
                  </a:lnTo>
                  <a:lnTo>
                    <a:pt x="255" y="112"/>
                  </a:lnTo>
                  <a:lnTo>
                    <a:pt x="236" y="116"/>
                  </a:lnTo>
                  <a:lnTo>
                    <a:pt x="217" y="120"/>
                  </a:lnTo>
                  <a:lnTo>
                    <a:pt x="198" y="124"/>
                  </a:lnTo>
                  <a:lnTo>
                    <a:pt x="179" y="128"/>
                  </a:lnTo>
                  <a:lnTo>
                    <a:pt x="160" y="131"/>
                  </a:lnTo>
                  <a:lnTo>
                    <a:pt x="141" y="135"/>
                  </a:lnTo>
                  <a:lnTo>
                    <a:pt x="123" y="138"/>
                  </a:lnTo>
                  <a:lnTo>
                    <a:pt x="105" y="142"/>
                  </a:lnTo>
                  <a:lnTo>
                    <a:pt x="87" y="146"/>
                  </a:lnTo>
                  <a:lnTo>
                    <a:pt x="69" y="149"/>
                  </a:lnTo>
                  <a:lnTo>
                    <a:pt x="51" y="153"/>
                  </a:lnTo>
                  <a:lnTo>
                    <a:pt x="33" y="157"/>
                  </a:lnTo>
                  <a:lnTo>
                    <a:pt x="16" y="161"/>
                  </a:lnTo>
                  <a:lnTo>
                    <a:pt x="0" y="16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1" name="Freeform 20">
              <a:extLst>
                <a:ext uri="{FF2B5EF4-FFF2-40B4-BE49-F238E27FC236}">
                  <a16:creationId xmlns:a16="http://schemas.microsoft.com/office/drawing/2014/main" id="{1DAEA290-1D90-D5CA-4D12-BC9C86A92D11}"/>
                </a:ext>
              </a:extLst>
            </p:cNvPr>
            <p:cNvSpPr>
              <a:spLocks/>
            </p:cNvSpPr>
            <p:nvPr/>
          </p:nvSpPr>
          <p:spPr bwMode="auto">
            <a:xfrm>
              <a:off x="4035" y="2416"/>
              <a:ext cx="522" cy="213"/>
            </a:xfrm>
            <a:custGeom>
              <a:avLst/>
              <a:gdLst>
                <a:gd name="T0" fmla="*/ 521 w 522"/>
                <a:gd name="T1" fmla="*/ 0 h 213"/>
                <a:gd name="T2" fmla="*/ 491 w 522"/>
                <a:gd name="T3" fmla="*/ 22 h 213"/>
                <a:gd name="T4" fmla="*/ 477 w 522"/>
                <a:gd name="T5" fmla="*/ 33 h 213"/>
                <a:gd name="T6" fmla="*/ 462 w 522"/>
                <a:gd name="T7" fmla="*/ 43 h 213"/>
                <a:gd name="T8" fmla="*/ 447 w 522"/>
                <a:gd name="T9" fmla="*/ 52 h 213"/>
                <a:gd name="T10" fmla="*/ 431 w 522"/>
                <a:gd name="T11" fmla="*/ 61 h 213"/>
                <a:gd name="T12" fmla="*/ 416 w 522"/>
                <a:gd name="T13" fmla="*/ 70 h 213"/>
                <a:gd name="T14" fmla="*/ 401 w 522"/>
                <a:gd name="T15" fmla="*/ 78 h 213"/>
                <a:gd name="T16" fmla="*/ 385 w 522"/>
                <a:gd name="T17" fmla="*/ 86 h 213"/>
                <a:gd name="T18" fmla="*/ 369 w 522"/>
                <a:gd name="T19" fmla="*/ 93 h 213"/>
                <a:gd name="T20" fmla="*/ 353 w 522"/>
                <a:gd name="T21" fmla="*/ 100 h 213"/>
                <a:gd name="T22" fmla="*/ 337 w 522"/>
                <a:gd name="T23" fmla="*/ 107 h 213"/>
                <a:gd name="T24" fmla="*/ 321 w 522"/>
                <a:gd name="T25" fmla="*/ 114 h 213"/>
                <a:gd name="T26" fmla="*/ 305 w 522"/>
                <a:gd name="T27" fmla="*/ 120 h 213"/>
                <a:gd name="T28" fmla="*/ 288 w 522"/>
                <a:gd name="T29" fmla="*/ 126 h 213"/>
                <a:gd name="T30" fmla="*/ 271 w 522"/>
                <a:gd name="T31" fmla="*/ 131 h 213"/>
                <a:gd name="T32" fmla="*/ 255 w 522"/>
                <a:gd name="T33" fmla="*/ 137 h 213"/>
                <a:gd name="T34" fmla="*/ 238 w 522"/>
                <a:gd name="T35" fmla="*/ 142 h 213"/>
                <a:gd name="T36" fmla="*/ 221 w 522"/>
                <a:gd name="T37" fmla="*/ 147 h 213"/>
                <a:gd name="T38" fmla="*/ 205 w 522"/>
                <a:gd name="T39" fmla="*/ 152 h 213"/>
                <a:gd name="T40" fmla="*/ 188 w 522"/>
                <a:gd name="T41" fmla="*/ 157 h 213"/>
                <a:gd name="T42" fmla="*/ 171 w 522"/>
                <a:gd name="T43" fmla="*/ 162 h 213"/>
                <a:gd name="T44" fmla="*/ 154 w 522"/>
                <a:gd name="T45" fmla="*/ 167 h 213"/>
                <a:gd name="T46" fmla="*/ 137 w 522"/>
                <a:gd name="T47" fmla="*/ 172 h 213"/>
                <a:gd name="T48" fmla="*/ 120 w 522"/>
                <a:gd name="T49" fmla="*/ 176 h 213"/>
                <a:gd name="T50" fmla="*/ 103 w 522"/>
                <a:gd name="T51" fmla="*/ 181 h 213"/>
                <a:gd name="T52" fmla="*/ 85 w 522"/>
                <a:gd name="T53" fmla="*/ 186 h 213"/>
                <a:gd name="T54" fmla="*/ 68 w 522"/>
                <a:gd name="T55" fmla="*/ 191 h 213"/>
                <a:gd name="T56" fmla="*/ 51 w 522"/>
                <a:gd name="T57" fmla="*/ 196 h 213"/>
                <a:gd name="T58" fmla="*/ 34 w 522"/>
                <a:gd name="T59" fmla="*/ 201 h 213"/>
                <a:gd name="T60" fmla="*/ 17 w 522"/>
                <a:gd name="T61" fmla="*/ 206 h 213"/>
                <a:gd name="T62" fmla="*/ 0 w 522"/>
                <a:gd name="T63" fmla="*/ 212 h 2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2" h="213">
                  <a:moveTo>
                    <a:pt x="521" y="0"/>
                  </a:moveTo>
                  <a:lnTo>
                    <a:pt x="491" y="22"/>
                  </a:lnTo>
                  <a:lnTo>
                    <a:pt x="477" y="33"/>
                  </a:lnTo>
                  <a:lnTo>
                    <a:pt x="462" y="43"/>
                  </a:lnTo>
                  <a:lnTo>
                    <a:pt x="447" y="52"/>
                  </a:lnTo>
                  <a:lnTo>
                    <a:pt x="431" y="61"/>
                  </a:lnTo>
                  <a:lnTo>
                    <a:pt x="416" y="70"/>
                  </a:lnTo>
                  <a:lnTo>
                    <a:pt x="401" y="78"/>
                  </a:lnTo>
                  <a:lnTo>
                    <a:pt x="385" y="86"/>
                  </a:lnTo>
                  <a:lnTo>
                    <a:pt x="369" y="93"/>
                  </a:lnTo>
                  <a:lnTo>
                    <a:pt x="353" y="100"/>
                  </a:lnTo>
                  <a:lnTo>
                    <a:pt x="337" y="107"/>
                  </a:lnTo>
                  <a:lnTo>
                    <a:pt x="321" y="114"/>
                  </a:lnTo>
                  <a:lnTo>
                    <a:pt x="305" y="120"/>
                  </a:lnTo>
                  <a:lnTo>
                    <a:pt x="288" y="126"/>
                  </a:lnTo>
                  <a:lnTo>
                    <a:pt x="271" y="131"/>
                  </a:lnTo>
                  <a:lnTo>
                    <a:pt x="255" y="137"/>
                  </a:lnTo>
                  <a:lnTo>
                    <a:pt x="238" y="142"/>
                  </a:lnTo>
                  <a:lnTo>
                    <a:pt x="221" y="147"/>
                  </a:lnTo>
                  <a:lnTo>
                    <a:pt x="205" y="152"/>
                  </a:lnTo>
                  <a:lnTo>
                    <a:pt x="188" y="157"/>
                  </a:lnTo>
                  <a:lnTo>
                    <a:pt x="171" y="162"/>
                  </a:lnTo>
                  <a:lnTo>
                    <a:pt x="154" y="167"/>
                  </a:lnTo>
                  <a:lnTo>
                    <a:pt x="137" y="172"/>
                  </a:lnTo>
                  <a:lnTo>
                    <a:pt x="120" y="176"/>
                  </a:lnTo>
                  <a:lnTo>
                    <a:pt x="103" y="181"/>
                  </a:lnTo>
                  <a:lnTo>
                    <a:pt x="85" y="186"/>
                  </a:lnTo>
                  <a:lnTo>
                    <a:pt x="68" y="191"/>
                  </a:lnTo>
                  <a:lnTo>
                    <a:pt x="51" y="196"/>
                  </a:lnTo>
                  <a:lnTo>
                    <a:pt x="34" y="201"/>
                  </a:lnTo>
                  <a:lnTo>
                    <a:pt x="17" y="206"/>
                  </a:lnTo>
                  <a:lnTo>
                    <a:pt x="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2" name="Freeform 21">
              <a:extLst>
                <a:ext uri="{FF2B5EF4-FFF2-40B4-BE49-F238E27FC236}">
                  <a16:creationId xmlns:a16="http://schemas.microsoft.com/office/drawing/2014/main" id="{C834A82D-17CA-E03C-4408-74BDB3537C3E}"/>
                </a:ext>
              </a:extLst>
            </p:cNvPr>
            <p:cNvSpPr>
              <a:spLocks/>
            </p:cNvSpPr>
            <p:nvPr/>
          </p:nvSpPr>
          <p:spPr bwMode="auto">
            <a:xfrm>
              <a:off x="3988" y="2356"/>
              <a:ext cx="521" cy="249"/>
            </a:xfrm>
            <a:custGeom>
              <a:avLst/>
              <a:gdLst>
                <a:gd name="T0" fmla="*/ 520 w 521"/>
                <a:gd name="T1" fmla="*/ 0 h 249"/>
                <a:gd name="T2" fmla="*/ 486 w 521"/>
                <a:gd name="T3" fmla="*/ 12 h 249"/>
                <a:gd name="T4" fmla="*/ 470 w 521"/>
                <a:gd name="T5" fmla="*/ 18 h 249"/>
                <a:gd name="T6" fmla="*/ 453 w 521"/>
                <a:gd name="T7" fmla="*/ 25 h 249"/>
                <a:gd name="T8" fmla="*/ 436 w 521"/>
                <a:gd name="T9" fmla="*/ 32 h 249"/>
                <a:gd name="T10" fmla="*/ 420 w 521"/>
                <a:gd name="T11" fmla="*/ 39 h 249"/>
                <a:gd name="T12" fmla="*/ 404 w 521"/>
                <a:gd name="T13" fmla="*/ 47 h 249"/>
                <a:gd name="T14" fmla="*/ 387 w 521"/>
                <a:gd name="T15" fmla="*/ 54 h 249"/>
                <a:gd name="T16" fmla="*/ 371 w 521"/>
                <a:gd name="T17" fmla="*/ 62 h 249"/>
                <a:gd name="T18" fmla="*/ 355 w 521"/>
                <a:gd name="T19" fmla="*/ 70 h 249"/>
                <a:gd name="T20" fmla="*/ 339 w 521"/>
                <a:gd name="T21" fmla="*/ 78 h 249"/>
                <a:gd name="T22" fmla="*/ 323 w 521"/>
                <a:gd name="T23" fmla="*/ 87 h 249"/>
                <a:gd name="T24" fmla="*/ 307 w 521"/>
                <a:gd name="T25" fmla="*/ 95 h 249"/>
                <a:gd name="T26" fmla="*/ 291 w 521"/>
                <a:gd name="T27" fmla="*/ 104 h 249"/>
                <a:gd name="T28" fmla="*/ 275 w 521"/>
                <a:gd name="T29" fmla="*/ 112 h 249"/>
                <a:gd name="T30" fmla="*/ 259 w 521"/>
                <a:gd name="T31" fmla="*/ 121 h 249"/>
                <a:gd name="T32" fmla="*/ 243 w 521"/>
                <a:gd name="T33" fmla="*/ 130 h 249"/>
                <a:gd name="T34" fmla="*/ 228 w 521"/>
                <a:gd name="T35" fmla="*/ 138 h 249"/>
                <a:gd name="T36" fmla="*/ 212 w 521"/>
                <a:gd name="T37" fmla="*/ 147 h 249"/>
                <a:gd name="T38" fmla="*/ 196 w 521"/>
                <a:gd name="T39" fmla="*/ 156 h 249"/>
                <a:gd name="T40" fmla="*/ 180 w 521"/>
                <a:gd name="T41" fmla="*/ 164 h 249"/>
                <a:gd name="T42" fmla="*/ 164 w 521"/>
                <a:gd name="T43" fmla="*/ 173 h 249"/>
                <a:gd name="T44" fmla="*/ 148 w 521"/>
                <a:gd name="T45" fmla="*/ 181 h 249"/>
                <a:gd name="T46" fmla="*/ 132 w 521"/>
                <a:gd name="T47" fmla="*/ 190 h 249"/>
                <a:gd name="T48" fmla="*/ 115 w 521"/>
                <a:gd name="T49" fmla="*/ 198 h 249"/>
                <a:gd name="T50" fmla="*/ 99 w 521"/>
                <a:gd name="T51" fmla="*/ 206 h 249"/>
                <a:gd name="T52" fmla="*/ 83 w 521"/>
                <a:gd name="T53" fmla="*/ 213 h 249"/>
                <a:gd name="T54" fmla="*/ 66 w 521"/>
                <a:gd name="T55" fmla="*/ 221 h 249"/>
                <a:gd name="T56" fmla="*/ 50 w 521"/>
                <a:gd name="T57" fmla="*/ 228 h 249"/>
                <a:gd name="T58" fmla="*/ 33 w 521"/>
                <a:gd name="T59" fmla="*/ 235 h 249"/>
                <a:gd name="T60" fmla="*/ 16 w 521"/>
                <a:gd name="T61" fmla="*/ 242 h 249"/>
                <a:gd name="T62" fmla="*/ 0 w 521"/>
                <a:gd name="T63" fmla="*/ 248 h 2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1" h="249">
                  <a:moveTo>
                    <a:pt x="520" y="0"/>
                  </a:moveTo>
                  <a:lnTo>
                    <a:pt x="486" y="12"/>
                  </a:lnTo>
                  <a:lnTo>
                    <a:pt x="470" y="18"/>
                  </a:lnTo>
                  <a:lnTo>
                    <a:pt x="453" y="25"/>
                  </a:lnTo>
                  <a:lnTo>
                    <a:pt x="436" y="32"/>
                  </a:lnTo>
                  <a:lnTo>
                    <a:pt x="420" y="39"/>
                  </a:lnTo>
                  <a:lnTo>
                    <a:pt x="404" y="47"/>
                  </a:lnTo>
                  <a:lnTo>
                    <a:pt x="387" y="54"/>
                  </a:lnTo>
                  <a:lnTo>
                    <a:pt x="371" y="62"/>
                  </a:lnTo>
                  <a:lnTo>
                    <a:pt x="355" y="70"/>
                  </a:lnTo>
                  <a:lnTo>
                    <a:pt x="339" y="78"/>
                  </a:lnTo>
                  <a:lnTo>
                    <a:pt x="323" y="87"/>
                  </a:lnTo>
                  <a:lnTo>
                    <a:pt x="307" y="95"/>
                  </a:lnTo>
                  <a:lnTo>
                    <a:pt x="291" y="104"/>
                  </a:lnTo>
                  <a:lnTo>
                    <a:pt x="275" y="112"/>
                  </a:lnTo>
                  <a:lnTo>
                    <a:pt x="259" y="121"/>
                  </a:lnTo>
                  <a:lnTo>
                    <a:pt x="243" y="130"/>
                  </a:lnTo>
                  <a:lnTo>
                    <a:pt x="228" y="138"/>
                  </a:lnTo>
                  <a:lnTo>
                    <a:pt x="212" y="147"/>
                  </a:lnTo>
                  <a:lnTo>
                    <a:pt x="196" y="156"/>
                  </a:lnTo>
                  <a:lnTo>
                    <a:pt x="180" y="164"/>
                  </a:lnTo>
                  <a:lnTo>
                    <a:pt x="164" y="173"/>
                  </a:lnTo>
                  <a:lnTo>
                    <a:pt x="148" y="181"/>
                  </a:lnTo>
                  <a:lnTo>
                    <a:pt x="132" y="190"/>
                  </a:lnTo>
                  <a:lnTo>
                    <a:pt x="115" y="198"/>
                  </a:lnTo>
                  <a:lnTo>
                    <a:pt x="99" y="206"/>
                  </a:lnTo>
                  <a:lnTo>
                    <a:pt x="83" y="213"/>
                  </a:lnTo>
                  <a:lnTo>
                    <a:pt x="66" y="221"/>
                  </a:lnTo>
                  <a:lnTo>
                    <a:pt x="50" y="228"/>
                  </a:lnTo>
                  <a:lnTo>
                    <a:pt x="33" y="235"/>
                  </a:lnTo>
                  <a:lnTo>
                    <a:pt x="16" y="242"/>
                  </a:lnTo>
                  <a:lnTo>
                    <a:pt x="0" y="24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3" name="Freeform 22">
              <a:extLst>
                <a:ext uri="{FF2B5EF4-FFF2-40B4-BE49-F238E27FC236}">
                  <a16:creationId xmlns:a16="http://schemas.microsoft.com/office/drawing/2014/main" id="{08B05037-BF25-59EA-D574-458A7C6AA156}"/>
                </a:ext>
              </a:extLst>
            </p:cNvPr>
            <p:cNvSpPr>
              <a:spLocks/>
            </p:cNvSpPr>
            <p:nvPr/>
          </p:nvSpPr>
          <p:spPr bwMode="auto">
            <a:xfrm>
              <a:off x="3715" y="2328"/>
              <a:ext cx="712" cy="289"/>
            </a:xfrm>
            <a:custGeom>
              <a:avLst/>
              <a:gdLst>
                <a:gd name="T0" fmla="*/ 711 w 712"/>
                <a:gd name="T1" fmla="*/ 5 h 289"/>
                <a:gd name="T2" fmla="*/ 688 w 712"/>
                <a:gd name="T3" fmla="*/ 0 h 289"/>
                <a:gd name="T4" fmla="*/ 676 w 712"/>
                <a:gd name="T5" fmla="*/ 0 h 289"/>
                <a:gd name="T6" fmla="*/ 664 w 712"/>
                <a:gd name="T7" fmla="*/ 0 h 289"/>
                <a:gd name="T8" fmla="*/ 652 w 712"/>
                <a:gd name="T9" fmla="*/ 1 h 289"/>
                <a:gd name="T10" fmla="*/ 640 w 712"/>
                <a:gd name="T11" fmla="*/ 2 h 289"/>
                <a:gd name="T12" fmla="*/ 628 w 712"/>
                <a:gd name="T13" fmla="*/ 5 h 289"/>
                <a:gd name="T14" fmla="*/ 615 w 712"/>
                <a:gd name="T15" fmla="*/ 8 h 289"/>
                <a:gd name="T16" fmla="*/ 603 w 712"/>
                <a:gd name="T17" fmla="*/ 11 h 289"/>
                <a:gd name="T18" fmla="*/ 591 w 712"/>
                <a:gd name="T19" fmla="*/ 16 h 289"/>
                <a:gd name="T20" fmla="*/ 578 w 712"/>
                <a:gd name="T21" fmla="*/ 20 h 289"/>
                <a:gd name="T22" fmla="*/ 565 w 712"/>
                <a:gd name="T23" fmla="*/ 26 h 289"/>
                <a:gd name="T24" fmla="*/ 553 w 712"/>
                <a:gd name="T25" fmla="*/ 31 h 289"/>
                <a:gd name="T26" fmla="*/ 540 w 712"/>
                <a:gd name="T27" fmla="*/ 37 h 289"/>
                <a:gd name="T28" fmla="*/ 527 w 712"/>
                <a:gd name="T29" fmla="*/ 43 h 289"/>
                <a:gd name="T30" fmla="*/ 515 w 712"/>
                <a:gd name="T31" fmla="*/ 50 h 289"/>
                <a:gd name="T32" fmla="*/ 502 w 712"/>
                <a:gd name="T33" fmla="*/ 57 h 289"/>
                <a:gd name="T34" fmla="*/ 490 w 712"/>
                <a:gd name="T35" fmla="*/ 64 h 289"/>
                <a:gd name="T36" fmla="*/ 477 w 712"/>
                <a:gd name="T37" fmla="*/ 71 h 289"/>
                <a:gd name="T38" fmla="*/ 465 w 712"/>
                <a:gd name="T39" fmla="*/ 78 h 289"/>
                <a:gd name="T40" fmla="*/ 453 w 712"/>
                <a:gd name="T41" fmla="*/ 86 h 289"/>
                <a:gd name="T42" fmla="*/ 441 w 712"/>
                <a:gd name="T43" fmla="*/ 93 h 289"/>
                <a:gd name="T44" fmla="*/ 429 w 712"/>
                <a:gd name="T45" fmla="*/ 101 h 289"/>
                <a:gd name="T46" fmla="*/ 417 w 712"/>
                <a:gd name="T47" fmla="*/ 108 h 289"/>
                <a:gd name="T48" fmla="*/ 406 w 712"/>
                <a:gd name="T49" fmla="*/ 115 h 289"/>
                <a:gd name="T50" fmla="*/ 394 w 712"/>
                <a:gd name="T51" fmla="*/ 122 h 289"/>
                <a:gd name="T52" fmla="*/ 383 w 712"/>
                <a:gd name="T53" fmla="*/ 129 h 289"/>
                <a:gd name="T54" fmla="*/ 372 w 712"/>
                <a:gd name="T55" fmla="*/ 136 h 289"/>
                <a:gd name="T56" fmla="*/ 362 w 712"/>
                <a:gd name="T57" fmla="*/ 142 h 289"/>
                <a:gd name="T58" fmla="*/ 351 w 712"/>
                <a:gd name="T59" fmla="*/ 148 h 289"/>
                <a:gd name="T60" fmla="*/ 341 w 712"/>
                <a:gd name="T61" fmla="*/ 153 h 289"/>
                <a:gd name="T62" fmla="*/ 332 w 712"/>
                <a:gd name="T63" fmla="*/ 158 h 289"/>
                <a:gd name="T64" fmla="*/ 311 w 712"/>
                <a:gd name="T65" fmla="*/ 168 h 289"/>
                <a:gd name="T66" fmla="*/ 301 w 712"/>
                <a:gd name="T67" fmla="*/ 173 h 289"/>
                <a:gd name="T68" fmla="*/ 291 w 712"/>
                <a:gd name="T69" fmla="*/ 178 h 289"/>
                <a:gd name="T70" fmla="*/ 281 w 712"/>
                <a:gd name="T71" fmla="*/ 183 h 289"/>
                <a:gd name="T72" fmla="*/ 271 w 712"/>
                <a:gd name="T73" fmla="*/ 188 h 289"/>
                <a:gd name="T74" fmla="*/ 261 w 712"/>
                <a:gd name="T75" fmla="*/ 193 h 289"/>
                <a:gd name="T76" fmla="*/ 251 w 712"/>
                <a:gd name="T77" fmla="*/ 198 h 289"/>
                <a:gd name="T78" fmla="*/ 241 w 712"/>
                <a:gd name="T79" fmla="*/ 203 h 289"/>
                <a:gd name="T80" fmla="*/ 231 w 712"/>
                <a:gd name="T81" fmla="*/ 208 h 289"/>
                <a:gd name="T82" fmla="*/ 221 w 712"/>
                <a:gd name="T83" fmla="*/ 213 h 289"/>
                <a:gd name="T84" fmla="*/ 211 w 712"/>
                <a:gd name="T85" fmla="*/ 218 h 289"/>
                <a:gd name="T86" fmla="*/ 201 w 712"/>
                <a:gd name="T87" fmla="*/ 222 h 289"/>
                <a:gd name="T88" fmla="*/ 191 w 712"/>
                <a:gd name="T89" fmla="*/ 227 h 289"/>
                <a:gd name="T90" fmla="*/ 181 w 712"/>
                <a:gd name="T91" fmla="*/ 232 h 289"/>
                <a:gd name="T92" fmla="*/ 171 w 712"/>
                <a:gd name="T93" fmla="*/ 236 h 289"/>
                <a:gd name="T94" fmla="*/ 160 w 712"/>
                <a:gd name="T95" fmla="*/ 240 h 289"/>
                <a:gd name="T96" fmla="*/ 150 w 712"/>
                <a:gd name="T97" fmla="*/ 244 h 289"/>
                <a:gd name="T98" fmla="*/ 140 w 712"/>
                <a:gd name="T99" fmla="*/ 248 h 289"/>
                <a:gd name="T100" fmla="*/ 129 w 712"/>
                <a:gd name="T101" fmla="*/ 252 h 289"/>
                <a:gd name="T102" fmla="*/ 119 w 712"/>
                <a:gd name="T103" fmla="*/ 256 h 289"/>
                <a:gd name="T104" fmla="*/ 109 w 712"/>
                <a:gd name="T105" fmla="*/ 260 h 289"/>
                <a:gd name="T106" fmla="*/ 98 w 712"/>
                <a:gd name="T107" fmla="*/ 264 h 289"/>
                <a:gd name="T108" fmla="*/ 87 w 712"/>
                <a:gd name="T109" fmla="*/ 267 h 289"/>
                <a:gd name="T110" fmla="*/ 77 w 712"/>
                <a:gd name="T111" fmla="*/ 270 h 289"/>
                <a:gd name="T112" fmla="*/ 66 w 712"/>
                <a:gd name="T113" fmla="*/ 273 h 289"/>
                <a:gd name="T114" fmla="*/ 55 w 712"/>
                <a:gd name="T115" fmla="*/ 276 h 289"/>
                <a:gd name="T116" fmla="*/ 45 w 712"/>
                <a:gd name="T117" fmla="*/ 279 h 289"/>
                <a:gd name="T118" fmla="*/ 33 w 712"/>
                <a:gd name="T119" fmla="*/ 282 h 289"/>
                <a:gd name="T120" fmla="*/ 23 w 712"/>
                <a:gd name="T121" fmla="*/ 284 h 289"/>
                <a:gd name="T122" fmla="*/ 11 w 712"/>
                <a:gd name="T123" fmla="*/ 286 h 289"/>
                <a:gd name="T124" fmla="*/ 0 w 712"/>
                <a:gd name="T125" fmla="*/ 288 h 2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2" h="289">
                  <a:moveTo>
                    <a:pt x="711" y="5"/>
                  </a:moveTo>
                  <a:lnTo>
                    <a:pt x="688" y="0"/>
                  </a:lnTo>
                  <a:lnTo>
                    <a:pt x="676" y="0"/>
                  </a:lnTo>
                  <a:lnTo>
                    <a:pt x="664" y="0"/>
                  </a:lnTo>
                  <a:lnTo>
                    <a:pt x="652" y="1"/>
                  </a:lnTo>
                  <a:lnTo>
                    <a:pt x="640" y="2"/>
                  </a:lnTo>
                  <a:lnTo>
                    <a:pt x="628" y="5"/>
                  </a:lnTo>
                  <a:lnTo>
                    <a:pt x="615" y="8"/>
                  </a:lnTo>
                  <a:lnTo>
                    <a:pt x="603" y="11"/>
                  </a:lnTo>
                  <a:lnTo>
                    <a:pt x="591" y="16"/>
                  </a:lnTo>
                  <a:lnTo>
                    <a:pt x="578" y="20"/>
                  </a:lnTo>
                  <a:lnTo>
                    <a:pt x="565" y="26"/>
                  </a:lnTo>
                  <a:lnTo>
                    <a:pt x="553" y="31"/>
                  </a:lnTo>
                  <a:lnTo>
                    <a:pt x="540" y="37"/>
                  </a:lnTo>
                  <a:lnTo>
                    <a:pt x="527" y="43"/>
                  </a:lnTo>
                  <a:lnTo>
                    <a:pt x="515" y="50"/>
                  </a:lnTo>
                  <a:lnTo>
                    <a:pt x="502" y="57"/>
                  </a:lnTo>
                  <a:lnTo>
                    <a:pt x="490" y="64"/>
                  </a:lnTo>
                  <a:lnTo>
                    <a:pt x="477" y="71"/>
                  </a:lnTo>
                  <a:lnTo>
                    <a:pt x="465" y="78"/>
                  </a:lnTo>
                  <a:lnTo>
                    <a:pt x="453" y="86"/>
                  </a:lnTo>
                  <a:lnTo>
                    <a:pt x="441" y="93"/>
                  </a:lnTo>
                  <a:lnTo>
                    <a:pt x="429" y="101"/>
                  </a:lnTo>
                  <a:lnTo>
                    <a:pt x="417" y="108"/>
                  </a:lnTo>
                  <a:lnTo>
                    <a:pt x="406" y="115"/>
                  </a:lnTo>
                  <a:lnTo>
                    <a:pt x="394" y="122"/>
                  </a:lnTo>
                  <a:lnTo>
                    <a:pt x="383" y="129"/>
                  </a:lnTo>
                  <a:lnTo>
                    <a:pt x="372" y="136"/>
                  </a:lnTo>
                  <a:lnTo>
                    <a:pt x="362" y="142"/>
                  </a:lnTo>
                  <a:lnTo>
                    <a:pt x="351" y="148"/>
                  </a:lnTo>
                  <a:lnTo>
                    <a:pt x="341" y="153"/>
                  </a:lnTo>
                  <a:lnTo>
                    <a:pt x="332" y="158"/>
                  </a:lnTo>
                  <a:lnTo>
                    <a:pt x="311" y="168"/>
                  </a:lnTo>
                  <a:lnTo>
                    <a:pt x="301" y="173"/>
                  </a:lnTo>
                  <a:lnTo>
                    <a:pt x="291" y="178"/>
                  </a:lnTo>
                  <a:lnTo>
                    <a:pt x="281" y="183"/>
                  </a:lnTo>
                  <a:lnTo>
                    <a:pt x="271" y="188"/>
                  </a:lnTo>
                  <a:lnTo>
                    <a:pt x="261" y="193"/>
                  </a:lnTo>
                  <a:lnTo>
                    <a:pt x="251" y="198"/>
                  </a:lnTo>
                  <a:lnTo>
                    <a:pt x="241" y="203"/>
                  </a:lnTo>
                  <a:lnTo>
                    <a:pt x="231" y="208"/>
                  </a:lnTo>
                  <a:lnTo>
                    <a:pt x="221" y="213"/>
                  </a:lnTo>
                  <a:lnTo>
                    <a:pt x="211" y="218"/>
                  </a:lnTo>
                  <a:lnTo>
                    <a:pt x="201" y="222"/>
                  </a:lnTo>
                  <a:lnTo>
                    <a:pt x="191" y="227"/>
                  </a:lnTo>
                  <a:lnTo>
                    <a:pt x="181" y="232"/>
                  </a:lnTo>
                  <a:lnTo>
                    <a:pt x="171" y="236"/>
                  </a:lnTo>
                  <a:lnTo>
                    <a:pt x="160" y="240"/>
                  </a:lnTo>
                  <a:lnTo>
                    <a:pt x="150" y="244"/>
                  </a:lnTo>
                  <a:lnTo>
                    <a:pt x="140" y="248"/>
                  </a:lnTo>
                  <a:lnTo>
                    <a:pt x="129" y="252"/>
                  </a:lnTo>
                  <a:lnTo>
                    <a:pt x="119" y="256"/>
                  </a:lnTo>
                  <a:lnTo>
                    <a:pt x="109" y="260"/>
                  </a:lnTo>
                  <a:lnTo>
                    <a:pt x="98" y="264"/>
                  </a:lnTo>
                  <a:lnTo>
                    <a:pt x="87" y="267"/>
                  </a:lnTo>
                  <a:lnTo>
                    <a:pt x="77" y="270"/>
                  </a:lnTo>
                  <a:lnTo>
                    <a:pt x="66" y="273"/>
                  </a:lnTo>
                  <a:lnTo>
                    <a:pt x="55" y="276"/>
                  </a:lnTo>
                  <a:lnTo>
                    <a:pt x="45" y="279"/>
                  </a:lnTo>
                  <a:lnTo>
                    <a:pt x="33" y="282"/>
                  </a:lnTo>
                  <a:lnTo>
                    <a:pt x="23" y="284"/>
                  </a:lnTo>
                  <a:lnTo>
                    <a:pt x="11" y="286"/>
                  </a:lnTo>
                  <a:lnTo>
                    <a:pt x="0" y="2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4" name="Freeform 23">
              <a:extLst>
                <a:ext uri="{FF2B5EF4-FFF2-40B4-BE49-F238E27FC236}">
                  <a16:creationId xmlns:a16="http://schemas.microsoft.com/office/drawing/2014/main" id="{8A48FAD8-59D3-88C5-E10D-9E69EEE502BA}"/>
                </a:ext>
              </a:extLst>
            </p:cNvPr>
            <p:cNvSpPr>
              <a:spLocks/>
            </p:cNvSpPr>
            <p:nvPr/>
          </p:nvSpPr>
          <p:spPr bwMode="auto">
            <a:xfrm>
              <a:off x="3774" y="2604"/>
              <a:ext cx="238" cy="15"/>
            </a:xfrm>
            <a:custGeom>
              <a:avLst/>
              <a:gdLst>
                <a:gd name="T0" fmla="*/ 237 w 238"/>
                <a:gd name="T1" fmla="*/ 0 h 15"/>
                <a:gd name="T2" fmla="*/ 222 w 238"/>
                <a:gd name="T3" fmla="*/ 2 h 15"/>
                <a:gd name="T4" fmla="*/ 215 w 238"/>
                <a:gd name="T5" fmla="*/ 2 h 15"/>
                <a:gd name="T6" fmla="*/ 208 w 238"/>
                <a:gd name="T7" fmla="*/ 3 h 15"/>
                <a:gd name="T8" fmla="*/ 200 w 238"/>
                <a:gd name="T9" fmla="*/ 4 h 15"/>
                <a:gd name="T10" fmla="*/ 193 w 238"/>
                <a:gd name="T11" fmla="*/ 4 h 15"/>
                <a:gd name="T12" fmla="*/ 186 w 238"/>
                <a:gd name="T13" fmla="*/ 5 h 15"/>
                <a:gd name="T14" fmla="*/ 178 w 238"/>
                <a:gd name="T15" fmla="*/ 6 h 15"/>
                <a:gd name="T16" fmla="*/ 171 w 238"/>
                <a:gd name="T17" fmla="*/ 6 h 15"/>
                <a:gd name="T18" fmla="*/ 164 w 238"/>
                <a:gd name="T19" fmla="*/ 7 h 15"/>
                <a:gd name="T20" fmla="*/ 156 w 238"/>
                <a:gd name="T21" fmla="*/ 8 h 15"/>
                <a:gd name="T22" fmla="*/ 149 w 238"/>
                <a:gd name="T23" fmla="*/ 9 h 15"/>
                <a:gd name="T24" fmla="*/ 141 w 238"/>
                <a:gd name="T25" fmla="*/ 9 h 15"/>
                <a:gd name="T26" fmla="*/ 134 w 238"/>
                <a:gd name="T27" fmla="*/ 10 h 15"/>
                <a:gd name="T28" fmla="*/ 126 w 238"/>
                <a:gd name="T29" fmla="*/ 11 h 15"/>
                <a:gd name="T30" fmla="*/ 119 w 238"/>
                <a:gd name="T31" fmla="*/ 11 h 15"/>
                <a:gd name="T32" fmla="*/ 112 w 238"/>
                <a:gd name="T33" fmla="*/ 12 h 15"/>
                <a:gd name="T34" fmla="*/ 104 w 238"/>
                <a:gd name="T35" fmla="*/ 12 h 15"/>
                <a:gd name="T36" fmla="*/ 97 w 238"/>
                <a:gd name="T37" fmla="*/ 13 h 15"/>
                <a:gd name="T38" fmla="*/ 89 w 238"/>
                <a:gd name="T39" fmla="*/ 13 h 15"/>
                <a:gd name="T40" fmla="*/ 82 w 238"/>
                <a:gd name="T41" fmla="*/ 14 h 15"/>
                <a:gd name="T42" fmla="*/ 74 w 238"/>
                <a:gd name="T43" fmla="*/ 14 h 15"/>
                <a:gd name="T44" fmla="*/ 67 w 238"/>
                <a:gd name="T45" fmla="*/ 14 h 15"/>
                <a:gd name="T46" fmla="*/ 60 w 238"/>
                <a:gd name="T47" fmla="*/ 14 h 15"/>
                <a:gd name="T48" fmla="*/ 52 w 238"/>
                <a:gd name="T49" fmla="*/ 14 h 15"/>
                <a:gd name="T50" fmla="*/ 45 w 238"/>
                <a:gd name="T51" fmla="*/ 14 h 15"/>
                <a:gd name="T52" fmla="*/ 37 w 238"/>
                <a:gd name="T53" fmla="*/ 14 h 15"/>
                <a:gd name="T54" fmla="*/ 30 w 238"/>
                <a:gd name="T55" fmla="*/ 14 h 15"/>
                <a:gd name="T56" fmla="*/ 22 w 238"/>
                <a:gd name="T57" fmla="*/ 14 h 15"/>
                <a:gd name="T58" fmla="*/ 15 w 238"/>
                <a:gd name="T59" fmla="*/ 13 h 15"/>
                <a:gd name="T60" fmla="*/ 8 w 238"/>
                <a:gd name="T61" fmla="*/ 12 h 15"/>
                <a:gd name="T62" fmla="*/ 0 w 238"/>
                <a:gd name="T63" fmla="*/ 12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8" h="15">
                  <a:moveTo>
                    <a:pt x="237" y="0"/>
                  </a:moveTo>
                  <a:lnTo>
                    <a:pt x="222" y="2"/>
                  </a:lnTo>
                  <a:lnTo>
                    <a:pt x="215" y="2"/>
                  </a:lnTo>
                  <a:lnTo>
                    <a:pt x="208" y="3"/>
                  </a:lnTo>
                  <a:lnTo>
                    <a:pt x="200" y="4"/>
                  </a:lnTo>
                  <a:lnTo>
                    <a:pt x="193" y="4"/>
                  </a:lnTo>
                  <a:lnTo>
                    <a:pt x="186" y="5"/>
                  </a:lnTo>
                  <a:lnTo>
                    <a:pt x="178" y="6"/>
                  </a:lnTo>
                  <a:lnTo>
                    <a:pt x="171" y="6"/>
                  </a:lnTo>
                  <a:lnTo>
                    <a:pt x="164" y="7"/>
                  </a:lnTo>
                  <a:lnTo>
                    <a:pt x="156" y="8"/>
                  </a:lnTo>
                  <a:lnTo>
                    <a:pt x="149" y="9"/>
                  </a:lnTo>
                  <a:lnTo>
                    <a:pt x="141" y="9"/>
                  </a:lnTo>
                  <a:lnTo>
                    <a:pt x="134" y="10"/>
                  </a:lnTo>
                  <a:lnTo>
                    <a:pt x="126" y="11"/>
                  </a:lnTo>
                  <a:lnTo>
                    <a:pt x="119" y="11"/>
                  </a:lnTo>
                  <a:lnTo>
                    <a:pt x="112" y="12"/>
                  </a:lnTo>
                  <a:lnTo>
                    <a:pt x="104" y="12"/>
                  </a:lnTo>
                  <a:lnTo>
                    <a:pt x="97" y="13"/>
                  </a:lnTo>
                  <a:lnTo>
                    <a:pt x="89" y="13"/>
                  </a:lnTo>
                  <a:lnTo>
                    <a:pt x="82" y="14"/>
                  </a:lnTo>
                  <a:lnTo>
                    <a:pt x="74" y="14"/>
                  </a:lnTo>
                  <a:lnTo>
                    <a:pt x="67" y="14"/>
                  </a:lnTo>
                  <a:lnTo>
                    <a:pt x="60" y="14"/>
                  </a:lnTo>
                  <a:lnTo>
                    <a:pt x="52" y="14"/>
                  </a:lnTo>
                  <a:lnTo>
                    <a:pt x="45" y="14"/>
                  </a:lnTo>
                  <a:lnTo>
                    <a:pt x="37" y="14"/>
                  </a:lnTo>
                  <a:lnTo>
                    <a:pt x="30" y="14"/>
                  </a:lnTo>
                  <a:lnTo>
                    <a:pt x="22" y="14"/>
                  </a:lnTo>
                  <a:lnTo>
                    <a:pt x="15" y="13"/>
                  </a:lnTo>
                  <a:lnTo>
                    <a:pt x="8" y="12"/>
                  </a:lnTo>
                  <a:lnTo>
                    <a:pt x="0" y="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5" name="Freeform 24">
              <a:extLst>
                <a:ext uri="{FF2B5EF4-FFF2-40B4-BE49-F238E27FC236}">
                  <a16:creationId xmlns:a16="http://schemas.microsoft.com/office/drawing/2014/main" id="{776E9DCB-FA38-DD2E-E7FB-13F6A36B08A4}"/>
                </a:ext>
              </a:extLst>
            </p:cNvPr>
            <p:cNvSpPr>
              <a:spLocks/>
            </p:cNvSpPr>
            <p:nvPr/>
          </p:nvSpPr>
          <p:spPr bwMode="auto">
            <a:xfrm>
              <a:off x="3502" y="2770"/>
              <a:ext cx="333" cy="142"/>
            </a:xfrm>
            <a:custGeom>
              <a:avLst/>
              <a:gdLst>
                <a:gd name="T0" fmla="*/ 0 w 333"/>
                <a:gd name="T1" fmla="*/ 0 h 142"/>
                <a:gd name="T2" fmla="*/ 19 w 333"/>
                <a:gd name="T3" fmla="*/ 0 h 142"/>
                <a:gd name="T4" fmla="*/ 28 w 333"/>
                <a:gd name="T5" fmla="*/ 1 h 142"/>
                <a:gd name="T6" fmla="*/ 39 w 333"/>
                <a:gd name="T7" fmla="*/ 2 h 142"/>
                <a:gd name="T8" fmla="*/ 49 w 333"/>
                <a:gd name="T9" fmla="*/ 4 h 142"/>
                <a:gd name="T10" fmla="*/ 60 w 333"/>
                <a:gd name="T11" fmla="*/ 6 h 142"/>
                <a:gd name="T12" fmla="*/ 72 w 333"/>
                <a:gd name="T13" fmla="*/ 8 h 142"/>
                <a:gd name="T14" fmla="*/ 83 w 333"/>
                <a:gd name="T15" fmla="*/ 10 h 142"/>
                <a:gd name="T16" fmla="*/ 94 w 333"/>
                <a:gd name="T17" fmla="*/ 13 h 142"/>
                <a:gd name="T18" fmla="*/ 106 w 333"/>
                <a:gd name="T19" fmla="*/ 16 h 142"/>
                <a:gd name="T20" fmla="*/ 118 w 333"/>
                <a:gd name="T21" fmla="*/ 20 h 142"/>
                <a:gd name="T22" fmla="*/ 130 w 333"/>
                <a:gd name="T23" fmla="*/ 24 h 142"/>
                <a:gd name="T24" fmla="*/ 142 w 333"/>
                <a:gd name="T25" fmla="*/ 28 h 142"/>
                <a:gd name="T26" fmla="*/ 154 w 333"/>
                <a:gd name="T27" fmla="*/ 32 h 142"/>
                <a:gd name="T28" fmla="*/ 166 w 333"/>
                <a:gd name="T29" fmla="*/ 36 h 142"/>
                <a:gd name="T30" fmla="*/ 178 w 333"/>
                <a:gd name="T31" fmla="*/ 41 h 142"/>
                <a:gd name="T32" fmla="*/ 190 w 333"/>
                <a:gd name="T33" fmla="*/ 46 h 142"/>
                <a:gd name="T34" fmla="*/ 202 w 333"/>
                <a:gd name="T35" fmla="*/ 51 h 142"/>
                <a:gd name="T36" fmla="*/ 213 w 333"/>
                <a:gd name="T37" fmla="*/ 56 h 142"/>
                <a:gd name="T38" fmla="*/ 225 w 333"/>
                <a:gd name="T39" fmla="*/ 62 h 142"/>
                <a:gd name="T40" fmla="*/ 236 w 333"/>
                <a:gd name="T41" fmla="*/ 68 h 142"/>
                <a:gd name="T42" fmla="*/ 247 w 333"/>
                <a:gd name="T43" fmla="*/ 74 h 142"/>
                <a:gd name="T44" fmla="*/ 257 w 333"/>
                <a:gd name="T45" fmla="*/ 80 h 142"/>
                <a:gd name="T46" fmla="*/ 267 w 333"/>
                <a:gd name="T47" fmla="*/ 86 h 142"/>
                <a:gd name="T48" fmla="*/ 277 w 333"/>
                <a:gd name="T49" fmla="*/ 92 h 142"/>
                <a:gd name="T50" fmla="*/ 286 w 333"/>
                <a:gd name="T51" fmla="*/ 99 h 142"/>
                <a:gd name="T52" fmla="*/ 295 w 333"/>
                <a:gd name="T53" fmla="*/ 106 h 142"/>
                <a:gd name="T54" fmla="*/ 304 w 333"/>
                <a:gd name="T55" fmla="*/ 112 h 142"/>
                <a:gd name="T56" fmla="*/ 312 w 333"/>
                <a:gd name="T57" fmla="*/ 120 h 142"/>
                <a:gd name="T58" fmla="*/ 319 w 333"/>
                <a:gd name="T59" fmla="*/ 126 h 142"/>
                <a:gd name="T60" fmla="*/ 325 w 333"/>
                <a:gd name="T61" fmla="*/ 134 h 142"/>
                <a:gd name="T62" fmla="*/ 332 w 333"/>
                <a:gd name="T63" fmla="*/ 141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142">
                  <a:moveTo>
                    <a:pt x="0" y="0"/>
                  </a:moveTo>
                  <a:lnTo>
                    <a:pt x="19" y="0"/>
                  </a:lnTo>
                  <a:lnTo>
                    <a:pt x="28" y="1"/>
                  </a:lnTo>
                  <a:lnTo>
                    <a:pt x="39" y="2"/>
                  </a:lnTo>
                  <a:lnTo>
                    <a:pt x="49" y="4"/>
                  </a:lnTo>
                  <a:lnTo>
                    <a:pt x="60" y="6"/>
                  </a:lnTo>
                  <a:lnTo>
                    <a:pt x="72" y="8"/>
                  </a:lnTo>
                  <a:lnTo>
                    <a:pt x="83" y="10"/>
                  </a:lnTo>
                  <a:lnTo>
                    <a:pt x="94" y="13"/>
                  </a:lnTo>
                  <a:lnTo>
                    <a:pt x="106" y="16"/>
                  </a:lnTo>
                  <a:lnTo>
                    <a:pt x="118" y="20"/>
                  </a:lnTo>
                  <a:lnTo>
                    <a:pt x="130" y="24"/>
                  </a:lnTo>
                  <a:lnTo>
                    <a:pt x="142" y="28"/>
                  </a:lnTo>
                  <a:lnTo>
                    <a:pt x="154" y="32"/>
                  </a:lnTo>
                  <a:lnTo>
                    <a:pt x="166" y="36"/>
                  </a:lnTo>
                  <a:lnTo>
                    <a:pt x="178" y="41"/>
                  </a:lnTo>
                  <a:lnTo>
                    <a:pt x="190" y="46"/>
                  </a:lnTo>
                  <a:lnTo>
                    <a:pt x="202" y="51"/>
                  </a:lnTo>
                  <a:lnTo>
                    <a:pt x="213" y="56"/>
                  </a:lnTo>
                  <a:lnTo>
                    <a:pt x="225" y="62"/>
                  </a:lnTo>
                  <a:lnTo>
                    <a:pt x="236" y="68"/>
                  </a:lnTo>
                  <a:lnTo>
                    <a:pt x="247" y="74"/>
                  </a:lnTo>
                  <a:lnTo>
                    <a:pt x="257" y="80"/>
                  </a:lnTo>
                  <a:lnTo>
                    <a:pt x="267" y="86"/>
                  </a:lnTo>
                  <a:lnTo>
                    <a:pt x="277" y="92"/>
                  </a:lnTo>
                  <a:lnTo>
                    <a:pt x="286" y="99"/>
                  </a:lnTo>
                  <a:lnTo>
                    <a:pt x="295" y="106"/>
                  </a:lnTo>
                  <a:lnTo>
                    <a:pt x="304" y="112"/>
                  </a:lnTo>
                  <a:lnTo>
                    <a:pt x="312" y="120"/>
                  </a:lnTo>
                  <a:lnTo>
                    <a:pt x="319" y="126"/>
                  </a:lnTo>
                  <a:lnTo>
                    <a:pt x="325" y="134"/>
                  </a:lnTo>
                  <a:lnTo>
                    <a:pt x="332" y="14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6" name="Freeform 25">
              <a:extLst>
                <a:ext uri="{FF2B5EF4-FFF2-40B4-BE49-F238E27FC236}">
                  <a16:creationId xmlns:a16="http://schemas.microsoft.com/office/drawing/2014/main" id="{127BA6B1-6076-EE14-F858-56819BC4566B}"/>
                </a:ext>
              </a:extLst>
            </p:cNvPr>
            <p:cNvSpPr>
              <a:spLocks/>
            </p:cNvSpPr>
            <p:nvPr/>
          </p:nvSpPr>
          <p:spPr bwMode="auto">
            <a:xfrm>
              <a:off x="3538" y="2694"/>
              <a:ext cx="379" cy="147"/>
            </a:xfrm>
            <a:custGeom>
              <a:avLst/>
              <a:gdLst>
                <a:gd name="T0" fmla="*/ 0 w 379"/>
                <a:gd name="T1" fmla="*/ 5 h 147"/>
                <a:gd name="T2" fmla="*/ 20 w 379"/>
                <a:gd name="T3" fmla="*/ 1 h 147"/>
                <a:gd name="T4" fmla="*/ 30 w 379"/>
                <a:gd name="T5" fmla="*/ 0 h 147"/>
                <a:gd name="T6" fmla="*/ 42 w 379"/>
                <a:gd name="T7" fmla="*/ 0 h 147"/>
                <a:gd name="T8" fmla="*/ 54 w 379"/>
                <a:gd name="T9" fmla="*/ 1 h 147"/>
                <a:gd name="T10" fmla="*/ 66 w 379"/>
                <a:gd name="T11" fmla="*/ 2 h 147"/>
                <a:gd name="T12" fmla="*/ 78 w 379"/>
                <a:gd name="T13" fmla="*/ 4 h 147"/>
                <a:gd name="T14" fmla="*/ 91 w 379"/>
                <a:gd name="T15" fmla="*/ 6 h 147"/>
                <a:gd name="T16" fmla="*/ 104 w 379"/>
                <a:gd name="T17" fmla="*/ 9 h 147"/>
                <a:gd name="T18" fmla="*/ 117 w 379"/>
                <a:gd name="T19" fmla="*/ 12 h 147"/>
                <a:gd name="T20" fmla="*/ 130 w 379"/>
                <a:gd name="T21" fmla="*/ 16 h 147"/>
                <a:gd name="T22" fmla="*/ 144 w 379"/>
                <a:gd name="T23" fmla="*/ 20 h 147"/>
                <a:gd name="T24" fmla="*/ 158 w 379"/>
                <a:gd name="T25" fmla="*/ 25 h 147"/>
                <a:gd name="T26" fmla="*/ 171 w 379"/>
                <a:gd name="T27" fmla="*/ 30 h 147"/>
                <a:gd name="T28" fmla="*/ 185 w 379"/>
                <a:gd name="T29" fmla="*/ 35 h 147"/>
                <a:gd name="T30" fmla="*/ 199 w 379"/>
                <a:gd name="T31" fmla="*/ 41 h 147"/>
                <a:gd name="T32" fmla="*/ 212 w 379"/>
                <a:gd name="T33" fmla="*/ 47 h 147"/>
                <a:gd name="T34" fmla="*/ 226 w 379"/>
                <a:gd name="T35" fmla="*/ 53 h 147"/>
                <a:gd name="T36" fmla="*/ 239 w 379"/>
                <a:gd name="T37" fmla="*/ 59 h 147"/>
                <a:gd name="T38" fmla="*/ 252 w 379"/>
                <a:gd name="T39" fmla="*/ 66 h 147"/>
                <a:gd name="T40" fmla="*/ 265 w 379"/>
                <a:gd name="T41" fmla="*/ 72 h 147"/>
                <a:gd name="T42" fmla="*/ 278 w 379"/>
                <a:gd name="T43" fmla="*/ 79 h 147"/>
                <a:gd name="T44" fmla="*/ 290 w 379"/>
                <a:gd name="T45" fmla="*/ 86 h 147"/>
                <a:gd name="T46" fmla="*/ 302 w 379"/>
                <a:gd name="T47" fmla="*/ 93 h 147"/>
                <a:gd name="T48" fmla="*/ 313 w 379"/>
                <a:gd name="T49" fmla="*/ 100 h 147"/>
                <a:gd name="T50" fmla="*/ 324 w 379"/>
                <a:gd name="T51" fmla="*/ 107 h 147"/>
                <a:gd name="T52" fmla="*/ 334 w 379"/>
                <a:gd name="T53" fmla="*/ 114 h 147"/>
                <a:gd name="T54" fmla="*/ 344 w 379"/>
                <a:gd name="T55" fmla="*/ 120 h 147"/>
                <a:gd name="T56" fmla="*/ 354 w 379"/>
                <a:gd name="T57" fmla="*/ 127 h 147"/>
                <a:gd name="T58" fmla="*/ 363 w 379"/>
                <a:gd name="T59" fmla="*/ 134 h 147"/>
                <a:gd name="T60" fmla="*/ 371 w 379"/>
                <a:gd name="T61" fmla="*/ 140 h 147"/>
                <a:gd name="T62" fmla="*/ 378 w 379"/>
                <a:gd name="T63" fmla="*/ 14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9" h="147">
                  <a:moveTo>
                    <a:pt x="0" y="5"/>
                  </a:moveTo>
                  <a:lnTo>
                    <a:pt x="20" y="1"/>
                  </a:lnTo>
                  <a:lnTo>
                    <a:pt x="30" y="0"/>
                  </a:lnTo>
                  <a:lnTo>
                    <a:pt x="42" y="0"/>
                  </a:lnTo>
                  <a:lnTo>
                    <a:pt x="54" y="1"/>
                  </a:lnTo>
                  <a:lnTo>
                    <a:pt x="66" y="2"/>
                  </a:lnTo>
                  <a:lnTo>
                    <a:pt x="78" y="4"/>
                  </a:lnTo>
                  <a:lnTo>
                    <a:pt x="91" y="6"/>
                  </a:lnTo>
                  <a:lnTo>
                    <a:pt x="104" y="9"/>
                  </a:lnTo>
                  <a:lnTo>
                    <a:pt x="117" y="12"/>
                  </a:lnTo>
                  <a:lnTo>
                    <a:pt x="130" y="16"/>
                  </a:lnTo>
                  <a:lnTo>
                    <a:pt x="144" y="20"/>
                  </a:lnTo>
                  <a:lnTo>
                    <a:pt x="158" y="25"/>
                  </a:lnTo>
                  <a:lnTo>
                    <a:pt x="171" y="30"/>
                  </a:lnTo>
                  <a:lnTo>
                    <a:pt x="185" y="35"/>
                  </a:lnTo>
                  <a:lnTo>
                    <a:pt x="199" y="41"/>
                  </a:lnTo>
                  <a:lnTo>
                    <a:pt x="212" y="47"/>
                  </a:lnTo>
                  <a:lnTo>
                    <a:pt x="226" y="53"/>
                  </a:lnTo>
                  <a:lnTo>
                    <a:pt x="239" y="59"/>
                  </a:lnTo>
                  <a:lnTo>
                    <a:pt x="252" y="66"/>
                  </a:lnTo>
                  <a:lnTo>
                    <a:pt x="265" y="72"/>
                  </a:lnTo>
                  <a:lnTo>
                    <a:pt x="278" y="79"/>
                  </a:lnTo>
                  <a:lnTo>
                    <a:pt x="290" y="86"/>
                  </a:lnTo>
                  <a:lnTo>
                    <a:pt x="302" y="93"/>
                  </a:lnTo>
                  <a:lnTo>
                    <a:pt x="313" y="100"/>
                  </a:lnTo>
                  <a:lnTo>
                    <a:pt x="324" y="107"/>
                  </a:lnTo>
                  <a:lnTo>
                    <a:pt x="334" y="114"/>
                  </a:lnTo>
                  <a:lnTo>
                    <a:pt x="344" y="120"/>
                  </a:lnTo>
                  <a:lnTo>
                    <a:pt x="354" y="127"/>
                  </a:lnTo>
                  <a:lnTo>
                    <a:pt x="363" y="134"/>
                  </a:lnTo>
                  <a:lnTo>
                    <a:pt x="371" y="140"/>
                  </a:lnTo>
                  <a:lnTo>
                    <a:pt x="378" y="14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7" name="Freeform 26">
              <a:extLst>
                <a:ext uri="{FF2B5EF4-FFF2-40B4-BE49-F238E27FC236}">
                  <a16:creationId xmlns:a16="http://schemas.microsoft.com/office/drawing/2014/main" id="{6B49F404-66B9-12F5-C6CC-E7E46DA4CD70}"/>
                </a:ext>
              </a:extLst>
            </p:cNvPr>
            <p:cNvSpPr>
              <a:spLocks/>
            </p:cNvSpPr>
            <p:nvPr/>
          </p:nvSpPr>
          <p:spPr bwMode="auto">
            <a:xfrm>
              <a:off x="3644" y="2646"/>
              <a:ext cx="380" cy="89"/>
            </a:xfrm>
            <a:custGeom>
              <a:avLst/>
              <a:gdLst>
                <a:gd name="T0" fmla="*/ 0 w 380"/>
                <a:gd name="T1" fmla="*/ 5 h 89"/>
                <a:gd name="T2" fmla="*/ 23 w 380"/>
                <a:gd name="T3" fmla="*/ 1 h 89"/>
                <a:gd name="T4" fmla="*/ 34 w 380"/>
                <a:gd name="T5" fmla="*/ 0 h 89"/>
                <a:gd name="T6" fmla="*/ 46 w 380"/>
                <a:gd name="T7" fmla="*/ 0 h 89"/>
                <a:gd name="T8" fmla="*/ 58 w 380"/>
                <a:gd name="T9" fmla="*/ 0 h 89"/>
                <a:gd name="T10" fmla="*/ 69 w 380"/>
                <a:gd name="T11" fmla="*/ 1 h 89"/>
                <a:gd name="T12" fmla="*/ 81 w 380"/>
                <a:gd name="T13" fmla="*/ 2 h 89"/>
                <a:gd name="T14" fmla="*/ 93 w 380"/>
                <a:gd name="T15" fmla="*/ 4 h 89"/>
                <a:gd name="T16" fmla="*/ 105 w 380"/>
                <a:gd name="T17" fmla="*/ 6 h 89"/>
                <a:gd name="T18" fmla="*/ 117 w 380"/>
                <a:gd name="T19" fmla="*/ 8 h 89"/>
                <a:gd name="T20" fmla="*/ 130 w 380"/>
                <a:gd name="T21" fmla="*/ 10 h 89"/>
                <a:gd name="T22" fmla="*/ 142 w 380"/>
                <a:gd name="T23" fmla="*/ 14 h 89"/>
                <a:gd name="T24" fmla="*/ 154 w 380"/>
                <a:gd name="T25" fmla="*/ 17 h 89"/>
                <a:gd name="T26" fmla="*/ 166 w 380"/>
                <a:gd name="T27" fmla="*/ 20 h 89"/>
                <a:gd name="T28" fmla="*/ 178 w 380"/>
                <a:gd name="T29" fmla="*/ 24 h 89"/>
                <a:gd name="T30" fmla="*/ 190 w 380"/>
                <a:gd name="T31" fmla="*/ 28 h 89"/>
                <a:gd name="T32" fmla="*/ 203 w 380"/>
                <a:gd name="T33" fmla="*/ 32 h 89"/>
                <a:gd name="T34" fmla="*/ 215 w 380"/>
                <a:gd name="T35" fmla="*/ 36 h 89"/>
                <a:gd name="T36" fmla="*/ 227 w 380"/>
                <a:gd name="T37" fmla="*/ 40 h 89"/>
                <a:gd name="T38" fmla="*/ 239 w 380"/>
                <a:gd name="T39" fmla="*/ 44 h 89"/>
                <a:gd name="T40" fmla="*/ 251 w 380"/>
                <a:gd name="T41" fmla="*/ 49 h 89"/>
                <a:gd name="T42" fmla="*/ 263 w 380"/>
                <a:gd name="T43" fmla="*/ 53 h 89"/>
                <a:gd name="T44" fmla="*/ 275 w 380"/>
                <a:gd name="T45" fmla="*/ 57 h 89"/>
                <a:gd name="T46" fmla="*/ 287 w 380"/>
                <a:gd name="T47" fmla="*/ 61 h 89"/>
                <a:gd name="T48" fmla="*/ 299 w 380"/>
                <a:gd name="T49" fmla="*/ 65 h 89"/>
                <a:gd name="T50" fmla="*/ 311 w 380"/>
                <a:gd name="T51" fmla="*/ 69 h 89"/>
                <a:gd name="T52" fmla="*/ 322 w 380"/>
                <a:gd name="T53" fmla="*/ 73 h 89"/>
                <a:gd name="T54" fmla="*/ 334 w 380"/>
                <a:gd name="T55" fmla="*/ 76 h 89"/>
                <a:gd name="T56" fmla="*/ 346 w 380"/>
                <a:gd name="T57" fmla="*/ 80 h 89"/>
                <a:gd name="T58" fmla="*/ 357 w 380"/>
                <a:gd name="T59" fmla="*/ 83 h 89"/>
                <a:gd name="T60" fmla="*/ 368 w 380"/>
                <a:gd name="T61" fmla="*/ 85 h 89"/>
                <a:gd name="T62" fmla="*/ 379 w 380"/>
                <a:gd name="T63" fmla="*/ 88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0" h="89">
                  <a:moveTo>
                    <a:pt x="0" y="5"/>
                  </a:moveTo>
                  <a:lnTo>
                    <a:pt x="23" y="1"/>
                  </a:lnTo>
                  <a:lnTo>
                    <a:pt x="34" y="0"/>
                  </a:lnTo>
                  <a:lnTo>
                    <a:pt x="46" y="0"/>
                  </a:lnTo>
                  <a:lnTo>
                    <a:pt x="58" y="0"/>
                  </a:lnTo>
                  <a:lnTo>
                    <a:pt x="69" y="1"/>
                  </a:lnTo>
                  <a:lnTo>
                    <a:pt x="81" y="2"/>
                  </a:lnTo>
                  <a:lnTo>
                    <a:pt x="93" y="4"/>
                  </a:lnTo>
                  <a:lnTo>
                    <a:pt x="105" y="6"/>
                  </a:lnTo>
                  <a:lnTo>
                    <a:pt x="117" y="8"/>
                  </a:lnTo>
                  <a:lnTo>
                    <a:pt x="130" y="10"/>
                  </a:lnTo>
                  <a:lnTo>
                    <a:pt x="142" y="14"/>
                  </a:lnTo>
                  <a:lnTo>
                    <a:pt x="154" y="17"/>
                  </a:lnTo>
                  <a:lnTo>
                    <a:pt x="166" y="20"/>
                  </a:lnTo>
                  <a:lnTo>
                    <a:pt x="178" y="24"/>
                  </a:lnTo>
                  <a:lnTo>
                    <a:pt x="190" y="28"/>
                  </a:lnTo>
                  <a:lnTo>
                    <a:pt x="203" y="32"/>
                  </a:lnTo>
                  <a:lnTo>
                    <a:pt x="215" y="36"/>
                  </a:lnTo>
                  <a:lnTo>
                    <a:pt x="227" y="40"/>
                  </a:lnTo>
                  <a:lnTo>
                    <a:pt x="239" y="44"/>
                  </a:lnTo>
                  <a:lnTo>
                    <a:pt x="251" y="49"/>
                  </a:lnTo>
                  <a:lnTo>
                    <a:pt x="263" y="53"/>
                  </a:lnTo>
                  <a:lnTo>
                    <a:pt x="275" y="57"/>
                  </a:lnTo>
                  <a:lnTo>
                    <a:pt x="287" y="61"/>
                  </a:lnTo>
                  <a:lnTo>
                    <a:pt x="299" y="65"/>
                  </a:lnTo>
                  <a:lnTo>
                    <a:pt x="311" y="69"/>
                  </a:lnTo>
                  <a:lnTo>
                    <a:pt x="322" y="73"/>
                  </a:lnTo>
                  <a:lnTo>
                    <a:pt x="334" y="76"/>
                  </a:lnTo>
                  <a:lnTo>
                    <a:pt x="346" y="80"/>
                  </a:lnTo>
                  <a:lnTo>
                    <a:pt x="357" y="83"/>
                  </a:lnTo>
                  <a:lnTo>
                    <a:pt x="368" y="85"/>
                  </a:lnTo>
                  <a:lnTo>
                    <a:pt x="379" y="8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8" name="Freeform 27">
              <a:extLst>
                <a:ext uri="{FF2B5EF4-FFF2-40B4-BE49-F238E27FC236}">
                  <a16:creationId xmlns:a16="http://schemas.microsoft.com/office/drawing/2014/main" id="{C4D8A789-E8FA-F6CE-0DAD-5BCE6F1019C6}"/>
                </a:ext>
              </a:extLst>
            </p:cNvPr>
            <p:cNvSpPr>
              <a:spLocks/>
            </p:cNvSpPr>
            <p:nvPr/>
          </p:nvSpPr>
          <p:spPr bwMode="auto">
            <a:xfrm>
              <a:off x="4256" y="1802"/>
              <a:ext cx="218" cy="296"/>
            </a:xfrm>
            <a:custGeom>
              <a:avLst/>
              <a:gdLst>
                <a:gd name="T0" fmla="*/ 217 w 218"/>
                <a:gd name="T1" fmla="*/ 0 h 296"/>
                <a:gd name="T2" fmla="*/ 199 w 218"/>
                <a:gd name="T3" fmla="*/ 2 h 296"/>
                <a:gd name="T4" fmla="*/ 191 w 218"/>
                <a:gd name="T5" fmla="*/ 4 h 296"/>
                <a:gd name="T6" fmla="*/ 184 w 218"/>
                <a:gd name="T7" fmla="*/ 6 h 296"/>
                <a:gd name="T8" fmla="*/ 178 w 218"/>
                <a:gd name="T9" fmla="*/ 10 h 296"/>
                <a:gd name="T10" fmla="*/ 172 w 218"/>
                <a:gd name="T11" fmla="*/ 14 h 296"/>
                <a:gd name="T12" fmla="*/ 166 w 218"/>
                <a:gd name="T13" fmla="*/ 18 h 296"/>
                <a:gd name="T14" fmla="*/ 162 w 218"/>
                <a:gd name="T15" fmla="*/ 24 h 296"/>
                <a:gd name="T16" fmla="*/ 157 w 218"/>
                <a:gd name="T17" fmla="*/ 29 h 296"/>
                <a:gd name="T18" fmla="*/ 154 w 218"/>
                <a:gd name="T19" fmla="*/ 35 h 296"/>
                <a:gd name="T20" fmla="*/ 150 w 218"/>
                <a:gd name="T21" fmla="*/ 42 h 296"/>
                <a:gd name="T22" fmla="*/ 147 w 218"/>
                <a:gd name="T23" fmla="*/ 48 h 296"/>
                <a:gd name="T24" fmla="*/ 144 w 218"/>
                <a:gd name="T25" fmla="*/ 55 h 296"/>
                <a:gd name="T26" fmla="*/ 142 w 218"/>
                <a:gd name="T27" fmla="*/ 62 h 296"/>
                <a:gd name="T28" fmla="*/ 139 w 218"/>
                <a:gd name="T29" fmla="*/ 70 h 296"/>
                <a:gd name="T30" fmla="*/ 137 w 218"/>
                <a:gd name="T31" fmla="*/ 77 h 296"/>
                <a:gd name="T32" fmla="*/ 135 w 218"/>
                <a:gd name="T33" fmla="*/ 84 h 296"/>
                <a:gd name="T34" fmla="*/ 133 w 218"/>
                <a:gd name="T35" fmla="*/ 92 h 296"/>
                <a:gd name="T36" fmla="*/ 131 w 218"/>
                <a:gd name="T37" fmla="*/ 100 h 296"/>
                <a:gd name="T38" fmla="*/ 129 w 218"/>
                <a:gd name="T39" fmla="*/ 107 h 296"/>
                <a:gd name="T40" fmla="*/ 126 w 218"/>
                <a:gd name="T41" fmla="*/ 115 h 296"/>
                <a:gd name="T42" fmla="*/ 124 w 218"/>
                <a:gd name="T43" fmla="*/ 122 h 296"/>
                <a:gd name="T44" fmla="*/ 122 w 218"/>
                <a:gd name="T45" fmla="*/ 129 h 296"/>
                <a:gd name="T46" fmla="*/ 120 w 218"/>
                <a:gd name="T47" fmla="*/ 136 h 296"/>
                <a:gd name="T48" fmla="*/ 117 w 218"/>
                <a:gd name="T49" fmla="*/ 143 h 296"/>
                <a:gd name="T50" fmla="*/ 114 w 218"/>
                <a:gd name="T51" fmla="*/ 149 h 296"/>
                <a:gd name="T52" fmla="*/ 110 w 218"/>
                <a:gd name="T53" fmla="*/ 155 h 296"/>
                <a:gd name="T54" fmla="*/ 106 w 218"/>
                <a:gd name="T55" fmla="*/ 160 h 296"/>
                <a:gd name="T56" fmla="*/ 102 w 218"/>
                <a:gd name="T57" fmla="*/ 165 h 296"/>
                <a:gd name="T58" fmla="*/ 98 w 218"/>
                <a:gd name="T59" fmla="*/ 170 h 296"/>
                <a:gd name="T60" fmla="*/ 92 w 218"/>
                <a:gd name="T61" fmla="*/ 174 h 296"/>
                <a:gd name="T62" fmla="*/ 87 w 218"/>
                <a:gd name="T63" fmla="*/ 177 h 296"/>
                <a:gd name="T64" fmla="*/ 77 w 218"/>
                <a:gd name="T65" fmla="*/ 182 h 296"/>
                <a:gd name="T66" fmla="*/ 73 w 218"/>
                <a:gd name="T67" fmla="*/ 184 h 296"/>
                <a:gd name="T68" fmla="*/ 68 w 218"/>
                <a:gd name="T69" fmla="*/ 186 h 296"/>
                <a:gd name="T70" fmla="*/ 64 w 218"/>
                <a:gd name="T71" fmla="*/ 189 h 296"/>
                <a:gd name="T72" fmla="*/ 59 w 218"/>
                <a:gd name="T73" fmla="*/ 191 h 296"/>
                <a:gd name="T74" fmla="*/ 55 w 218"/>
                <a:gd name="T75" fmla="*/ 194 h 296"/>
                <a:gd name="T76" fmla="*/ 50 w 218"/>
                <a:gd name="T77" fmla="*/ 196 h 296"/>
                <a:gd name="T78" fmla="*/ 46 w 218"/>
                <a:gd name="T79" fmla="*/ 199 h 296"/>
                <a:gd name="T80" fmla="*/ 42 w 218"/>
                <a:gd name="T81" fmla="*/ 202 h 296"/>
                <a:gd name="T82" fmla="*/ 38 w 218"/>
                <a:gd name="T83" fmla="*/ 205 h 296"/>
                <a:gd name="T84" fmla="*/ 34 w 218"/>
                <a:gd name="T85" fmla="*/ 208 h 296"/>
                <a:gd name="T86" fmla="*/ 31 w 218"/>
                <a:gd name="T87" fmla="*/ 211 h 296"/>
                <a:gd name="T88" fmla="*/ 27 w 218"/>
                <a:gd name="T89" fmla="*/ 214 h 296"/>
                <a:gd name="T90" fmla="*/ 24 w 218"/>
                <a:gd name="T91" fmla="*/ 217 h 296"/>
                <a:gd name="T92" fmla="*/ 20 w 218"/>
                <a:gd name="T93" fmla="*/ 220 h 296"/>
                <a:gd name="T94" fmla="*/ 18 w 218"/>
                <a:gd name="T95" fmla="*/ 224 h 296"/>
                <a:gd name="T96" fmla="*/ 15 w 218"/>
                <a:gd name="T97" fmla="*/ 228 h 296"/>
                <a:gd name="T98" fmla="*/ 12 w 218"/>
                <a:gd name="T99" fmla="*/ 232 h 296"/>
                <a:gd name="T100" fmla="*/ 10 w 218"/>
                <a:gd name="T101" fmla="*/ 235 h 296"/>
                <a:gd name="T102" fmla="*/ 8 w 218"/>
                <a:gd name="T103" fmla="*/ 239 h 296"/>
                <a:gd name="T104" fmla="*/ 6 w 218"/>
                <a:gd name="T105" fmla="*/ 244 h 296"/>
                <a:gd name="T106" fmla="*/ 4 w 218"/>
                <a:gd name="T107" fmla="*/ 248 h 296"/>
                <a:gd name="T108" fmla="*/ 3 w 218"/>
                <a:gd name="T109" fmla="*/ 252 h 296"/>
                <a:gd name="T110" fmla="*/ 2 w 218"/>
                <a:gd name="T111" fmla="*/ 257 h 296"/>
                <a:gd name="T112" fmla="*/ 1 w 218"/>
                <a:gd name="T113" fmla="*/ 262 h 296"/>
                <a:gd name="T114" fmla="*/ 0 w 218"/>
                <a:gd name="T115" fmla="*/ 267 h 296"/>
                <a:gd name="T116" fmla="*/ 0 w 218"/>
                <a:gd name="T117" fmla="*/ 272 h 296"/>
                <a:gd name="T118" fmla="*/ 1 w 218"/>
                <a:gd name="T119" fmla="*/ 278 h 296"/>
                <a:gd name="T120" fmla="*/ 1 w 218"/>
                <a:gd name="T121" fmla="*/ 283 h 296"/>
                <a:gd name="T122" fmla="*/ 2 w 218"/>
                <a:gd name="T123" fmla="*/ 289 h 296"/>
                <a:gd name="T124" fmla="*/ 4 w 218"/>
                <a:gd name="T125" fmla="*/ 295 h 2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8" h="296">
                  <a:moveTo>
                    <a:pt x="217" y="0"/>
                  </a:moveTo>
                  <a:lnTo>
                    <a:pt x="199" y="2"/>
                  </a:lnTo>
                  <a:lnTo>
                    <a:pt x="191" y="4"/>
                  </a:lnTo>
                  <a:lnTo>
                    <a:pt x="184" y="6"/>
                  </a:lnTo>
                  <a:lnTo>
                    <a:pt x="178" y="10"/>
                  </a:lnTo>
                  <a:lnTo>
                    <a:pt x="172" y="14"/>
                  </a:lnTo>
                  <a:lnTo>
                    <a:pt x="166" y="18"/>
                  </a:lnTo>
                  <a:lnTo>
                    <a:pt x="162" y="24"/>
                  </a:lnTo>
                  <a:lnTo>
                    <a:pt x="157" y="29"/>
                  </a:lnTo>
                  <a:lnTo>
                    <a:pt x="154" y="35"/>
                  </a:lnTo>
                  <a:lnTo>
                    <a:pt x="150" y="42"/>
                  </a:lnTo>
                  <a:lnTo>
                    <a:pt x="147" y="48"/>
                  </a:lnTo>
                  <a:lnTo>
                    <a:pt x="144" y="55"/>
                  </a:lnTo>
                  <a:lnTo>
                    <a:pt x="142" y="62"/>
                  </a:lnTo>
                  <a:lnTo>
                    <a:pt x="139" y="70"/>
                  </a:lnTo>
                  <a:lnTo>
                    <a:pt x="137" y="77"/>
                  </a:lnTo>
                  <a:lnTo>
                    <a:pt x="135" y="84"/>
                  </a:lnTo>
                  <a:lnTo>
                    <a:pt x="133" y="92"/>
                  </a:lnTo>
                  <a:lnTo>
                    <a:pt x="131" y="100"/>
                  </a:lnTo>
                  <a:lnTo>
                    <a:pt x="129" y="107"/>
                  </a:lnTo>
                  <a:lnTo>
                    <a:pt x="126" y="115"/>
                  </a:lnTo>
                  <a:lnTo>
                    <a:pt x="124" y="122"/>
                  </a:lnTo>
                  <a:lnTo>
                    <a:pt x="122" y="129"/>
                  </a:lnTo>
                  <a:lnTo>
                    <a:pt x="120" y="136"/>
                  </a:lnTo>
                  <a:lnTo>
                    <a:pt x="117" y="143"/>
                  </a:lnTo>
                  <a:lnTo>
                    <a:pt x="114" y="149"/>
                  </a:lnTo>
                  <a:lnTo>
                    <a:pt x="110" y="155"/>
                  </a:lnTo>
                  <a:lnTo>
                    <a:pt x="106" y="160"/>
                  </a:lnTo>
                  <a:lnTo>
                    <a:pt x="102" y="165"/>
                  </a:lnTo>
                  <a:lnTo>
                    <a:pt x="98" y="170"/>
                  </a:lnTo>
                  <a:lnTo>
                    <a:pt x="92" y="174"/>
                  </a:lnTo>
                  <a:lnTo>
                    <a:pt x="87" y="177"/>
                  </a:lnTo>
                  <a:lnTo>
                    <a:pt x="77" y="182"/>
                  </a:lnTo>
                  <a:lnTo>
                    <a:pt x="73" y="184"/>
                  </a:lnTo>
                  <a:lnTo>
                    <a:pt x="68" y="186"/>
                  </a:lnTo>
                  <a:lnTo>
                    <a:pt x="64" y="189"/>
                  </a:lnTo>
                  <a:lnTo>
                    <a:pt x="59" y="191"/>
                  </a:lnTo>
                  <a:lnTo>
                    <a:pt x="55" y="194"/>
                  </a:lnTo>
                  <a:lnTo>
                    <a:pt x="50" y="196"/>
                  </a:lnTo>
                  <a:lnTo>
                    <a:pt x="46" y="199"/>
                  </a:lnTo>
                  <a:lnTo>
                    <a:pt x="42" y="202"/>
                  </a:lnTo>
                  <a:lnTo>
                    <a:pt x="38" y="205"/>
                  </a:lnTo>
                  <a:lnTo>
                    <a:pt x="34" y="208"/>
                  </a:lnTo>
                  <a:lnTo>
                    <a:pt x="31" y="211"/>
                  </a:lnTo>
                  <a:lnTo>
                    <a:pt x="27" y="214"/>
                  </a:lnTo>
                  <a:lnTo>
                    <a:pt x="24" y="217"/>
                  </a:lnTo>
                  <a:lnTo>
                    <a:pt x="20" y="220"/>
                  </a:lnTo>
                  <a:lnTo>
                    <a:pt x="18" y="224"/>
                  </a:lnTo>
                  <a:lnTo>
                    <a:pt x="15" y="228"/>
                  </a:lnTo>
                  <a:lnTo>
                    <a:pt x="12" y="232"/>
                  </a:lnTo>
                  <a:lnTo>
                    <a:pt x="10" y="235"/>
                  </a:lnTo>
                  <a:lnTo>
                    <a:pt x="8" y="239"/>
                  </a:lnTo>
                  <a:lnTo>
                    <a:pt x="6" y="244"/>
                  </a:lnTo>
                  <a:lnTo>
                    <a:pt x="4" y="248"/>
                  </a:lnTo>
                  <a:lnTo>
                    <a:pt x="3" y="252"/>
                  </a:lnTo>
                  <a:lnTo>
                    <a:pt x="2" y="257"/>
                  </a:lnTo>
                  <a:lnTo>
                    <a:pt x="1" y="262"/>
                  </a:lnTo>
                  <a:lnTo>
                    <a:pt x="0" y="267"/>
                  </a:lnTo>
                  <a:lnTo>
                    <a:pt x="0" y="272"/>
                  </a:lnTo>
                  <a:lnTo>
                    <a:pt x="1" y="278"/>
                  </a:lnTo>
                  <a:lnTo>
                    <a:pt x="1" y="283"/>
                  </a:lnTo>
                  <a:lnTo>
                    <a:pt x="2" y="289"/>
                  </a:lnTo>
                  <a:lnTo>
                    <a:pt x="4" y="2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99" name="Freeform 28">
              <a:extLst>
                <a:ext uri="{FF2B5EF4-FFF2-40B4-BE49-F238E27FC236}">
                  <a16:creationId xmlns:a16="http://schemas.microsoft.com/office/drawing/2014/main" id="{8CAFB69B-F534-4675-4CFF-06C7E146FCF3}"/>
                </a:ext>
              </a:extLst>
            </p:cNvPr>
            <p:cNvSpPr>
              <a:spLocks/>
            </p:cNvSpPr>
            <p:nvPr/>
          </p:nvSpPr>
          <p:spPr bwMode="auto">
            <a:xfrm>
              <a:off x="3985" y="1660"/>
              <a:ext cx="347" cy="521"/>
            </a:xfrm>
            <a:custGeom>
              <a:avLst/>
              <a:gdLst>
                <a:gd name="T0" fmla="*/ 335 w 347"/>
                <a:gd name="T1" fmla="*/ 26 h 521"/>
                <a:gd name="T2" fmla="*/ 322 w 347"/>
                <a:gd name="T3" fmla="*/ 46 h 521"/>
                <a:gd name="T4" fmla="*/ 306 w 347"/>
                <a:gd name="T5" fmla="*/ 63 h 521"/>
                <a:gd name="T6" fmla="*/ 287 w 347"/>
                <a:gd name="T7" fmla="*/ 76 h 521"/>
                <a:gd name="T8" fmla="*/ 268 w 347"/>
                <a:gd name="T9" fmla="*/ 86 h 521"/>
                <a:gd name="T10" fmla="*/ 247 w 347"/>
                <a:gd name="T11" fmla="*/ 95 h 521"/>
                <a:gd name="T12" fmla="*/ 225 w 347"/>
                <a:gd name="T13" fmla="*/ 102 h 521"/>
                <a:gd name="T14" fmla="*/ 202 w 347"/>
                <a:gd name="T15" fmla="*/ 108 h 521"/>
                <a:gd name="T16" fmla="*/ 180 w 347"/>
                <a:gd name="T17" fmla="*/ 113 h 521"/>
                <a:gd name="T18" fmla="*/ 158 w 347"/>
                <a:gd name="T19" fmla="*/ 120 h 521"/>
                <a:gd name="T20" fmla="*/ 137 w 347"/>
                <a:gd name="T21" fmla="*/ 127 h 521"/>
                <a:gd name="T22" fmla="*/ 118 w 347"/>
                <a:gd name="T23" fmla="*/ 136 h 521"/>
                <a:gd name="T24" fmla="*/ 100 w 347"/>
                <a:gd name="T25" fmla="*/ 147 h 521"/>
                <a:gd name="T26" fmla="*/ 84 w 347"/>
                <a:gd name="T27" fmla="*/ 161 h 521"/>
                <a:gd name="T28" fmla="*/ 71 w 347"/>
                <a:gd name="T29" fmla="*/ 179 h 521"/>
                <a:gd name="T30" fmla="*/ 62 w 347"/>
                <a:gd name="T31" fmla="*/ 201 h 521"/>
                <a:gd name="T32" fmla="*/ 57 w 347"/>
                <a:gd name="T33" fmla="*/ 214 h 521"/>
                <a:gd name="T34" fmla="*/ 53 w 347"/>
                <a:gd name="T35" fmla="*/ 226 h 521"/>
                <a:gd name="T36" fmla="*/ 48 w 347"/>
                <a:gd name="T37" fmla="*/ 240 h 521"/>
                <a:gd name="T38" fmla="*/ 43 w 347"/>
                <a:gd name="T39" fmla="*/ 257 h 521"/>
                <a:gd name="T40" fmla="*/ 37 w 347"/>
                <a:gd name="T41" fmla="*/ 275 h 521"/>
                <a:gd name="T42" fmla="*/ 31 w 347"/>
                <a:gd name="T43" fmla="*/ 294 h 521"/>
                <a:gd name="T44" fmla="*/ 25 w 347"/>
                <a:gd name="T45" fmla="*/ 313 h 521"/>
                <a:gd name="T46" fmla="*/ 19 w 347"/>
                <a:gd name="T47" fmla="*/ 333 h 521"/>
                <a:gd name="T48" fmla="*/ 13 w 347"/>
                <a:gd name="T49" fmla="*/ 352 h 521"/>
                <a:gd name="T50" fmla="*/ 9 w 347"/>
                <a:gd name="T51" fmla="*/ 370 h 521"/>
                <a:gd name="T52" fmla="*/ 5 w 347"/>
                <a:gd name="T53" fmla="*/ 388 h 521"/>
                <a:gd name="T54" fmla="*/ 2 w 347"/>
                <a:gd name="T55" fmla="*/ 403 h 521"/>
                <a:gd name="T56" fmla="*/ 0 w 347"/>
                <a:gd name="T57" fmla="*/ 416 h 521"/>
                <a:gd name="T58" fmla="*/ 0 w 347"/>
                <a:gd name="T59" fmla="*/ 427 h 521"/>
                <a:gd name="T60" fmla="*/ 1 w 347"/>
                <a:gd name="T61" fmla="*/ 434 h 521"/>
                <a:gd name="T62" fmla="*/ 6 w 347"/>
                <a:gd name="T63" fmla="*/ 440 h 521"/>
                <a:gd name="T64" fmla="*/ 11 w 347"/>
                <a:gd name="T65" fmla="*/ 444 h 521"/>
                <a:gd name="T66" fmla="*/ 17 w 347"/>
                <a:gd name="T67" fmla="*/ 449 h 521"/>
                <a:gd name="T68" fmla="*/ 25 w 347"/>
                <a:gd name="T69" fmla="*/ 454 h 521"/>
                <a:gd name="T70" fmla="*/ 34 w 347"/>
                <a:gd name="T71" fmla="*/ 459 h 521"/>
                <a:gd name="T72" fmla="*/ 43 w 347"/>
                <a:gd name="T73" fmla="*/ 465 h 521"/>
                <a:gd name="T74" fmla="*/ 53 w 347"/>
                <a:gd name="T75" fmla="*/ 470 h 521"/>
                <a:gd name="T76" fmla="*/ 63 w 347"/>
                <a:gd name="T77" fmla="*/ 476 h 521"/>
                <a:gd name="T78" fmla="*/ 74 w 347"/>
                <a:gd name="T79" fmla="*/ 482 h 521"/>
                <a:gd name="T80" fmla="*/ 84 w 347"/>
                <a:gd name="T81" fmla="*/ 488 h 521"/>
                <a:gd name="T82" fmla="*/ 95 w 347"/>
                <a:gd name="T83" fmla="*/ 494 h 521"/>
                <a:gd name="T84" fmla="*/ 104 w 347"/>
                <a:gd name="T85" fmla="*/ 500 h 521"/>
                <a:gd name="T86" fmla="*/ 113 w 347"/>
                <a:gd name="T87" fmla="*/ 506 h 521"/>
                <a:gd name="T88" fmla="*/ 121 w 347"/>
                <a:gd name="T89" fmla="*/ 510 h 521"/>
                <a:gd name="T90" fmla="*/ 127 w 347"/>
                <a:gd name="T91" fmla="*/ 515 h 521"/>
                <a:gd name="T92" fmla="*/ 133 w 347"/>
                <a:gd name="T93" fmla="*/ 520 h 5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47" h="521">
                  <a:moveTo>
                    <a:pt x="346" y="0"/>
                  </a:moveTo>
                  <a:lnTo>
                    <a:pt x="335" y="26"/>
                  </a:lnTo>
                  <a:lnTo>
                    <a:pt x="329" y="36"/>
                  </a:lnTo>
                  <a:lnTo>
                    <a:pt x="322" y="46"/>
                  </a:lnTo>
                  <a:lnTo>
                    <a:pt x="314" y="55"/>
                  </a:lnTo>
                  <a:lnTo>
                    <a:pt x="306" y="63"/>
                  </a:lnTo>
                  <a:lnTo>
                    <a:pt x="297" y="70"/>
                  </a:lnTo>
                  <a:lnTo>
                    <a:pt x="287" y="76"/>
                  </a:lnTo>
                  <a:lnTo>
                    <a:pt x="278" y="82"/>
                  </a:lnTo>
                  <a:lnTo>
                    <a:pt x="268" y="86"/>
                  </a:lnTo>
                  <a:lnTo>
                    <a:pt x="257" y="91"/>
                  </a:lnTo>
                  <a:lnTo>
                    <a:pt x="247" y="95"/>
                  </a:lnTo>
                  <a:lnTo>
                    <a:pt x="236" y="98"/>
                  </a:lnTo>
                  <a:lnTo>
                    <a:pt x="225" y="102"/>
                  </a:lnTo>
                  <a:lnTo>
                    <a:pt x="213" y="104"/>
                  </a:lnTo>
                  <a:lnTo>
                    <a:pt x="202" y="108"/>
                  </a:lnTo>
                  <a:lnTo>
                    <a:pt x="191" y="110"/>
                  </a:lnTo>
                  <a:lnTo>
                    <a:pt x="180" y="113"/>
                  </a:lnTo>
                  <a:lnTo>
                    <a:pt x="169" y="116"/>
                  </a:lnTo>
                  <a:lnTo>
                    <a:pt x="158" y="120"/>
                  </a:lnTo>
                  <a:lnTo>
                    <a:pt x="147" y="123"/>
                  </a:lnTo>
                  <a:lnTo>
                    <a:pt x="137" y="127"/>
                  </a:lnTo>
                  <a:lnTo>
                    <a:pt x="127" y="131"/>
                  </a:lnTo>
                  <a:lnTo>
                    <a:pt x="118" y="136"/>
                  </a:lnTo>
                  <a:lnTo>
                    <a:pt x="109" y="141"/>
                  </a:lnTo>
                  <a:lnTo>
                    <a:pt x="100" y="147"/>
                  </a:lnTo>
                  <a:lnTo>
                    <a:pt x="92" y="154"/>
                  </a:lnTo>
                  <a:lnTo>
                    <a:pt x="84" y="161"/>
                  </a:lnTo>
                  <a:lnTo>
                    <a:pt x="77" y="170"/>
                  </a:lnTo>
                  <a:lnTo>
                    <a:pt x="71" y="179"/>
                  </a:lnTo>
                  <a:lnTo>
                    <a:pt x="66" y="189"/>
                  </a:lnTo>
                  <a:lnTo>
                    <a:pt x="62" y="201"/>
                  </a:lnTo>
                  <a:lnTo>
                    <a:pt x="59" y="209"/>
                  </a:lnTo>
                  <a:lnTo>
                    <a:pt x="57" y="214"/>
                  </a:lnTo>
                  <a:lnTo>
                    <a:pt x="55" y="219"/>
                  </a:lnTo>
                  <a:lnTo>
                    <a:pt x="53" y="226"/>
                  </a:lnTo>
                  <a:lnTo>
                    <a:pt x="51" y="233"/>
                  </a:lnTo>
                  <a:lnTo>
                    <a:pt x="48" y="240"/>
                  </a:lnTo>
                  <a:lnTo>
                    <a:pt x="45" y="248"/>
                  </a:lnTo>
                  <a:lnTo>
                    <a:pt x="43" y="257"/>
                  </a:lnTo>
                  <a:lnTo>
                    <a:pt x="40" y="266"/>
                  </a:lnTo>
                  <a:lnTo>
                    <a:pt x="37" y="275"/>
                  </a:lnTo>
                  <a:lnTo>
                    <a:pt x="34" y="284"/>
                  </a:lnTo>
                  <a:lnTo>
                    <a:pt x="31" y="294"/>
                  </a:lnTo>
                  <a:lnTo>
                    <a:pt x="27" y="303"/>
                  </a:lnTo>
                  <a:lnTo>
                    <a:pt x="25" y="313"/>
                  </a:lnTo>
                  <a:lnTo>
                    <a:pt x="22" y="323"/>
                  </a:lnTo>
                  <a:lnTo>
                    <a:pt x="19" y="333"/>
                  </a:lnTo>
                  <a:lnTo>
                    <a:pt x="16" y="342"/>
                  </a:lnTo>
                  <a:lnTo>
                    <a:pt x="13" y="352"/>
                  </a:lnTo>
                  <a:lnTo>
                    <a:pt x="11" y="362"/>
                  </a:lnTo>
                  <a:lnTo>
                    <a:pt x="9" y="370"/>
                  </a:lnTo>
                  <a:lnTo>
                    <a:pt x="7" y="379"/>
                  </a:lnTo>
                  <a:lnTo>
                    <a:pt x="5" y="388"/>
                  </a:lnTo>
                  <a:lnTo>
                    <a:pt x="3" y="396"/>
                  </a:lnTo>
                  <a:lnTo>
                    <a:pt x="2" y="403"/>
                  </a:lnTo>
                  <a:lnTo>
                    <a:pt x="1" y="410"/>
                  </a:lnTo>
                  <a:lnTo>
                    <a:pt x="0" y="416"/>
                  </a:lnTo>
                  <a:lnTo>
                    <a:pt x="0" y="422"/>
                  </a:lnTo>
                  <a:lnTo>
                    <a:pt x="0" y="427"/>
                  </a:lnTo>
                  <a:lnTo>
                    <a:pt x="0" y="431"/>
                  </a:lnTo>
                  <a:lnTo>
                    <a:pt x="1" y="434"/>
                  </a:lnTo>
                  <a:lnTo>
                    <a:pt x="3" y="437"/>
                  </a:lnTo>
                  <a:lnTo>
                    <a:pt x="6" y="440"/>
                  </a:lnTo>
                  <a:lnTo>
                    <a:pt x="8" y="442"/>
                  </a:lnTo>
                  <a:lnTo>
                    <a:pt x="11" y="444"/>
                  </a:lnTo>
                  <a:lnTo>
                    <a:pt x="14" y="446"/>
                  </a:lnTo>
                  <a:lnTo>
                    <a:pt x="17" y="449"/>
                  </a:lnTo>
                  <a:lnTo>
                    <a:pt x="21" y="451"/>
                  </a:lnTo>
                  <a:lnTo>
                    <a:pt x="25" y="454"/>
                  </a:lnTo>
                  <a:lnTo>
                    <a:pt x="29" y="456"/>
                  </a:lnTo>
                  <a:lnTo>
                    <a:pt x="34" y="459"/>
                  </a:lnTo>
                  <a:lnTo>
                    <a:pt x="38" y="462"/>
                  </a:lnTo>
                  <a:lnTo>
                    <a:pt x="43" y="465"/>
                  </a:lnTo>
                  <a:lnTo>
                    <a:pt x="48" y="468"/>
                  </a:lnTo>
                  <a:lnTo>
                    <a:pt x="53" y="470"/>
                  </a:lnTo>
                  <a:lnTo>
                    <a:pt x="58" y="474"/>
                  </a:lnTo>
                  <a:lnTo>
                    <a:pt x="63" y="476"/>
                  </a:lnTo>
                  <a:lnTo>
                    <a:pt x="69" y="480"/>
                  </a:lnTo>
                  <a:lnTo>
                    <a:pt x="74" y="482"/>
                  </a:lnTo>
                  <a:lnTo>
                    <a:pt x="79" y="486"/>
                  </a:lnTo>
                  <a:lnTo>
                    <a:pt x="84" y="488"/>
                  </a:lnTo>
                  <a:lnTo>
                    <a:pt x="89" y="491"/>
                  </a:lnTo>
                  <a:lnTo>
                    <a:pt x="95" y="494"/>
                  </a:lnTo>
                  <a:lnTo>
                    <a:pt x="99" y="497"/>
                  </a:lnTo>
                  <a:lnTo>
                    <a:pt x="104" y="500"/>
                  </a:lnTo>
                  <a:lnTo>
                    <a:pt x="109" y="503"/>
                  </a:lnTo>
                  <a:lnTo>
                    <a:pt x="113" y="506"/>
                  </a:lnTo>
                  <a:lnTo>
                    <a:pt x="117" y="508"/>
                  </a:lnTo>
                  <a:lnTo>
                    <a:pt x="121" y="510"/>
                  </a:lnTo>
                  <a:lnTo>
                    <a:pt x="124" y="513"/>
                  </a:lnTo>
                  <a:lnTo>
                    <a:pt x="127" y="515"/>
                  </a:lnTo>
                  <a:lnTo>
                    <a:pt x="130" y="517"/>
                  </a:lnTo>
                  <a:lnTo>
                    <a:pt x="133" y="52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00" name="Freeform 29">
              <a:extLst>
                <a:ext uri="{FF2B5EF4-FFF2-40B4-BE49-F238E27FC236}">
                  <a16:creationId xmlns:a16="http://schemas.microsoft.com/office/drawing/2014/main" id="{0A41B987-4765-69C0-8D7E-772EE4754A0C}"/>
                </a:ext>
              </a:extLst>
            </p:cNvPr>
            <p:cNvSpPr>
              <a:spLocks/>
            </p:cNvSpPr>
            <p:nvPr/>
          </p:nvSpPr>
          <p:spPr bwMode="auto">
            <a:xfrm>
              <a:off x="3088" y="1979"/>
              <a:ext cx="131" cy="96"/>
            </a:xfrm>
            <a:custGeom>
              <a:avLst/>
              <a:gdLst>
                <a:gd name="T0" fmla="*/ 0 w 131"/>
                <a:gd name="T1" fmla="*/ 95 h 96"/>
                <a:gd name="T2" fmla="*/ 11 w 131"/>
                <a:gd name="T3" fmla="*/ 91 h 96"/>
                <a:gd name="T4" fmla="*/ 16 w 131"/>
                <a:gd name="T5" fmla="*/ 89 h 96"/>
                <a:gd name="T6" fmla="*/ 21 w 131"/>
                <a:gd name="T7" fmla="*/ 86 h 96"/>
                <a:gd name="T8" fmla="*/ 26 w 131"/>
                <a:gd name="T9" fmla="*/ 83 h 96"/>
                <a:gd name="T10" fmla="*/ 30 w 131"/>
                <a:gd name="T11" fmla="*/ 81 h 96"/>
                <a:gd name="T12" fmla="*/ 34 w 131"/>
                <a:gd name="T13" fmla="*/ 78 h 96"/>
                <a:gd name="T14" fmla="*/ 38 w 131"/>
                <a:gd name="T15" fmla="*/ 75 h 96"/>
                <a:gd name="T16" fmla="*/ 42 w 131"/>
                <a:gd name="T17" fmla="*/ 71 h 96"/>
                <a:gd name="T18" fmla="*/ 45 w 131"/>
                <a:gd name="T19" fmla="*/ 68 h 96"/>
                <a:gd name="T20" fmla="*/ 49 w 131"/>
                <a:gd name="T21" fmla="*/ 65 h 96"/>
                <a:gd name="T22" fmla="*/ 52 w 131"/>
                <a:gd name="T23" fmla="*/ 61 h 96"/>
                <a:gd name="T24" fmla="*/ 56 w 131"/>
                <a:gd name="T25" fmla="*/ 58 h 96"/>
                <a:gd name="T26" fmla="*/ 59 w 131"/>
                <a:gd name="T27" fmla="*/ 54 h 96"/>
                <a:gd name="T28" fmla="*/ 62 w 131"/>
                <a:gd name="T29" fmla="*/ 51 h 96"/>
                <a:gd name="T30" fmla="*/ 65 w 131"/>
                <a:gd name="T31" fmla="*/ 47 h 96"/>
                <a:gd name="T32" fmla="*/ 68 w 131"/>
                <a:gd name="T33" fmla="*/ 43 h 96"/>
                <a:gd name="T34" fmla="*/ 71 w 131"/>
                <a:gd name="T35" fmla="*/ 40 h 96"/>
                <a:gd name="T36" fmla="*/ 74 w 131"/>
                <a:gd name="T37" fmla="*/ 36 h 96"/>
                <a:gd name="T38" fmla="*/ 78 w 131"/>
                <a:gd name="T39" fmla="*/ 33 h 96"/>
                <a:gd name="T40" fmla="*/ 81 w 131"/>
                <a:gd name="T41" fmla="*/ 29 h 96"/>
                <a:gd name="T42" fmla="*/ 84 w 131"/>
                <a:gd name="T43" fmla="*/ 26 h 96"/>
                <a:gd name="T44" fmla="*/ 88 w 131"/>
                <a:gd name="T45" fmla="*/ 23 h 96"/>
                <a:gd name="T46" fmla="*/ 92 w 131"/>
                <a:gd name="T47" fmla="*/ 19 h 96"/>
                <a:gd name="T48" fmla="*/ 96 w 131"/>
                <a:gd name="T49" fmla="*/ 16 h 96"/>
                <a:gd name="T50" fmla="*/ 100 w 131"/>
                <a:gd name="T51" fmla="*/ 13 h 96"/>
                <a:gd name="T52" fmla="*/ 104 w 131"/>
                <a:gd name="T53" fmla="*/ 11 h 96"/>
                <a:gd name="T54" fmla="*/ 109 w 131"/>
                <a:gd name="T55" fmla="*/ 8 h 96"/>
                <a:gd name="T56" fmla="*/ 114 w 131"/>
                <a:gd name="T57" fmla="*/ 6 h 96"/>
                <a:gd name="T58" fmla="*/ 119 w 131"/>
                <a:gd name="T59" fmla="*/ 4 h 96"/>
                <a:gd name="T60" fmla="*/ 124 w 131"/>
                <a:gd name="T61" fmla="*/ 2 h 96"/>
                <a:gd name="T62" fmla="*/ 130 w 131"/>
                <a:gd name="T63" fmla="*/ 0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1" h="96">
                  <a:moveTo>
                    <a:pt x="0" y="95"/>
                  </a:moveTo>
                  <a:lnTo>
                    <a:pt x="11" y="91"/>
                  </a:lnTo>
                  <a:lnTo>
                    <a:pt x="16" y="89"/>
                  </a:lnTo>
                  <a:lnTo>
                    <a:pt x="21" y="86"/>
                  </a:lnTo>
                  <a:lnTo>
                    <a:pt x="26" y="83"/>
                  </a:lnTo>
                  <a:lnTo>
                    <a:pt x="30" y="81"/>
                  </a:lnTo>
                  <a:lnTo>
                    <a:pt x="34" y="78"/>
                  </a:lnTo>
                  <a:lnTo>
                    <a:pt x="38" y="75"/>
                  </a:lnTo>
                  <a:lnTo>
                    <a:pt x="42" y="71"/>
                  </a:lnTo>
                  <a:lnTo>
                    <a:pt x="45" y="68"/>
                  </a:lnTo>
                  <a:lnTo>
                    <a:pt x="49" y="65"/>
                  </a:lnTo>
                  <a:lnTo>
                    <a:pt x="52" y="61"/>
                  </a:lnTo>
                  <a:lnTo>
                    <a:pt x="56" y="58"/>
                  </a:lnTo>
                  <a:lnTo>
                    <a:pt x="59" y="54"/>
                  </a:lnTo>
                  <a:lnTo>
                    <a:pt x="62" y="51"/>
                  </a:lnTo>
                  <a:lnTo>
                    <a:pt x="65" y="47"/>
                  </a:lnTo>
                  <a:lnTo>
                    <a:pt x="68" y="43"/>
                  </a:lnTo>
                  <a:lnTo>
                    <a:pt x="71" y="40"/>
                  </a:lnTo>
                  <a:lnTo>
                    <a:pt x="74" y="36"/>
                  </a:lnTo>
                  <a:lnTo>
                    <a:pt x="78" y="33"/>
                  </a:lnTo>
                  <a:lnTo>
                    <a:pt x="81" y="29"/>
                  </a:lnTo>
                  <a:lnTo>
                    <a:pt x="84" y="26"/>
                  </a:lnTo>
                  <a:lnTo>
                    <a:pt x="88" y="23"/>
                  </a:lnTo>
                  <a:lnTo>
                    <a:pt x="92" y="19"/>
                  </a:lnTo>
                  <a:lnTo>
                    <a:pt x="96" y="16"/>
                  </a:lnTo>
                  <a:lnTo>
                    <a:pt x="100" y="13"/>
                  </a:lnTo>
                  <a:lnTo>
                    <a:pt x="104" y="11"/>
                  </a:lnTo>
                  <a:lnTo>
                    <a:pt x="109" y="8"/>
                  </a:lnTo>
                  <a:lnTo>
                    <a:pt x="114" y="6"/>
                  </a:lnTo>
                  <a:lnTo>
                    <a:pt x="119" y="4"/>
                  </a:lnTo>
                  <a:lnTo>
                    <a:pt x="124" y="2"/>
                  </a:lnTo>
                  <a:lnTo>
                    <a:pt x="13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01" name="Freeform 30">
              <a:extLst>
                <a:ext uri="{FF2B5EF4-FFF2-40B4-BE49-F238E27FC236}">
                  <a16:creationId xmlns:a16="http://schemas.microsoft.com/office/drawing/2014/main" id="{93672FBB-1AA5-6D30-34DB-353101F7BCC4}"/>
                </a:ext>
              </a:extLst>
            </p:cNvPr>
            <p:cNvSpPr>
              <a:spLocks/>
            </p:cNvSpPr>
            <p:nvPr/>
          </p:nvSpPr>
          <p:spPr bwMode="auto">
            <a:xfrm>
              <a:off x="2378" y="2050"/>
              <a:ext cx="1043" cy="496"/>
            </a:xfrm>
            <a:custGeom>
              <a:avLst/>
              <a:gdLst>
                <a:gd name="T0" fmla="*/ 1027 w 1043"/>
                <a:gd name="T1" fmla="*/ 30 h 496"/>
                <a:gd name="T2" fmla="*/ 1038 w 1043"/>
                <a:gd name="T3" fmla="*/ 57 h 496"/>
                <a:gd name="T4" fmla="*/ 1042 w 1043"/>
                <a:gd name="T5" fmla="*/ 79 h 496"/>
                <a:gd name="T6" fmla="*/ 1038 w 1043"/>
                <a:gd name="T7" fmla="*/ 98 h 496"/>
                <a:gd name="T8" fmla="*/ 1028 w 1043"/>
                <a:gd name="T9" fmla="*/ 114 h 496"/>
                <a:gd name="T10" fmla="*/ 1013 w 1043"/>
                <a:gd name="T11" fmla="*/ 126 h 496"/>
                <a:gd name="T12" fmla="*/ 993 w 1043"/>
                <a:gd name="T13" fmla="*/ 137 h 496"/>
                <a:gd name="T14" fmla="*/ 970 w 1043"/>
                <a:gd name="T15" fmla="*/ 146 h 496"/>
                <a:gd name="T16" fmla="*/ 944 w 1043"/>
                <a:gd name="T17" fmla="*/ 154 h 496"/>
                <a:gd name="T18" fmla="*/ 918 w 1043"/>
                <a:gd name="T19" fmla="*/ 161 h 496"/>
                <a:gd name="T20" fmla="*/ 890 w 1043"/>
                <a:gd name="T21" fmla="*/ 168 h 496"/>
                <a:gd name="T22" fmla="*/ 864 w 1043"/>
                <a:gd name="T23" fmla="*/ 174 h 496"/>
                <a:gd name="T24" fmla="*/ 838 w 1043"/>
                <a:gd name="T25" fmla="*/ 182 h 496"/>
                <a:gd name="T26" fmla="*/ 815 w 1043"/>
                <a:gd name="T27" fmla="*/ 190 h 496"/>
                <a:gd name="T28" fmla="*/ 796 w 1043"/>
                <a:gd name="T29" fmla="*/ 200 h 496"/>
                <a:gd name="T30" fmla="*/ 781 w 1043"/>
                <a:gd name="T31" fmla="*/ 212 h 496"/>
                <a:gd name="T32" fmla="*/ 767 w 1043"/>
                <a:gd name="T33" fmla="*/ 226 h 496"/>
                <a:gd name="T34" fmla="*/ 758 w 1043"/>
                <a:gd name="T35" fmla="*/ 236 h 496"/>
                <a:gd name="T36" fmla="*/ 750 w 1043"/>
                <a:gd name="T37" fmla="*/ 245 h 496"/>
                <a:gd name="T38" fmla="*/ 741 w 1043"/>
                <a:gd name="T39" fmla="*/ 253 h 496"/>
                <a:gd name="T40" fmla="*/ 732 w 1043"/>
                <a:gd name="T41" fmla="*/ 262 h 496"/>
                <a:gd name="T42" fmla="*/ 724 w 1043"/>
                <a:gd name="T43" fmla="*/ 269 h 496"/>
                <a:gd name="T44" fmla="*/ 715 w 1043"/>
                <a:gd name="T45" fmla="*/ 276 h 496"/>
                <a:gd name="T46" fmla="*/ 706 w 1043"/>
                <a:gd name="T47" fmla="*/ 283 h 496"/>
                <a:gd name="T48" fmla="*/ 696 w 1043"/>
                <a:gd name="T49" fmla="*/ 290 h 496"/>
                <a:gd name="T50" fmla="*/ 686 w 1043"/>
                <a:gd name="T51" fmla="*/ 295 h 496"/>
                <a:gd name="T52" fmla="*/ 675 w 1043"/>
                <a:gd name="T53" fmla="*/ 300 h 496"/>
                <a:gd name="T54" fmla="*/ 664 w 1043"/>
                <a:gd name="T55" fmla="*/ 306 h 496"/>
                <a:gd name="T56" fmla="*/ 651 w 1043"/>
                <a:gd name="T57" fmla="*/ 310 h 496"/>
                <a:gd name="T58" fmla="*/ 638 w 1043"/>
                <a:gd name="T59" fmla="*/ 314 h 496"/>
                <a:gd name="T60" fmla="*/ 623 w 1043"/>
                <a:gd name="T61" fmla="*/ 317 h 496"/>
                <a:gd name="T62" fmla="*/ 602 w 1043"/>
                <a:gd name="T63" fmla="*/ 320 h 496"/>
                <a:gd name="T64" fmla="*/ 588 w 1043"/>
                <a:gd name="T65" fmla="*/ 322 h 496"/>
                <a:gd name="T66" fmla="*/ 576 w 1043"/>
                <a:gd name="T67" fmla="*/ 324 h 496"/>
                <a:gd name="T68" fmla="*/ 563 w 1043"/>
                <a:gd name="T69" fmla="*/ 326 h 496"/>
                <a:gd name="T70" fmla="*/ 551 w 1043"/>
                <a:gd name="T71" fmla="*/ 327 h 496"/>
                <a:gd name="T72" fmla="*/ 539 w 1043"/>
                <a:gd name="T73" fmla="*/ 329 h 496"/>
                <a:gd name="T74" fmla="*/ 528 w 1043"/>
                <a:gd name="T75" fmla="*/ 331 h 496"/>
                <a:gd name="T76" fmla="*/ 516 w 1043"/>
                <a:gd name="T77" fmla="*/ 333 h 496"/>
                <a:gd name="T78" fmla="*/ 505 w 1043"/>
                <a:gd name="T79" fmla="*/ 336 h 496"/>
                <a:gd name="T80" fmla="*/ 494 w 1043"/>
                <a:gd name="T81" fmla="*/ 340 h 496"/>
                <a:gd name="T82" fmla="*/ 483 w 1043"/>
                <a:gd name="T83" fmla="*/ 344 h 496"/>
                <a:gd name="T84" fmla="*/ 472 w 1043"/>
                <a:gd name="T85" fmla="*/ 348 h 496"/>
                <a:gd name="T86" fmla="*/ 460 w 1043"/>
                <a:gd name="T87" fmla="*/ 354 h 496"/>
                <a:gd name="T88" fmla="*/ 449 w 1043"/>
                <a:gd name="T89" fmla="*/ 360 h 496"/>
                <a:gd name="T90" fmla="*/ 438 w 1043"/>
                <a:gd name="T91" fmla="*/ 368 h 496"/>
                <a:gd name="T92" fmla="*/ 426 w 1043"/>
                <a:gd name="T93" fmla="*/ 377 h 496"/>
                <a:gd name="T94" fmla="*/ 389 w 1043"/>
                <a:gd name="T95" fmla="*/ 402 h 496"/>
                <a:gd name="T96" fmla="*/ 364 w 1043"/>
                <a:gd name="T97" fmla="*/ 414 h 496"/>
                <a:gd name="T98" fmla="*/ 338 w 1043"/>
                <a:gd name="T99" fmla="*/ 424 h 496"/>
                <a:gd name="T100" fmla="*/ 312 w 1043"/>
                <a:gd name="T101" fmla="*/ 432 h 496"/>
                <a:gd name="T102" fmla="*/ 285 w 1043"/>
                <a:gd name="T103" fmla="*/ 437 h 496"/>
                <a:gd name="T104" fmla="*/ 258 w 1043"/>
                <a:gd name="T105" fmla="*/ 441 h 496"/>
                <a:gd name="T106" fmla="*/ 231 w 1043"/>
                <a:gd name="T107" fmla="*/ 444 h 496"/>
                <a:gd name="T108" fmla="*/ 204 w 1043"/>
                <a:gd name="T109" fmla="*/ 447 h 496"/>
                <a:gd name="T110" fmla="*/ 176 w 1043"/>
                <a:gd name="T111" fmla="*/ 450 h 496"/>
                <a:gd name="T112" fmla="*/ 149 w 1043"/>
                <a:gd name="T113" fmla="*/ 452 h 496"/>
                <a:gd name="T114" fmla="*/ 122 w 1043"/>
                <a:gd name="T115" fmla="*/ 456 h 496"/>
                <a:gd name="T116" fmla="*/ 94 w 1043"/>
                <a:gd name="T117" fmla="*/ 461 h 496"/>
                <a:gd name="T118" fmla="*/ 67 w 1043"/>
                <a:gd name="T119" fmla="*/ 468 h 496"/>
                <a:gd name="T120" fmla="*/ 40 w 1043"/>
                <a:gd name="T121" fmla="*/ 477 h 496"/>
                <a:gd name="T122" fmla="*/ 13 w 1043"/>
                <a:gd name="T123" fmla="*/ 488 h 4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43" h="496">
                  <a:moveTo>
                    <a:pt x="1006" y="0"/>
                  </a:moveTo>
                  <a:lnTo>
                    <a:pt x="1027" y="30"/>
                  </a:lnTo>
                  <a:lnTo>
                    <a:pt x="1034" y="44"/>
                  </a:lnTo>
                  <a:lnTo>
                    <a:pt x="1038" y="57"/>
                  </a:lnTo>
                  <a:lnTo>
                    <a:pt x="1041" y="68"/>
                  </a:lnTo>
                  <a:lnTo>
                    <a:pt x="1042" y="79"/>
                  </a:lnTo>
                  <a:lnTo>
                    <a:pt x="1041" y="89"/>
                  </a:lnTo>
                  <a:lnTo>
                    <a:pt x="1038" y="98"/>
                  </a:lnTo>
                  <a:lnTo>
                    <a:pt x="1034" y="106"/>
                  </a:lnTo>
                  <a:lnTo>
                    <a:pt x="1028" y="114"/>
                  </a:lnTo>
                  <a:lnTo>
                    <a:pt x="1021" y="120"/>
                  </a:lnTo>
                  <a:lnTo>
                    <a:pt x="1013" y="126"/>
                  </a:lnTo>
                  <a:lnTo>
                    <a:pt x="1004" y="132"/>
                  </a:lnTo>
                  <a:lnTo>
                    <a:pt x="993" y="137"/>
                  </a:lnTo>
                  <a:lnTo>
                    <a:pt x="982" y="142"/>
                  </a:lnTo>
                  <a:lnTo>
                    <a:pt x="970" y="146"/>
                  </a:lnTo>
                  <a:lnTo>
                    <a:pt x="958" y="150"/>
                  </a:lnTo>
                  <a:lnTo>
                    <a:pt x="944" y="154"/>
                  </a:lnTo>
                  <a:lnTo>
                    <a:pt x="931" y="158"/>
                  </a:lnTo>
                  <a:lnTo>
                    <a:pt x="918" y="161"/>
                  </a:lnTo>
                  <a:lnTo>
                    <a:pt x="904" y="164"/>
                  </a:lnTo>
                  <a:lnTo>
                    <a:pt x="890" y="168"/>
                  </a:lnTo>
                  <a:lnTo>
                    <a:pt x="877" y="171"/>
                  </a:lnTo>
                  <a:lnTo>
                    <a:pt x="864" y="174"/>
                  </a:lnTo>
                  <a:lnTo>
                    <a:pt x="850" y="178"/>
                  </a:lnTo>
                  <a:lnTo>
                    <a:pt x="838" y="182"/>
                  </a:lnTo>
                  <a:lnTo>
                    <a:pt x="826" y="186"/>
                  </a:lnTo>
                  <a:lnTo>
                    <a:pt x="815" y="190"/>
                  </a:lnTo>
                  <a:lnTo>
                    <a:pt x="805" y="195"/>
                  </a:lnTo>
                  <a:lnTo>
                    <a:pt x="796" y="200"/>
                  </a:lnTo>
                  <a:lnTo>
                    <a:pt x="788" y="206"/>
                  </a:lnTo>
                  <a:lnTo>
                    <a:pt x="781" y="212"/>
                  </a:lnTo>
                  <a:lnTo>
                    <a:pt x="772" y="222"/>
                  </a:lnTo>
                  <a:lnTo>
                    <a:pt x="767" y="226"/>
                  </a:lnTo>
                  <a:lnTo>
                    <a:pt x="763" y="231"/>
                  </a:lnTo>
                  <a:lnTo>
                    <a:pt x="758" y="236"/>
                  </a:lnTo>
                  <a:lnTo>
                    <a:pt x="754" y="240"/>
                  </a:lnTo>
                  <a:lnTo>
                    <a:pt x="750" y="245"/>
                  </a:lnTo>
                  <a:lnTo>
                    <a:pt x="746" y="249"/>
                  </a:lnTo>
                  <a:lnTo>
                    <a:pt x="741" y="253"/>
                  </a:lnTo>
                  <a:lnTo>
                    <a:pt x="737" y="258"/>
                  </a:lnTo>
                  <a:lnTo>
                    <a:pt x="732" y="262"/>
                  </a:lnTo>
                  <a:lnTo>
                    <a:pt x="728" y="265"/>
                  </a:lnTo>
                  <a:lnTo>
                    <a:pt x="724" y="269"/>
                  </a:lnTo>
                  <a:lnTo>
                    <a:pt x="720" y="273"/>
                  </a:lnTo>
                  <a:lnTo>
                    <a:pt x="715" y="276"/>
                  </a:lnTo>
                  <a:lnTo>
                    <a:pt x="710" y="280"/>
                  </a:lnTo>
                  <a:lnTo>
                    <a:pt x="706" y="283"/>
                  </a:lnTo>
                  <a:lnTo>
                    <a:pt x="701" y="286"/>
                  </a:lnTo>
                  <a:lnTo>
                    <a:pt x="696" y="290"/>
                  </a:lnTo>
                  <a:lnTo>
                    <a:pt x="691" y="292"/>
                  </a:lnTo>
                  <a:lnTo>
                    <a:pt x="686" y="295"/>
                  </a:lnTo>
                  <a:lnTo>
                    <a:pt x="681" y="298"/>
                  </a:lnTo>
                  <a:lnTo>
                    <a:pt x="675" y="300"/>
                  </a:lnTo>
                  <a:lnTo>
                    <a:pt x="670" y="303"/>
                  </a:lnTo>
                  <a:lnTo>
                    <a:pt x="664" y="306"/>
                  </a:lnTo>
                  <a:lnTo>
                    <a:pt x="657" y="308"/>
                  </a:lnTo>
                  <a:lnTo>
                    <a:pt x="651" y="310"/>
                  </a:lnTo>
                  <a:lnTo>
                    <a:pt x="644" y="312"/>
                  </a:lnTo>
                  <a:lnTo>
                    <a:pt x="638" y="314"/>
                  </a:lnTo>
                  <a:lnTo>
                    <a:pt x="630" y="315"/>
                  </a:lnTo>
                  <a:lnTo>
                    <a:pt x="623" y="317"/>
                  </a:lnTo>
                  <a:lnTo>
                    <a:pt x="616" y="318"/>
                  </a:lnTo>
                  <a:lnTo>
                    <a:pt x="602" y="320"/>
                  </a:lnTo>
                  <a:lnTo>
                    <a:pt x="595" y="321"/>
                  </a:lnTo>
                  <a:lnTo>
                    <a:pt x="588" y="322"/>
                  </a:lnTo>
                  <a:lnTo>
                    <a:pt x="582" y="323"/>
                  </a:lnTo>
                  <a:lnTo>
                    <a:pt x="576" y="324"/>
                  </a:lnTo>
                  <a:lnTo>
                    <a:pt x="569" y="325"/>
                  </a:lnTo>
                  <a:lnTo>
                    <a:pt x="563" y="326"/>
                  </a:lnTo>
                  <a:lnTo>
                    <a:pt x="557" y="326"/>
                  </a:lnTo>
                  <a:lnTo>
                    <a:pt x="551" y="327"/>
                  </a:lnTo>
                  <a:lnTo>
                    <a:pt x="545" y="328"/>
                  </a:lnTo>
                  <a:lnTo>
                    <a:pt x="539" y="329"/>
                  </a:lnTo>
                  <a:lnTo>
                    <a:pt x="533" y="330"/>
                  </a:lnTo>
                  <a:lnTo>
                    <a:pt x="528" y="331"/>
                  </a:lnTo>
                  <a:lnTo>
                    <a:pt x="522" y="332"/>
                  </a:lnTo>
                  <a:lnTo>
                    <a:pt x="516" y="333"/>
                  </a:lnTo>
                  <a:lnTo>
                    <a:pt x="511" y="335"/>
                  </a:lnTo>
                  <a:lnTo>
                    <a:pt x="505" y="336"/>
                  </a:lnTo>
                  <a:lnTo>
                    <a:pt x="500" y="338"/>
                  </a:lnTo>
                  <a:lnTo>
                    <a:pt x="494" y="340"/>
                  </a:lnTo>
                  <a:lnTo>
                    <a:pt x="488" y="341"/>
                  </a:lnTo>
                  <a:lnTo>
                    <a:pt x="483" y="344"/>
                  </a:lnTo>
                  <a:lnTo>
                    <a:pt x="477" y="346"/>
                  </a:lnTo>
                  <a:lnTo>
                    <a:pt x="472" y="348"/>
                  </a:lnTo>
                  <a:lnTo>
                    <a:pt x="466" y="351"/>
                  </a:lnTo>
                  <a:lnTo>
                    <a:pt x="460" y="354"/>
                  </a:lnTo>
                  <a:lnTo>
                    <a:pt x="455" y="357"/>
                  </a:lnTo>
                  <a:lnTo>
                    <a:pt x="449" y="360"/>
                  </a:lnTo>
                  <a:lnTo>
                    <a:pt x="443" y="364"/>
                  </a:lnTo>
                  <a:lnTo>
                    <a:pt x="438" y="368"/>
                  </a:lnTo>
                  <a:lnTo>
                    <a:pt x="432" y="372"/>
                  </a:lnTo>
                  <a:lnTo>
                    <a:pt x="426" y="377"/>
                  </a:lnTo>
                  <a:lnTo>
                    <a:pt x="401" y="394"/>
                  </a:lnTo>
                  <a:lnTo>
                    <a:pt x="389" y="402"/>
                  </a:lnTo>
                  <a:lnTo>
                    <a:pt x="376" y="409"/>
                  </a:lnTo>
                  <a:lnTo>
                    <a:pt x="364" y="414"/>
                  </a:lnTo>
                  <a:lnTo>
                    <a:pt x="351" y="420"/>
                  </a:lnTo>
                  <a:lnTo>
                    <a:pt x="338" y="424"/>
                  </a:lnTo>
                  <a:lnTo>
                    <a:pt x="325" y="428"/>
                  </a:lnTo>
                  <a:lnTo>
                    <a:pt x="312" y="432"/>
                  </a:lnTo>
                  <a:lnTo>
                    <a:pt x="298" y="435"/>
                  </a:lnTo>
                  <a:lnTo>
                    <a:pt x="285" y="437"/>
                  </a:lnTo>
                  <a:lnTo>
                    <a:pt x="272" y="439"/>
                  </a:lnTo>
                  <a:lnTo>
                    <a:pt x="258" y="441"/>
                  </a:lnTo>
                  <a:lnTo>
                    <a:pt x="245" y="443"/>
                  </a:lnTo>
                  <a:lnTo>
                    <a:pt x="231" y="444"/>
                  </a:lnTo>
                  <a:lnTo>
                    <a:pt x="218" y="446"/>
                  </a:lnTo>
                  <a:lnTo>
                    <a:pt x="204" y="447"/>
                  </a:lnTo>
                  <a:lnTo>
                    <a:pt x="190" y="448"/>
                  </a:lnTo>
                  <a:lnTo>
                    <a:pt x="176" y="450"/>
                  </a:lnTo>
                  <a:lnTo>
                    <a:pt x="163" y="451"/>
                  </a:lnTo>
                  <a:lnTo>
                    <a:pt x="149" y="452"/>
                  </a:lnTo>
                  <a:lnTo>
                    <a:pt x="135" y="454"/>
                  </a:lnTo>
                  <a:lnTo>
                    <a:pt x="122" y="456"/>
                  </a:lnTo>
                  <a:lnTo>
                    <a:pt x="108" y="458"/>
                  </a:lnTo>
                  <a:lnTo>
                    <a:pt x="94" y="461"/>
                  </a:lnTo>
                  <a:lnTo>
                    <a:pt x="80" y="464"/>
                  </a:lnTo>
                  <a:lnTo>
                    <a:pt x="67" y="468"/>
                  </a:lnTo>
                  <a:lnTo>
                    <a:pt x="53" y="472"/>
                  </a:lnTo>
                  <a:lnTo>
                    <a:pt x="40" y="477"/>
                  </a:lnTo>
                  <a:lnTo>
                    <a:pt x="26" y="482"/>
                  </a:lnTo>
                  <a:lnTo>
                    <a:pt x="13" y="488"/>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02" name="Freeform 31">
              <a:extLst>
                <a:ext uri="{FF2B5EF4-FFF2-40B4-BE49-F238E27FC236}">
                  <a16:creationId xmlns:a16="http://schemas.microsoft.com/office/drawing/2014/main" id="{9226336A-754C-0795-883B-857467E7DCD2}"/>
                </a:ext>
              </a:extLst>
            </p:cNvPr>
            <p:cNvSpPr>
              <a:spLocks/>
            </p:cNvSpPr>
            <p:nvPr/>
          </p:nvSpPr>
          <p:spPr bwMode="auto">
            <a:xfrm>
              <a:off x="2307" y="858"/>
              <a:ext cx="273" cy="768"/>
            </a:xfrm>
            <a:custGeom>
              <a:avLst/>
              <a:gdLst>
                <a:gd name="T0" fmla="*/ 6 w 273"/>
                <a:gd name="T1" fmla="*/ 15 h 768"/>
                <a:gd name="T2" fmla="*/ 11 w 273"/>
                <a:gd name="T3" fmla="*/ 32 h 768"/>
                <a:gd name="T4" fmla="*/ 15 w 273"/>
                <a:gd name="T5" fmla="*/ 52 h 768"/>
                <a:gd name="T6" fmla="*/ 20 w 273"/>
                <a:gd name="T7" fmla="*/ 72 h 768"/>
                <a:gd name="T8" fmla="*/ 25 w 273"/>
                <a:gd name="T9" fmla="*/ 94 h 768"/>
                <a:gd name="T10" fmla="*/ 31 w 273"/>
                <a:gd name="T11" fmla="*/ 115 h 768"/>
                <a:gd name="T12" fmla="*/ 37 w 273"/>
                <a:gd name="T13" fmla="*/ 135 h 768"/>
                <a:gd name="T14" fmla="*/ 44 w 273"/>
                <a:gd name="T15" fmla="*/ 153 h 768"/>
                <a:gd name="T16" fmla="*/ 53 w 273"/>
                <a:gd name="T17" fmla="*/ 169 h 768"/>
                <a:gd name="T18" fmla="*/ 63 w 273"/>
                <a:gd name="T19" fmla="*/ 182 h 768"/>
                <a:gd name="T20" fmla="*/ 81 w 273"/>
                <a:gd name="T21" fmla="*/ 196 h 768"/>
                <a:gd name="T22" fmla="*/ 96 w 273"/>
                <a:gd name="T23" fmla="*/ 203 h 768"/>
                <a:gd name="T24" fmla="*/ 109 w 273"/>
                <a:gd name="T25" fmla="*/ 208 h 768"/>
                <a:gd name="T26" fmla="*/ 121 w 273"/>
                <a:gd name="T27" fmla="*/ 212 h 768"/>
                <a:gd name="T28" fmla="*/ 132 w 273"/>
                <a:gd name="T29" fmla="*/ 216 h 768"/>
                <a:gd name="T30" fmla="*/ 141 w 273"/>
                <a:gd name="T31" fmla="*/ 220 h 768"/>
                <a:gd name="T32" fmla="*/ 149 w 273"/>
                <a:gd name="T33" fmla="*/ 226 h 768"/>
                <a:gd name="T34" fmla="*/ 155 w 273"/>
                <a:gd name="T35" fmla="*/ 234 h 768"/>
                <a:gd name="T36" fmla="*/ 160 w 273"/>
                <a:gd name="T37" fmla="*/ 246 h 768"/>
                <a:gd name="T38" fmla="*/ 163 w 273"/>
                <a:gd name="T39" fmla="*/ 262 h 768"/>
                <a:gd name="T40" fmla="*/ 166 w 273"/>
                <a:gd name="T41" fmla="*/ 284 h 768"/>
                <a:gd name="T42" fmla="*/ 167 w 273"/>
                <a:gd name="T43" fmla="*/ 314 h 768"/>
                <a:gd name="T44" fmla="*/ 167 w 273"/>
                <a:gd name="T45" fmla="*/ 334 h 768"/>
                <a:gd name="T46" fmla="*/ 167 w 273"/>
                <a:gd name="T47" fmla="*/ 351 h 768"/>
                <a:gd name="T48" fmla="*/ 167 w 273"/>
                <a:gd name="T49" fmla="*/ 367 h 768"/>
                <a:gd name="T50" fmla="*/ 168 w 273"/>
                <a:gd name="T51" fmla="*/ 381 h 768"/>
                <a:gd name="T52" fmla="*/ 170 w 273"/>
                <a:gd name="T53" fmla="*/ 395 h 768"/>
                <a:gd name="T54" fmla="*/ 175 w 273"/>
                <a:gd name="T55" fmla="*/ 409 h 768"/>
                <a:gd name="T56" fmla="*/ 182 w 273"/>
                <a:gd name="T57" fmla="*/ 423 h 768"/>
                <a:gd name="T58" fmla="*/ 193 w 273"/>
                <a:gd name="T59" fmla="*/ 438 h 768"/>
                <a:gd name="T60" fmla="*/ 207 w 273"/>
                <a:gd name="T61" fmla="*/ 454 h 768"/>
                <a:gd name="T62" fmla="*/ 224 w 273"/>
                <a:gd name="T63" fmla="*/ 470 h 768"/>
                <a:gd name="T64" fmla="*/ 234 w 273"/>
                <a:gd name="T65" fmla="*/ 476 h 768"/>
                <a:gd name="T66" fmla="*/ 243 w 273"/>
                <a:gd name="T67" fmla="*/ 480 h 768"/>
                <a:gd name="T68" fmla="*/ 251 w 273"/>
                <a:gd name="T69" fmla="*/ 482 h 768"/>
                <a:gd name="T70" fmla="*/ 257 w 273"/>
                <a:gd name="T71" fmla="*/ 483 h 768"/>
                <a:gd name="T72" fmla="*/ 262 w 273"/>
                <a:gd name="T73" fmla="*/ 485 h 768"/>
                <a:gd name="T74" fmla="*/ 267 w 273"/>
                <a:gd name="T75" fmla="*/ 488 h 768"/>
                <a:gd name="T76" fmla="*/ 270 w 273"/>
                <a:gd name="T77" fmla="*/ 494 h 768"/>
                <a:gd name="T78" fmla="*/ 271 w 273"/>
                <a:gd name="T79" fmla="*/ 504 h 768"/>
                <a:gd name="T80" fmla="*/ 272 w 273"/>
                <a:gd name="T81" fmla="*/ 518 h 768"/>
                <a:gd name="T82" fmla="*/ 271 w 273"/>
                <a:gd name="T83" fmla="*/ 546 h 768"/>
                <a:gd name="T84" fmla="*/ 267 w 273"/>
                <a:gd name="T85" fmla="*/ 568 h 768"/>
                <a:gd name="T86" fmla="*/ 262 w 273"/>
                <a:gd name="T87" fmla="*/ 589 h 768"/>
                <a:gd name="T88" fmla="*/ 255 w 273"/>
                <a:gd name="T89" fmla="*/ 610 h 768"/>
                <a:gd name="T90" fmla="*/ 249 w 273"/>
                <a:gd name="T91" fmla="*/ 631 h 768"/>
                <a:gd name="T92" fmla="*/ 242 w 273"/>
                <a:gd name="T93" fmla="*/ 652 h 768"/>
                <a:gd name="T94" fmla="*/ 237 w 273"/>
                <a:gd name="T95" fmla="*/ 673 h 768"/>
                <a:gd name="T96" fmla="*/ 233 w 273"/>
                <a:gd name="T97" fmla="*/ 695 h 768"/>
                <a:gd name="T98" fmla="*/ 231 w 273"/>
                <a:gd name="T99" fmla="*/ 718 h 768"/>
                <a:gd name="T100" fmla="*/ 232 w 273"/>
                <a:gd name="T101" fmla="*/ 742 h 768"/>
                <a:gd name="T102" fmla="*/ 237 w 273"/>
                <a:gd name="T103" fmla="*/ 767 h 7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3" h="768">
                  <a:moveTo>
                    <a:pt x="0" y="0"/>
                  </a:moveTo>
                  <a:lnTo>
                    <a:pt x="4" y="10"/>
                  </a:lnTo>
                  <a:lnTo>
                    <a:pt x="6" y="15"/>
                  </a:lnTo>
                  <a:lnTo>
                    <a:pt x="7" y="20"/>
                  </a:lnTo>
                  <a:lnTo>
                    <a:pt x="9" y="26"/>
                  </a:lnTo>
                  <a:lnTo>
                    <a:pt x="11" y="32"/>
                  </a:lnTo>
                  <a:lnTo>
                    <a:pt x="12" y="39"/>
                  </a:lnTo>
                  <a:lnTo>
                    <a:pt x="14" y="45"/>
                  </a:lnTo>
                  <a:lnTo>
                    <a:pt x="15" y="52"/>
                  </a:lnTo>
                  <a:lnTo>
                    <a:pt x="17" y="58"/>
                  </a:lnTo>
                  <a:lnTo>
                    <a:pt x="19" y="66"/>
                  </a:lnTo>
                  <a:lnTo>
                    <a:pt x="20" y="72"/>
                  </a:lnTo>
                  <a:lnTo>
                    <a:pt x="22" y="80"/>
                  </a:lnTo>
                  <a:lnTo>
                    <a:pt x="23" y="86"/>
                  </a:lnTo>
                  <a:lnTo>
                    <a:pt x="25" y="94"/>
                  </a:lnTo>
                  <a:lnTo>
                    <a:pt x="27" y="101"/>
                  </a:lnTo>
                  <a:lnTo>
                    <a:pt x="29" y="108"/>
                  </a:lnTo>
                  <a:lnTo>
                    <a:pt x="31" y="115"/>
                  </a:lnTo>
                  <a:lnTo>
                    <a:pt x="33" y="122"/>
                  </a:lnTo>
                  <a:lnTo>
                    <a:pt x="35" y="128"/>
                  </a:lnTo>
                  <a:lnTo>
                    <a:pt x="37" y="135"/>
                  </a:lnTo>
                  <a:lnTo>
                    <a:pt x="39" y="141"/>
                  </a:lnTo>
                  <a:lnTo>
                    <a:pt x="41" y="147"/>
                  </a:lnTo>
                  <a:lnTo>
                    <a:pt x="44" y="153"/>
                  </a:lnTo>
                  <a:lnTo>
                    <a:pt x="47" y="159"/>
                  </a:lnTo>
                  <a:lnTo>
                    <a:pt x="50" y="164"/>
                  </a:lnTo>
                  <a:lnTo>
                    <a:pt x="53" y="169"/>
                  </a:lnTo>
                  <a:lnTo>
                    <a:pt x="56" y="174"/>
                  </a:lnTo>
                  <a:lnTo>
                    <a:pt x="59" y="178"/>
                  </a:lnTo>
                  <a:lnTo>
                    <a:pt x="63" y="182"/>
                  </a:lnTo>
                  <a:lnTo>
                    <a:pt x="67" y="186"/>
                  </a:lnTo>
                  <a:lnTo>
                    <a:pt x="71" y="189"/>
                  </a:lnTo>
                  <a:lnTo>
                    <a:pt x="81" y="196"/>
                  </a:lnTo>
                  <a:lnTo>
                    <a:pt x="87" y="198"/>
                  </a:lnTo>
                  <a:lnTo>
                    <a:pt x="91" y="201"/>
                  </a:lnTo>
                  <a:lnTo>
                    <a:pt x="96" y="203"/>
                  </a:lnTo>
                  <a:lnTo>
                    <a:pt x="101" y="205"/>
                  </a:lnTo>
                  <a:lnTo>
                    <a:pt x="105" y="207"/>
                  </a:lnTo>
                  <a:lnTo>
                    <a:pt x="109" y="208"/>
                  </a:lnTo>
                  <a:lnTo>
                    <a:pt x="113" y="210"/>
                  </a:lnTo>
                  <a:lnTo>
                    <a:pt x="117" y="211"/>
                  </a:lnTo>
                  <a:lnTo>
                    <a:pt x="121" y="212"/>
                  </a:lnTo>
                  <a:lnTo>
                    <a:pt x="125" y="214"/>
                  </a:lnTo>
                  <a:lnTo>
                    <a:pt x="129" y="215"/>
                  </a:lnTo>
                  <a:lnTo>
                    <a:pt x="132" y="216"/>
                  </a:lnTo>
                  <a:lnTo>
                    <a:pt x="135" y="217"/>
                  </a:lnTo>
                  <a:lnTo>
                    <a:pt x="138" y="219"/>
                  </a:lnTo>
                  <a:lnTo>
                    <a:pt x="141" y="220"/>
                  </a:lnTo>
                  <a:lnTo>
                    <a:pt x="143" y="222"/>
                  </a:lnTo>
                  <a:lnTo>
                    <a:pt x="146" y="224"/>
                  </a:lnTo>
                  <a:lnTo>
                    <a:pt x="149" y="226"/>
                  </a:lnTo>
                  <a:lnTo>
                    <a:pt x="151" y="229"/>
                  </a:lnTo>
                  <a:lnTo>
                    <a:pt x="153" y="232"/>
                  </a:lnTo>
                  <a:lnTo>
                    <a:pt x="155" y="234"/>
                  </a:lnTo>
                  <a:lnTo>
                    <a:pt x="157" y="238"/>
                  </a:lnTo>
                  <a:lnTo>
                    <a:pt x="158" y="242"/>
                  </a:lnTo>
                  <a:lnTo>
                    <a:pt x="160" y="246"/>
                  </a:lnTo>
                  <a:lnTo>
                    <a:pt x="161" y="251"/>
                  </a:lnTo>
                  <a:lnTo>
                    <a:pt x="162" y="256"/>
                  </a:lnTo>
                  <a:lnTo>
                    <a:pt x="163" y="262"/>
                  </a:lnTo>
                  <a:lnTo>
                    <a:pt x="164" y="269"/>
                  </a:lnTo>
                  <a:lnTo>
                    <a:pt x="165" y="276"/>
                  </a:lnTo>
                  <a:lnTo>
                    <a:pt x="166" y="284"/>
                  </a:lnTo>
                  <a:lnTo>
                    <a:pt x="167" y="299"/>
                  </a:lnTo>
                  <a:lnTo>
                    <a:pt x="167" y="307"/>
                  </a:lnTo>
                  <a:lnTo>
                    <a:pt x="167" y="314"/>
                  </a:lnTo>
                  <a:lnTo>
                    <a:pt x="167" y="321"/>
                  </a:lnTo>
                  <a:lnTo>
                    <a:pt x="167" y="327"/>
                  </a:lnTo>
                  <a:lnTo>
                    <a:pt x="167" y="334"/>
                  </a:lnTo>
                  <a:lnTo>
                    <a:pt x="167" y="340"/>
                  </a:lnTo>
                  <a:lnTo>
                    <a:pt x="167" y="345"/>
                  </a:lnTo>
                  <a:lnTo>
                    <a:pt x="167" y="351"/>
                  </a:lnTo>
                  <a:lnTo>
                    <a:pt x="167" y="356"/>
                  </a:lnTo>
                  <a:lnTo>
                    <a:pt x="167" y="362"/>
                  </a:lnTo>
                  <a:lnTo>
                    <a:pt x="167" y="367"/>
                  </a:lnTo>
                  <a:lnTo>
                    <a:pt x="167" y="372"/>
                  </a:lnTo>
                  <a:lnTo>
                    <a:pt x="167" y="376"/>
                  </a:lnTo>
                  <a:lnTo>
                    <a:pt x="168" y="381"/>
                  </a:lnTo>
                  <a:lnTo>
                    <a:pt x="169" y="386"/>
                  </a:lnTo>
                  <a:lnTo>
                    <a:pt x="169" y="390"/>
                  </a:lnTo>
                  <a:lnTo>
                    <a:pt x="170" y="395"/>
                  </a:lnTo>
                  <a:lnTo>
                    <a:pt x="172" y="400"/>
                  </a:lnTo>
                  <a:lnTo>
                    <a:pt x="173" y="404"/>
                  </a:lnTo>
                  <a:lnTo>
                    <a:pt x="175" y="409"/>
                  </a:lnTo>
                  <a:lnTo>
                    <a:pt x="177" y="414"/>
                  </a:lnTo>
                  <a:lnTo>
                    <a:pt x="180" y="418"/>
                  </a:lnTo>
                  <a:lnTo>
                    <a:pt x="182" y="423"/>
                  </a:lnTo>
                  <a:lnTo>
                    <a:pt x="185" y="428"/>
                  </a:lnTo>
                  <a:lnTo>
                    <a:pt x="189" y="433"/>
                  </a:lnTo>
                  <a:lnTo>
                    <a:pt x="193" y="438"/>
                  </a:lnTo>
                  <a:lnTo>
                    <a:pt x="197" y="443"/>
                  </a:lnTo>
                  <a:lnTo>
                    <a:pt x="202" y="449"/>
                  </a:lnTo>
                  <a:lnTo>
                    <a:pt x="207" y="454"/>
                  </a:lnTo>
                  <a:lnTo>
                    <a:pt x="213" y="460"/>
                  </a:lnTo>
                  <a:lnTo>
                    <a:pt x="220" y="467"/>
                  </a:lnTo>
                  <a:lnTo>
                    <a:pt x="224" y="470"/>
                  </a:lnTo>
                  <a:lnTo>
                    <a:pt x="227" y="472"/>
                  </a:lnTo>
                  <a:lnTo>
                    <a:pt x="231" y="474"/>
                  </a:lnTo>
                  <a:lnTo>
                    <a:pt x="234" y="476"/>
                  </a:lnTo>
                  <a:lnTo>
                    <a:pt x="237" y="477"/>
                  </a:lnTo>
                  <a:lnTo>
                    <a:pt x="240" y="478"/>
                  </a:lnTo>
                  <a:lnTo>
                    <a:pt x="243" y="480"/>
                  </a:lnTo>
                  <a:lnTo>
                    <a:pt x="245" y="480"/>
                  </a:lnTo>
                  <a:lnTo>
                    <a:pt x="248" y="481"/>
                  </a:lnTo>
                  <a:lnTo>
                    <a:pt x="251" y="482"/>
                  </a:lnTo>
                  <a:lnTo>
                    <a:pt x="253" y="482"/>
                  </a:lnTo>
                  <a:lnTo>
                    <a:pt x="255" y="482"/>
                  </a:lnTo>
                  <a:lnTo>
                    <a:pt x="257" y="483"/>
                  </a:lnTo>
                  <a:lnTo>
                    <a:pt x="259" y="484"/>
                  </a:lnTo>
                  <a:lnTo>
                    <a:pt x="261" y="484"/>
                  </a:lnTo>
                  <a:lnTo>
                    <a:pt x="262" y="485"/>
                  </a:lnTo>
                  <a:lnTo>
                    <a:pt x="264" y="486"/>
                  </a:lnTo>
                  <a:lnTo>
                    <a:pt x="265" y="487"/>
                  </a:lnTo>
                  <a:lnTo>
                    <a:pt x="267" y="488"/>
                  </a:lnTo>
                  <a:lnTo>
                    <a:pt x="268" y="490"/>
                  </a:lnTo>
                  <a:lnTo>
                    <a:pt x="269" y="492"/>
                  </a:lnTo>
                  <a:lnTo>
                    <a:pt x="270" y="494"/>
                  </a:lnTo>
                  <a:lnTo>
                    <a:pt x="270" y="497"/>
                  </a:lnTo>
                  <a:lnTo>
                    <a:pt x="271" y="500"/>
                  </a:lnTo>
                  <a:lnTo>
                    <a:pt x="271" y="504"/>
                  </a:lnTo>
                  <a:lnTo>
                    <a:pt x="272" y="508"/>
                  </a:lnTo>
                  <a:lnTo>
                    <a:pt x="272" y="513"/>
                  </a:lnTo>
                  <a:lnTo>
                    <a:pt x="272" y="518"/>
                  </a:lnTo>
                  <a:lnTo>
                    <a:pt x="272" y="524"/>
                  </a:lnTo>
                  <a:lnTo>
                    <a:pt x="272" y="531"/>
                  </a:lnTo>
                  <a:lnTo>
                    <a:pt x="271" y="546"/>
                  </a:lnTo>
                  <a:lnTo>
                    <a:pt x="270" y="553"/>
                  </a:lnTo>
                  <a:lnTo>
                    <a:pt x="269" y="560"/>
                  </a:lnTo>
                  <a:lnTo>
                    <a:pt x="267" y="568"/>
                  </a:lnTo>
                  <a:lnTo>
                    <a:pt x="266" y="575"/>
                  </a:lnTo>
                  <a:lnTo>
                    <a:pt x="264" y="582"/>
                  </a:lnTo>
                  <a:lnTo>
                    <a:pt x="262" y="589"/>
                  </a:lnTo>
                  <a:lnTo>
                    <a:pt x="260" y="596"/>
                  </a:lnTo>
                  <a:lnTo>
                    <a:pt x="258" y="603"/>
                  </a:lnTo>
                  <a:lnTo>
                    <a:pt x="255" y="610"/>
                  </a:lnTo>
                  <a:lnTo>
                    <a:pt x="253" y="617"/>
                  </a:lnTo>
                  <a:lnTo>
                    <a:pt x="251" y="624"/>
                  </a:lnTo>
                  <a:lnTo>
                    <a:pt x="249" y="631"/>
                  </a:lnTo>
                  <a:lnTo>
                    <a:pt x="247" y="638"/>
                  </a:lnTo>
                  <a:lnTo>
                    <a:pt x="245" y="645"/>
                  </a:lnTo>
                  <a:lnTo>
                    <a:pt x="242" y="652"/>
                  </a:lnTo>
                  <a:lnTo>
                    <a:pt x="240" y="659"/>
                  </a:lnTo>
                  <a:lnTo>
                    <a:pt x="239" y="666"/>
                  </a:lnTo>
                  <a:lnTo>
                    <a:pt x="237" y="673"/>
                  </a:lnTo>
                  <a:lnTo>
                    <a:pt x="235" y="680"/>
                  </a:lnTo>
                  <a:lnTo>
                    <a:pt x="234" y="688"/>
                  </a:lnTo>
                  <a:lnTo>
                    <a:pt x="233" y="695"/>
                  </a:lnTo>
                  <a:lnTo>
                    <a:pt x="232" y="703"/>
                  </a:lnTo>
                  <a:lnTo>
                    <a:pt x="231" y="710"/>
                  </a:lnTo>
                  <a:lnTo>
                    <a:pt x="231" y="718"/>
                  </a:lnTo>
                  <a:lnTo>
                    <a:pt x="231" y="726"/>
                  </a:lnTo>
                  <a:lnTo>
                    <a:pt x="231" y="734"/>
                  </a:lnTo>
                  <a:lnTo>
                    <a:pt x="232" y="742"/>
                  </a:lnTo>
                  <a:lnTo>
                    <a:pt x="233" y="750"/>
                  </a:lnTo>
                  <a:lnTo>
                    <a:pt x="235" y="758"/>
                  </a:lnTo>
                  <a:lnTo>
                    <a:pt x="237" y="7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03" name="Freeform 32">
              <a:extLst>
                <a:ext uri="{FF2B5EF4-FFF2-40B4-BE49-F238E27FC236}">
                  <a16:creationId xmlns:a16="http://schemas.microsoft.com/office/drawing/2014/main" id="{7A760DD5-C112-A0C6-E4E4-545E2831B240}"/>
                </a:ext>
              </a:extLst>
            </p:cNvPr>
            <p:cNvSpPr>
              <a:spLocks/>
            </p:cNvSpPr>
            <p:nvPr/>
          </p:nvSpPr>
          <p:spPr bwMode="auto">
            <a:xfrm>
              <a:off x="970" y="1651"/>
              <a:ext cx="557" cy="424"/>
            </a:xfrm>
            <a:custGeom>
              <a:avLst/>
              <a:gdLst>
                <a:gd name="T0" fmla="*/ 17 w 557"/>
                <a:gd name="T1" fmla="*/ 3 h 424"/>
                <a:gd name="T2" fmla="*/ 35 w 557"/>
                <a:gd name="T3" fmla="*/ 0 h 424"/>
                <a:gd name="T4" fmla="*/ 55 w 557"/>
                <a:gd name="T5" fmla="*/ 1 h 424"/>
                <a:gd name="T6" fmla="*/ 75 w 557"/>
                <a:gd name="T7" fmla="*/ 6 h 424"/>
                <a:gd name="T8" fmla="*/ 96 w 557"/>
                <a:gd name="T9" fmla="*/ 13 h 424"/>
                <a:gd name="T10" fmla="*/ 116 w 557"/>
                <a:gd name="T11" fmla="*/ 23 h 424"/>
                <a:gd name="T12" fmla="*/ 137 w 557"/>
                <a:gd name="T13" fmla="*/ 34 h 424"/>
                <a:gd name="T14" fmla="*/ 157 w 557"/>
                <a:gd name="T15" fmla="*/ 48 h 424"/>
                <a:gd name="T16" fmla="*/ 176 w 557"/>
                <a:gd name="T17" fmla="*/ 62 h 424"/>
                <a:gd name="T18" fmla="*/ 194 w 557"/>
                <a:gd name="T19" fmla="*/ 77 h 424"/>
                <a:gd name="T20" fmla="*/ 210 w 557"/>
                <a:gd name="T21" fmla="*/ 93 h 424"/>
                <a:gd name="T22" fmla="*/ 225 w 557"/>
                <a:gd name="T23" fmla="*/ 109 h 424"/>
                <a:gd name="T24" fmla="*/ 237 w 557"/>
                <a:gd name="T25" fmla="*/ 124 h 424"/>
                <a:gd name="T26" fmla="*/ 248 w 557"/>
                <a:gd name="T27" fmla="*/ 138 h 424"/>
                <a:gd name="T28" fmla="*/ 255 w 557"/>
                <a:gd name="T29" fmla="*/ 151 h 424"/>
                <a:gd name="T30" fmla="*/ 260 w 557"/>
                <a:gd name="T31" fmla="*/ 163 h 424"/>
                <a:gd name="T32" fmla="*/ 273 w 557"/>
                <a:gd name="T33" fmla="*/ 197 h 424"/>
                <a:gd name="T34" fmla="*/ 286 w 557"/>
                <a:gd name="T35" fmla="*/ 215 h 424"/>
                <a:gd name="T36" fmla="*/ 300 w 557"/>
                <a:gd name="T37" fmla="*/ 230 h 424"/>
                <a:gd name="T38" fmla="*/ 315 w 557"/>
                <a:gd name="T39" fmla="*/ 243 h 424"/>
                <a:gd name="T40" fmla="*/ 332 w 557"/>
                <a:gd name="T41" fmla="*/ 255 h 424"/>
                <a:gd name="T42" fmla="*/ 350 w 557"/>
                <a:gd name="T43" fmla="*/ 264 h 424"/>
                <a:gd name="T44" fmla="*/ 370 w 557"/>
                <a:gd name="T45" fmla="*/ 273 h 424"/>
                <a:gd name="T46" fmla="*/ 389 w 557"/>
                <a:gd name="T47" fmla="*/ 281 h 424"/>
                <a:gd name="T48" fmla="*/ 409 w 557"/>
                <a:gd name="T49" fmla="*/ 289 h 424"/>
                <a:gd name="T50" fmla="*/ 428 w 557"/>
                <a:gd name="T51" fmla="*/ 298 h 424"/>
                <a:gd name="T52" fmla="*/ 448 w 557"/>
                <a:gd name="T53" fmla="*/ 308 h 424"/>
                <a:gd name="T54" fmla="*/ 466 w 557"/>
                <a:gd name="T55" fmla="*/ 319 h 424"/>
                <a:gd name="T56" fmla="*/ 483 w 557"/>
                <a:gd name="T57" fmla="*/ 331 h 424"/>
                <a:gd name="T58" fmla="*/ 499 w 557"/>
                <a:gd name="T59" fmla="*/ 347 h 424"/>
                <a:gd name="T60" fmla="*/ 514 w 557"/>
                <a:gd name="T61" fmla="*/ 365 h 424"/>
                <a:gd name="T62" fmla="*/ 522 w 557"/>
                <a:gd name="T63" fmla="*/ 378 h 424"/>
                <a:gd name="T64" fmla="*/ 524 w 557"/>
                <a:gd name="T65" fmla="*/ 381 h 424"/>
                <a:gd name="T66" fmla="*/ 526 w 557"/>
                <a:gd name="T67" fmla="*/ 385 h 424"/>
                <a:gd name="T68" fmla="*/ 528 w 557"/>
                <a:gd name="T69" fmla="*/ 388 h 424"/>
                <a:gd name="T70" fmla="*/ 530 w 557"/>
                <a:gd name="T71" fmla="*/ 391 h 424"/>
                <a:gd name="T72" fmla="*/ 532 w 557"/>
                <a:gd name="T73" fmla="*/ 394 h 424"/>
                <a:gd name="T74" fmla="*/ 534 w 557"/>
                <a:gd name="T75" fmla="*/ 397 h 424"/>
                <a:gd name="T76" fmla="*/ 536 w 557"/>
                <a:gd name="T77" fmla="*/ 400 h 424"/>
                <a:gd name="T78" fmla="*/ 538 w 557"/>
                <a:gd name="T79" fmla="*/ 403 h 424"/>
                <a:gd name="T80" fmla="*/ 541 w 557"/>
                <a:gd name="T81" fmla="*/ 406 h 424"/>
                <a:gd name="T82" fmla="*/ 543 w 557"/>
                <a:gd name="T83" fmla="*/ 409 h 424"/>
                <a:gd name="T84" fmla="*/ 546 w 557"/>
                <a:gd name="T85" fmla="*/ 412 h 424"/>
                <a:gd name="T86" fmla="*/ 548 w 557"/>
                <a:gd name="T87" fmla="*/ 415 h 424"/>
                <a:gd name="T88" fmla="*/ 550 w 557"/>
                <a:gd name="T89" fmla="*/ 417 h 424"/>
                <a:gd name="T90" fmla="*/ 553 w 557"/>
                <a:gd name="T91" fmla="*/ 420 h 424"/>
                <a:gd name="T92" fmla="*/ 556 w 557"/>
                <a:gd name="T93" fmla="*/ 423 h 4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7" h="424">
                  <a:moveTo>
                    <a:pt x="0" y="9"/>
                  </a:moveTo>
                  <a:lnTo>
                    <a:pt x="17" y="3"/>
                  </a:lnTo>
                  <a:lnTo>
                    <a:pt x="26" y="1"/>
                  </a:lnTo>
                  <a:lnTo>
                    <a:pt x="35" y="0"/>
                  </a:lnTo>
                  <a:lnTo>
                    <a:pt x="45" y="1"/>
                  </a:lnTo>
                  <a:lnTo>
                    <a:pt x="55" y="1"/>
                  </a:lnTo>
                  <a:lnTo>
                    <a:pt x="65" y="3"/>
                  </a:lnTo>
                  <a:lnTo>
                    <a:pt x="75" y="6"/>
                  </a:lnTo>
                  <a:lnTo>
                    <a:pt x="85" y="9"/>
                  </a:lnTo>
                  <a:lnTo>
                    <a:pt x="96" y="13"/>
                  </a:lnTo>
                  <a:lnTo>
                    <a:pt x="106" y="18"/>
                  </a:lnTo>
                  <a:lnTo>
                    <a:pt x="116" y="23"/>
                  </a:lnTo>
                  <a:lnTo>
                    <a:pt x="127" y="28"/>
                  </a:lnTo>
                  <a:lnTo>
                    <a:pt x="137" y="34"/>
                  </a:lnTo>
                  <a:lnTo>
                    <a:pt x="147" y="41"/>
                  </a:lnTo>
                  <a:lnTo>
                    <a:pt x="157" y="48"/>
                  </a:lnTo>
                  <a:lnTo>
                    <a:pt x="166" y="55"/>
                  </a:lnTo>
                  <a:lnTo>
                    <a:pt x="176" y="62"/>
                  </a:lnTo>
                  <a:lnTo>
                    <a:pt x="185" y="69"/>
                  </a:lnTo>
                  <a:lnTo>
                    <a:pt x="194" y="77"/>
                  </a:lnTo>
                  <a:lnTo>
                    <a:pt x="202" y="85"/>
                  </a:lnTo>
                  <a:lnTo>
                    <a:pt x="210" y="93"/>
                  </a:lnTo>
                  <a:lnTo>
                    <a:pt x="218" y="101"/>
                  </a:lnTo>
                  <a:lnTo>
                    <a:pt x="225" y="109"/>
                  </a:lnTo>
                  <a:lnTo>
                    <a:pt x="231" y="116"/>
                  </a:lnTo>
                  <a:lnTo>
                    <a:pt x="237" y="124"/>
                  </a:lnTo>
                  <a:lnTo>
                    <a:pt x="243" y="131"/>
                  </a:lnTo>
                  <a:lnTo>
                    <a:pt x="248" y="138"/>
                  </a:lnTo>
                  <a:lnTo>
                    <a:pt x="252" y="145"/>
                  </a:lnTo>
                  <a:lnTo>
                    <a:pt x="255" y="151"/>
                  </a:lnTo>
                  <a:lnTo>
                    <a:pt x="258" y="157"/>
                  </a:lnTo>
                  <a:lnTo>
                    <a:pt x="260" y="163"/>
                  </a:lnTo>
                  <a:lnTo>
                    <a:pt x="268" y="186"/>
                  </a:lnTo>
                  <a:lnTo>
                    <a:pt x="273" y="197"/>
                  </a:lnTo>
                  <a:lnTo>
                    <a:pt x="279" y="206"/>
                  </a:lnTo>
                  <a:lnTo>
                    <a:pt x="286" y="215"/>
                  </a:lnTo>
                  <a:lnTo>
                    <a:pt x="292" y="223"/>
                  </a:lnTo>
                  <a:lnTo>
                    <a:pt x="300" y="230"/>
                  </a:lnTo>
                  <a:lnTo>
                    <a:pt x="307" y="237"/>
                  </a:lnTo>
                  <a:lnTo>
                    <a:pt x="315" y="243"/>
                  </a:lnTo>
                  <a:lnTo>
                    <a:pt x="324" y="249"/>
                  </a:lnTo>
                  <a:lnTo>
                    <a:pt x="332" y="255"/>
                  </a:lnTo>
                  <a:lnTo>
                    <a:pt x="341" y="259"/>
                  </a:lnTo>
                  <a:lnTo>
                    <a:pt x="350" y="264"/>
                  </a:lnTo>
                  <a:lnTo>
                    <a:pt x="360" y="269"/>
                  </a:lnTo>
                  <a:lnTo>
                    <a:pt x="370" y="273"/>
                  </a:lnTo>
                  <a:lnTo>
                    <a:pt x="379" y="277"/>
                  </a:lnTo>
                  <a:lnTo>
                    <a:pt x="389" y="281"/>
                  </a:lnTo>
                  <a:lnTo>
                    <a:pt x="399" y="285"/>
                  </a:lnTo>
                  <a:lnTo>
                    <a:pt x="409" y="289"/>
                  </a:lnTo>
                  <a:lnTo>
                    <a:pt x="419" y="294"/>
                  </a:lnTo>
                  <a:lnTo>
                    <a:pt x="428" y="298"/>
                  </a:lnTo>
                  <a:lnTo>
                    <a:pt x="438" y="303"/>
                  </a:lnTo>
                  <a:lnTo>
                    <a:pt x="448" y="308"/>
                  </a:lnTo>
                  <a:lnTo>
                    <a:pt x="457" y="313"/>
                  </a:lnTo>
                  <a:lnTo>
                    <a:pt x="466" y="319"/>
                  </a:lnTo>
                  <a:lnTo>
                    <a:pt x="475" y="325"/>
                  </a:lnTo>
                  <a:lnTo>
                    <a:pt x="483" y="331"/>
                  </a:lnTo>
                  <a:lnTo>
                    <a:pt x="492" y="339"/>
                  </a:lnTo>
                  <a:lnTo>
                    <a:pt x="499" y="347"/>
                  </a:lnTo>
                  <a:lnTo>
                    <a:pt x="507" y="355"/>
                  </a:lnTo>
                  <a:lnTo>
                    <a:pt x="514" y="365"/>
                  </a:lnTo>
                  <a:lnTo>
                    <a:pt x="520" y="375"/>
                  </a:lnTo>
                  <a:lnTo>
                    <a:pt x="522" y="378"/>
                  </a:lnTo>
                  <a:lnTo>
                    <a:pt x="523" y="380"/>
                  </a:lnTo>
                  <a:lnTo>
                    <a:pt x="524" y="381"/>
                  </a:lnTo>
                  <a:lnTo>
                    <a:pt x="525" y="383"/>
                  </a:lnTo>
                  <a:lnTo>
                    <a:pt x="526" y="385"/>
                  </a:lnTo>
                  <a:lnTo>
                    <a:pt x="527" y="386"/>
                  </a:lnTo>
                  <a:lnTo>
                    <a:pt x="528" y="388"/>
                  </a:lnTo>
                  <a:lnTo>
                    <a:pt x="529" y="389"/>
                  </a:lnTo>
                  <a:lnTo>
                    <a:pt x="530" y="391"/>
                  </a:lnTo>
                  <a:lnTo>
                    <a:pt x="531" y="393"/>
                  </a:lnTo>
                  <a:lnTo>
                    <a:pt x="532" y="394"/>
                  </a:lnTo>
                  <a:lnTo>
                    <a:pt x="533" y="396"/>
                  </a:lnTo>
                  <a:lnTo>
                    <a:pt x="534" y="397"/>
                  </a:lnTo>
                  <a:lnTo>
                    <a:pt x="535" y="399"/>
                  </a:lnTo>
                  <a:lnTo>
                    <a:pt x="536" y="400"/>
                  </a:lnTo>
                  <a:lnTo>
                    <a:pt x="537" y="402"/>
                  </a:lnTo>
                  <a:lnTo>
                    <a:pt x="538" y="403"/>
                  </a:lnTo>
                  <a:lnTo>
                    <a:pt x="540" y="405"/>
                  </a:lnTo>
                  <a:lnTo>
                    <a:pt x="541" y="406"/>
                  </a:lnTo>
                  <a:lnTo>
                    <a:pt x="542" y="408"/>
                  </a:lnTo>
                  <a:lnTo>
                    <a:pt x="543" y="409"/>
                  </a:lnTo>
                  <a:lnTo>
                    <a:pt x="544" y="411"/>
                  </a:lnTo>
                  <a:lnTo>
                    <a:pt x="546" y="412"/>
                  </a:lnTo>
                  <a:lnTo>
                    <a:pt x="547" y="413"/>
                  </a:lnTo>
                  <a:lnTo>
                    <a:pt x="548" y="415"/>
                  </a:lnTo>
                  <a:lnTo>
                    <a:pt x="549" y="416"/>
                  </a:lnTo>
                  <a:lnTo>
                    <a:pt x="550" y="417"/>
                  </a:lnTo>
                  <a:lnTo>
                    <a:pt x="552" y="419"/>
                  </a:lnTo>
                  <a:lnTo>
                    <a:pt x="553" y="420"/>
                  </a:lnTo>
                  <a:lnTo>
                    <a:pt x="554" y="421"/>
                  </a:lnTo>
                  <a:lnTo>
                    <a:pt x="556" y="42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04" name="Freeform 33">
              <a:extLst>
                <a:ext uri="{FF2B5EF4-FFF2-40B4-BE49-F238E27FC236}">
                  <a16:creationId xmlns:a16="http://schemas.microsoft.com/office/drawing/2014/main" id="{1E185E0F-B538-67AF-C4E6-1A2E218EA4EF}"/>
                </a:ext>
              </a:extLst>
            </p:cNvPr>
            <p:cNvSpPr>
              <a:spLocks/>
            </p:cNvSpPr>
            <p:nvPr/>
          </p:nvSpPr>
          <p:spPr bwMode="auto">
            <a:xfrm>
              <a:off x="4165" y="3560"/>
              <a:ext cx="167" cy="237"/>
            </a:xfrm>
            <a:custGeom>
              <a:avLst/>
              <a:gdLst>
                <a:gd name="T0" fmla="*/ 166 w 167"/>
                <a:gd name="T1" fmla="*/ 0 h 237"/>
                <a:gd name="T2" fmla="*/ 145 w 167"/>
                <a:gd name="T3" fmla="*/ 2 h 237"/>
                <a:gd name="T4" fmla="*/ 135 w 167"/>
                <a:gd name="T5" fmla="*/ 4 h 237"/>
                <a:gd name="T6" fmla="*/ 126 w 167"/>
                <a:gd name="T7" fmla="*/ 7 h 237"/>
                <a:gd name="T8" fmla="*/ 118 w 167"/>
                <a:gd name="T9" fmla="*/ 11 h 237"/>
                <a:gd name="T10" fmla="*/ 111 w 167"/>
                <a:gd name="T11" fmla="*/ 15 h 237"/>
                <a:gd name="T12" fmla="*/ 103 w 167"/>
                <a:gd name="T13" fmla="*/ 20 h 237"/>
                <a:gd name="T14" fmla="*/ 97 w 167"/>
                <a:gd name="T15" fmla="*/ 26 h 237"/>
                <a:gd name="T16" fmla="*/ 91 w 167"/>
                <a:gd name="T17" fmla="*/ 33 h 237"/>
                <a:gd name="T18" fmla="*/ 86 w 167"/>
                <a:gd name="T19" fmla="*/ 40 h 237"/>
                <a:gd name="T20" fmla="*/ 81 w 167"/>
                <a:gd name="T21" fmla="*/ 48 h 237"/>
                <a:gd name="T22" fmla="*/ 76 w 167"/>
                <a:gd name="T23" fmla="*/ 56 h 237"/>
                <a:gd name="T24" fmla="*/ 71 w 167"/>
                <a:gd name="T25" fmla="*/ 64 h 237"/>
                <a:gd name="T26" fmla="*/ 67 w 167"/>
                <a:gd name="T27" fmla="*/ 72 h 237"/>
                <a:gd name="T28" fmla="*/ 63 w 167"/>
                <a:gd name="T29" fmla="*/ 82 h 237"/>
                <a:gd name="T30" fmla="*/ 60 w 167"/>
                <a:gd name="T31" fmla="*/ 91 h 237"/>
                <a:gd name="T32" fmla="*/ 56 w 167"/>
                <a:gd name="T33" fmla="*/ 100 h 237"/>
                <a:gd name="T34" fmla="*/ 53 w 167"/>
                <a:gd name="T35" fmla="*/ 110 h 237"/>
                <a:gd name="T36" fmla="*/ 50 w 167"/>
                <a:gd name="T37" fmla="*/ 120 h 237"/>
                <a:gd name="T38" fmla="*/ 47 w 167"/>
                <a:gd name="T39" fmla="*/ 130 h 237"/>
                <a:gd name="T40" fmla="*/ 43 w 167"/>
                <a:gd name="T41" fmla="*/ 139 h 237"/>
                <a:gd name="T42" fmla="*/ 41 w 167"/>
                <a:gd name="T43" fmla="*/ 149 h 237"/>
                <a:gd name="T44" fmla="*/ 37 w 167"/>
                <a:gd name="T45" fmla="*/ 159 h 237"/>
                <a:gd name="T46" fmla="*/ 34 w 167"/>
                <a:gd name="T47" fmla="*/ 169 h 237"/>
                <a:gd name="T48" fmla="*/ 31 w 167"/>
                <a:gd name="T49" fmla="*/ 178 h 237"/>
                <a:gd name="T50" fmla="*/ 27 w 167"/>
                <a:gd name="T51" fmla="*/ 187 h 237"/>
                <a:gd name="T52" fmla="*/ 23 w 167"/>
                <a:gd name="T53" fmla="*/ 196 h 237"/>
                <a:gd name="T54" fmla="*/ 19 w 167"/>
                <a:gd name="T55" fmla="*/ 205 h 237"/>
                <a:gd name="T56" fmla="*/ 15 w 167"/>
                <a:gd name="T57" fmla="*/ 213 h 237"/>
                <a:gd name="T58" fmla="*/ 10 w 167"/>
                <a:gd name="T59" fmla="*/ 221 h 237"/>
                <a:gd name="T60" fmla="*/ 5 w 167"/>
                <a:gd name="T61" fmla="*/ 229 h 237"/>
                <a:gd name="T62" fmla="*/ 0 w 167"/>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7" h="237">
                  <a:moveTo>
                    <a:pt x="166" y="0"/>
                  </a:moveTo>
                  <a:lnTo>
                    <a:pt x="145" y="2"/>
                  </a:lnTo>
                  <a:lnTo>
                    <a:pt x="135" y="4"/>
                  </a:lnTo>
                  <a:lnTo>
                    <a:pt x="126" y="7"/>
                  </a:lnTo>
                  <a:lnTo>
                    <a:pt x="118" y="11"/>
                  </a:lnTo>
                  <a:lnTo>
                    <a:pt x="111" y="15"/>
                  </a:lnTo>
                  <a:lnTo>
                    <a:pt x="103" y="20"/>
                  </a:lnTo>
                  <a:lnTo>
                    <a:pt x="97" y="26"/>
                  </a:lnTo>
                  <a:lnTo>
                    <a:pt x="91" y="33"/>
                  </a:lnTo>
                  <a:lnTo>
                    <a:pt x="86" y="40"/>
                  </a:lnTo>
                  <a:lnTo>
                    <a:pt x="81" y="48"/>
                  </a:lnTo>
                  <a:lnTo>
                    <a:pt x="76" y="56"/>
                  </a:lnTo>
                  <a:lnTo>
                    <a:pt x="71" y="64"/>
                  </a:lnTo>
                  <a:lnTo>
                    <a:pt x="67" y="72"/>
                  </a:lnTo>
                  <a:lnTo>
                    <a:pt x="63" y="82"/>
                  </a:lnTo>
                  <a:lnTo>
                    <a:pt x="60" y="91"/>
                  </a:lnTo>
                  <a:lnTo>
                    <a:pt x="56" y="100"/>
                  </a:lnTo>
                  <a:lnTo>
                    <a:pt x="53" y="110"/>
                  </a:lnTo>
                  <a:lnTo>
                    <a:pt x="50" y="120"/>
                  </a:lnTo>
                  <a:lnTo>
                    <a:pt x="47" y="130"/>
                  </a:lnTo>
                  <a:lnTo>
                    <a:pt x="43" y="139"/>
                  </a:lnTo>
                  <a:lnTo>
                    <a:pt x="41" y="149"/>
                  </a:lnTo>
                  <a:lnTo>
                    <a:pt x="37" y="159"/>
                  </a:lnTo>
                  <a:lnTo>
                    <a:pt x="34" y="169"/>
                  </a:lnTo>
                  <a:lnTo>
                    <a:pt x="31" y="178"/>
                  </a:lnTo>
                  <a:lnTo>
                    <a:pt x="27" y="187"/>
                  </a:lnTo>
                  <a:lnTo>
                    <a:pt x="23" y="196"/>
                  </a:lnTo>
                  <a:lnTo>
                    <a:pt x="19" y="205"/>
                  </a:lnTo>
                  <a:lnTo>
                    <a:pt x="15" y="213"/>
                  </a:lnTo>
                  <a:lnTo>
                    <a:pt x="10" y="221"/>
                  </a:lnTo>
                  <a:lnTo>
                    <a:pt x="5" y="229"/>
                  </a:lnTo>
                  <a:lnTo>
                    <a:pt x="0"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05" name="Freeform 34">
              <a:extLst>
                <a:ext uri="{FF2B5EF4-FFF2-40B4-BE49-F238E27FC236}">
                  <a16:creationId xmlns:a16="http://schemas.microsoft.com/office/drawing/2014/main" id="{DA4D8C7F-A010-322E-1FE1-C7ECD70F7433}"/>
                </a:ext>
              </a:extLst>
            </p:cNvPr>
            <p:cNvSpPr>
              <a:spLocks/>
            </p:cNvSpPr>
            <p:nvPr/>
          </p:nvSpPr>
          <p:spPr bwMode="auto">
            <a:xfrm>
              <a:off x="3372" y="2896"/>
              <a:ext cx="427" cy="87"/>
            </a:xfrm>
            <a:custGeom>
              <a:avLst/>
              <a:gdLst>
                <a:gd name="T0" fmla="*/ 0 w 427"/>
                <a:gd name="T1" fmla="*/ 3 h 87"/>
                <a:gd name="T2" fmla="*/ 26 w 427"/>
                <a:gd name="T3" fmla="*/ 0 h 87"/>
                <a:gd name="T4" fmla="*/ 39 w 427"/>
                <a:gd name="T5" fmla="*/ 0 h 87"/>
                <a:gd name="T6" fmla="*/ 52 w 427"/>
                <a:gd name="T7" fmla="*/ 0 h 87"/>
                <a:gd name="T8" fmla="*/ 65 w 427"/>
                <a:gd name="T9" fmla="*/ 1 h 87"/>
                <a:gd name="T10" fmla="*/ 78 w 427"/>
                <a:gd name="T11" fmla="*/ 2 h 87"/>
                <a:gd name="T12" fmla="*/ 92 w 427"/>
                <a:gd name="T13" fmla="*/ 4 h 87"/>
                <a:gd name="T14" fmla="*/ 105 w 427"/>
                <a:gd name="T15" fmla="*/ 6 h 87"/>
                <a:gd name="T16" fmla="*/ 118 w 427"/>
                <a:gd name="T17" fmla="*/ 9 h 87"/>
                <a:gd name="T18" fmla="*/ 132 w 427"/>
                <a:gd name="T19" fmla="*/ 12 h 87"/>
                <a:gd name="T20" fmla="*/ 145 w 427"/>
                <a:gd name="T21" fmla="*/ 15 h 87"/>
                <a:gd name="T22" fmla="*/ 158 w 427"/>
                <a:gd name="T23" fmla="*/ 19 h 87"/>
                <a:gd name="T24" fmla="*/ 171 w 427"/>
                <a:gd name="T25" fmla="*/ 23 h 87"/>
                <a:gd name="T26" fmla="*/ 185 w 427"/>
                <a:gd name="T27" fmla="*/ 27 h 87"/>
                <a:gd name="T28" fmla="*/ 198 w 427"/>
                <a:gd name="T29" fmla="*/ 31 h 87"/>
                <a:gd name="T30" fmla="*/ 212 w 427"/>
                <a:gd name="T31" fmla="*/ 36 h 87"/>
                <a:gd name="T32" fmla="*/ 225 w 427"/>
                <a:gd name="T33" fmla="*/ 40 h 87"/>
                <a:gd name="T34" fmla="*/ 238 w 427"/>
                <a:gd name="T35" fmla="*/ 45 h 87"/>
                <a:gd name="T36" fmla="*/ 252 w 427"/>
                <a:gd name="T37" fmla="*/ 49 h 87"/>
                <a:gd name="T38" fmla="*/ 265 w 427"/>
                <a:gd name="T39" fmla="*/ 54 h 87"/>
                <a:gd name="T40" fmla="*/ 278 w 427"/>
                <a:gd name="T41" fmla="*/ 58 h 87"/>
                <a:gd name="T42" fmla="*/ 292 w 427"/>
                <a:gd name="T43" fmla="*/ 62 h 87"/>
                <a:gd name="T44" fmla="*/ 305 w 427"/>
                <a:gd name="T45" fmla="*/ 66 h 87"/>
                <a:gd name="T46" fmla="*/ 318 w 427"/>
                <a:gd name="T47" fmla="*/ 70 h 87"/>
                <a:gd name="T48" fmla="*/ 332 w 427"/>
                <a:gd name="T49" fmla="*/ 73 h 87"/>
                <a:gd name="T50" fmla="*/ 345 w 427"/>
                <a:gd name="T51" fmla="*/ 76 h 87"/>
                <a:gd name="T52" fmla="*/ 359 w 427"/>
                <a:gd name="T53" fmla="*/ 79 h 87"/>
                <a:gd name="T54" fmla="*/ 372 w 427"/>
                <a:gd name="T55" fmla="*/ 81 h 87"/>
                <a:gd name="T56" fmla="*/ 386 w 427"/>
                <a:gd name="T57" fmla="*/ 83 h 87"/>
                <a:gd name="T58" fmla="*/ 399 w 427"/>
                <a:gd name="T59" fmla="*/ 85 h 87"/>
                <a:gd name="T60" fmla="*/ 412 w 427"/>
                <a:gd name="T61" fmla="*/ 86 h 87"/>
                <a:gd name="T62" fmla="*/ 426 w 427"/>
                <a:gd name="T63" fmla="*/ 86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27" h="87">
                  <a:moveTo>
                    <a:pt x="0" y="3"/>
                  </a:moveTo>
                  <a:lnTo>
                    <a:pt x="26" y="0"/>
                  </a:lnTo>
                  <a:lnTo>
                    <a:pt x="39" y="0"/>
                  </a:lnTo>
                  <a:lnTo>
                    <a:pt x="52" y="0"/>
                  </a:lnTo>
                  <a:lnTo>
                    <a:pt x="65" y="1"/>
                  </a:lnTo>
                  <a:lnTo>
                    <a:pt x="78" y="2"/>
                  </a:lnTo>
                  <a:lnTo>
                    <a:pt x="92" y="4"/>
                  </a:lnTo>
                  <a:lnTo>
                    <a:pt x="105" y="6"/>
                  </a:lnTo>
                  <a:lnTo>
                    <a:pt x="118" y="9"/>
                  </a:lnTo>
                  <a:lnTo>
                    <a:pt x="132" y="12"/>
                  </a:lnTo>
                  <a:lnTo>
                    <a:pt x="145" y="15"/>
                  </a:lnTo>
                  <a:lnTo>
                    <a:pt x="158" y="19"/>
                  </a:lnTo>
                  <a:lnTo>
                    <a:pt x="171" y="23"/>
                  </a:lnTo>
                  <a:lnTo>
                    <a:pt x="185" y="27"/>
                  </a:lnTo>
                  <a:lnTo>
                    <a:pt x="198" y="31"/>
                  </a:lnTo>
                  <a:lnTo>
                    <a:pt x="212" y="36"/>
                  </a:lnTo>
                  <a:lnTo>
                    <a:pt x="225" y="40"/>
                  </a:lnTo>
                  <a:lnTo>
                    <a:pt x="238" y="45"/>
                  </a:lnTo>
                  <a:lnTo>
                    <a:pt x="252" y="49"/>
                  </a:lnTo>
                  <a:lnTo>
                    <a:pt x="265" y="54"/>
                  </a:lnTo>
                  <a:lnTo>
                    <a:pt x="278" y="58"/>
                  </a:lnTo>
                  <a:lnTo>
                    <a:pt x="292" y="62"/>
                  </a:lnTo>
                  <a:lnTo>
                    <a:pt x="305" y="66"/>
                  </a:lnTo>
                  <a:lnTo>
                    <a:pt x="318" y="70"/>
                  </a:lnTo>
                  <a:lnTo>
                    <a:pt x="332" y="73"/>
                  </a:lnTo>
                  <a:lnTo>
                    <a:pt x="345" y="76"/>
                  </a:lnTo>
                  <a:lnTo>
                    <a:pt x="359" y="79"/>
                  </a:lnTo>
                  <a:lnTo>
                    <a:pt x="372" y="81"/>
                  </a:lnTo>
                  <a:lnTo>
                    <a:pt x="386" y="83"/>
                  </a:lnTo>
                  <a:lnTo>
                    <a:pt x="399" y="85"/>
                  </a:lnTo>
                  <a:lnTo>
                    <a:pt x="412" y="86"/>
                  </a:lnTo>
                  <a:lnTo>
                    <a:pt x="426" y="8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06" name="Line 35">
              <a:extLst>
                <a:ext uri="{FF2B5EF4-FFF2-40B4-BE49-F238E27FC236}">
                  <a16:creationId xmlns:a16="http://schemas.microsoft.com/office/drawing/2014/main" id="{94C5BE6F-CD16-D785-118F-C8FF4BFAFEC5}"/>
                </a:ext>
              </a:extLst>
            </p:cNvPr>
            <p:cNvSpPr>
              <a:spLocks noChangeShapeType="1"/>
            </p:cNvSpPr>
            <p:nvPr/>
          </p:nvSpPr>
          <p:spPr bwMode="auto">
            <a:xfrm flipV="1">
              <a:off x="3467" y="2770"/>
              <a:ext cx="47" cy="11"/>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307" name="Freeform 36">
              <a:extLst>
                <a:ext uri="{FF2B5EF4-FFF2-40B4-BE49-F238E27FC236}">
                  <a16:creationId xmlns:a16="http://schemas.microsoft.com/office/drawing/2014/main" id="{B0B32258-00D8-BBBA-B281-C7B84C8550FA}"/>
                </a:ext>
              </a:extLst>
            </p:cNvPr>
            <p:cNvSpPr>
              <a:spLocks/>
            </p:cNvSpPr>
            <p:nvPr/>
          </p:nvSpPr>
          <p:spPr bwMode="auto">
            <a:xfrm>
              <a:off x="1194" y="1047"/>
              <a:ext cx="547" cy="485"/>
            </a:xfrm>
            <a:custGeom>
              <a:avLst/>
              <a:gdLst>
                <a:gd name="T0" fmla="*/ 13 w 547"/>
                <a:gd name="T1" fmla="*/ 473 h 485"/>
                <a:gd name="T2" fmla="*/ 26 w 547"/>
                <a:gd name="T3" fmla="*/ 463 h 485"/>
                <a:gd name="T4" fmla="*/ 40 w 547"/>
                <a:gd name="T5" fmla="*/ 454 h 485"/>
                <a:gd name="T6" fmla="*/ 52 w 547"/>
                <a:gd name="T7" fmla="*/ 445 h 485"/>
                <a:gd name="T8" fmla="*/ 65 w 547"/>
                <a:gd name="T9" fmla="*/ 437 h 485"/>
                <a:gd name="T10" fmla="*/ 77 w 547"/>
                <a:gd name="T11" fmla="*/ 429 h 485"/>
                <a:gd name="T12" fmla="*/ 89 w 547"/>
                <a:gd name="T13" fmla="*/ 420 h 485"/>
                <a:gd name="T14" fmla="*/ 100 w 547"/>
                <a:gd name="T15" fmla="*/ 411 h 485"/>
                <a:gd name="T16" fmla="*/ 111 w 547"/>
                <a:gd name="T17" fmla="*/ 401 h 485"/>
                <a:gd name="T18" fmla="*/ 122 w 547"/>
                <a:gd name="T19" fmla="*/ 391 h 485"/>
                <a:gd name="T20" fmla="*/ 131 w 547"/>
                <a:gd name="T21" fmla="*/ 380 h 485"/>
                <a:gd name="T22" fmla="*/ 140 w 547"/>
                <a:gd name="T23" fmla="*/ 368 h 485"/>
                <a:gd name="T24" fmla="*/ 148 w 547"/>
                <a:gd name="T25" fmla="*/ 355 h 485"/>
                <a:gd name="T26" fmla="*/ 155 w 547"/>
                <a:gd name="T27" fmla="*/ 341 h 485"/>
                <a:gd name="T28" fmla="*/ 161 w 547"/>
                <a:gd name="T29" fmla="*/ 324 h 485"/>
                <a:gd name="T30" fmla="*/ 166 w 547"/>
                <a:gd name="T31" fmla="*/ 307 h 485"/>
                <a:gd name="T32" fmla="*/ 170 w 547"/>
                <a:gd name="T33" fmla="*/ 288 h 485"/>
                <a:gd name="T34" fmla="*/ 173 w 547"/>
                <a:gd name="T35" fmla="*/ 278 h 485"/>
                <a:gd name="T36" fmla="*/ 176 w 547"/>
                <a:gd name="T37" fmla="*/ 268 h 485"/>
                <a:gd name="T38" fmla="*/ 179 w 547"/>
                <a:gd name="T39" fmla="*/ 260 h 485"/>
                <a:gd name="T40" fmla="*/ 182 w 547"/>
                <a:gd name="T41" fmla="*/ 253 h 485"/>
                <a:gd name="T42" fmla="*/ 185 w 547"/>
                <a:gd name="T43" fmla="*/ 246 h 485"/>
                <a:gd name="T44" fmla="*/ 188 w 547"/>
                <a:gd name="T45" fmla="*/ 240 h 485"/>
                <a:gd name="T46" fmla="*/ 192 w 547"/>
                <a:gd name="T47" fmla="*/ 234 h 485"/>
                <a:gd name="T48" fmla="*/ 197 w 547"/>
                <a:gd name="T49" fmla="*/ 229 h 485"/>
                <a:gd name="T50" fmla="*/ 202 w 547"/>
                <a:gd name="T51" fmla="*/ 225 h 485"/>
                <a:gd name="T52" fmla="*/ 209 w 547"/>
                <a:gd name="T53" fmla="*/ 220 h 485"/>
                <a:gd name="T54" fmla="*/ 216 w 547"/>
                <a:gd name="T55" fmla="*/ 216 h 485"/>
                <a:gd name="T56" fmla="*/ 224 w 547"/>
                <a:gd name="T57" fmla="*/ 212 h 485"/>
                <a:gd name="T58" fmla="*/ 233 w 547"/>
                <a:gd name="T59" fmla="*/ 207 h 485"/>
                <a:gd name="T60" fmla="*/ 243 w 547"/>
                <a:gd name="T61" fmla="*/ 203 h 485"/>
                <a:gd name="T62" fmla="*/ 266 w 547"/>
                <a:gd name="T63" fmla="*/ 194 h 485"/>
                <a:gd name="T64" fmla="*/ 284 w 547"/>
                <a:gd name="T65" fmla="*/ 188 h 485"/>
                <a:gd name="T66" fmla="*/ 302 w 547"/>
                <a:gd name="T67" fmla="*/ 182 h 485"/>
                <a:gd name="T68" fmla="*/ 321 w 547"/>
                <a:gd name="T69" fmla="*/ 177 h 485"/>
                <a:gd name="T70" fmla="*/ 340 w 547"/>
                <a:gd name="T71" fmla="*/ 171 h 485"/>
                <a:gd name="T72" fmla="*/ 360 w 547"/>
                <a:gd name="T73" fmla="*/ 166 h 485"/>
                <a:gd name="T74" fmla="*/ 379 w 547"/>
                <a:gd name="T75" fmla="*/ 161 h 485"/>
                <a:gd name="T76" fmla="*/ 399 w 547"/>
                <a:gd name="T77" fmla="*/ 155 h 485"/>
                <a:gd name="T78" fmla="*/ 418 w 547"/>
                <a:gd name="T79" fmla="*/ 149 h 485"/>
                <a:gd name="T80" fmla="*/ 437 w 547"/>
                <a:gd name="T81" fmla="*/ 143 h 485"/>
                <a:gd name="T82" fmla="*/ 455 w 547"/>
                <a:gd name="T83" fmla="*/ 135 h 485"/>
                <a:gd name="T84" fmla="*/ 472 w 547"/>
                <a:gd name="T85" fmla="*/ 127 h 485"/>
                <a:gd name="T86" fmla="*/ 489 w 547"/>
                <a:gd name="T87" fmla="*/ 118 h 485"/>
                <a:gd name="T88" fmla="*/ 505 w 547"/>
                <a:gd name="T89" fmla="*/ 107 h 485"/>
                <a:gd name="T90" fmla="*/ 520 w 547"/>
                <a:gd name="T91" fmla="*/ 96 h 485"/>
                <a:gd name="T92" fmla="*/ 533 w 547"/>
                <a:gd name="T93" fmla="*/ 83 h 485"/>
                <a:gd name="T94" fmla="*/ 539 w 547"/>
                <a:gd name="T95" fmla="*/ 71 h 485"/>
                <a:gd name="T96" fmla="*/ 542 w 547"/>
                <a:gd name="T97" fmla="*/ 64 h 485"/>
                <a:gd name="T98" fmla="*/ 544 w 547"/>
                <a:gd name="T99" fmla="*/ 57 h 485"/>
                <a:gd name="T100" fmla="*/ 546 w 547"/>
                <a:gd name="T101" fmla="*/ 51 h 485"/>
                <a:gd name="T102" fmla="*/ 546 w 547"/>
                <a:gd name="T103" fmla="*/ 45 h 485"/>
                <a:gd name="T104" fmla="*/ 546 w 547"/>
                <a:gd name="T105" fmla="*/ 39 h 485"/>
                <a:gd name="T106" fmla="*/ 544 w 547"/>
                <a:gd name="T107" fmla="*/ 34 h 485"/>
                <a:gd name="T108" fmla="*/ 542 w 547"/>
                <a:gd name="T109" fmla="*/ 29 h 485"/>
                <a:gd name="T110" fmla="*/ 539 w 547"/>
                <a:gd name="T111" fmla="*/ 24 h 485"/>
                <a:gd name="T112" fmla="*/ 535 w 547"/>
                <a:gd name="T113" fmla="*/ 19 h 485"/>
                <a:gd name="T114" fmla="*/ 530 w 547"/>
                <a:gd name="T115" fmla="*/ 15 h 485"/>
                <a:gd name="T116" fmla="*/ 524 w 547"/>
                <a:gd name="T117" fmla="*/ 11 h 485"/>
                <a:gd name="T118" fmla="*/ 518 w 547"/>
                <a:gd name="T119" fmla="*/ 7 h 485"/>
                <a:gd name="T120" fmla="*/ 510 w 547"/>
                <a:gd name="T121" fmla="*/ 4 h 485"/>
                <a:gd name="T122" fmla="*/ 502 w 547"/>
                <a:gd name="T123" fmla="*/ 1 h 4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47" h="485">
                  <a:moveTo>
                    <a:pt x="0" y="484"/>
                  </a:moveTo>
                  <a:lnTo>
                    <a:pt x="13" y="473"/>
                  </a:lnTo>
                  <a:lnTo>
                    <a:pt x="20" y="468"/>
                  </a:lnTo>
                  <a:lnTo>
                    <a:pt x="26" y="463"/>
                  </a:lnTo>
                  <a:lnTo>
                    <a:pt x="33" y="459"/>
                  </a:lnTo>
                  <a:lnTo>
                    <a:pt x="40" y="454"/>
                  </a:lnTo>
                  <a:lnTo>
                    <a:pt x="46" y="450"/>
                  </a:lnTo>
                  <a:lnTo>
                    <a:pt x="52" y="445"/>
                  </a:lnTo>
                  <a:lnTo>
                    <a:pt x="59" y="441"/>
                  </a:lnTo>
                  <a:lnTo>
                    <a:pt x="65" y="437"/>
                  </a:lnTo>
                  <a:lnTo>
                    <a:pt x="71" y="433"/>
                  </a:lnTo>
                  <a:lnTo>
                    <a:pt x="77" y="429"/>
                  </a:lnTo>
                  <a:lnTo>
                    <a:pt x="83" y="424"/>
                  </a:lnTo>
                  <a:lnTo>
                    <a:pt x="89" y="420"/>
                  </a:lnTo>
                  <a:lnTo>
                    <a:pt x="95" y="415"/>
                  </a:lnTo>
                  <a:lnTo>
                    <a:pt x="100" y="411"/>
                  </a:lnTo>
                  <a:lnTo>
                    <a:pt x="106" y="406"/>
                  </a:lnTo>
                  <a:lnTo>
                    <a:pt x="111" y="401"/>
                  </a:lnTo>
                  <a:lnTo>
                    <a:pt x="116" y="397"/>
                  </a:lnTo>
                  <a:lnTo>
                    <a:pt x="122" y="391"/>
                  </a:lnTo>
                  <a:lnTo>
                    <a:pt x="126" y="386"/>
                  </a:lnTo>
                  <a:lnTo>
                    <a:pt x="131" y="380"/>
                  </a:lnTo>
                  <a:lnTo>
                    <a:pt x="136" y="375"/>
                  </a:lnTo>
                  <a:lnTo>
                    <a:pt x="140" y="368"/>
                  </a:lnTo>
                  <a:lnTo>
                    <a:pt x="144" y="362"/>
                  </a:lnTo>
                  <a:lnTo>
                    <a:pt x="148" y="355"/>
                  </a:lnTo>
                  <a:lnTo>
                    <a:pt x="151" y="348"/>
                  </a:lnTo>
                  <a:lnTo>
                    <a:pt x="155" y="341"/>
                  </a:lnTo>
                  <a:lnTo>
                    <a:pt x="158" y="333"/>
                  </a:lnTo>
                  <a:lnTo>
                    <a:pt x="161" y="324"/>
                  </a:lnTo>
                  <a:lnTo>
                    <a:pt x="164" y="315"/>
                  </a:lnTo>
                  <a:lnTo>
                    <a:pt x="166" y="307"/>
                  </a:lnTo>
                  <a:lnTo>
                    <a:pt x="169" y="294"/>
                  </a:lnTo>
                  <a:lnTo>
                    <a:pt x="170" y="288"/>
                  </a:lnTo>
                  <a:lnTo>
                    <a:pt x="172" y="283"/>
                  </a:lnTo>
                  <a:lnTo>
                    <a:pt x="173" y="278"/>
                  </a:lnTo>
                  <a:lnTo>
                    <a:pt x="174" y="273"/>
                  </a:lnTo>
                  <a:lnTo>
                    <a:pt x="176" y="268"/>
                  </a:lnTo>
                  <a:lnTo>
                    <a:pt x="177" y="264"/>
                  </a:lnTo>
                  <a:lnTo>
                    <a:pt x="179" y="260"/>
                  </a:lnTo>
                  <a:lnTo>
                    <a:pt x="180" y="256"/>
                  </a:lnTo>
                  <a:lnTo>
                    <a:pt x="182" y="253"/>
                  </a:lnTo>
                  <a:lnTo>
                    <a:pt x="183" y="249"/>
                  </a:lnTo>
                  <a:lnTo>
                    <a:pt x="185" y="246"/>
                  </a:lnTo>
                  <a:lnTo>
                    <a:pt x="187" y="243"/>
                  </a:lnTo>
                  <a:lnTo>
                    <a:pt x="188" y="240"/>
                  </a:lnTo>
                  <a:lnTo>
                    <a:pt x="190" y="237"/>
                  </a:lnTo>
                  <a:lnTo>
                    <a:pt x="192" y="234"/>
                  </a:lnTo>
                  <a:lnTo>
                    <a:pt x="195" y="232"/>
                  </a:lnTo>
                  <a:lnTo>
                    <a:pt x="197" y="229"/>
                  </a:lnTo>
                  <a:lnTo>
                    <a:pt x="200" y="227"/>
                  </a:lnTo>
                  <a:lnTo>
                    <a:pt x="202" y="225"/>
                  </a:lnTo>
                  <a:lnTo>
                    <a:pt x="206" y="223"/>
                  </a:lnTo>
                  <a:lnTo>
                    <a:pt x="209" y="220"/>
                  </a:lnTo>
                  <a:lnTo>
                    <a:pt x="212" y="218"/>
                  </a:lnTo>
                  <a:lnTo>
                    <a:pt x="216" y="216"/>
                  </a:lnTo>
                  <a:lnTo>
                    <a:pt x="220" y="214"/>
                  </a:lnTo>
                  <a:lnTo>
                    <a:pt x="224" y="212"/>
                  </a:lnTo>
                  <a:lnTo>
                    <a:pt x="228" y="210"/>
                  </a:lnTo>
                  <a:lnTo>
                    <a:pt x="233" y="207"/>
                  </a:lnTo>
                  <a:lnTo>
                    <a:pt x="238" y="205"/>
                  </a:lnTo>
                  <a:lnTo>
                    <a:pt x="243" y="203"/>
                  </a:lnTo>
                  <a:lnTo>
                    <a:pt x="249" y="201"/>
                  </a:lnTo>
                  <a:lnTo>
                    <a:pt x="266" y="194"/>
                  </a:lnTo>
                  <a:lnTo>
                    <a:pt x="275" y="191"/>
                  </a:lnTo>
                  <a:lnTo>
                    <a:pt x="284" y="188"/>
                  </a:lnTo>
                  <a:lnTo>
                    <a:pt x="293" y="185"/>
                  </a:lnTo>
                  <a:lnTo>
                    <a:pt x="302" y="182"/>
                  </a:lnTo>
                  <a:lnTo>
                    <a:pt x="312" y="179"/>
                  </a:lnTo>
                  <a:lnTo>
                    <a:pt x="321" y="177"/>
                  </a:lnTo>
                  <a:lnTo>
                    <a:pt x="331" y="174"/>
                  </a:lnTo>
                  <a:lnTo>
                    <a:pt x="340" y="171"/>
                  </a:lnTo>
                  <a:lnTo>
                    <a:pt x="350" y="169"/>
                  </a:lnTo>
                  <a:lnTo>
                    <a:pt x="360" y="166"/>
                  </a:lnTo>
                  <a:lnTo>
                    <a:pt x="370" y="164"/>
                  </a:lnTo>
                  <a:lnTo>
                    <a:pt x="379" y="161"/>
                  </a:lnTo>
                  <a:lnTo>
                    <a:pt x="389" y="158"/>
                  </a:lnTo>
                  <a:lnTo>
                    <a:pt x="399" y="155"/>
                  </a:lnTo>
                  <a:lnTo>
                    <a:pt x="408" y="153"/>
                  </a:lnTo>
                  <a:lnTo>
                    <a:pt x="418" y="149"/>
                  </a:lnTo>
                  <a:lnTo>
                    <a:pt x="427" y="146"/>
                  </a:lnTo>
                  <a:lnTo>
                    <a:pt x="437" y="143"/>
                  </a:lnTo>
                  <a:lnTo>
                    <a:pt x="446" y="139"/>
                  </a:lnTo>
                  <a:lnTo>
                    <a:pt x="455" y="135"/>
                  </a:lnTo>
                  <a:lnTo>
                    <a:pt x="464" y="131"/>
                  </a:lnTo>
                  <a:lnTo>
                    <a:pt x="472" y="127"/>
                  </a:lnTo>
                  <a:lnTo>
                    <a:pt x="481" y="123"/>
                  </a:lnTo>
                  <a:lnTo>
                    <a:pt x="489" y="118"/>
                  </a:lnTo>
                  <a:lnTo>
                    <a:pt x="497" y="113"/>
                  </a:lnTo>
                  <a:lnTo>
                    <a:pt x="505" y="107"/>
                  </a:lnTo>
                  <a:lnTo>
                    <a:pt x="512" y="102"/>
                  </a:lnTo>
                  <a:lnTo>
                    <a:pt x="520" y="96"/>
                  </a:lnTo>
                  <a:lnTo>
                    <a:pt x="526" y="89"/>
                  </a:lnTo>
                  <a:lnTo>
                    <a:pt x="533" y="83"/>
                  </a:lnTo>
                  <a:lnTo>
                    <a:pt x="537" y="75"/>
                  </a:lnTo>
                  <a:lnTo>
                    <a:pt x="539" y="71"/>
                  </a:lnTo>
                  <a:lnTo>
                    <a:pt x="541" y="68"/>
                  </a:lnTo>
                  <a:lnTo>
                    <a:pt x="542" y="64"/>
                  </a:lnTo>
                  <a:lnTo>
                    <a:pt x="544" y="61"/>
                  </a:lnTo>
                  <a:lnTo>
                    <a:pt x="544" y="57"/>
                  </a:lnTo>
                  <a:lnTo>
                    <a:pt x="545" y="54"/>
                  </a:lnTo>
                  <a:lnTo>
                    <a:pt x="546" y="51"/>
                  </a:lnTo>
                  <a:lnTo>
                    <a:pt x="546" y="48"/>
                  </a:lnTo>
                  <a:lnTo>
                    <a:pt x="546" y="45"/>
                  </a:lnTo>
                  <a:lnTo>
                    <a:pt x="546" y="42"/>
                  </a:lnTo>
                  <a:lnTo>
                    <a:pt x="546" y="39"/>
                  </a:lnTo>
                  <a:lnTo>
                    <a:pt x="545" y="37"/>
                  </a:lnTo>
                  <a:lnTo>
                    <a:pt x="544" y="34"/>
                  </a:lnTo>
                  <a:lnTo>
                    <a:pt x="543" y="31"/>
                  </a:lnTo>
                  <a:lnTo>
                    <a:pt x="542" y="29"/>
                  </a:lnTo>
                  <a:lnTo>
                    <a:pt x="540" y="26"/>
                  </a:lnTo>
                  <a:lnTo>
                    <a:pt x="539" y="24"/>
                  </a:lnTo>
                  <a:lnTo>
                    <a:pt x="537" y="21"/>
                  </a:lnTo>
                  <a:lnTo>
                    <a:pt x="535" y="19"/>
                  </a:lnTo>
                  <a:lnTo>
                    <a:pt x="532" y="17"/>
                  </a:lnTo>
                  <a:lnTo>
                    <a:pt x="530" y="15"/>
                  </a:lnTo>
                  <a:lnTo>
                    <a:pt x="527" y="13"/>
                  </a:lnTo>
                  <a:lnTo>
                    <a:pt x="524" y="11"/>
                  </a:lnTo>
                  <a:lnTo>
                    <a:pt x="521" y="9"/>
                  </a:lnTo>
                  <a:lnTo>
                    <a:pt x="518" y="7"/>
                  </a:lnTo>
                  <a:lnTo>
                    <a:pt x="514" y="6"/>
                  </a:lnTo>
                  <a:lnTo>
                    <a:pt x="510" y="4"/>
                  </a:lnTo>
                  <a:lnTo>
                    <a:pt x="506" y="3"/>
                  </a:lnTo>
                  <a:lnTo>
                    <a:pt x="502" y="1"/>
                  </a:lnTo>
                  <a:lnTo>
                    <a:pt x="498"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08" name="Freeform 37">
              <a:extLst>
                <a:ext uri="{FF2B5EF4-FFF2-40B4-BE49-F238E27FC236}">
                  <a16:creationId xmlns:a16="http://schemas.microsoft.com/office/drawing/2014/main" id="{FC75FA78-8E6D-E7AC-3F07-05524F0A2D63}"/>
                </a:ext>
              </a:extLst>
            </p:cNvPr>
            <p:cNvSpPr>
              <a:spLocks/>
            </p:cNvSpPr>
            <p:nvPr/>
          </p:nvSpPr>
          <p:spPr bwMode="auto">
            <a:xfrm>
              <a:off x="1360" y="1429"/>
              <a:ext cx="771" cy="398"/>
            </a:xfrm>
            <a:custGeom>
              <a:avLst/>
              <a:gdLst>
                <a:gd name="T0" fmla="*/ 29 w 771"/>
                <a:gd name="T1" fmla="*/ 205 h 398"/>
                <a:gd name="T2" fmla="*/ 53 w 771"/>
                <a:gd name="T3" fmla="*/ 199 h 398"/>
                <a:gd name="T4" fmla="*/ 74 w 771"/>
                <a:gd name="T5" fmla="*/ 189 h 398"/>
                <a:gd name="T6" fmla="*/ 92 w 771"/>
                <a:gd name="T7" fmla="*/ 176 h 398"/>
                <a:gd name="T8" fmla="*/ 107 w 771"/>
                <a:gd name="T9" fmla="*/ 162 h 398"/>
                <a:gd name="T10" fmla="*/ 121 w 771"/>
                <a:gd name="T11" fmla="*/ 146 h 398"/>
                <a:gd name="T12" fmla="*/ 134 w 771"/>
                <a:gd name="T13" fmla="*/ 130 h 398"/>
                <a:gd name="T14" fmla="*/ 147 w 771"/>
                <a:gd name="T15" fmla="*/ 114 h 398"/>
                <a:gd name="T16" fmla="*/ 162 w 771"/>
                <a:gd name="T17" fmla="*/ 99 h 398"/>
                <a:gd name="T18" fmla="*/ 178 w 771"/>
                <a:gd name="T19" fmla="*/ 86 h 398"/>
                <a:gd name="T20" fmla="*/ 199 w 771"/>
                <a:gd name="T21" fmla="*/ 73 h 398"/>
                <a:gd name="T22" fmla="*/ 222 w 771"/>
                <a:gd name="T23" fmla="*/ 64 h 398"/>
                <a:gd name="T24" fmla="*/ 253 w 771"/>
                <a:gd name="T25" fmla="*/ 53 h 398"/>
                <a:gd name="T26" fmla="*/ 290 w 771"/>
                <a:gd name="T27" fmla="*/ 42 h 398"/>
                <a:gd name="T28" fmla="*/ 330 w 771"/>
                <a:gd name="T29" fmla="*/ 30 h 398"/>
                <a:gd name="T30" fmla="*/ 372 w 771"/>
                <a:gd name="T31" fmla="*/ 19 h 398"/>
                <a:gd name="T32" fmla="*/ 413 w 771"/>
                <a:gd name="T33" fmla="*/ 10 h 398"/>
                <a:gd name="T34" fmla="*/ 450 w 771"/>
                <a:gd name="T35" fmla="*/ 3 h 398"/>
                <a:gd name="T36" fmla="*/ 482 w 771"/>
                <a:gd name="T37" fmla="*/ 0 h 398"/>
                <a:gd name="T38" fmla="*/ 506 w 771"/>
                <a:gd name="T39" fmla="*/ 1 h 398"/>
                <a:gd name="T40" fmla="*/ 521 w 771"/>
                <a:gd name="T41" fmla="*/ 7 h 398"/>
                <a:gd name="T42" fmla="*/ 540 w 771"/>
                <a:gd name="T43" fmla="*/ 32 h 398"/>
                <a:gd name="T44" fmla="*/ 552 w 771"/>
                <a:gd name="T45" fmla="*/ 54 h 398"/>
                <a:gd name="T46" fmla="*/ 564 w 771"/>
                <a:gd name="T47" fmla="*/ 78 h 398"/>
                <a:gd name="T48" fmla="*/ 576 w 771"/>
                <a:gd name="T49" fmla="*/ 104 h 398"/>
                <a:gd name="T50" fmla="*/ 587 w 771"/>
                <a:gd name="T51" fmla="*/ 131 h 398"/>
                <a:gd name="T52" fmla="*/ 598 w 771"/>
                <a:gd name="T53" fmla="*/ 158 h 398"/>
                <a:gd name="T54" fmla="*/ 611 w 771"/>
                <a:gd name="T55" fmla="*/ 185 h 398"/>
                <a:gd name="T56" fmla="*/ 624 w 771"/>
                <a:gd name="T57" fmla="*/ 211 h 398"/>
                <a:gd name="T58" fmla="*/ 640 w 771"/>
                <a:gd name="T59" fmla="*/ 237 h 398"/>
                <a:gd name="T60" fmla="*/ 656 w 771"/>
                <a:gd name="T61" fmla="*/ 260 h 398"/>
                <a:gd name="T62" fmla="*/ 674 w 771"/>
                <a:gd name="T63" fmla="*/ 277 h 398"/>
                <a:gd name="T64" fmla="*/ 684 w 771"/>
                <a:gd name="T65" fmla="*/ 282 h 398"/>
                <a:gd name="T66" fmla="*/ 693 w 771"/>
                <a:gd name="T67" fmla="*/ 283 h 398"/>
                <a:gd name="T68" fmla="*/ 701 w 771"/>
                <a:gd name="T69" fmla="*/ 281 h 398"/>
                <a:gd name="T70" fmla="*/ 709 w 771"/>
                <a:gd name="T71" fmla="*/ 279 h 398"/>
                <a:gd name="T72" fmla="*/ 717 w 771"/>
                <a:gd name="T73" fmla="*/ 276 h 398"/>
                <a:gd name="T74" fmla="*/ 725 w 771"/>
                <a:gd name="T75" fmla="*/ 275 h 398"/>
                <a:gd name="T76" fmla="*/ 733 w 771"/>
                <a:gd name="T77" fmla="*/ 276 h 398"/>
                <a:gd name="T78" fmla="*/ 741 w 771"/>
                <a:gd name="T79" fmla="*/ 281 h 398"/>
                <a:gd name="T80" fmla="*/ 750 w 771"/>
                <a:gd name="T81" fmla="*/ 291 h 398"/>
                <a:gd name="T82" fmla="*/ 760 w 771"/>
                <a:gd name="T83" fmla="*/ 307 h 398"/>
                <a:gd name="T84" fmla="*/ 763 w 771"/>
                <a:gd name="T85" fmla="*/ 315 h 398"/>
                <a:gd name="T86" fmla="*/ 764 w 771"/>
                <a:gd name="T87" fmla="*/ 324 h 398"/>
                <a:gd name="T88" fmla="*/ 765 w 771"/>
                <a:gd name="T89" fmla="*/ 333 h 398"/>
                <a:gd name="T90" fmla="*/ 765 w 771"/>
                <a:gd name="T91" fmla="*/ 342 h 398"/>
                <a:gd name="T92" fmla="*/ 765 w 771"/>
                <a:gd name="T93" fmla="*/ 351 h 398"/>
                <a:gd name="T94" fmla="*/ 765 w 771"/>
                <a:gd name="T95" fmla="*/ 361 h 398"/>
                <a:gd name="T96" fmla="*/ 765 w 771"/>
                <a:gd name="T97" fmla="*/ 370 h 398"/>
                <a:gd name="T98" fmla="*/ 766 w 771"/>
                <a:gd name="T99" fmla="*/ 379 h 398"/>
                <a:gd name="T100" fmla="*/ 767 w 771"/>
                <a:gd name="T101" fmla="*/ 388 h 398"/>
                <a:gd name="T102" fmla="*/ 770 w 771"/>
                <a:gd name="T103" fmla="*/ 397 h 3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71" h="398">
                  <a:moveTo>
                    <a:pt x="0" y="208"/>
                  </a:moveTo>
                  <a:lnTo>
                    <a:pt x="20" y="206"/>
                  </a:lnTo>
                  <a:lnTo>
                    <a:pt x="29" y="205"/>
                  </a:lnTo>
                  <a:lnTo>
                    <a:pt x="38" y="203"/>
                  </a:lnTo>
                  <a:lnTo>
                    <a:pt x="46" y="201"/>
                  </a:lnTo>
                  <a:lnTo>
                    <a:pt x="53" y="199"/>
                  </a:lnTo>
                  <a:lnTo>
                    <a:pt x="60" y="195"/>
                  </a:lnTo>
                  <a:lnTo>
                    <a:pt x="67" y="192"/>
                  </a:lnTo>
                  <a:lnTo>
                    <a:pt x="74" y="189"/>
                  </a:lnTo>
                  <a:lnTo>
                    <a:pt x="80" y="185"/>
                  </a:lnTo>
                  <a:lnTo>
                    <a:pt x="86" y="181"/>
                  </a:lnTo>
                  <a:lnTo>
                    <a:pt x="92" y="176"/>
                  </a:lnTo>
                  <a:lnTo>
                    <a:pt x="97" y="171"/>
                  </a:lnTo>
                  <a:lnTo>
                    <a:pt x="102" y="167"/>
                  </a:lnTo>
                  <a:lnTo>
                    <a:pt x="107" y="162"/>
                  </a:lnTo>
                  <a:lnTo>
                    <a:pt x="112" y="157"/>
                  </a:lnTo>
                  <a:lnTo>
                    <a:pt x="116" y="151"/>
                  </a:lnTo>
                  <a:lnTo>
                    <a:pt x="121" y="146"/>
                  </a:lnTo>
                  <a:lnTo>
                    <a:pt x="125" y="141"/>
                  </a:lnTo>
                  <a:lnTo>
                    <a:pt x="130" y="135"/>
                  </a:lnTo>
                  <a:lnTo>
                    <a:pt x="134" y="130"/>
                  </a:lnTo>
                  <a:lnTo>
                    <a:pt x="138" y="125"/>
                  </a:lnTo>
                  <a:lnTo>
                    <a:pt x="143" y="119"/>
                  </a:lnTo>
                  <a:lnTo>
                    <a:pt x="147" y="114"/>
                  </a:lnTo>
                  <a:lnTo>
                    <a:pt x="152" y="109"/>
                  </a:lnTo>
                  <a:lnTo>
                    <a:pt x="156" y="104"/>
                  </a:lnTo>
                  <a:lnTo>
                    <a:pt x="162" y="99"/>
                  </a:lnTo>
                  <a:lnTo>
                    <a:pt x="166" y="95"/>
                  </a:lnTo>
                  <a:lnTo>
                    <a:pt x="172" y="90"/>
                  </a:lnTo>
                  <a:lnTo>
                    <a:pt x="178" y="86"/>
                  </a:lnTo>
                  <a:lnTo>
                    <a:pt x="183" y="82"/>
                  </a:lnTo>
                  <a:lnTo>
                    <a:pt x="190" y="78"/>
                  </a:lnTo>
                  <a:lnTo>
                    <a:pt x="199" y="73"/>
                  </a:lnTo>
                  <a:lnTo>
                    <a:pt x="206" y="71"/>
                  </a:lnTo>
                  <a:lnTo>
                    <a:pt x="213" y="67"/>
                  </a:lnTo>
                  <a:lnTo>
                    <a:pt x="222" y="64"/>
                  </a:lnTo>
                  <a:lnTo>
                    <a:pt x="231" y="61"/>
                  </a:lnTo>
                  <a:lnTo>
                    <a:pt x="242" y="57"/>
                  </a:lnTo>
                  <a:lnTo>
                    <a:pt x="253" y="53"/>
                  </a:lnTo>
                  <a:lnTo>
                    <a:pt x="264" y="50"/>
                  </a:lnTo>
                  <a:lnTo>
                    <a:pt x="277" y="46"/>
                  </a:lnTo>
                  <a:lnTo>
                    <a:pt x="290" y="42"/>
                  </a:lnTo>
                  <a:lnTo>
                    <a:pt x="303" y="38"/>
                  </a:lnTo>
                  <a:lnTo>
                    <a:pt x="316" y="34"/>
                  </a:lnTo>
                  <a:lnTo>
                    <a:pt x="330" y="30"/>
                  </a:lnTo>
                  <a:lnTo>
                    <a:pt x="344" y="26"/>
                  </a:lnTo>
                  <a:lnTo>
                    <a:pt x="358" y="23"/>
                  </a:lnTo>
                  <a:lnTo>
                    <a:pt x="372" y="19"/>
                  </a:lnTo>
                  <a:lnTo>
                    <a:pt x="386" y="16"/>
                  </a:lnTo>
                  <a:lnTo>
                    <a:pt x="399" y="13"/>
                  </a:lnTo>
                  <a:lnTo>
                    <a:pt x="413" y="10"/>
                  </a:lnTo>
                  <a:lnTo>
                    <a:pt x="426" y="7"/>
                  </a:lnTo>
                  <a:lnTo>
                    <a:pt x="438" y="5"/>
                  </a:lnTo>
                  <a:lnTo>
                    <a:pt x="450" y="3"/>
                  </a:lnTo>
                  <a:lnTo>
                    <a:pt x="462" y="2"/>
                  </a:lnTo>
                  <a:lnTo>
                    <a:pt x="472" y="1"/>
                  </a:lnTo>
                  <a:lnTo>
                    <a:pt x="482" y="0"/>
                  </a:lnTo>
                  <a:lnTo>
                    <a:pt x="491" y="0"/>
                  </a:lnTo>
                  <a:lnTo>
                    <a:pt x="500" y="0"/>
                  </a:lnTo>
                  <a:lnTo>
                    <a:pt x="506" y="1"/>
                  </a:lnTo>
                  <a:lnTo>
                    <a:pt x="512" y="3"/>
                  </a:lnTo>
                  <a:lnTo>
                    <a:pt x="517" y="5"/>
                  </a:lnTo>
                  <a:lnTo>
                    <a:pt x="521" y="7"/>
                  </a:lnTo>
                  <a:lnTo>
                    <a:pt x="530" y="19"/>
                  </a:lnTo>
                  <a:lnTo>
                    <a:pt x="535" y="25"/>
                  </a:lnTo>
                  <a:lnTo>
                    <a:pt x="540" y="32"/>
                  </a:lnTo>
                  <a:lnTo>
                    <a:pt x="544" y="39"/>
                  </a:lnTo>
                  <a:lnTo>
                    <a:pt x="548" y="47"/>
                  </a:lnTo>
                  <a:lnTo>
                    <a:pt x="552" y="54"/>
                  </a:lnTo>
                  <a:lnTo>
                    <a:pt x="556" y="62"/>
                  </a:lnTo>
                  <a:lnTo>
                    <a:pt x="560" y="70"/>
                  </a:lnTo>
                  <a:lnTo>
                    <a:pt x="564" y="78"/>
                  </a:lnTo>
                  <a:lnTo>
                    <a:pt x="568" y="87"/>
                  </a:lnTo>
                  <a:lnTo>
                    <a:pt x="572" y="95"/>
                  </a:lnTo>
                  <a:lnTo>
                    <a:pt x="576" y="104"/>
                  </a:lnTo>
                  <a:lnTo>
                    <a:pt x="579" y="113"/>
                  </a:lnTo>
                  <a:lnTo>
                    <a:pt x="583" y="122"/>
                  </a:lnTo>
                  <a:lnTo>
                    <a:pt x="587" y="131"/>
                  </a:lnTo>
                  <a:lnTo>
                    <a:pt x="591" y="140"/>
                  </a:lnTo>
                  <a:lnTo>
                    <a:pt x="595" y="149"/>
                  </a:lnTo>
                  <a:lnTo>
                    <a:pt x="598" y="158"/>
                  </a:lnTo>
                  <a:lnTo>
                    <a:pt x="603" y="167"/>
                  </a:lnTo>
                  <a:lnTo>
                    <a:pt x="607" y="176"/>
                  </a:lnTo>
                  <a:lnTo>
                    <a:pt x="611" y="185"/>
                  </a:lnTo>
                  <a:lnTo>
                    <a:pt x="615" y="194"/>
                  </a:lnTo>
                  <a:lnTo>
                    <a:pt x="620" y="203"/>
                  </a:lnTo>
                  <a:lnTo>
                    <a:pt x="624" y="211"/>
                  </a:lnTo>
                  <a:lnTo>
                    <a:pt x="629" y="220"/>
                  </a:lnTo>
                  <a:lnTo>
                    <a:pt x="634" y="228"/>
                  </a:lnTo>
                  <a:lnTo>
                    <a:pt x="640" y="237"/>
                  </a:lnTo>
                  <a:lnTo>
                    <a:pt x="645" y="245"/>
                  </a:lnTo>
                  <a:lnTo>
                    <a:pt x="650" y="252"/>
                  </a:lnTo>
                  <a:lnTo>
                    <a:pt x="656" y="260"/>
                  </a:lnTo>
                  <a:lnTo>
                    <a:pt x="663" y="267"/>
                  </a:lnTo>
                  <a:lnTo>
                    <a:pt x="670" y="274"/>
                  </a:lnTo>
                  <a:lnTo>
                    <a:pt x="674" y="277"/>
                  </a:lnTo>
                  <a:lnTo>
                    <a:pt x="677" y="279"/>
                  </a:lnTo>
                  <a:lnTo>
                    <a:pt x="681" y="281"/>
                  </a:lnTo>
                  <a:lnTo>
                    <a:pt x="684" y="282"/>
                  </a:lnTo>
                  <a:lnTo>
                    <a:pt x="687" y="283"/>
                  </a:lnTo>
                  <a:lnTo>
                    <a:pt x="690" y="283"/>
                  </a:lnTo>
                  <a:lnTo>
                    <a:pt x="693" y="283"/>
                  </a:lnTo>
                  <a:lnTo>
                    <a:pt x="696" y="283"/>
                  </a:lnTo>
                  <a:lnTo>
                    <a:pt x="698" y="282"/>
                  </a:lnTo>
                  <a:lnTo>
                    <a:pt x="701" y="281"/>
                  </a:lnTo>
                  <a:lnTo>
                    <a:pt x="704" y="281"/>
                  </a:lnTo>
                  <a:lnTo>
                    <a:pt x="707" y="280"/>
                  </a:lnTo>
                  <a:lnTo>
                    <a:pt x="709" y="279"/>
                  </a:lnTo>
                  <a:lnTo>
                    <a:pt x="712" y="278"/>
                  </a:lnTo>
                  <a:lnTo>
                    <a:pt x="714" y="277"/>
                  </a:lnTo>
                  <a:lnTo>
                    <a:pt x="717" y="276"/>
                  </a:lnTo>
                  <a:lnTo>
                    <a:pt x="720" y="275"/>
                  </a:lnTo>
                  <a:lnTo>
                    <a:pt x="722" y="275"/>
                  </a:lnTo>
                  <a:lnTo>
                    <a:pt x="725" y="275"/>
                  </a:lnTo>
                  <a:lnTo>
                    <a:pt x="727" y="275"/>
                  </a:lnTo>
                  <a:lnTo>
                    <a:pt x="730" y="275"/>
                  </a:lnTo>
                  <a:lnTo>
                    <a:pt x="733" y="276"/>
                  </a:lnTo>
                  <a:lnTo>
                    <a:pt x="736" y="277"/>
                  </a:lnTo>
                  <a:lnTo>
                    <a:pt x="738" y="279"/>
                  </a:lnTo>
                  <a:lnTo>
                    <a:pt x="741" y="281"/>
                  </a:lnTo>
                  <a:lnTo>
                    <a:pt x="744" y="284"/>
                  </a:lnTo>
                  <a:lnTo>
                    <a:pt x="747" y="287"/>
                  </a:lnTo>
                  <a:lnTo>
                    <a:pt x="750" y="291"/>
                  </a:lnTo>
                  <a:lnTo>
                    <a:pt x="754" y="296"/>
                  </a:lnTo>
                  <a:lnTo>
                    <a:pt x="758" y="302"/>
                  </a:lnTo>
                  <a:lnTo>
                    <a:pt x="760" y="307"/>
                  </a:lnTo>
                  <a:lnTo>
                    <a:pt x="761" y="310"/>
                  </a:lnTo>
                  <a:lnTo>
                    <a:pt x="762" y="313"/>
                  </a:lnTo>
                  <a:lnTo>
                    <a:pt x="763" y="315"/>
                  </a:lnTo>
                  <a:lnTo>
                    <a:pt x="764" y="318"/>
                  </a:lnTo>
                  <a:lnTo>
                    <a:pt x="764" y="321"/>
                  </a:lnTo>
                  <a:lnTo>
                    <a:pt x="764" y="324"/>
                  </a:lnTo>
                  <a:lnTo>
                    <a:pt x="765" y="327"/>
                  </a:lnTo>
                  <a:lnTo>
                    <a:pt x="765" y="330"/>
                  </a:lnTo>
                  <a:lnTo>
                    <a:pt x="765" y="333"/>
                  </a:lnTo>
                  <a:lnTo>
                    <a:pt x="765" y="336"/>
                  </a:lnTo>
                  <a:lnTo>
                    <a:pt x="765" y="339"/>
                  </a:lnTo>
                  <a:lnTo>
                    <a:pt x="765" y="342"/>
                  </a:lnTo>
                  <a:lnTo>
                    <a:pt x="765" y="345"/>
                  </a:lnTo>
                  <a:lnTo>
                    <a:pt x="765" y="349"/>
                  </a:lnTo>
                  <a:lnTo>
                    <a:pt x="765" y="351"/>
                  </a:lnTo>
                  <a:lnTo>
                    <a:pt x="765" y="355"/>
                  </a:lnTo>
                  <a:lnTo>
                    <a:pt x="765" y="358"/>
                  </a:lnTo>
                  <a:lnTo>
                    <a:pt x="765" y="361"/>
                  </a:lnTo>
                  <a:lnTo>
                    <a:pt x="765" y="364"/>
                  </a:lnTo>
                  <a:lnTo>
                    <a:pt x="765" y="367"/>
                  </a:lnTo>
                  <a:lnTo>
                    <a:pt x="765" y="370"/>
                  </a:lnTo>
                  <a:lnTo>
                    <a:pt x="765" y="373"/>
                  </a:lnTo>
                  <a:lnTo>
                    <a:pt x="765" y="376"/>
                  </a:lnTo>
                  <a:lnTo>
                    <a:pt x="766" y="379"/>
                  </a:lnTo>
                  <a:lnTo>
                    <a:pt x="766" y="382"/>
                  </a:lnTo>
                  <a:lnTo>
                    <a:pt x="766" y="385"/>
                  </a:lnTo>
                  <a:lnTo>
                    <a:pt x="767" y="388"/>
                  </a:lnTo>
                  <a:lnTo>
                    <a:pt x="768" y="391"/>
                  </a:lnTo>
                  <a:lnTo>
                    <a:pt x="768" y="393"/>
                  </a:lnTo>
                  <a:lnTo>
                    <a:pt x="770" y="39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09" name="Freeform 38">
              <a:extLst>
                <a:ext uri="{FF2B5EF4-FFF2-40B4-BE49-F238E27FC236}">
                  <a16:creationId xmlns:a16="http://schemas.microsoft.com/office/drawing/2014/main" id="{7AEDDA08-3F85-1FAD-BC87-0E4F483C3F80}"/>
                </a:ext>
              </a:extLst>
            </p:cNvPr>
            <p:cNvSpPr>
              <a:spLocks/>
            </p:cNvSpPr>
            <p:nvPr/>
          </p:nvSpPr>
          <p:spPr bwMode="auto">
            <a:xfrm>
              <a:off x="1159" y="2014"/>
              <a:ext cx="226" cy="332"/>
            </a:xfrm>
            <a:custGeom>
              <a:avLst/>
              <a:gdLst>
                <a:gd name="T0" fmla="*/ 0 w 226"/>
                <a:gd name="T1" fmla="*/ 0 h 332"/>
                <a:gd name="T2" fmla="*/ 12 w 226"/>
                <a:gd name="T3" fmla="*/ 21 h 332"/>
                <a:gd name="T4" fmla="*/ 19 w 226"/>
                <a:gd name="T5" fmla="*/ 31 h 332"/>
                <a:gd name="T6" fmla="*/ 26 w 226"/>
                <a:gd name="T7" fmla="*/ 41 h 332"/>
                <a:gd name="T8" fmla="*/ 34 w 226"/>
                <a:gd name="T9" fmla="*/ 50 h 332"/>
                <a:gd name="T10" fmla="*/ 42 w 226"/>
                <a:gd name="T11" fmla="*/ 59 h 332"/>
                <a:gd name="T12" fmla="*/ 50 w 226"/>
                <a:gd name="T13" fmla="*/ 68 h 332"/>
                <a:gd name="T14" fmla="*/ 59 w 226"/>
                <a:gd name="T15" fmla="*/ 77 h 332"/>
                <a:gd name="T16" fmla="*/ 67 w 226"/>
                <a:gd name="T17" fmla="*/ 85 h 332"/>
                <a:gd name="T18" fmla="*/ 76 w 226"/>
                <a:gd name="T19" fmla="*/ 94 h 332"/>
                <a:gd name="T20" fmla="*/ 85 w 226"/>
                <a:gd name="T21" fmla="*/ 102 h 332"/>
                <a:gd name="T22" fmla="*/ 93 w 226"/>
                <a:gd name="T23" fmla="*/ 110 h 332"/>
                <a:gd name="T24" fmla="*/ 103 w 226"/>
                <a:gd name="T25" fmla="*/ 119 h 332"/>
                <a:gd name="T26" fmla="*/ 111 w 226"/>
                <a:gd name="T27" fmla="*/ 127 h 332"/>
                <a:gd name="T28" fmla="*/ 120 w 226"/>
                <a:gd name="T29" fmla="*/ 136 h 332"/>
                <a:gd name="T30" fmla="*/ 129 w 226"/>
                <a:gd name="T31" fmla="*/ 144 h 332"/>
                <a:gd name="T32" fmla="*/ 138 w 226"/>
                <a:gd name="T33" fmla="*/ 153 h 332"/>
                <a:gd name="T34" fmla="*/ 146 w 226"/>
                <a:gd name="T35" fmla="*/ 162 h 332"/>
                <a:gd name="T36" fmla="*/ 155 w 226"/>
                <a:gd name="T37" fmla="*/ 172 h 332"/>
                <a:gd name="T38" fmla="*/ 163 w 226"/>
                <a:gd name="T39" fmla="*/ 181 h 332"/>
                <a:gd name="T40" fmla="*/ 171 w 226"/>
                <a:gd name="T41" fmla="*/ 191 h 332"/>
                <a:gd name="T42" fmla="*/ 178 w 226"/>
                <a:gd name="T43" fmla="*/ 201 h 332"/>
                <a:gd name="T44" fmla="*/ 185 w 226"/>
                <a:gd name="T45" fmla="*/ 212 h 332"/>
                <a:gd name="T46" fmla="*/ 191 w 226"/>
                <a:gd name="T47" fmla="*/ 223 h 332"/>
                <a:gd name="T48" fmla="*/ 198 w 226"/>
                <a:gd name="T49" fmla="*/ 234 h 332"/>
                <a:gd name="T50" fmla="*/ 203 w 226"/>
                <a:gd name="T51" fmla="*/ 246 h 332"/>
                <a:gd name="T52" fmla="*/ 209 w 226"/>
                <a:gd name="T53" fmla="*/ 258 h 332"/>
                <a:gd name="T54" fmla="*/ 213 w 226"/>
                <a:gd name="T55" fmla="*/ 272 h 332"/>
                <a:gd name="T56" fmla="*/ 217 w 226"/>
                <a:gd name="T57" fmla="*/ 285 h 332"/>
                <a:gd name="T58" fmla="*/ 220 w 226"/>
                <a:gd name="T59" fmla="*/ 300 h 332"/>
                <a:gd name="T60" fmla="*/ 223 w 226"/>
                <a:gd name="T61" fmla="*/ 315 h 332"/>
                <a:gd name="T62" fmla="*/ 225 w 226"/>
                <a:gd name="T63" fmla="*/ 331 h 3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332">
                  <a:moveTo>
                    <a:pt x="0" y="0"/>
                  </a:moveTo>
                  <a:lnTo>
                    <a:pt x="12" y="21"/>
                  </a:lnTo>
                  <a:lnTo>
                    <a:pt x="19" y="31"/>
                  </a:lnTo>
                  <a:lnTo>
                    <a:pt x="26" y="41"/>
                  </a:lnTo>
                  <a:lnTo>
                    <a:pt x="34" y="50"/>
                  </a:lnTo>
                  <a:lnTo>
                    <a:pt x="42" y="59"/>
                  </a:lnTo>
                  <a:lnTo>
                    <a:pt x="50" y="68"/>
                  </a:lnTo>
                  <a:lnTo>
                    <a:pt x="59" y="77"/>
                  </a:lnTo>
                  <a:lnTo>
                    <a:pt x="67" y="85"/>
                  </a:lnTo>
                  <a:lnTo>
                    <a:pt x="76" y="94"/>
                  </a:lnTo>
                  <a:lnTo>
                    <a:pt x="85" y="102"/>
                  </a:lnTo>
                  <a:lnTo>
                    <a:pt x="93" y="110"/>
                  </a:lnTo>
                  <a:lnTo>
                    <a:pt x="103" y="119"/>
                  </a:lnTo>
                  <a:lnTo>
                    <a:pt x="111" y="127"/>
                  </a:lnTo>
                  <a:lnTo>
                    <a:pt x="120" y="136"/>
                  </a:lnTo>
                  <a:lnTo>
                    <a:pt x="129" y="144"/>
                  </a:lnTo>
                  <a:lnTo>
                    <a:pt x="138" y="153"/>
                  </a:lnTo>
                  <a:lnTo>
                    <a:pt x="146" y="162"/>
                  </a:lnTo>
                  <a:lnTo>
                    <a:pt x="155" y="172"/>
                  </a:lnTo>
                  <a:lnTo>
                    <a:pt x="163" y="181"/>
                  </a:lnTo>
                  <a:lnTo>
                    <a:pt x="171" y="191"/>
                  </a:lnTo>
                  <a:lnTo>
                    <a:pt x="178" y="201"/>
                  </a:lnTo>
                  <a:lnTo>
                    <a:pt x="185" y="212"/>
                  </a:lnTo>
                  <a:lnTo>
                    <a:pt x="191" y="223"/>
                  </a:lnTo>
                  <a:lnTo>
                    <a:pt x="198" y="234"/>
                  </a:lnTo>
                  <a:lnTo>
                    <a:pt x="203" y="246"/>
                  </a:lnTo>
                  <a:lnTo>
                    <a:pt x="209" y="258"/>
                  </a:lnTo>
                  <a:lnTo>
                    <a:pt x="213" y="272"/>
                  </a:lnTo>
                  <a:lnTo>
                    <a:pt x="217" y="285"/>
                  </a:lnTo>
                  <a:lnTo>
                    <a:pt x="220" y="300"/>
                  </a:lnTo>
                  <a:lnTo>
                    <a:pt x="223" y="315"/>
                  </a:lnTo>
                  <a:lnTo>
                    <a:pt x="225" y="33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0" name="Freeform 39">
              <a:extLst>
                <a:ext uri="{FF2B5EF4-FFF2-40B4-BE49-F238E27FC236}">
                  <a16:creationId xmlns:a16="http://schemas.microsoft.com/office/drawing/2014/main" id="{861E64C2-97F8-04A8-10A6-209613D6C6FA}"/>
                </a:ext>
              </a:extLst>
            </p:cNvPr>
            <p:cNvSpPr>
              <a:spLocks/>
            </p:cNvSpPr>
            <p:nvPr/>
          </p:nvSpPr>
          <p:spPr bwMode="auto">
            <a:xfrm>
              <a:off x="1538" y="1767"/>
              <a:ext cx="359" cy="566"/>
            </a:xfrm>
            <a:custGeom>
              <a:avLst/>
              <a:gdLst>
                <a:gd name="T0" fmla="*/ 13 w 359"/>
                <a:gd name="T1" fmla="*/ 472 h 566"/>
                <a:gd name="T2" fmla="*/ 30 w 359"/>
                <a:gd name="T3" fmla="*/ 485 h 566"/>
                <a:gd name="T4" fmla="*/ 50 w 359"/>
                <a:gd name="T5" fmla="*/ 498 h 566"/>
                <a:gd name="T6" fmla="*/ 73 w 359"/>
                <a:gd name="T7" fmla="*/ 511 h 566"/>
                <a:gd name="T8" fmla="*/ 97 w 359"/>
                <a:gd name="T9" fmla="*/ 524 h 566"/>
                <a:gd name="T10" fmla="*/ 122 w 359"/>
                <a:gd name="T11" fmla="*/ 535 h 566"/>
                <a:gd name="T12" fmla="*/ 149 w 359"/>
                <a:gd name="T13" fmla="*/ 546 h 566"/>
                <a:gd name="T14" fmla="*/ 176 w 359"/>
                <a:gd name="T15" fmla="*/ 554 h 566"/>
                <a:gd name="T16" fmla="*/ 202 w 359"/>
                <a:gd name="T17" fmla="*/ 560 h 566"/>
                <a:gd name="T18" fmla="*/ 228 w 359"/>
                <a:gd name="T19" fmla="*/ 564 h 566"/>
                <a:gd name="T20" fmla="*/ 253 w 359"/>
                <a:gd name="T21" fmla="*/ 564 h 566"/>
                <a:gd name="T22" fmla="*/ 277 w 359"/>
                <a:gd name="T23" fmla="*/ 561 h 566"/>
                <a:gd name="T24" fmla="*/ 298 w 359"/>
                <a:gd name="T25" fmla="*/ 555 h 566"/>
                <a:gd name="T26" fmla="*/ 316 w 359"/>
                <a:gd name="T27" fmla="*/ 543 h 566"/>
                <a:gd name="T28" fmla="*/ 331 w 359"/>
                <a:gd name="T29" fmla="*/ 528 h 566"/>
                <a:gd name="T30" fmla="*/ 343 w 359"/>
                <a:gd name="T31" fmla="*/ 507 h 566"/>
                <a:gd name="T32" fmla="*/ 349 w 359"/>
                <a:gd name="T33" fmla="*/ 489 h 566"/>
                <a:gd name="T34" fmla="*/ 352 w 359"/>
                <a:gd name="T35" fmla="*/ 477 h 566"/>
                <a:gd name="T36" fmla="*/ 354 w 359"/>
                <a:gd name="T37" fmla="*/ 465 h 566"/>
                <a:gd name="T38" fmla="*/ 356 w 359"/>
                <a:gd name="T39" fmla="*/ 453 h 566"/>
                <a:gd name="T40" fmla="*/ 357 w 359"/>
                <a:gd name="T41" fmla="*/ 441 h 566"/>
                <a:gd name="T42" fmla="*/ 358 w 359"/>
                <a:gd name="T43" fmla="*/ 429 h 566"/>
                <a:gd name="T44" fmla="*/ 357 w 359"/>
                <a:gd name="T45" fmla="*/ 417 h 566"/>
                <a:gd name="T46" fmla="*/ 356 w 359"/>
                <a:gd name="T47" fmla="*/ 405 h 566"/>
                <a:gd name="T48" fmla="*/ 355 w 359"/>
                <a:gd name="T49" fmla="*/ 392 h 566"/>
                <a:gd name="T50" fmla="*/ 353 w 359"/>
                <a:gd name="T51" fmla="*/ 380 h 566"/>
                <a:gd name="T52" fmla="*/ 350 w 359"/>
                <a:gd name="T53" fmla="*/ 369 h 566"/>
                <a:gd name="T54" fmla="*/ 347 w 359"/>
                <a:gd name="T55" fmla="*/ 357 h 566"/>
                <a:gd name="T56" fmla="*/ 343 w 359"/>
                <a:gd name="T57" fmla="*/ 345 h 566"/>
                <a:gd name="T58" fmla="*/ 339 w 359"/>
                <a:gd name="T59" fmla="*/ 335 h 566"/>
                <a:gd name="T60" fmla="*/ 334 w 359"/>
                <a:gd name="T61" fmla="*/ 324 h 566"/>
                <a:gd name="T62" fmla="*/ 322 w 359"/>
                <a:gd name="T63" fmla="*/ 303 h 566"/>
                <a:gd name="T64" fmla="*/ 310 w 359"/>
                <a:gd name="T65" fmla="*/ 285 h 566"/>
                <a:gd name="T66" fmla="*/ 296 w 359"/>
                <a:gd name="T67" fmla="*/ 264 h 566"/>
                <a:gd name="T68" fmla="*/ 280 w 359"/>
                <a:gd name="T69" fmla="*/ 241 h 566"/>
                <a:gd name="T70" fmla="*/ 261 w 359"/>
                <a:gd name="T71" fmla="*/ 216 h 566"/>
                <a:gd name="T72" fmla="*/ 241 w 359"/>
                <a:gd name="T73" fmla="*/ 191 h 566"/>
                <a:gd name="T74" fmla="*/ 220 w 359"/>
                <a:gd name="T75" fmla="*/ 165 h 566"/>
                <a:gd name="T76" fmla="*/ 198 w 359"/>
                <a:gd name="T77" fmla="*/ 139 h 566"/>
                <a:gd name="T78" fmla="*/ 176 w 359"/>
                <a:gd name="T79" fmla="*/ 113 h 566"/>
                <a:gd name="T80" fmla="*/ 154 w 359"/>
                <a:gd name="T81" fmla="*/ 89 h 566"/>
                <a:gd name="T82" fmla="*/ 133 w 359"/>
                <a:gd name="T83" fmla="*/ 67 h 566"/>
                <a:gd name="T84" fmla="*/ 113 w 359"/>
                <a:gd name="T85" fmla="*/ 47 h 566"/>
                <a:gd name="T86" fmla="*/ 94 w 359"/>
                <a:gd name="T87" fmla="*/ 29 h 566"/>
                <a:gd name="T88" fmla="*/ 76 w 359"/>
                <a:gd name="T89" fmla="*/ 15 h 566"/>
                <a:gd name="T90" fmla="*/ 60 w 359"/>
                <a:gd name="T91" fmla="*/ 5 h 566"/>
                <a:gd name="T92" fmla="*/ 47 w 359"/>
                <a:gd name="T93" fmla="*/ 0 h 5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9" h="566">
                  <a:moveTo>
                    <a:pt x="0" y="460"/>
                  </a:moveTo>
                  <a:lnTo>
                    <a:pt x="13" y="472"/>
                  </a:lnTo>
                  <a:lnTo>
                    <a:pt x="21" y="478"/>
                  </a:lnTo>
                  <a:lnTo>
                    <a:pt x="30" y="485"/>
                  </a:lnTo>
                  <a:lnTo>
                    <a:pt x="40" y="491"/>
                  </a:lnTo>
                  <a:lnTo>
                    <a:pt x="50" y="498"/>
                  </a:lnTo>
                  <a:lnTo>
                    <a:pt x="61" y="505"/>
                  </a:lnTo>
                  <a:lnTo>
                    <a:pt x="73" y="511"/>
                  </a:lnTo>
                  <a:lnTo>
                    <a:pt x="84" y="518"/>
                  </a:lnTo>
                  <a:lnTo>
                    <a:pt x="97" y="524"/>
                  </a:lnTo>
                  <a:lnTo>
                    <a:pt x="110" y="530"/>
                  </a:lnTo>
                  <a:lnTo>
                    <a:pt x="122" y="535"/>
                  </a:lnTo>
                  <a:lnTo>
                    <a:pt x="136" y="541"/>
                  </a:lnTo>
                  <a:lnTo>
                    <a:pt x="149" y="546"/>
                  </a:lnTo>
                  <a:lnTo>
                    <a:pt x="162" y="550"/>
                  </a:lnTo>
                  <a:lnTo>
                    <a:pt x="176" y="554"/>
                  </a:lnTo>
                  <a:lnTo>
                    <a:pt x="189" y="557"/>
                  </a:lnTo>
                  <a:lnTo>
                    <a:pt x="202" y="560"/>
                  </a:lnTo>
                  <a:lnTo>
                    <a:pt x="216" y="563"/>
                  </a:lnTo>
                  <a:lnTo>
                    <a:pt x="228" y="564"/>
                  </a:lnTo>
                  <a:lnTo>
                    <a:pt x="241" y="565"/>
                  </a:lnTo>
                  <a:lnTo>
                    <a:pt x="253" y="564"/>
                  </a:lnTo>
                  <a:lnTo>
                    <a:pt x="265" y="563"/>
                  </a:lnTo>
                  <a:lnTo>
                    <a:pt x="277" y="561"/>
                  </a:lnTo>
                  <a:lnTo>
                    <a:pt x="288" y="559"/>
                  </a:lnTo>
                  <a:lnTo>
                    <a:pt x="298" y="555"/>
                  </a:lnTo>
                  <a:lnTo>
                    <a:pt x="307" y="550"/>
                  </a:lnTo>
                  <a:lnTo>
                    <a:pt x="316" y="543"/>
                  </a:lnTo>
                  <a:lnTo>
                    <a:pt x="324" y="536"/>
                  </a:lnTo>
                  <a:lnTo>
                    <a:pt x="331" y="528"/>
                  </a:lnTo>
                  <a:lnTo>
                    <a:pt x="337" y="518"/>
                  </a:lnTo>
                  <a:lnTo>
                    <a:pt x="343" y="507"/>
                  </a:lnTo>
                  <a:lnTo>
                    <a:pt x="347" y="495"/>
                  </a:lnTo>
                  <a:lnTo>
                    <a:pt x="349" y="489"/>
                  </a:lnTo>
                  <a:lnTo>
                    <a:pt x="350" y="483"/>
                  </a:lnTo>
                  <a:lnTo>
                    <a:pt x="352" y="477"/>
                  </a:lnTo>
                  <a:lnTo>
                    <a:pt x="353" y="471"/>
                  </a:lnTo>
                  <a:lnTo>
                    <a:pt x="354" y="465"/>
                  </a:lnTo>
                  <a:lnTo>
                    <a:pt x="355" y="459"/>
                  </a:lnTo>
                  <a:lnTo>
                    <a:pt x="356" y="453"/>
                  </a:lnTo>
                  <a:lnTo>
                    <a:pt x="357" y="447"/>
                  </a:lnTo>
                  <a:lnTo>
                    <a:pt x="357" y="441"/>
                  </a:lnTo>
                  <a:lnTo>
                    <a:pt x="358" y="435"/>
                  </a:lnTo>
                  <a:lnTo>
                    <a:pt x="358" y="429"/>
                  </a:lnTo>
                  <a:lnTo>
                    <a:pt x="358" y="423"/>
                  </a:lnTo>
                  <a:lnTo>
                    <a:pt x="357" y="417"/>
                  </a:lnTo>
                  <a:lnTo>
                    <a:pt x="357" y="411"/>
                  </a:lnTo>
                  <a:lnTo>
                    <a:pt x="356" y="405"/>
                  </a:lnTo>
                  <a:lnTo>
                    <a:pt x="356" y="399"/>
                  </a:lnTo>
                  <a:lnTo>
                    <a:pt x="355" y="392"/>
                  </a:lnTo>
                  <a:lnTo>
                    <a:pt x="354" y="386"/>
                  </a:lnTo>
                  <a:lnTo>
                    <a:pt x="353" y="380"/>
                  </a:lnTo>
                  <a:lnTo>
                    <a:pt x="352" y="375"/>
                  </a:lnTo>
                  <a:lnTo>
                    <a:pt x="350" y="369"/>
                  </a:lnTo>
                  <a:lnTo>
                    <a:pt x="349" y="363"/>
                  </a:lnTo>
                  <a:lnTo>
                    <a:pt x="347" y="357"/>
                  </a:lnTo>
                  <a:lnTo>
                    <a:pt x="345" y="351"/>
                  </a:lnTo>
                  <a:lnTo>
                    <a:pt x="343" y="345"/>
                  </a:lnTo>
                  <a:lnTo>
                    <a:pt x="341" y="340"/>
                  </a:lnTo>
                  <a:lnTo>
                    <a:pt x="339" y="335"/>
                  </a:lnTo>
                  <a:lnTo>
                    <a:pt x="336" y="329"/>
                  </a:lnTo>
                  <a:lnTo>
                    <a:pt x="334" y="324"/>
                  </a:lnTo>
                  <a:lnTo>
                    <a:pt x="331" y="319"/>
                  </a:lnTo>
                  <a:lnTo>
                    <a:pt x="322" y="303"/>
                  </a:lnTo>
                  <a:lnTo>
                    <a:pt x="317" y="295"/>
                  </a:lnTo>
                  <a:lnTo>
                    <a:pt x="310" y="285"/>
                  </a:lnTo>
                  <a:lnTo>
                    <a:pt x="304" y="275"/>
                  </a:lnTo>
                  <a:lnTo>
                    <a:pt x="296" y="264"/>
                  </a:lnTo>
                  <a:lnTo>
                    <a:pt x="288" y="253"/>
                  </a:lnTo>
                  <a:lnTo>
                    <a:pt x="280" y="241"/>
                  </a:lnTo>
                  <a:lnTo>
                    <a:pt x="270" y="229"/>
                  </a:lnTo>
                  <a:lnTo>
                    <a:pt x="261" y="216"/>
                  </a:lnTo>
                  <a:lnTo>
                    <a:pt x="251" y="204"/>
                  </a:lnTo>
                  <a:lnTo>
                    <a:pt x="241" y="191"/>
                  </a:lnTo>
                  <a:lnTo>
                    <a:pt x="231" y="178"/>
                  </a:lnTo>
                  <a:lnTo>
                    <a:pt x="220" y="165"/>
                  </a:lnTo>
                  <a:lnTo>
                    <a:pt x="209" y="152"/>
                  </a:lnTo>
                  <a:lnTo>
                    <a:pt x="198" y="139"/>
                  </a:lnTo>
                  <a:lnTo>
                    <a:pt x="188" y="126"/>
                  </a:lnTo>
                  <a:lnTo>
                    <a:pt x="176" y="113"/>
                  </a:lnTo>
                  <a:lnTo>
                    <a:pt x="166" y="101"/>
                  </a:lnTo>
                  <a:lnTo>
                    <a:pt x="154" y="89"/>
                  </a:lnTo>
                  <a:lnTo>
                    <a:pt x="144" y="78"/>
                  </a:lnTo>
                  <a:lnTo>
                    <a:pt x="133" y="67"/>
                  </a:lnTo>
                  <a:lnTo>
                    <a:pt x="123" y="56"/>
                  </a:lnTo>
                  <a:lnTo>
                    <a:pt x="113" y="47"/>
                  </a:lnTo>
                  <a:lnTo>
                    <a:pt x="103" y="37"/>
                  </a:lnTo>
                  <a:lnTo>
                    <a:pt x="94" y="29"/>
                  </a:lnTo>
                  <a:lnTo>
                    <a:pt x="84" y="22"/>
                  </a:lnTo>
                  <a:lnTo>
                    <a:pt x="76" y="15"/>
                  </a:lnTo>
                  <a:lnTo>
                    <a:pt x="68" y="10"/>
                  </a:lnTo>
                  <a:lnTo>
                    <a:pt x="60" y="5"/>
                  </a:lnTo>
                  <a:lnTo>
                    <a:pt x="53" y="2"/>
                  </a:lnTo>
                  <a:lnTo>
                    <a:pt x="4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1" name="Freeform 40">
              <a:extLst>
                <a:ext uri="{FF2B5EF4-FFF2-40B4-BE49-F238E27FC236}">
                  <a16:creationId xmlns:a16="http://schemas.microsoft.com/office/drawing/2014/main" id="{C8602D67-4EF6-EAE1-C319-73BB50BBBD11}"/>
                </a:ext>
              </a:extLst>
            </p:cNvPr>
            <p:cNvSpPr>
              <a:spLocks/>
            </p:cNvSpPr>
            <p:nvPr/>
          </p:nvSpPr>
          <p:spPr bwMode="auto">
            <a:xfrm>
              <a:off x="2009" y="1944"/>
              <a:ext cx="156" cy="307"/>
            </a:xfrm>
            <a:custGeom>
              <a:avLst/>
              <a:gdLst>
                <a:gd name="T0" fmla="*/ 2 w 156"/>
                <a:gd name="T1" fmla="*/ 0 h 307"/>
                <a:gd name="T2" fmla="*/ 0 w 156"/>
                <a:gd name="T3" fmla="*/ 11 h 307"/>
                <a:gd name="T4" fmla="*/ 0 w 156"/>
                <a:gd name="T5" fmla="*/ 17 h 307"/>
                <a:gd name="T6" fmla="*/ 1 w 156"/>
                <a:gd name="T7" fmla="*/ 22 h 307"/>
                <a:gd name="T8" fmla="*/ 3 w 156"/>
                <a:gd name="T9" fmla="*/ 28 h 307"/>
                <a:gd name="T10" fmla="*/ 5 w 156"/>
                <a:gd name="T11" fmla="*/ 32 h 307"/>
                <a:gd name="T12" fmla="*/ 9 w 156"/>
                <a:gd name="T13" fmla="*/ 38 h 307"/>
                <a:gd name="T14" fmla="*/ 12 w 156"/>
                <a:gd name="T15" fmla="*/ 42 h 307"/>
                <a:gd name="T16" fmla="*/ 17 w 156"/>
                <a:gd name="T17" fmla="*/ 47 h 307"/>
                <a:gd name="T18" fmla="*/ 21 w 156"/>
                <a:gd name="T19" fmla="*/ 52 h 307"/>
                <a:gd name="T20" fmla="*/ 27 w 156"/>
                <a:gd name="T21" fmla="*/ 57 h 307"/>
                <a:gd name="T22" fmla="*/ 33 w 156"/>
                <a:gd name="T23" fmla="*/ 61 h 307"/>
                <a:gd name="T24" fmla="*/ 39 w 156"/>
                <a:gd name="T25" fmla="*/ 66 h 307"/>
                <a:gd name="T26" fmla="*/ 45 w 156"/>
                <a:gd name="T27" fmla="*/ 70 h 307"/>
                <a:gd name="T28" fmla="*/ 51 w 156"/>
                <a:gd name="T29" fmla="*/ 75 h 307"/>
                <a:gd name="T30" fmla="*/ 58 w 156"/>
                <a:gd name="T31" fmla="*/ 80 h 307"/>
                <a:gd name="T32" fmla="*/ 65 w 156"/>
                <a:gd name="T33" fmla="*/ 84 h 307"/>
                <a:gd name="T34" fmla="*/ 72 w 156"/>
                <a:gd name="T35" fmla="*/ 88 h 307"/>
                <a:gd name="T36" fmla="*/ 79 w 156"/>
                <a:gd name="T37" fmla="*/ 93 h 307"/>
                <a:gd name="T38" fmla="*/ 85 w 156"/>
                <a:gd name="T39" fmla="*/ 98 h 307"/>
                <a:gd name="T40" fmla="*/ 92 w 156"/>
                <a:gd name="T41" fmla="*/ 103 h 307"/>
                <a:gd name="T42" fmla="*/ 99 w 156"/>
                <a:gd name="T43" fmla="*/ 108 h 307"/>
                <a:gd name="T44" fmla="*/ 105 w 156"/>
                <a:gd name="T45" fmla="*/ 112 h 307"/>
                <a:gd name="T46" fmla="*/ 111 w 156"/>
                <a:gd name="T47" fmla="*/ 118 h 307"/>
                <a:gd name="T48" fmla="*/ 117 w 156"/>
                <a:gd name="T49" fmla="*/ 123 h 307"/>
                <a:gd name="T50" fmla="*/ 122 w 156"/>
                <a:gd name="T51" fmla="*/ 128 h 307"/>
                <a:gd name="T52" fmla="*/ 127 w 156"/>
                <a:gd name="T53" fmla="*/ 134 h 307"/>
                <a:gd name="T54" fmla="*/ 132 w 156"/>
                <a:gd name="T55" fmla="*/ 140 h 307"/>
                <a:gd name="T56" fmla="*/ 136 w 156"/>
                <a:gd name="T57" fmla="*/ 146 h 307"/>
                <a:gd name="T58" fmla="*/ 139 w 156"/>
                <a:gd name="T59" fmla="*/ 152 h 307"/>
                <a:gd name="T60" fmla="*/ 142 w 156"/>
                <a:gd name="T61" fmla="*/ 158 h 307"/>
                <a:gd name="T62" fmla="*/ 144 w 156"/>
                <a:gd name="T63" fmla="*/ 165 h 307"/>
                <a:gd name="T64" fmla="*/ 147 w 156"/>
                <a:gd name="T65" fmla="*/ 177 h 307"/>
                <a:gd name="T66" fmla="*/ 149 w 156"/>
                <a:gd name="T67" fmla="*/ 183 h 307"/>
                <a:gd name="T68" fmla="*/ 150 w 156"/>
                <a:gd name="T69" fmla="*/ 188 h 307"/>
                <a:gd name="T70" fmla="*/ 151 w 156"/>
                <a:gd name="T71" fmla="*/ 193 h 307"/>
                <a:gd name="T72" fmla="*/ 152 w 156"/>
                <a:gd name="T73" fmla="*/ 198 h 307"/>
                <a:gd name="T74" fmla="*/ 153 w 156"/>
                <a:gd name="T75" fmla="*/ 203 h 307"/>
                <a:gd name="T76" fmla="*/ 154 w 156"/>
                <a:gd name="T77" fmla="*/ 207 h 307"/>
                <a:gd name="T78" fmla="*/ 154 w 156"/>
                <a:gd name="T79" fmla="*/ 212 h 307"/>
                <a:gd name="T80" fmla="*/ 155 w 156"/>
                <a:gd name="T81" fmla="*/ 216 h 307"/>
                <a:gd name="T82" fmla="*/ 155 w 156"/>
                <a:gd name="T83" fmla="*/ 220 h 307"/>
                <a:gd name="T84" fmla="*/ 155 w 156"/>
                <a:gd name="T85" fmla="*/ 224 h 307"/>
                <a:gd name="T86" fmla="*/ 155 w 156"/>
                <a:gd name="T87" fmla="*/ 228 h 307"/>
                <a:gd name="T88" fmla="*/ 155 w 156"/>
                <a:gd name="T89" fmla="*/ 231 h 307"/>
                <a:gd name="T90" fmla="*/ 154 w 156"/>
                <a:gd name="T91" fmla="*/ 235 h 307"/>
                <a:gd name="T92" fmla="*/ 154 w 156"/>
                <a:gd name="T93" fmla="*/ 238 h 307"/>
                <a:gd name="T94" fmla="*/ 153 w 156"/>
                <a:gd name="T95" fmla="*/ 242 h 307"/>
                <a:gd name="T96" fmla="*/ 152 w 156"/>
                <a:gd name="T97" fmla="*/ 246 h 307"/>
                <a:gd name="T98" fmla="*/ 150 w 156"/>
                <a:gd name="T99" fmla="*/ 249 h 307"/>
                <a:gd name="T100" fmla="*/ 149 w 156"/>
                <a:gd name="T101" fmla="*/ 253 h 307"/>
                <a:gd name="T102" fmla="*/ 147 w 156"/>
                <a:gd name="T103" fmla="*/ 256 h 307"/>
                <a:gd name="T104" fmla="*/ 145 w 156"/>
                <a:gd name="T105" fmla="*/ 260 h 307"/>
                <a:gd name="T106" fmla="*/ 143 w 156"/>
                <a:gd name="T107" fmla="*/ 264 h 307"/>
                <a:gd name="T108" fmla="*/ 140 w 156"/>
                <a:gd name="T109" fmla="*/ 268 h 307"/>
                <a:gd name="T110" fmla="*/ 137 w 156"/>
                <a:gd name="T111" fmla="*/ 272 h 307"/>
                <a:gd name="T112" fmla="*/ 134 w 156"/>
                <a:gd name="T113" fmla="*/ 276 h 307"/>
                <a:gd name="T114" fmla="*/ 130 w 156"/>
                <a:gd name="T115" fmla="*/ 281 h 307"/>
                <a:gd name="T116" fmla="*/ 127 w 156"/>
                <a:gd name="T117" fmla="*/ 285 h 307"/>
                <a:gd name="T118" fmla="*/ 123 w 156"/>
                <a:gd name="T119" fmla="*/ 290 h 307"/>
                <a:gd name="T120" fmla="*/ 118 w 156"/>
                <a:gd name="T121" fmla="*/ 295 h 307"/>
                <a:gd name="T122" fmla="*/ 113 w 156"/>
                <a:gd name="T123" fmla="*/ 300 h 307"/>
                <a:gd name="T124" fmla="*/ 109 w 156"/>
                <a:gd name="T125" fmla="*/ 306 h 3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6" h="307">
                  <a:moveTo>
                    <a:pt x="2" y="0"/>
                  </a:moveTo>
                  <a:lnTo>
                    <a:pt x="0" y="11"/>
                  </a:lnTo>
                  <a:lnTo>
                    <a:pt x="0" y="17"/>
                  </a:lnTo>
                  <a:lnTo>
                    <a:pt x="1" y="22"/>
                  </a:lnTo>
                  <a:lnTo>
                    <a:pt x="3" y="28"/>
                  </a:lnTo>
                  <a:lnTo>
                    <a:pt x="5" y="32"/>
                  </a:lnTo>
                  <a:lnTo>
                    <a:pt x="9" y="38"/>
                  </a:lnTo>
                  <a:lnTo>
                    <a:pt x="12" y="42"/>
                  </a:lnTo>
                  <a:lnTo>
                    <a:pt x="17" y="47"/>
                  </a:lnTo>
                  <a:lnTo>
                    <a:pt x="21" y="52"/>
                  </a:lnTo>
                  <a:lnTo>
                    <a:pt x="27" y="57"/>
                  </a:lnTo>
                  <a:lnTo>
                    <a:pt x="33" y="61"/>
                  </a:lnTo>
                  <a:lnTo>
                    <a:pt x="39" y="66"/>
                  </a:lnTo>
                  <a:lnTo>
                    <a:pt x="45" y="70"/>
                  </a:lnTo>
                  <a:lnTo>
                    <a:pt x="51" y="75"/>
                  </a:lnTo>
                  <a:lnTo>
                    <a:pt x="58" y="80"/>
                  </a:lnTo>
                  <a:lnTo>
                    <a:pt x="65" y="84"/>
                  </a:lnTo>
                  <a:lnTo>
                    <a:pt x="72" y="88"/>
                  </a:lnTo>
                  <a:lnTo>
                    <a:pt x="79" y="93"/>
                  </a:lnTo>
                  <a:lnTo>
                    <a:pt x="85" y="98"/>
                  </a:lnTo>
                  <a:lnTo>
                    <a:pt x="92" y="103"/>
                  </a:lnTo>
                  <a:lnTo>
                    <a:pt x="99" y="108"/>
                  </a:lnTo>
                  <a:lnTo>
                    <a:pt x="105" y="112"/>
                  </a:lnTo>
                  <a:lnTo>
                    <a:pt x="111" y="118"/>
                  </a:lnTo>
                  <a:lnTo>
                    <a:pt x="117" y="123"/>
                  </a:lnTo>
                  <a:lnTo>
                    <a:pt x="122" y="128"/>
                  </a:lnTo>
                  <a:lnTo>
                    <a:pt x="127" y="134"/>
                  </a:lnTo>
                  <a:lnTo>
                    <a:pt x="132" y="140"/>
                  </a:lnTo>
                  <a:lnTo>
                    <a:pt x="136" y="146"/>
                  </a:lnTo>
                  <a:lnTo>
                    <a:pt x="139" y="152"/>
                  </a:lnTo>
                  <a:lnTo>
                    <a:pt x="142" y="158"/>
                  </a:lnTo>
                  <a:lnTo>
                    <a:pt x="144" y="165"/>
                  </a:lnTo>
                  <a:lnTo>
                    <a:pt x="147" y="177"/>
                  </a:lnTo>
                  <a:lnTo>
                    <a:pt x="149" y="183"/>
                  </a:lnTo>
                  <a:lnTo>
                    <a:pt x="150" y="188"/>
                  </a:lnTo>
                  <a:lnTo>
                    <a:pt x="151" y="193"/>
                  </a:lnTo>
                  <a:lnTo>
                    <a:pt x="152" y="198"/>
                  </a:lnTo>
                  <a:lnTo>
                    <a:pt x="153" y="203"/>
                  </a:lnTo>
                  <a:lnTo>
                    <a:pt x="154" y="207"/>
                  </a:lnTo>
                  <a:lnTo>
                    <a:pt x="154" y="212"/>
                  </a:lnTo>
                  <a:lnTo>
                    <a:pt x="155" y="216"/>
                  </a:lnTo>
                  <a:lnTo>
                    <a:pt x="155" y="220"/>
                  </a:lnTo>
                  <a:lnTo>
                    <a:pt x="155" y="224"/>
                  </a:lnTo>
                  <a:lnTo>
                    <a:pt x="155" y="228"/>
                  </a:lnTo>
                  <a:lnTo>
                    <a:pt x="155" y="231"/>
                  </a:lnTo>
                  <a:lnTo>
                    <a:pt x="154" y="235"/>
                  </a:lnTo>
                  <a:lnTo>
                    <a:pt x="154" y="238"/>
                  </a:lnTo>
                  <a:lnTo>
                    <a:pt x="153" y="242"/>
                  </a:lnTo>
                  <a:lnTo>
                    <a:pt x="152" y="246"/>
                  </a:lnTo>
                  <a:lnTo>
                    <a:pt x="150" y="249"/>
                  </a:lnTo>
                  <a:lnTo>
                    <a:pt x="149" y="253"/>
                  </a:lnTo>
                  <a:lnTo>
                    <a:pt x="147" y="256"/>
                  </a:lnTo>
                  <a:lnTo>
                    <a:pt x="145" y="260"/>
                  </a:lnTo>
                  <a:lnTo>
                    <a:pt x="143" y="264"/>
                  </a:lnTo>
                  <a:lnTo>
                    <a:pt x="140" y="268"/>
                  </a:lnTo>
                  <a:lnTo>
                    <a:pt x="137" y="272"/>
                  </a:lnTo>
                  <a:lnTo>
                    <a:pt x="134" y="276"/>
                  </a:lnTo>
                  <a:lnTo>
                    <a:pt x="130" y="281"/>
                  </a:lnTo>
                  <a:lnTo>
                    <a:pt x="127" y="285"/>
                  </a:lnTo>
                  <a:lnTo>
                    <a:pt x="123" y="290"/>
                  </a:lnTo>
                  <a:lnTo>
                    <a:pt x="118" y="295"/>
                  </a:lnTo>
                  <a:lnTo>
                    <a:pt x="113" y="300"/>
                  </a:lnTo>
                  <a:lnTo>
                    <a:pt x="109" y="30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2" name="Freeform 41">
              <a:extLst>
                <a:ext uri="{FF2B5EF4-FFF2-40B4-BE49-F238E27FC236}">
                  <a16:creationId xmlns:a16="http://schemas.microsoft.com/office/drawing/2014/main" id="{E6FDDA1C-AAB4-4D54-8D88-5D11562849ED}"/>
                </a:ext>
              </a:extLst>
            </p:cNvPr>
            <p:cNvSpPr>
              <a:spLocks/>
            </p:cNvSpPr>
            <p:nvPr/>
          </p:nvSpPr>
          <p:spPr bwMode="auto">
            <a:xfrm>
              <a:off x="2153" y="1932"/>
              <a:ext cx="535" cy="213"/>
            </a:xfrm>
            <a:custGeom>
              <a:avLst/>
              <a:gdLst>
                <a:gd name="T0" fmla="*/ 0 w 535"/>
                <a:gd name="T1" fmla="*/ 212 h 213"/>
                <a:gd name="T2" fmla="*/ 9 w 535"/>
                <a:gd name="T3" fmla="*/ 188 h 213"/>
                <a:gd name="T4" fmla="*/ 16 w 535"/>
                <a:gd name="T5" fmla="*/ 176 h 213"/>
                <a:gd name="T6" fmla="*/ 25 w 535"/>
                <a:gd name="T7" fmla="*/ 165 h 213"/>
                <a:gd name="T8" fmla="*/ 35 w 535"/>
                <a:gd name="T9" fmla="*/ 154 h 213"/>
                <a:gd name="T10" fmla="*/ 47 w 535"/>
                <a:gd name="T11" fmla="*/ 144 h 213"/>
                <a:gd name="T12" fmla="*/ 60 w 535"/>
                <a:gd name="T13" fmla="*/ 134 h 213"/>
                <a:gd name="T14" fmla="*/ 75 w 535"/>
                <a:gd name="T15" fmla="*/ 124 h 213"/>
                <a:gd name="T16" fmla="*/ 90 w 535"/>
                <a:gd name="T17" fmla="*/ 114 h 213"/>
                <a:gd name="T18" fmla="*/ 107 w 535"/>
                <a:gd name="T19" fmla="*/ 105 h 213"/>
                <a:gd name="T20" fmla="*/ 124 w 535"/>
                <a:gd name="T21" fmla="*/ 96 h 213"/>
                <a:gd name="T22" fmla="*/ 142 w 535"/>
                <a:gd name="T23" fmla="*/ 88 h 213"/>
                <a:gd name="T24" fmla="*/ 161 w 535"/>
                <a:gd name="T25" fmla="*/ 80 h 213"/>
                <a:gd name="T26" fmla="*/ 181 w 535"/>
                <a:gd name="T27" fmla="*/ 72 h 213"/>
                <a:gd name="T28" fmla="*/ 201 w 535"/>
                <a:gd name="T29" fmla="*/ 65 h 213"/>
                <a:gd name="T30" fmla="*/ 221 w 535"/>
                <a:gd name="T31" fmla="*/ 58 h 213"/>
                <a:gd name="T32" fmla="*/ 242 w 535"/>
                <a:gd name="T33" fmla="*/ 51 h 213"/>
                <a:gd name="T34" fmla="*/ 263 w 535"/>
                <a:gd name="T35" fmla="*/ 45 h 213"/>
                <a:gd name="T36" fmla="*/ 285 w 535"/>
                <a:gd name="T37" fmla="*/ 39 h 213"/>
                <a:gd name="T38" fmla="*/ 306 w 535"/>
                <a:gd name="T39" fmla="*/ 34 h 213"/>
                <a:gd name="T40" fmla="*/ 327 w 535"/>
                <a:gd name="T41" fmla="*/ 28 h 213"/>
                <a:gd name="T42" fmla="*/ 347 w 535"/>
                <a:gd name="T43" fmla="*/ 24 h 213"/>
                <a:gd name="T44" fmla="*/ 368 w 535"/>
                <a:gd name="T45" fmla="*/ 20 h 213"/>
                <a:gd name="T46" fmla="*/ 388 w 535"/>
                <a:gd name="T47" fmla="*/ 16 h 213"/>
                <a:gd name="T48" fmla="*/ 407 w 535"/>
                <a:gd name="T49" fmla="*/ 12 h 213"/>
                <a:gd name="T50" fmla="*/ 426 w 535"/>
                <a:gd name="T51" fmla="*/ 9 h 213"/>
                <a:gd name="T52" fmla="*/ 445 w 535"/>
                <a:gd name="T53" fmla="*/ 7 h 213"/>
                <a:gd name="T54" fmla="*/ 462 w 535"/>
                <a:gd name="T55" fmla="*/ 4 h 213"/>
                <a:gd name="T56" fmla="*/ 478 w 535"/>
                <a:gd name="T57" fmla="*/ 3 h 213"/>
                <a:gd name="T58" fmla="*/ 494 w 535"/>
                <a:gd name="T59" fmla="*/ 1 h 213"/>
                <a:gd name="T60" fmla="*/ 508 w 535"/>
                <a:gd name="T61" fmla="*/ 0 h 213"/>
                <a:gd name="T62" fmla="*/ 521 w 535"/>
                <a:gd name="T63" fmla="*/ 0 h 213"/>
                <a:gd name="T64" fmla="*/ 523 w 535"/>
                <a:gd name="T65" fmla="*/ 6 h 213"/>
                <a:gd name="T66" fmla="*/ 524 w 535"/>
                <a:gd name="T67" fmla="*/ 8 h 213"/>
                <a:gd name="T68" fmla="*/ 525 w 535"/>
                <a:gd name="T69" fmla="*/ 11 h 213"/>
                <a:gd name="T70" fmla="*/ 526 w 535"/>
                <a:gd name="T71" fmla="*/ 14 h 213"/>
                <a:gd name="T72" fmla="*/ 527 w 535"/>
                <a:gd name="T73" fmla="*/ 17 h 213"/>
                <a:gd name="T74" fmla="*/ 527 w 535"/>
                <a:gd name="T75" fmla="*/ 20 h 213"/>
                <a:gd name="T76" fmla="*/ 528 w 535"/>
                <a:gd name="T77" fmla="*/ 23 h 213"/>
                <a:gd name="T78" fmla="*/ 529 w 535"/>
                <a:gd name="T79" fmla="*/ 26 h 213"/>
                <a:gd name="T80" fmla="*/ 529 w 535"/>
                <a:gd name="T81" fmla="*/ 28 h 213"/>
                <a:gd name="T82" fmla="*/ 530 w 535"/>
                <a:gd name="T83" fmla="*/ 32 h 213"/>
                <a:gd name="T84" fmla="*/ 531 w 535"/>
                <a:gd name="T85" fmla="*/ 34 h 213"/>
                <a:gd name="T86" fmla="*/ 531 w 535"/>
                <a:gd name="T87" fmla="*/ 37 h 213"/>
                <a:gd name="T88" fmla="*/ 531 w 535"/>
                <a:gd name="T89" fmla="*/ 40 h 213"/>
                <a:gd name="T90" fmla="*/ 532 w 535"/>
                <a:gd name="T91" fmla="*/ 43 h 213"/>
                <a:gd name="T92" fmla="*/ 533 w 535"/>
                <a:gd name="T93" fmla="*/ 46 h 213"/>
                <a:gd name="T94" fmla="*/ 533 w 535"/>
                <a:gd name="T95" fmla="*/ 49 h 213"/>
                <a:gd name="T96" fmla="*/ 533 w 535"/>
                <a:gd name="T97" fmla="*/ 52 h 213"/>
                <a:gd name="T98" fmla="*/ 533 w 535"/>
                <a:gd name="T99" fmla="*/ 55 h 213"/>
                <a:gd name="T100" fmla="*/ 533 w 535"/>
                <a:gd name="T101" fmla="*/ 58 h 213"/>
                <a:gd name="T102" fmla="*/ 534 w 535"/>
                <a:gd name="T103" fmla="*/ 61 h 213"/>
                <a:gd name="T104" fmla="*/ 534 w 535"/>
                <a:gd name="T105" fmla="*/ 64 h 213"/>
                <a:gd name="T106" fmla="*/ 534 w 535"/>
                <a:gd name="T107" fmla="*/ 67 h 213"/>
                <a:gd name="T108" fmla="*/ 534 w 535"/>
                <a:gd name="T109" fmla="*/ 70 h 213"/>
                <a:gd name="T110" fmla="*/ 534 w 535"/>
                <a:gd name="T111" fmla="*/ 73 h 213"/>
                <a:gd name="T112" fmla="*/ 534 w 535"/>
                <a:gd name="T113" fmla="*/ 76 h 213"/>
                <a:gd name="T114" fmla="*/ 534 w 535"/>
                <a:gd name="T115" fmla="*/ 79 h 213"/>
                <a:gd name="T116" fmla="*/ 533 w 535"/>
                <a:gd name="T117" fmla="*/ 82 h 213"/>
                <a:gd name="T118" fmla="*/ 533 w 535"/>
                <a:gd name="T119" fmla="*/ 85 h 213"/>
                <a:gd name="T120" fmla="*/ 533 w 535"/>
                <a:gd name="T121" fmla="*/ 88 h 213"/>
                <a:gd name="T122" fmla="*/ 533 w 535"/>
                <a:gd name="T123" fmla="*/ 91 h 213"/>
                <a:gd name="T124" fmla="*/ 533 w 535"/>
                <a:gd name="T125" fmla="*/ 94 h 2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5" h="213">
                  <a:moveTo>
                    <a:pt x="0" y="212"/>
                  </a:moveTo>
                  <a:lnTo>
                    <a:pt x="9" y="188"/>
                  </a:lnTo>
                  <a:lnTo>
                    <a:pt x="16" y="176"/>
                  </a:lnTo>
                  <a:lnTo>
                    <a:pt x="25" y="165"/>
                  </a:lnTo>
                  <a:lnTo>
                    <a:pt x="35" y="154"/>
                  </a:lnTo>
                  <a:lnTo>
                    <a:pt x="47" y="144"/>
                  </a:lnTo>
                  <a:lnTo>
                    <a:pt x="60" y="134"/>
                  </a:lnTo>
                  <a:lnTo>
                    <a:pt x="75" y="124"/>
                  </a:lnTo>
                  <a:lnTo>
                    <a:pt x="90" y="114"/>
                  </a:lnTo>
                  <a:lnTo>
                    <a:pt x="107" y="105"/>
                  </a:lnTo>
                  <a:lnTo>
                    <a:pt x="124" y="96"/>
                  </a:lnTo>
                  <a:lnTo>
                    <a:pt x="142" y="88"/>
                  </a:lnTo>
                  <a:lnTo>
                    <a:pt x="161" y="80"/>
                  </a:lnTo>
                  <a:lnTo>
                    <a:pt x="181" y="72"/>
                  </a:lnTo>
                  <a:lnTo>
                    <a:pt x="201" y="65"/>
                  </a:lnTo>
                  <a:lnTo>
                    <a:pt x="221" y="58"/>
                  </a:lnTo>
                  <a:lnTo>
                    <a:pt x="242" y="51"/>
                  </a:lnTo>
                  <a:lnTo>
                    <a:pt x="263" y="45"/>
                  </a:lnTo>
                  <a:lnTo>
                    <a:pt x="285" y="39"/>
                  </a:lnTo>
                  <a:lnTo>
                    <a:pt x="306" y="34"/>
                  </a:lnTo>
                  <a:lnTo>
                    <a:pt x="327" y="28"/>
                  </a:lnTo>
                  <a:lnTo>
                    <a:pt x="347" y="24"/>
                  </a:lnTo>
                  <a:lnTo>
                    <a:pt x="368" y="20"/>
                  </a:lnTo>
                  <a:lnTo>
                    <a:pt x="388" y="16"/>
                  </a:lnTo>
                  <a:lnTo>
                    <a:pt x="407" y="12"/>
                  </a:lnTo>
                  <a:lnTo>
                    <a:pt x="426" y="9"/>
                  </a:lnTo>
                  <a:lnTo>
                    <a:pt x="445" y="7"/>
                  </a:lnTo>
                  <a:lnTo>
                    <a:pt x="462" y="4"/>
                  </a:lnTo>
                  <a:lnTo>
                    <a:pt x="478" y="3"/>
                  </a:lnTo>
                  <a:lnTo>
                    <a:pt x="494" y="1"/>
                  </a:lnTo>
                  <a:lnTo>
                    <a:pt x="508" y="0"/>
                  </a:lnTo>
                  <a:lnTo>
                    <a:pt x="521" y="0"/>
                  </a:lnTo>
                  <a:lnTo>
                    <a:pt x="523" y="6"/>
                  </a:lnTo>
                  <a:lnTo>
                    <a:pt x="524" y="8"/>
                  </a:lnTo>
                  <a:lnTo>
                    <a:pt x="525" y="11"/>
                  </a:lnTo>
                  <a:lnTo>
                    <a:pt x="526" y="14"/>
                  </a:lnTo>
                  <a:lnTo>
                    <a:pt x="527" y="17"/>
                  </a:lnTo>
                  <a:lnTo>
                    <a:pt x="527" y="20"/>
                  </a:lnTo>
                  <a:lnTo>
                    <a:pt x="528" y="23"/>
                  </a:lnTo>
                  <a:lnTo>
                    <a:pt x="529" y="26"/>
                  </a:lnTo>
                  <a:lnTo>
                    <a:pt x="529" y="28"/>
                  </a:lnTo>
                  <a:lnTo>
                    <a:pt x="530" y="32"/>
                  </a:lnTo>
                  <a:lnTo>
                    <a:pt x="531" y="34"/>
                  </a:lnTo>
                  <a:lnTo>
                    <a:pt x="531" y="37"/>
                  </a:lnTo>
                  <a:lnTo>
                    <a:pt x="531" y="40"/>
                  </a:lnTo>
                  <a:lnTo>
                    <a:pt x="532" y="43"/>
                  </a:lnTo>
                  <a:lnTo>
                    <a:pt x="533" y="46"/>
                  </a:lnTo>
                  <a:lnTo>
                    <a:pt x="533" y="49"/>
                  </a:lnTo>
                  <a:lnTo>
                    <a:pt x="533" y="52"/>
                  </a:lnTo>
                  <a:lnTo>
                    <a:pt x="533" y="55"/>
                  </a:lnTo>
                  <a:lnTo>
                    <a:pt x="533" y="58"/>
                  </a:lnTo>
                  <a:lnTo>
                    <a:pt x="534" y="61"/>
                  </a:lnTo>
                  <a:lnTo>
                    <a:pt x="534" y="64"/>
                  </a:lnTo>
                  <a:lnTo>
                    <a:pt x="534" y="67"/>
                  </a:lnTo>
                  <a:lnTo>
                    <a:pt x="534" y="70"/>
                  </a:lnTo>
                  <a:lnTo>
                    <a:pt x="534" y="73"/>
                  </a:lnTo>
                  <a:lnTo>
                    <a:pt x="534" y="76"/>
                  </a:lnTo>
                  <a:lnTo>
                    <a:pt x="534" y="79"/>
                  </a:lnTo>
                  <a:lnTo>
                    <a:pt x="533" y="82"/>
                  </a:lnTo>
                  <a:lnTo>
                    <a:pt x="533" y="85"/>
                  </a:lnTo>
                  <a:lnTo>
                    <a:pt x="533" y="88"/>
                  </a:lnTo>
                  <a:lnTo>
                    <a:pt x="533" y="91"/>
                  </a:lnTo>
                  <a:lnTo>
                    <a:pt x="533"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3" name="Freeform 42">
              <a:extLst>
                <a:ext uri="{FF2B5EF4-FFF2-40B4-BE49-F238E27FC236}">
                  <a16:creationId xmlns:a16="http://schemas.microsoft.com/office/drawing/2014/main" id="{BE8D3CF0-1E46-18C8-C831-340C3E43C896}"/>
                </a:ext>
              </a:extLst>
            </p:cNvPr>
            <p:cNvSpPr>
              <a:spLocks/>
            </p:cNvSpPr>
            <p:nvPr/>
          </p:nvSpPr>
          <p:spPr bwMode="auto">
            <a:xfrm>
              <a:off x="2840" y="894"/>
              <a:ext cx="332" cy="973"/>
            </a:xfrm>
            <a:custGeom>
              <a:avLst/>
              <a:gdLst>
                <a:gd name="T0" fmla="*/ 208 w 332"/>
                <a:gd name="T1" fmla="*/ 12 h 973"/>
                <a:gd name="T2" fmla="*/ 190 w 332"/>
                <a:gd name="T3" fmla="*/ 30 h 973"/>
                <a:gd name="T4" fmla="*/ 179 w 332"/>
                <a:gd name="T5" fmla="*/ 52 h 973"/>
                <a:gd name="T6" fmla="*/ 175 w 332"/>
                <a:gd name="T7" fmla="*/ 77 h 973"/>
                <a:gd name="T8" fmla="*/ 175 w 332"/>
                <a:gd name="T9" fmla="*/ 105 h 973"/>
                <a:gd name="T10" fmla="*/ 176 w 332"/>
                <a:gd name="T11" fmla="*/ 134 h 973"/>
                <a:gd name="T12" fmla="*/ 178 w 332"/>
                <a:gd name="T13" fmla="*/ 163 h 973"/>
                <a:gd name="T14" fmla="*/ 178 w 332"/>
                <a:gd name="T15" fmla="*/ 192 h 973"/>
                <a:gd name="T16" fmla="*/ 174 w 332"/>
                <a:gd name="T17" fmla="*/ 219 h 973"/>
                <a:gd name="T18" fmla="*/ 164 w 332"/>
                <a:gd name="T19" fmla="*/ 244 h 973"/>
                <a:gd name="T20" fmla="*/ 148 w 332"/>
                <a:gd name="T21" fmla="*/ 264 h 973"/>
                <a:gd name="T22" fmla="*/ 138 w 332"/>
                <a:gd name="T23" fmla="*/ 272 h 973"/>
                <a:gd name="T24" fmla="*/ 126 w 332"/>
                <a:gd name="T25" fmla="*/ 280 h 973"/>
                <a:gd name="T26" fmla="*/ 114 w 332"/>
                <a:gd name="T27" fmla="*/ 289 h 973"/>
                <a:gd name="T28" fmla="*/ 102 w 332"/>
                <a:gd name="T29" fmla="*/ 298 h 973"/>
                <a:gd name="T30" fmla="*/ 91 w 332"/>
                <a:gd name="T31" fmla="*/ 308 h 973"/>
                <a:gd name="T32" fmla="*/ 82 w 332"/>
                <a:gd name="T33" fmla="*/ 318 h 973"/>
                <a:gd name="T34" fmla="*/ 76 w 332"/>
                <a:gd name="T35" fmla="*/ 331 h 973"/>
                <a:gd name="T36" fmla="*/ 73 w 332"/>
                <a:gd name="T37" fmla="*/ 344 h 973"/>
                <a:gd name="T38" fmla="*/ 75 w 332"/>
                <a:gd name="T39" fmla="*/ 360 h 973"/>
                <a:gd name="T40" fmla="*/ 82 w 332"/>
                <a:gd name="T41" fmla="*/ 377 h 973"/>
                <a:gd name="T42" fmla="*/ 94 w 332"/>
                <a:gd name="T43" fmla="*/ 395 h 973"/>
                <a:gd name="T44" fmla="*/ 104 w 332"/>
                <a:gd name="T45" fmla="*/ 406 h 973"/>
                <a:gd name="T46" fmla="*/ 114 w 332"/>
                <a:gd name="T47" fmla="*/ 415 h 973"/>
                <a:gd name="T48" fmla="*/ 125 w 332"/>
                <a:gd name="T49" fmla="*/ 423 h 973"/>
                <a:gd name="T50" fmla="*/ 134 w 332"/>
                <a:gd name="T51" fmla="*/ 432 h 973"/>
                <a:gd name="T52" fmla="*/ 143 w 332"/>
                <a:gd name="T53" fmla="*/ 441 h 973"/>
                <a:gd name="T54" fmla="*/ 150 w 332"/>
                <a:gd name="T55" fmla="*/ 452 h 973"/>
                <a:gd name="T56" fmla="*/ 154 w 332"/>
                <a:gd name="T57" fmla="*/ 464 h 973"/>
                <a:gd name="T58" fmla="*/ 156 w 332"/>
                <a:gd name="T59" fmla="*/ 480 h 973"/>
                <a:gd name="T60" fmla="*/ 155 w 332"/>
                <a:gd name="T61" fmla="*/ 500 h 973"/>
                <a:gd name="T62" fmla="*/ 151 w 332"/>
                <a:gd name="T63" fmla="*/ 518 h 973"/>
                <a:gd name="T64" fmla="*/ 148 w 332"/>
                <a:gd name="T65" fmla="*/ 537 h 973"/>
                <a:gd name="T66" fmla="*/ 144 w 332"/>
                <a:gd name="T67" fmla="*/ 562 h 973"/>
                <a:gd name="T68" fmla="*/ 138 w 332"/>
                <a:gd name="T69" fmla="*/ 590 h 973"/>
                <a:gd name="T70" fmla="*/ 133 w 332"/>
                <a:gd name="T71" fmla="*/ 621 h 973"/>
                <a:gd name="T72" fmla="*/ 127 w 332"/>
                <a:gd name="T73" fmla="*/ 652 h 973"/>
                <a:gd name="T74" fmla="*/ 121 w 332"/>
                <a:gd name="T75" fmla="*/ 680 h 973"/>
                <a:gd name="T76" fmla="*/ 116 w 332"/>
                <a:gd name="T77" fmla="*/ 706 h 973"/>
                <a:gd name="T78" fmla="*/ 112 w 332"/>
                <a:gd name="T79" fmla="*/ 726 h 973"/>
                <a:gd name="T80" fmla="*/ 108 w 332"/>
                <a:gd name="T81" fmla="*/ 739 h 973"/>
                <a:gd name="T82" fmla="*/ 96 w 332"/>
                <a:gd name="T83" fmla="*/ 750 h 973"/>
                <a:gd name="T84" fmla="*/ 83 w 332"/>
                <a:gd name="T85" fmla="*/ 757 h 973"/>
                <a:gd name="T86" fmla="*/ 70 w 332"/>
                <a:gd name="T87" fmla="*/ 760 h 973"/>
                <a:gd name="T88" fmla="*/ 57 w 332"/>
                <a:gd name="T89" fmla="*/ 761 h 973"/>
                <a:gd name="T90" fmla="*/ 46 w 332"/>
                <a:gd name="T91" fmla="*/ 761 h 973"/>
                <a:gd name="T92" fmla="*/ 35 w 332"/>
                <a:gd name="T93" fmla="*/ 761 h 973"/>
                <a:gd name="T94" fmla="*/ 25 w 332"/>
                <a:gd name="T95" fmla="*/ 763 h 973"/>
                <a:gd name="T96" fmla="*/ 17 w 332"/>
                <a:gd name="T97" fmla="*/ 768 h 973"/>
                <a:gd name="T98" fmla="*/ 10 w 332"/>
                <a:gd name="T99" fmla="*/ 777 h 973"/>
                <a:gd name="T100" fmla="*/ 4 w 332"/>
                <a:gd name="T101" fmla="*/ 792 h 973"/>
                <a:gd name="T102" fmla="*/ 0 w 332"/>
                <a:gd name="T103" fmla="*/ 814 h 973"/>
                <a:gd name="T104" fmla="*/ 6 w 332"/>
                <a:gd name="T105" fmla="*/ 851 h 973"/>
                <a:gd name="T106" fmla="*/ 24 w 332"/>
                <a:gd name="T107" fmla="*/ 877 h 973"/>
                <a:gd name="T108" fmla="*/ 52 w 332"/>
                <a:gd name="T109" fmla="*/ 900 h 973"/>
                <a:gd name="T110" fmla="*/ 87 w 332"/>
                <a:gd name="T111" fmla="*/ 921 h 973"/>
                <a:gd name="T112" fmla="*/ 127 w 332"/>
                <a:gd name="T113" fmla="*/ 939 h 973"/>
                <a:gd name="T114" fmla="*/ 169 w 332"/>
                <a:gd name="T115" fmla="*/ 953 h 973"/>
                <a:gd name="T116" fmla="*/ 212 w 332"/>
                <a:gd name="T117" fmla="*/ 964 h 973"/>
                <a:gd name="T118" fmla="*/ 253 w 332"/>
                <a:gd name="T119" fmla="*/ 970 h 973"/>
                <a:gd name="T120" fmla="*/ 291 w 332"/>
                <a:gd name="T121" fmla="*/ 972 h 973"/>
                <a:gd name="T122" fmla="*/ 322 w 332"/>
                <a:gd name="T123" fmla="*/ 969 h 9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2" h="973">
                  <a:moveTo>
                    <a:pt x="236" y="0"/>
                  </a:moveTo>
                  <a:lnTo>
                    <a:pt x="216" y="7"/>
                  </a:lnTo>
                  <a:lnTo>
                    <a:pt x="208" y="12"/>
                  </a:lnTo>
                  <a:lnTo>
                    <a:pt x="201" y="18"/>
                  </a:lnTo>
                  <a:lnTo>
                    <a:pt x="194" y="24"/>
                  </a:lnTo>
                  <a:lnTo>
                    <a:pt x="190" y="30"/>
                  </a:lnTo>
                  <a:lnTo>
                    <a:pt x="185" y="37"/>
                  </a:lnTo>
                  <a:lnTo>
                    <a:pt x="182" y="44"/>
                  </a:lnTo>
                  <a:lnTo>
                    <a:pt x="179" y="52"/>
                  </a:lnTo>
                  <a:lnTo>
                    <a:pt x="177" y="60"/>
                  </a:lnTo>
                  <a:lnTo>
                    <a:pt x="176" y="68"/>
                  </a:lnTo>
                  <a:lnTo>
                    <a:pt x="175" y="77"/>
                  </a:lnTo>
                  <a:lnTo>
                    <a:pt x="174" y="86"/>
                  </a:lnTo>
                  <a:lnTo>
                    <a:pt x="174" y="95"/>
                  </a:lnTo>
                  <a:lnTo>
                    <a:pt x="175" y="105"/>
                  </a:lnTo>
                  <a:lnTo>
                    <a:pt x="175" y="114"/>
                  </a:lnTo>
                  <a:lnTo>
                    <a:pt x="176" y="124"/>
                  </a:lnTo>
                  <a:lnTo>
                    <a:pt x="176" y="134"/>
                  </a:lnTo>
                  <a:lnTo>
                    <a:pt x="177" y="144"/>
                  </a:lnTo>
                  <a:lnTo>
                    <a:pt x="178" y="153"/>
                  </a:lnTo>
                  <a:lnTo>
                    <a:pt x="178" y="163"/>
                  </a:lnTo>
                  <a:lnTo>
                    <a:pt x="179" y="173"/>
                  </a:lnTo>
                  <a:lnTo>
                    <a:pt x="179" y="182"/>
                  </a:lnTo>
                  <a:lnTo>
                    <a:pt x="178" y="192"/>
                  </a:lnTo>
                  <a:lnTo>
                    <a:pt x="178" y="201"/>
                  </a:lnTo>
                  <a:lnTo>
                    <a:pt x="176" y="210"/>
                  </a:lnTo>
                  <a:lnTo>
                    <a:pt x="174" y="219"/>
                  </a:lnTo>
                  <a:lnTo>
                    <a:pt x="172" y="228"/>
                  </a:lnTo>
                  <a:lnTo>
                    <a:pt x="168" y="236"/>
                  </a:lnTo>
                  <a:lnTo>
                    <a:pt x="164" y="244"/>
                  </a:lnTo>
                  <a:lnTo>
                    <a:pt x="159" y="252"/>
                  </a:lnTo>
                  <a:lnTo>
                    <a:pt x="154" y="259"/>
                  </a:lnTo>
                  <a:lnTo>
                    <a:pt x="148" y="264"/>
                  </a:lnTo>
                  <a:lnTo>
                    <a:pt x="144" y="267"/>
                  </a:lnTo>
                  <a:lnTo>
                    <a:pt x="141" y="270"/>
                  </a:lnTo>
                  <a:lnTo>
                    <a:pt x="138" y="272"/>
                  </a:lnTo>
                  <a:lnTo>
                    <a:pt x="134" y="275"/>
                  </a:lnTo>
                  <a:lnTo>
                    <a:pt x="130" y="278"/>
                  </a:lnTo>
                  <a:lnTo>
                    <a:pt x="126" y="280"/>
                  </a:lnTo>
                  <a:lnTo>
                    <a:pt x="122" y="283"/>
                  </a:lnTo>
                  <a:lnTo>
                    <a:pt x="118" y="286"/>
                  </a:lnTo>
                  <a:lnTo>
                    <a:pt x="114" y="289"/>
                  </a:lnTo>
                  <a:lnTo>
                    <a:pt x="110" y="292"/>
                  </a:lnTo>
                  <a:lnTo>
                    <a:pt x="106" y="295"/>
                  </a:lnTo>
                  <a:lnTo>
                    <a:pt x="102" y="298"/>
                  </a:lnTo>
                  <a:lnTo>
                    <a:pt x="98" y="301"/>
                  </a:lnTo>
                  <a:lnTo>
                    <a:pt x="94" y="304"/>
                  </a:lnTo>
                  <a:lnTo>
                    <a:pt x="91" y="308"/>
                  </a:lnTo>
                  <a:lnTo>
                    <a:pt x="88" y="311"/>
                  </a:lnTo>
                  <a:lnTo>
                    <a:pt x="85" y="315"/>
                  </a:lnTo>
                  <a:lnTo>
                    <a:pt x="82" y="318"/>
                  </a:lnTo>
                  <a:lnTo>
                    <a:pt x="80" y="322"/>
                  </a:lnTo>
                  <a:lnTo>
                    <a:pt x="78" y="326"/>
                  </a:lnTo>
                  <a:lnTo>
                    <a:pt x="76" y="331"/>
                  </a:lnTo>
                  <a:lnTo>
                    <a:pt x="75" y="335"/>
                  </a:lnTo>
                  <a:lnTo>
                    <a:pt x="74" y="340"/>
                  </a:lnTo>
                  <a:lnTo>
                    <a:pt x="73" y="344"/>
                  </a:lnTo>
                  <a:lnTo>
                    <a:pt x="74" y="349"/>
                  </a:lnTo>
                  <a:lnTo>
                    <a:pt x="74" y="354"/>
                  </a:lnTo>
                  <a:lnTo>
                    <a:pt x="75" y="360"/>
                  </a:lnTo>
                  <a:lnTo>
                    <a:pt x="77" y="365"/>
                  </a:lnTo>
                  <a:lnTo>
                    <a:pt x="79" y="371"/>
                  </a:lnTo>
                  <a:lnTo>
                    <a:pt x="82" y="377"/>
                  </a:lnTo>
                  <a:lnTo>
                    <a:pt x="88" y="386"/>
                  </a:lnTo>
                  <a:lnTo>
                    <a:pt x="91" y="391"/>
                  </a:lnTo>
                  <a:lnTo>
                    <a:pt x="94" y="395"/>
                  </a:lnTo>
                  <a:lnTo>
                    <a:pt x="97" y="398"/>
                  </a:lnTo>
                  <a:lnTo>
                    <a:pt x="101" y="402"/>
                  </a:lnTo>
                  <a:lnTo>
                    <a:pt x="104" y="406"/>
                  </a:lnTo>
                  <a:lnTo>
                    <a:pt x="108" y="409"/>
                  </a:lnTo>
                  <a:lnTo>
                    <a:pt x="111" y="412"/>
                  </a:lnTo>
                  <a:lnTo>
                    <a:pt x="114" y="415"/>
                  </a:lnTo>
                  <a:lnTo>
                    <a:pt x="118" y="418"/>
                  </a:lnTo>
                  <a:lnTo>
                    <a:pt x="122" y="420"/>
                  </a:lnTo>
                  <a:lnTo>
                    <a:pt x="125" y="423"/>
                  </a:lnTo>
                  <a:lnTo>
                    <a:pt x="128" y="426"/>
                  </a:lnTo>
                  <a:lnTo>
                    <a:pt x="131" y="429"/>
                  </a:lnTo>
                  <a:lnTo>
                    <a:pt x="134" y="432"/>
                  </a:lnTo>
                  <a:lnTo>
                    <a:pt x="137" y="435"/>
                  </a:lnTo>
                  <a:lnTo>
                    <a:pt x="140" y="438"/>
                  </a:lnTo>
                  <a:lnTo>
                    <a:pt x="143" y="441"/>
                  </a:lnTo>
                  <a:lnTo>
                    <a:pt x="145" y="444"/>
                  </a:lnTo>
                  <a:lnTo>
                    <a:pt x="148" y="448"/>
                  </a:lnTo>
                  <a:lnTo>
                    <a:pt x="150" y="452"/>
                  </a:lnTo>
                  <a:lnTo>
                    <a:pt x="152" y="456"/>
                  </a:lnTo>
                  <a:lnTo>
                    <a:pt x="153" y="460"/>
                  </a:lnTo>
                  <a:lnTo>
                    <a:pt x="154" y="464"/>
                  </a:lnTo>
                  <a:lnTo>
                    <a:pt x="155" y="470"/>
                  </a:lnTo>
                  <a:lnTo>
                    <a:pt x="156" y="475"/>
                  </a:lnTo>
                  <a:lnTo>
                    <a:pt x="156" y="480"/>
                  </a:lnTo>
                  <a:lnTo>
                    <a:pt x="156" y="486"/>
                  </a:lnTo>
                  <a:lnTo>
                    <a:pt x="156" y="493"/>
                  </a:lnTo>
                  <a:lnTo>
                    <a:pt x="155" y="500"/>
                  </a:lnTo>
                  <a:lnTo>
                    <a:pt x="154" y="507"/>
                  </a:lnTo>
                  <a:lnTo>
                    <a:pt x="152" y="514"/>
                  </a:lnTo>
                  <a:lnTo>
                    <a:pt x="151" y="518"/>
                  </a:lnTo>
                  <a:lnTo>
                    <a:pt x="150" y="524"/>
                  </a:lnTo>
                  <a:lnTo>
                    <a:pt x="149" y="530"/>
                  </a:lnTo>
                  <a:lnTo>
                    <a:pt x="148" y="537"/>
                  </a:lnTo>
                  <a:lnTo>
                    <a:pt x="146" y="545"/>
                  </a:lnTo>
                  <a:lnTo>
                    <a:pt x="145" y="553"/>
                  </a:lnTo>
                  <a:lnTo>
                    <a:pt x="144" y="562"/>
                  </a:lnTo>
                  <a:lnTo>
                    <a:pt x="142" y="571"/>
                  </a:lnTo>
                  <a:lnTo>
                    <a:pt x="140" y="580"/>
                  </a:lnTo>
                  <a:lnTo>
                    <a:pt x="138" y="590"/>
                  </a:lnTo>
                  <a:lnTo>
                    <a:pt x="136" y="600"/>
                  </a:lnTo>
                  <a:lnTo>
                    <a:pt x="135" y="610"/>
                  </a:lnTo>
                  <a:lnTo>
                    <a:pt x="133" y="621"/>
                  </a:lnTo>
                  <a:lnTo>
                    <a:pt x="131" y="631"/>
                  </a:lnTo>
                  <a:lnTo>
                    <a:pt x="129" y="641"/>
                  </a:lnTo>
                  <a:lnTo>
                    <a:pt x="127" y="652"/>
                  </a:lnTo>
                  <a:lnTo>
                    <a:pt x="125" y="662"/>
                  </a:lnTo>
                  <a:lnTo>
                    <a:pt x="123" y="671"/>
                  </a:lnTo>
                  <a:lnTo>
                    <a:pt x="121" y="680"/>
                  </a:lnTo>
                  <a:lnTo>
                    <a:pt x="120" y="690"/>
                  </a:lnTo>
                  <a:lnTo>
                    <a:pt x="118" y="698"/>
                  </a:lnTo>
                  <a:lnTo>
                    <a:pt x="116" y="706"/>
                  </a:lnTo>
                  <a:lnTo>
                    <a:pt x="114" y="714"/>
                  </a:lnTo>
                  <a:lnTo>
                    <a:pt x="113" y="720"/>
                  </a:lnTo>
                  <a:lnTo>
                    <a:pt x="112" y="726"/>
                  </a:lnTo>
                  <a:lnTo>
                    <a:pt x="110" y="731"/>
                  </a:lnTo>
                  <a:lnTo>
                    <a:pt x="109" y="736"/>
                  </a:lnTo>
                  <a:lnTo>
                    <a:pt x="108" y="739"/>
                  </a:lnTo>
                  <a:lnTo>
                    <a:pt x="107" y="741"/>
                  </a:lnTo>
                  <a:lnTo>
                    <a:pt x="106" y="743"/>
                  </a:lnTo>
                  <a:lnTo>
                    <a:pt x="96" y="750"/>
                  </a:lnTo>
                  <a:lnTo>
                    <a:pt x="92" y="753"/>
                  </a:lnTo>
                  <a:lnTo>
                    <a:pt x="87" y="755"/>
                  </a:lnTo>
                  <a:lnTo>
                    <a:pt x="83" y="757"/>
                  </a:lnTo>
                  <a:lnTo>
                    <a:pt x="78" y="758"/>
                  </a:lnTo>
                  <a:lnTo>
                    <a:pt x="74" y="759"/>
                  </a:lnTo>
                  <a:lnTo>
                    <a:pt x="70" y="760"/>
                  </a:lnTo>
                  <a:lnTo>
                    <a:pt x="65" y="761"/>
                  </a:lnTo>
                  <a:lnTo>
                    <a:pt x="61" y="761"/>
                  </a:lnTo>
                  <a:lnTo>
                    <a:pt x="57" y="761"/>
                  </a:lnTo>
                  <a:lnTo>
                    <a:pt x="53" y="761"/>
                  </a:lnTo>
                  <a:lnTo>
                    <a:pt x="49" y="761"/>
                  </a:lnTo>
                  <a:lnTo>
                    <a:pt x="46" y="761"/>
                  </a:lnTo>
                  <a:lnTo>
                    <a:pt x="42" y="761"/>
                  </a:lnTo>
                  <a:lnTo>
                    <a:pt x="38" y="761"/>
                  </a:lnTo>
                  <a:lnTo>
                    <a:pt x="35" y="761"/>
                  </a:lnTo>
                  <a:lnTo>
                    <a:pt x="32" y="762"/>
                  </a:lnTo>
                  <a:lnTo>
                    <a:pt x="28" y="762"/>
                  </a:lnTo>
                  <a:lnTo>
                    <a:pt x="25" y="763"/>
                  </a:lnTo>
                  <a:lnTo>
                    <a:pt x="22" y="764"/>
                  </a:lnTo>
                  <a:lnTo>
                    <a:pt x="20" y="766"/>
                  </a:lnTo>
                  <a:lnTo>
                    <a:pt x="17" y="768"/>
                  </a:lnTo>
                  <a:lnTo>
                    <a:pt x="14" y="770"/>
                  </a:lnTo>
                  <a:lnTo>
                    <a:pt x="12" y="773"/>
                  </a:lnTo>
                  <a:lnTo>
                    <a:pt x="10" y="777"/>
                  </a:lnTo>
                  <a:lnTo>
                    <a:pt x="8" y="781"/>
                  </a:lnTo>
                  <a:lnTo>
                    <a:pt x="6" y="786"/>
                  </a:lnTo>
                  <a:lnTo>
                    <a:pt x="4" y="792"/>
                  </a:lnTo>
                  <a:lnTo>
                    <a:pt x="2" y="798"/>
                  </a:lnTo>
                  <a:lnTo>
                    <a:pt x="1" y="805"/>
                  </a:lnTo>
                  <a:lnTo>
                    <a:pt x="0" y="814"/>
                  </a:lnTo>
                  <a:lnTo>
                    <a:pt x="0" y="832"/>
                  </a:lnTo>
                  <a:lnTo>
                    <a:pt x="2" y="842"/>
                  </a:lnTo>
                  <a:lnTo>
                    <a:pt x="6" y="851"/>
                  </a:lnTo>
                  <a:lnTo>
                    <a:pt x="11" y="860"/>
                  </a:lnTo>
                  <a:lnTo>
                    <a:pt x="17" y="868"/>
                  </a:lnTo>
                  <a:lnTo>
                    <a:pt x="24" y="877"/>
                  </a:lnTo>
                  <a:lnTo>
                    <a:pt x="33" y="885"/>
                  </a:lnTo>
                  <a:lnTo>
                    <a:pt x="42" y="893"/>
                  </a:lnTo>
                  <a:lnTo>
                    <a:pt x="52" y="900"/>
                  </a:lnTo>
                  <a:lnTo>
                    <a:pt x="63" y="908"/>
                  </a:lnTo>
                  <a:lnTo>
                    <a:pt x="75" y="914"/>
                  </a:lnTo>
                  <a:lnTo>
                    <a:pt x="87" y="921"/>
                  </a:lnTo>
                  <a:lnTo>
                    <a:pt x="100" y="927"/>
                  </a:lnTo>
                  <a:lnTo>
                    <a:pt x="113" y="933"/>
                  </a:lnTo>
                  <a:lnTo>
                    <a:pt x="127" y="939"/>
                  </a:lnTo>
                  <a:lnTo>
                    <a:pt x="141" y="944"/>
                  </a:lnTo>
                  <a:lnTo>
                    <a:pt x="155" y="949"/>
                  </a:lnTo>
                  <a:lnTo>
                    <a:pt x="169" y="953"/>
                  </a:lnTo>
                  <a:lnTo>
                    <a:pt x="184" y="957"/>
                  </a:lnTo>
                  <a:lnTo>
                    <a:pt x="198" y="960"/>
                  </a:lnTo>
                  <a:lnTo>
                    <a:pt x="212" y="964"/>
                  </a:lnTo>
                  <a:lnTo>
                    <a:pt x="226" y="966"/>
                  </a:lnTo>
                  <a:lnTo>
                    <a:pt x="240" y="968"/>
                  </a:lnTo>
                  <a:lnTo>
                    <a:pt x="253" y="970"/>
                  </a:lnTo>
                  <a:lnTo>
                    <a:pt x="266" y="971"/>
                  </a:lnTo>
                  <a:lnTo>
                    <a:pt x="279" y="972"/>
                  </a:lnTo>
                  <a:lnTo>
                    <a:pt x="291" y="972"/>
                  </a:lnTo>
                  <a:lnTo>
                    <a:pt x="302" y="972"/>
                  </a:lnTo>
                  <a:lnTo>
                    <a:pt x="312" y="971"/>
                  </a:lnTo>
                  <a:lnTo>
                    <a:pt x="322" y="969"/>
                  </a:lnTo>
                  <a:lnTo>
                    <a:pt x="331" y="96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4" name="Freeform 43">
              <a:extLst>
                <a:ext uri="{FF2B5EF4-FFF2-40B4-BE49-F238E27FC236}">
                  <a16:creationId xmlns:a16="http://schemas.microsoft.com/office/drawing/2014/main" id="{4360E099-085D-75CF-2DCE-8200E633116E}"/>
                </a:ext>
              </a:extLst>
            </p:cNvPr>
            <p:cNvSpPr>
              <a:spLocks/>
            </p:cNvSpPr>
            <p:nvPr/>
          </p:nvSpPr>
          <p:spPr bwMode="auto">
            <a:xfrm>
              <a:off x="2669" y="940"/>
              <a:ext cx="148" cy="214"/>
            </a:xfrm>
            <a:custGeom>
              <a:avLst/>
              <a:gdLst>
                <a:gd name="T0" fmla="*/ 76 w 148"/>
                <a:gd name="T1" fmla="*/ 213 h 214"/>
                <a:gd name="T2" fmla="*/ 80 w 148"/>
                <a:gd name="T3" fmla="*/ 198 h 214"/>
                <a:gd name="T4" fmla="*/ 81 w 148"/>
                <a:gd name="T5" fmla="*/ 192 h 214"/>
                <a:gd name="T6" fmla="*/ 81 w 148"/>
                <a:gd name="T7" fmla="*/ 185 h 214"/>
                <a:gd name="T8" fmla="*/ 80 w 148"/>
                <a:gd name="T9" fmla="*/ 178 h 214"/>
                <a:gd name="T10" fmla="*/ 78 w 148"/>
                <a:gd name="T11" fmla="*/ 172 h 214"/>
                <a:gd name="T12" fmla="*/ 76 w 148"/>
                <a:gd name="T13" fmla="*/ 166 h 214"/>
                <a:gd name="T14" fmla="*/ 73 w 148"/>
                <a:gd name="T15" fmla="*/ 161 h 214"/>
                <a:gd name="T16" fmla="*/ 70 w 148"/>
                <a:gd name="T17" fmla="*/ 155 h 214"/>
                <a:gd name="T18" fmla="*/ 67 w 148"/>
                <a:gd name="T19" fmla="*/ 150 h 214"/>
                <a:gd name="T20" fmla="*/ 63 w 148"/>
                <a:gd name="T21" fmla="*/ 144 h 214"/>
                <a:gd name="T22" fmla="*/ 59 w 148"/>
                <a:gd name="T23" fmla="*/ 139 h 214"/>
                <a:gd name="T24" fmla="*/ 54 w 148"/>
                <a:gd name="T25" fmla="*/ 134 h 214"/>
                <a:gd name="T26" fmla="*/ 50 w 148"/>
                <a:gd name="T27" fmla="*/ 129 h 214"/>
                <a:gd name="T28" fmla="*/ 45 w 148"/>
                <a:gd name="T29" fmla="*/ 124 h 214"/>
                <a:gd name="T30" fmla="*/ 40 w 148"/>
                <a:gd name="T31" fmla="*/ 119 h 214"/>
                <a:gd name="T32" fmla="*/ 35 w 148"/>
                <a:gd name="T33" fmla="*/ 114 h 214"/>
                <a:gd name="T34" fmla="*/ 31 w 148"/>
                <a:gd name="T35" fmla="*/ 108 h 214"/>
                <a:gd name="T36" fmla="*/ 26 w 148"/>
                <a:gd name="T37" fmla="*/ 103 h 214"/>
                <a:gd name="T38" fmla="*/ 22 w 148"/>
                <a:gd name="T39" fmla="*/ 98 h 214"/>
                <a:gd name="T40" fmla="*/ 17 w 148"/>
                <a:gd name="T41" fmla="*/ 93 h 214"/>
                <a:gd name="T42" fmla="*/ 14 w 148"/>
                <a:gd name="T43" fmla="*/ 88 h 214"/>
                <a:gd name="T44" fmla="*/ 10 w 148"/>
                <a:gd name="T45" fmla="*/ 82 h 214"/>
                <a:gd name="T46" fmla="*/ 7 w 148"/>
                <a:gd name="T47" fmla="*/ 76 h 214"/>
                <a:gd name="T48" fmla="*/ 5 w 148"/>
                <a:gd name="T49" fmla="*/ 71 h 214"/>
                <a:gd name="T50" fmla="*/ 3 w 148"/>
                <a:gd name="T51" fmla="*/ 65 h 214"/>
                <a:gd name="T52" fmla="*/ 1 w 148"/>
                <a:gd name="T53" fmla="*/ 59 h 214"/>
                <a:gd name="T54" fmla="*/ 0 w 148"/>
                <a:gd name="T55" fmla="*/ 52 h 214"/>
                <a:gd name="T56" fmla="*/ 0 w 148"/>
                <a:gd name="T57" fmla="*/ 46 h 214"/>
                <a:gd name="T58" fmla="*/ 1 w 148"/>
                <a:gd name="T59" fmla="*/ 39 h 214"/>
                <a:gd name="T60" fmla="*/ 2 w 148"/>
                <a:gd name="T61" fmla="*/ 32 h 214"/>
                <a:gd name="T62" fmla="*/ 5 w 148"/>
                <a:gd name="T63" fmla="*/ 24 h 214"/>
                <a:gd name="T64" fmla="*/ 13 w 148"/>
                <a:gd name="T65" fmla="*/ 22 h 214"/>
                <a:gd name="T66" fmla="*/ 18 w 148"/>
                <a:gd name="T67" fmla="*/ 21 h 214"/>
                <a:gd name="T68" fmla="*/ 22 w 148"/>
                <a:gd name="T69" fmla="*/ 20 h 214"/>
                <a:gd name="T70" fmla="*/ 27 w 148"/>
                <a:gd name="T71" fmla="*/ 18 h 214"/>
                <a:gd name="T72" fmla="*/ 31 w 148"/>
                <a:gd name="T73" fmla="*/ 17 h 214"/>
                <a:gd name="T74" fmla="*/ 35 w 148"/>
                <a:gd name="T75" fmla="*/ 16 h 214"/>
                <a:gd name="T76" fmla="*/ 40 w 148"/>
                <a:gd name="T77" fmla="*/ 15 h 214"/>
                <a:gd name="T78" fmla="*/ 44 w 148"/>
                <a:gd name="T79" fmla="*/ 14 h 214"/>
                <a:gd name="T80" fmla="*/ 49 w 148"/>
                <a:gd name="T81" fmla="*/ 12 h 214"/>
                <a:gd name="T82" fmla="*/ 53 w 148"/>
                <a:gd name="T83" fmla="*/ 11 h 214"/>
                <a:gd name="T84" fmla="*/ 57 w 148"/>
                <a:gd name="T85" fmla="*/ 10 h 214"/>
                <a:gd name="T86" fmla="*/ 62 w 148"/>
                <a:gd name="T87" fmla="*/ 9 h 214"/>
                <a:gd name="T88" fmla="*/ 66 w 148"/>
                <a:gd name="T89" fmla="*/ 8 h 214"/>
                <a:gd name="T90" fmla="*/ 71 w 148"/>
                <a:gd name="T91" fmla="*/ 7 h 214"/>
                <a:gd name="T92" fmla="*/ 75 w 148"/>
                <a:gd name="T93" fmla="*/ 6 h 214"/>
                <a:gd name="T94" fmla="*/ 79 w 148"/>
                <a:gd name="T95" fmla="*/ 5 h 214"/>
                <a:gd name="T96" fmla="*/ 84 w 148"/>
                <a:gd name="T97" fmla="*/ 4 h 214"/>
                <a:gd name="T98" fmla="*/ 88 w 148"/>
                <a:gd name="T99" fmla="*/ 3 h 214"/>
                <a:gd name="T100" fmla="*/ 93 w 148"/>
                <a:gd name="T101" fmla="*/ 2 h 214"/>
                <a:gd name="T102" fmla="*/ 97 w 148"/>
                <a:gd name="T103" fmla="*/ 2 h 214"/>
                <a:gd name="T104" fmla="*/ 101 w 148"/>
                <a:gd name="T105" fmla="*/ 1 h 214"/>
                <a:gd name="T106" fmla="*/ 106 w 148"/>
                <a:gd name="T107" fmla="*/ 1 h 214"/>
                <a:gd name="T108" fmla="*/ 111 w 148"/>
                <a:gd name="T109" fmla="*/ 0 h 214"/>
                <a:gd name="T110" fmla="*/ 115 w 148"/>
                <a:gd name="T111" fmla="*/ 0 h 214"/>
                <a:gd name="T112" fmla="*/ 119 w 148"/>
                <a:gd name="T113" fmla="*/ 0 h 214"/>
                <a:gd name="T114" fmla="*/ 124 w 148"/>
                <a:gd name="T115" fmla="*/ 0 h 214"/>
                <a:gd name="T116" fmla="*/ 129 w 148"/>
                <a:gd name="T117" fmla="*/ 0 h 214"/>
                <a:gd name="T118" fmla="*/ 133 w 148"/>
                <a:gd name="T119" fmla="*/ 0 h 214"/>
                <a:gd name="T120" fmla="*/ 138 w 148"/>
                <a:gd name="T121" fmla="*/ 0 h 214"/>
                <a:gd name="T122" fmla="*/ 142 w 148"/>
                <a:gd name="T123" fmla="*/ 0 h 214"/>
                <a:gd name="T124" fmla="*/ 147 w 148"/>
                <a:gd name="T125" fmla="*/ 1 h 2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8" h="214">
                  <a:moveTo>
                    <a:pt x="76" y="213"/>
                  </a:moveTo>
                  <a:lnTo>
                    <a:pt x="80" y="198"/>
                  </a:lnTo>
                  <a:lnTo>
                    <a:pt x="81" y="192"/>
                  </a:lnTo>
                  <a:lnTo>
                    <a:pt x="81" y="185"/>
                  </a:lnTo>
                  <a:lnTo>
                    <a:pt x="80" y="178"/>
                  </a:lnTo>
                  <a:lnTo>
                    <a:pt x="78" y="172"/>
                  </a:lnTo>
                  <a:lnTo>
                    <a:pt x="76" y="166"/>
                  </a:lnTo>
                  <a:lnTo>
                    <a:pt x="73" y="161"/>
                  </a:lnTo>
                  <a:lnTo>
                    <a:pt x="70" y="155"/>
                  </a:lnTo>
                  <a:lnTo>
                    <a:pt x="67" y="150"/>
                  </a:lnTo>
                  <a:lnTo>
                    <a:pt x="63" y="144"/>
                  </a:lnTo>
                  <a:lnTo>
                    <a:pt x="59" y="139"/>
                  </a:lnTo>
                  <a:lnTo>
                    <a:pt x="54" y="134"/>
                  </a:lnTo>
                  <a:lnTo>
                    <a:pt x="50" y="129"/>
                  </a:lnTo>
                  <a:lnTo>
                    <a:pt x="45" y="124"/>
                  </a:lnTo>
                  <a:lnTo>
                    <a:pt x="40" y="119"/>
                  </a:lnTo>
                  <a:lnTo>
                    <a:pt x="35" y="114"/>
                  </a:lnTo>
                  <a:lnTo>
                    <a:pt x="31" y="108"/>
                  </a:lnTo>
                  <a:lnTo>
                    <a:pt x="26" y="103"/>
                  </a:lnTo>
                  <a:lnTo>
                    <a:pt x="22" y="98"/>
                  </a:lnTo>
                  <a:lnTo>
                    <a:pt x="17" y="93"/>
                  </a:lnTo>
                  <a:lnTo>
                    <a:pt x="14" y="88"/>
                  </a:lnTo>
                  <a:lnTo>
                    <a:pt x="10" y="82"/>
                  </a:lnTo>
                  <a:lnTo>
                    <a:pt x="7" y="76"/>
                  </a:lnTo>
                  <a:lnTo>
                    <a:pt x="5" y="71"/>
                  </a:lnTo>
                  <a:lnTo>
                    <a:pt x="3" y="65"/>
                  </a:lnTo>
                  <a:lnTo>
                    <a:pt x="1" y="59"/>
                  </a:lnTo>
                  <a:lnTo>
                    <a:pt x="0" y="52"/>
                  </a:lnTo>
                  <a:lnTo>
                    <a:pt x="0" y="46"/>
                  </a:lnTo>
                  <a:lnTo>
                    <a:pt x="1" y="39"/>
                  </a:lnTo>
                  <a:lnTo>
                    <a:pt x="2" y="32"/>
                  </a:lnTo>
                  <a:lnTo>
                    <a:pt x="5" y="24"/>
                  </a:lnTo>
                  <a:lnTo>
                    <a:pt x="13" y="22"/>
                  </a:lnTo>
                  <a:lnTo>
                    <a:pt x="18" y="21"/>
                  </a:lnTo>
                  <a:lnTo>
                    <a:pt x="22" y="20"/>
                  </a:lnTo>
                  <a:lnTo>
                    <a:pt x="27" y="18"/>
                  </a:lnTo>
                  <a:lnTo>
                    <a:pt x="31" y="17"/>
                  </a:lnTo>
                  <a:lnTo>
                    <a:pt x="35" y="16"/>
                  </a:lnTo>
                  <a:lnTo>
                    <a:pt x="40" y="15"/>
                  </a:lnTo>
                  <a:lnTo>
                    <a:pt x="44" y="14"/>
                  </a:lnTo>
                  <a:lnTo>
                    <a:pt x="49" y="12"/>
                  </a:lnTo>
                  <a:lnTo>
                    <a:pt x="53" y="11"/>
                  </a:lnTo>
                  <a:lnTo>
                    <a:pt x="57" y="10"/>
                  </a:lnTo>
                  <a:lnTo>
                    <a:pt x="62" y="9"/>
                  </a:lnTo>
                  <a:lnTo>
                    <a:pt x="66" y="8"/>
                  </a:lnTo>
                  <a:lnTo>
                    <a:pt x="71" y="7"/>
                  </a:lnTo>
                  <a:lnTo>
                    <a:pt x="75" y="6"/>
                  </a:lnTo>
                  <a:lnTo>
                    <a:pt x="79" y="5"/>
                  </a:lnTo>
                  <a:lnTo>
                    <a:pt x="84" y="4"/>
                  </a:lnTo>
                  <a:lnTo>
                    <a:pt x="88" y="3"/>
                  </a:lnTo>
                  <a:lnTo>
                    <a:pt x="93" y="2"/>
                  </a:lnTo>
                  <a:lnTo>
                    <a:pt x="97" y="2"/>
                  </a:lnTo>
                  <a:lnTo>
                    <a:pt x="101" y="1"/>
                  </a:lnTo>
                  <a:lnTo>
                    <a:pt x="106" y="1"/>
                  </a:lnTo>
                  <a:lnTo>
                    <a:pt x="111" y="0"/>
                  </a:lnTo>
                  <a:lnTo>
                    <a:pt x="115" y="0"/>
                  </a:lnTo>
                  <a:lnTo>
                    <a:pt x="119" y="0"/>
                  </a:lnTo>
                  <a:lnTo>
                    <a:pt x="124" y="0"/>
                  </a:lnTo>
                  <a:lnTo>
                    <a:pt x="129" y="0"/>
                  </a:lnTo>
                  <a:lnTo>
                    <a:pt x="133" y="0"/>
                  </a:lnTo>
                  <a:lnTo>
                    <a:pt x="138" y="0"/>
                  </a:lnTo>
                  <a:lnTo>
                    <a:pt x="142" y="0"/>
                  </a:lnTo>
                  <a:lnTo>
                    <a:pt x="147" y="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5" name="Freeform 44">
              <a:extLst>
                <a:ext uri="{FF2B5EF4-FFF2-40B4-BE49-F238E27FC236}">
                  <a16:creationId xmlns:a16="http://schemas.microsoft.com/office/drawing/2014/main" id="{E683F977-D23B-23AA-7351-8A34038F93CD}"/>
                </a:ext>
              </a:extLst>
            </p:cNvPr>
            <p:cNvSpPr>
              <a:spLocks/>
            </p:cNvSpPr>
            <p:nvPr/>
          </p:nvSpPr>
          <p:spPr bwMode="auto">
            <a:xfrm>
              <a:off x="2295" y="2737"/>
              <a:ext cx="709" cy="270"/>
            </a:xfrm>
            <a:custGeom>
              <a:avLst/>
              <a:gdLst>
                <a:gd name="T0" fmla="*/ 699 w 709"/>
                <a:gd name="T1" fmla="*/ 269 h 270"/>
                <a:gd name="T2" fmla="*/ 707 w 709"/>
                <a:gd name="T3" fmla="*/ 231 h 270"/>
                <a:gd name="T4" fmla="*/ 708 w 709"/>
                <a:gd name="T5" fmla="*/ 215 h 270"/>
                <a:gd name="T6" fmla="*/ 707 w 709"/>
                <a:gd name="T7" fmla="*/ 200 h 270"/>
                <a:gd name="T8" fmla="*/ 705 w 709"/>
                <a:gd name="T9" fmla="*/ 187 h 270"/>
                <a:gd name="T10" fmla="*/ 700 w 709"/>
                <a:gd name="T11" fmla="*/ 175 h 270"/>
                <a:gd name="T12" fmla="*/ 693 w 709"/>
                <a:gd name="T13" fmla="*/ 165 h 270"/>
                <a:gd name="T14" fmla="*/ 685 w 709"/>
                <a:gd name="T15" fmla="*/ 155 h 270"/>
                <a:gd name="T16" fmla="*/ 676 w 709"/>
                <a:gd name="T17" fmla="*/ 147 h 270"/>
                <a:gd name="T18" fmla="*/ 665 w 709"/>
                <a:gd name="T19" fmla="*/ 140 h 270"/>
                <a:gd name="T20" fmla="*/ 653 w 709"/>
                <a:gd name="T21" fmla="*/ 134 h 270"/>
                <a:gd name="T22" fmla="*/ 639 w 709"/>
                <a:gd name="T23" fmla="*/ 129 h 270"/>
                <a:gd name="T24" fmla="*/ 625 w 709"/>
                <a:gd name="T25" fmla="*/ 125 h 270"/>
                <a:gd name="T26" fmla="*/ 610 w 709"/>
                <a:gd name="T27" fmla="*/ 121 h 270"/>
                <a:gd name="T28" fmla="*/ 594 w 709"/>
                <a:gd name="T29" fmla="*/ 118 h 270"/>
                <a:gd name="T30" fmla="*/ 578 w 709"/>
                <a:gd name="T31" fmla="*/ 116 h 270"/>
                <a:gd name="T32" fmla="*/ 561 w 709"/>
                <a:gd name="T33" fmla="*/ 114 h 270"/>
                <a:gd name="T34" fmla="*/ 544 w 709"/>
                <a:gd name="T35" fmla="*/ 113 h 270"/>
                <a:gd name="T36" fmla="*/ 526 w 709"/>
                <a:gd name="T37" fmla="*/ 112 h 270"/>
                <a:gd name="T38" fmla="*/ 509 w 709"/>
                <a:gd name="T39" fmla="*/ 111 h 270"/>
                <a:gd name="T40" fmla="*/ 491 w 709"/>
                <a:gd name="T41" fmla="*/ 110 h 270"/>
                <a:gd name="T42" fmla="*/ 473 w 709"/>
                <a:gd name="T43" fmla="*/ 110 h 270"/>
                <a:gd name="T44" fmla="*/ 456 w 709"/>
                <a:gd name="T45" fmla="*/ 109 h 270"/>
                <a:gd name="T46" fmla="*/ 439 w 709"/>
                <a:gd name="T47" fmla="*/ 109 h 270"/>
                <a:gd name="T48" fmla="*/ 423 w 709"/>
                <a:gd name="T49" fmla="*/ 108 h 270"/>
                <a:gd name="T50" fmla="*/ 407 w 709"/>
                <a:gd name="T51" fmla="*/ 107 h 270"/>
                <a:gd name="T52" fmla="*/ 392 w 709"/>
                <a:gd name="T53" fmla="*/ 105 h 270"/>
                <a:gd name="T54" fmla="*/ 377 w 709"/>
                <a:gd name="T55" fmla="*/ 104 h 270"/>
                <a:gd name="T56" fmla="*/ 364 w 709"/>
                <a:gd name="T57" fmla="*/ 101 h 270"/>
                <a:gd name="T58" fmla="*/ 352 w 709"/>
                <a:gd name="T59" fmla="*/ 99 h 270"/>
                <a:gd name="T60" fmla="*/ 341 w 709"/>
                <a:gd name="T61" fmla="*/ 95 h 270"/>
                <a:gd name="T62" fmla="*/ 331 w 709"/>
                <a:gd name="T63" fmla="*/ 91 h 270"/>
                <a:gd name="T64" fmla="*/ 315 w 709"/>
                <a:gd name="T65" fmla="*/ 83 h 270"/>
                <a:gd name="T66" fmla="*/ 307 w 709"/>
                <a:gd name="T67" fmla="*/ 79 h 270"/>
                <a:gd name="T68" fmla="*/ 298 w 709"/>
                <a:gd name="T69" fmla="*/ 75 h 270"/>
                <a:gd name="T70" fmla="*/ 289 w 709"/>
                <a:gd name="T71" fmla="*/ 70 h 270"/>
                <a:gd name="T72" fmla="*/ 279 w 709"/>
                <a:gd name="T73" fmla="*/ 65 h 270"/>
                <a:gd name="T74" fmla="*/ 269 w 709"/>
                <a:gd name="T75" fmla="*/ 61 h 270"/>
                <a:gd name="T76" fmla="*/ 259 w 709"/>
                <a:gd name="T77" fmla="*/ 56 h 270"/>
                <a:gd name="T78" fmla="*/ 249 w 709"/>
                <a:gd name="T79" fmla="*/ 52 h 270"/>
                <a:gd name="T80" fmla="*/ 238 w 709"/>
                <a:gd name="T81" fmla="*/ 47 h 270"/>
                <a:gd name="T82" fmla="*/ 227 w 709"/>
                <a:gd name="T83" fmla="*/ 43 h 270"/>
                <a:gd name="T84" fmla="*/ 216 w 709"/>
                <a:gd name="T85" fmla="*/ 38 h 270"/>
                <a:gd name="T86" fmla="*/ 205 w 709"/>
                <a:gd name="T87" fmla="*/ 34 h 270"/>
                <a:gd name="T88" fmla="*/ 194 w 709"/>
                <a:gd name="T89" fmla="*/ 30 h 270"/>
                <a:gd name="T90" fmla="*/ 183 w 709"/>
                <a:gd name="T91" fmla="*/ 26 h 270"/>
                <a:gd name="T92" fmla="*/ 171 w 709"/>
                <a:gd name="T93" fmla="*/ 22 h 270"/>
                <a:gd name="T94" fmla="*/ 160 w 709"/>
                <a:gd name="T95" fmla="*/ 19 h 270"/>
                <a:gd name="T96" fmla="*/ 149 w 709"/>
                <a:gd name="T97" fmla="*/ 15 h 270"/>
                <a:gd name="T98" fmla="*/ 137 w 709"/>
                <a:gd name="T99" fmla="*/ 12 h 270"/>
                <a:gd name="T100" fmla="*/ 126 w 709"/>
                <a:gd name="T101" fmla="*/ 9 h 270"/>
                <a:gd name="T102" fmla="*/ 114 w 709"/>
                <a:gd name="T103" fmla="*/ 7 h 270"/>
                <a:gd name="T104" fmla="*/ 103 w 709"/>
                <a:gd name="T105" fmla="*/ 5 h 270"/>
                <a:gd name="T106" fmla="*/ 92 w 709"/>
                <a:gd name="T107" fmla="*/ 3 h 270"/>
                <a:gd name="T108" fmla="*/ 81 w 709"/>
                <a:gd name="T109" fmla="*/ 1 h 270"/>
                <a:gd name="T110" fmla="*/ 70 w 709"/>
                <a:gd name="T111" fmla="*/ 1 h 270"/>
                <a:gd name="T112" fmla="*/ 59 w 709"/>
                <a:gd name="T113" fmla="*/ 0 h 270"/>
                <a:gd name="T114" fmla="*/ 49 w 709"/>
                <a:gd name="T115" fmla="*/ 0 h 270"/>
                <a:gd name="T116" fmla="*/ 39 w 709"/>
                <a:gd name="T117" fmla="*/ 1 h 270"/>
                <a:gd name="T118" fmla="*/ 28 w 709"/>
                <a:gd name="T119" fmla="*/ 2 h 270"/>
                <a:gd name="T120" fmla="*/ 19 w 709"/>
                <a:gd name="T121" fmla="*/ 3 h 270"/>
                <a:gd name="T122" fmla="*/ 9 w 709"/>
                <a:gd name="T123" fmla="*/ 5 h 270"/>
                <a:gd name="T124" fmla="*/ 0 w 709"/>
                <a:gd name="T125" fmla="*/ 9 h 2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09" h="270">
                  <a:moveTo>
                    <a:pt x="699" y="269"/>
                  </a:moveTo>
                  <a:lnTo>
                    <a:pt x="707" y="231"/>
                  </a:lnTo>
                  <a:lnTo>
                    <a:pt x="708" y="215"/>
                  </a:lnTo>
                  <a:lnTo>
                    <a:pt x="707" y="200"/>
                  </a:lnTo>
                  <a:lnTo>
                    <a:pt x="705" y="187"/>
                  </a:lnTo>
                  <a:lnTo>
                    <a:pt x="700" y="175"/>
                  </a:lnTo>
                  <a:lnTo>
                    <a:pt x="693" y="165"/>
                  </a:lnTo>
                  <a:lnTo>
                    <a:pt x="685" y="155"/>
                  </a:lnTo>
                  <a:lnTo>
                    <a:pt x="676" y="147"/>
                  </a:lnTo>
                  <a:lnTo>
                    <a:pt x="665" y="140"/>
                  </a:lnTo>
                  <a:lnTo>
                    <a:pt x="653" y="134"/>
                  </a:lnTo>
                  <a:lnTo>
                    <a:pt x="639" y="129"/>
                  </a:lnTo>
                  <a:lnTo>
                    <a:pt x="625" y="125"/>
                  </a:lnTo>
                  <a:lnTo>
                    <a:pt x="610" y="121"/>
                  </a:lnTo>
                  <a:lnTo>
                    <a:pt x="594" y="118"/>
                  </a:lnTo>
                  <a:lnTo>
                    <a:pt x="578" y="116"/>
                  </a:lnTo>
                  <a:lnTo>
                    <a:pt x="561" y="114"/>
                  </a:lnTo>
                  <a:lnTo>
                    <a:pt x="544" y="113"/>
                  </a:lnTo>
                  <a:lnTo>
                    <a:pt x="526" y="112"/>
                  </a:lnTo>
                  <a:lnTo>
                    <a:pt x="509" y="111"/>
                  </a:lnTo>
                  <a:lnTo>
                    <a:pt x="491" y="110"/>
                  </a:lnTo>
                  <a:lnTo>
                    <a:pt x="473" y="110"/>
                  </a:lnTo>
                  <a:lnTo>
                    <a:pt x="456" y="109"/>
                  </a:lnTo>
                  <a:lnTo>
                    <a:pt x="439" y="109"/>
                  </a:lnTo>
                  <a:lnTo>
                    <a:pt x="423" y="108"/>
                  </a:lnTo>
                  <a:lnTo>
                    <a:pt x="407" y="107"/>
                  </a:lnTo>
                  <a:lnTo>
                    <a:pt x="392" y="105"/>
                  </a:lnTo>
                  <a:lnTo>
                    <a:pt x="377" y="104"/>
                  </a:lnTo>
                  <a:lnTo>
                    <a:pt x="364" y="101"/>
                  </a:lnTo>
                  <a:lnTo>
                    <a:pt x="352" y="99"/>
                  </a:lnTo>
                  <a:lnTo>
                    <a:pt x="341" y="95"/>
                  </a:lnTo>
                  <a:lnTo>
                    <a:pt x="331" y="91"/>
                  </a:lnTo>
                  <a:lnTo>
                    <a:pt x="315" y="83"/>
                  </a:lnTo>
                  <a:lnTo>
                    <a:pt x="307" y="79"/>
                  </a:lnTo>
                  <a:lnTo>
                    <a:pt x="298" y="75"/>
                  </a:lnTo>
                  <a:lnTo>
                    <a:pt x="289" y="70"/>
                  </a:lnTo>
                  <a:lnTo>
                    <a:pt x="279" y="65"/>
                  </a:lnTo>
                  <a:lnTo>
                    <a:pt x="269" y="61"/>
                  </a:lnTo>
                  <a:lnTo>
                    <a:pt x="259" y="56"/>
                  </a:lnTo>
                  <a:lnTo>
                    <a:pt x="249" y="52"/>
                  </a:lnTo>
                  <a:lnTo>
                    <a:pt x="238" y="47"/>
                  </a:lnTo>
                  <a:lnTo>
                    <a:pt x="227" y="43"/>
                  </a:lnTo>
                  <a:lnTo>
                    <a:pt x="216" y="38"/>
                  </a:lnTo>
                  <a:lnTo>
                    <a:pt x="205" y="34"/>
                  </a:lnTo>
                  <a:lnTo>
                    <a:pt x="194" y="30"/>
                  </a:lnTo>
                  <a:lnTo>
                    <a:pt x="183" y="26"/>
                  </a:lnTo>
                  <a:lnTo>
                    <a:pt x="171" y="22"/>
                  </a:lnTo>
                  <a:lnTo>
                    <a:pt x="160" y="19"/>
                  </a:lnTo>
                  <a:lnTo>
                    <a:pt x="149" y="15"/>
                  </a:lnTo>
                  <a:lnTo>
                    <a:pt x="137" y="12"/>
                  </a:lnTo>
                  <a:lnTo>
                    <a:pt x="126" y="9"/>
                  </a:lnTo>
                  <a:lnTo>
                    <a:pt x="114" y="7"/>
                  </a:lnTo>
                  <a:lnTo>
                    <a:pt x="103" y="5"/>
                  </a:lnTo>
                  <a:lnTo>
                    <a:pt x="92" y="3"/>
                  </a:lnTo>
                  <a:lnTo>
                    <a:pt x="81" y="1"/>
                  </a:lnTo>
                  <a:lnTo>
                    <a:pt x="70" y="1"/>
                  </a:lnTo>
                  <a:lnTo>
                    <a:pt x="59" y="0"/>
                  </a:lnTo>
                  <a:lnTo>
                    <a:pt x="49" y="0"/>
                  </a:lnTo>
                  <a:lnTo>
                    <a:pt x="39" y="1"/>
                  </a:lnTo>
                  <a:lnTo>
                    <a:pt x="28" y="2"/>
                  </a:lnTo>
                  <a:lnTo>
                    <a:pt x="19" y="3"/>
                  </a:lnTo>
                  <a:lnTo>
                    <a:pt x="9" y="5"/>
                  </a:lnTo>
                  <a:lnTo>
                    <a:pt x="0" y="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6" name="Freeform 45">
              <a:extLst>
                <a:ext uri="{FF2B5EF4-FFF2-40B4-BE49-F238E27FC236}">
                  <a16:creationId xmlns:a16="http://schemas.microsoft.com/office/drawing/2014/main" id="{669AD0CE-4F72-BD3A-09BD-1C7D50370496}"/>
                </a:ext>
              </a:extLst>
            </p:cNvPr>
            <p:cNvSpPr>
              <a:spLocks/>
            </p:cNvSpPr>
            <p:nvPr/>
          </p:nvSpPr>
          <p:spPr bwMode="auto">
            <a:xfrm>
              <a:off x="2816" y="2580"/>
              <a:ext cx="806" cy="192"/>
            </a:xfrm>
            <a:custGeom>
              <a:avLst/>
              <a:gdLst>
                <a:gd name="T0" fmla="*/ 12 w 806"/>
                <a:gd name="T1" fmla="*/ 25 h 192"/>
                <a:gd name="T2" fmla="*/ 29 w 806"/>
                <a:gd name="T3" fmla="*/ 39 h 192"/>
                <a:gd name="T4" fmla="*/ 48 w 806"/>
                <a:gd name="T5" fmla="*/ 54 h 192"/>
                <a:gd name="T6" fmla="*/ 71 w 806"/>
                <a:gd name="T7" fmla="*/ 69 h 192"/>
                <a:gd name="T8" fmla="*/ 95 w 806"/>
                <a:gd name="T9" fmla="*/ 85 h 192"/>
                <a:gd name="T10" fmla="*/ 121 w 806"/>
                <a:gd name="T11" fmla="*/ 101 h 192"/>
                <a:gd name="T12" fmla="*/ 149 w 806"/>
                <a:gd name="T13" fmla="*/ 116 h 192"/>
                <a:gd name="T14" fmla="*/ 177 w 806"/>
                <a:gd name="T15" fmla="*/ 132 h 192"/>
                <a:gd name="T16" fmla="*/ 206 w 806"/>
                <a:gd name="T17" fmla="*/ 146 h 192"/>
                <a:gd name="T18" fmla="*/ 234 w 806"/>
                <a:gd name="T19" fmla="*/ 158 h 192"/>
                <a:gd name="T20" fmla="*/ 262 w 806"/>
                <a:gd name="T21" fmla="*/ 170 h 192"/>
                <a:gd name="T22" fmla="*/ 289 w 806"/>
                <a:gd name="T23" fmla="*/ 179 h 192"/>
                <a:gd name="T24" fmla="*/ 315 w 806"/>
                <a:gd name="T25" fmla="*/ 186 h 192"/>
                <a:gd name="T26" fmla="*/ 338 w 806"/>
                <a:gd name="T27" fmla="*/ 190 h 192"/>
                <a:gd name="T28" fmla="*/ 360 w 806"/>
                <a:gd name="T29" fmla="*/ 191 h 192"/>
                <a:gd name="T30" fmla="*/ 378 w 806"/>
                <a:gd name="T31" fmla="*/ 190 h 192"/>
                <a:gd name="T32" fmla="*/ 404 w 806"/>
                <a:gd name="T33" fmla="*/ 180 h 192"/>
                <a:gd name="T34" fmla="*/ 418 w 806"/>
                <a:gd name="T35" fmla="*/ 172 h 192"/>
                <a:gd name="T36" fmla="*/ 429 w 806"/>
                <a:gd name="T37" fmla="*/ 162 h 192"/>
                <a:gd name="T38" fmla="*/ 439 w 806"/>
                <a:gd name="T39" fmla="*/ 150 h 192"/>
                <a:gd name="T40" fmla="*/ 448 w 806"/>
                <a:gd name="T41" fmla="*/ 138 h 192"/>
                <a:gd name="T42" fmla="*/ 456 w 806"/>
                <a:gd name="T43" fmla="*/ 124 h 192"/>
                <a:gd name="T44" fmla="*/ 463 w 806"/>
                <a:gd name="T45" fmla="*/ 111 h 192"/>
                <a:gd name="T46" fmla="*/ 470 w 806"/>
                <a:gd name="T47" fmla="*/ 97 h 192"/>
                <a:gd name="T48" fmla="*/ 478 w 806"/>
                <a:gd name="T49" fmla="*/ 84 h 192"/>
                <a:gd name="T50" fmla="*/ 486 w 806"/>
                <a:gd name="T51" fmla="*/ 71 h 192"/>
                <a:gd name="T52" fmla="*/ 496 w 806"/>
                <a:gd name="T53" fmla="*/ 59 h 192"/>
                <a:gd name="T54" fmla="*/ 508 w 806"/>
                <a:gd name="T55" fmla="*/ 48 h 192"/>
                <a:gd name="T56" fmla="*/ 522 w 806"/>
                <a:gd name="T57" fmla="*/ 38 h 192"/>
                <a:gd name="T58" fmla="*/ 538 w 806"/>
                <a:gd name="T59" fmla="*/ 31 h 192"/>
                <a:gd name="T60" fmla="*/ 557 w 806"/>
                <a:gd name="T61" fmla="*/ 26 h 192"/>
                <a:gd name="T62" fmla="*/ 582 w 806"/>
                <a:gd name="T63" fmla="*/ 22 h 192"/>
                <a:gd name="T64" fmla="*/ 597 w 806"/>
                <a:gd name="T65" fmla="*/ 20 h 192"/>
                <a:gd name="T66" fmla="*/ 612 w 806"/>
                <a:gd name="T67" fmla="*/ 18 h 192"/>
                <a:gd name="T68" fmla="*/ 626 w 806"/>
                <a:gd name="T69" fmla="*/ 16 h 192"/>
                <a:gd name="T70" fmla="*/ 641 w 806"/>
                <a:gd name="T71" fmla="*/ 14 h 192"/>
                <a:gd name="T72" fmla="*/ 656 w 806"/>
                <a:gd name="T73" fmla="*/ 12 h 192"/>
                <a:gd name="T74" fmla="*/ 671 w 806"/>
                <a:gd name="T75" fmla="*/ 10 h 192"/>
                <a:gd name="T76" fmla="*/ 686 w 806"/>
                <a:gd name="T77" fmla="*/ 8 h 192"/>
                <a:gd name="T78" fmla="*/ 701 w 806"/>
                <a:gd name="T79" fmla="*/ 6 h 192"/>
                <a:gd name="T80" fmla="*/ 716 w 806"/>
                <a:gd name="T81" fmla="*/ 5 h 192"/>
                <a:gd name="T82" fmla="*/ 731 w 806"/>
                <a:gd name="T83" fmla="*/ 4 h 192"/>
                <a:gd name="T84" fmla="*/ 746 w 806"/>
                <a:gd name="T85" fmla="*/ 2 h 192"/>
                <a:gd name="T86" fmla="*/ 760 w 806"/>
                <a:gd name="T87" fmla="*/ 1 h 192"/>
                <a:gd name="T88" fmla="*/ 775 w 806"/>
                <a:gd name="T89" fmla="*/ 1 h 192"/>
                <a:gd name="T90" fmla="*/ 790 w 806"/>
                <a:gd name="T91" fmla="*/ 0 h 192"/>
                <a:gd name="T92" fmla="*/ 805 w 806"/>
                <a:gd name="T93" fmla="*/ 0 h 1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06" h="192">
                  <a:moveTo>
                    <a:pt x="0" y="12"/>
                  </a:moveTo>
                  <a:lnTo>
                    <a:pt x="12" y="25"/>
                  </a:lnTo>
                  <a:lnTo>
                    <a:pt x="20" y="32"/>
                  </a:lnTo>
                  <a:lnTo>
                    <a:pt x="29" y="39"/>
                  </a:lnTo>
                  <a:lnTo>
                    <a:pt x="38" y="46"/>
                  </a:lnTo>
                  <a:lnTo>
                    <a:pt x="48" y="54"/>
                  </a:lnTo>
                  <a:lnTo>
                    <a:pt x="59" y="61"/>
                  </a:lnTo>
                  <a:lnTo>
                    <a:pt x="71" y="69"/>
                  </a:lnTo>
                  <a:lnTo>
                    <a:pt x="83" y="77"/>
                  </a:lnTo>
                  <a:lnTo>
                    <a:pt x="95" y="85"/>
                  </a:lnTo>
                  <a:lnTo>
                    <a:pt x="108" y="93"/>
                  </a:lnTo>
                  <a:lnTo>
                    <a:pt x="121" y="101"/>
                  </a:lnTo>
                  <a:lnTo>
                    <a:pt x="135" y="109"/>
                  </a:lnTo>
                  <a:lnTo>
                    <a:pt x="149" y="116"/>
                  </a:lnTo>
                  <a:lnTo>
                    <a:pt x="163" y="124"/>
                  </a:lnTo>
                  <a:lnTo>
                    <a:pt x="177" y="132"/>
                  </a:lnTo>
                  <a:lnTo>
                    <a:pt x="191" y="139"/>
                  </a:lnTo>
                  <a:lnTo>
                    <a:pt x="206" y="146"/>
                  </a:lnTo>
                  <a:lnTo>
                    <a:pt x="220" y="152"/>
                  </a:lnTo>
                  <a:lnTo>
                    <a:pt x="234" y="158"/>
                  </a:lnTo>
                  <a:lnTo>
                    <a:pt x="248" y="164"/>
                  </a:lnTo>
                  <a:lnTo>
                    <a:pt x="262" y="170"/>
                  </a:lnTo>
                  <a:lnTo>
                    <a:pt x="276" y="174"/>
                  </a:lnTo>
                  <a:lnTo>
                    <a:pt x="289" y="179"/>
                  </a:lnTo>
                  <a:lnTo>
                    <a:pt x="302" y="182"/>
                  </a:lnTo>
                  <a:lnTo>
                    <a:pt x="315" y="186"/>
                  </a:lnTo>
                  <a:lnTo>
                    <a:pt x="327" y="188"/>
                  </a:lnTo>
                  <a:lnTo>
                    <a:pt x="338" y="190"/>
                  </a:lnTo>
                  <a:lnTo>
                    <a:pt x="350" y="191"/>
                  </a:lnTo>
                  <a:lnTo>
                    <a:pt x="360" y="191"/>
                  </a:lnTo>
                  <a:lnTo>
                    <a:pt x="369" y="191"/>
                  </a:lnTo>
                  <a:lnTo>
                    <a:pt x="378" y="190"/>
                  </a:lnTo>
                  <a:lnTo>
                    <a:pt x="396" y="184"/>
                  </a:lnTo>
                  <a:lnTo>
                    <a:pt x="404" y="180"/>
                  </a:lnTo>
                  <a:lnTo>
                    <a:pt x="411" y="176"/>
                  </a:lnTo>
                  <a:lnTo>
                    <a:pt x="418" y="172"/>
                  </a:lnTo>
                  <a:lnTo>
                    <a:pt x="424" y="167"/>
                  </a:lnTo>
                  <a:lnTo>
                    <a:pt x="429" y="162"/>
                  </a:lnTo>
                  <a:lnTo>
                    <a:pt x="434" y="156"/>
                  </a:lnTo>
                  <a:lnTo>
                    <a:pt x="439" y="150"/>
                  </a:lnTo>
                  <a:lnTo>
                    <a:pt x="444" y="144"/>
                  </a:lnTo>
                  <a:lnTo>
                    <a:pt x="448" y="138"/>
                  </a:lnTo>
                  <a:lnTo>
                    <a:pt x="452" y="131"/>
                  </a:lnTo>
                  <a:lnTo>
                    <a:pt x="456" y="124"/>
                  </a:lnTo>
                  <a:lnTo>
                    <a:pt x="459" y="118"/>
                  </a:lnTo>
                  <a:lnTo>
                    <a:pt x="463" y="111"/>
                  </a:lnTo>
                  <a:lnTo>
                    <a:pt x="466" y="104"/>
                  </a:lnTo>
                  <a:lnTo>
                    <a:pt x="470" y="97"/>
                  </a:lnTo>
                  <a:lnTo>
                    <a:pt x="474" y="90"/>
                  </a:lnTo>
                  <a:lnTo>
                    <a:pt x="478" y="84"/>
                  </a:lnTo>
                  <a:lnTo>
                    <a:pt x="482" y="77"/>
                  </a:lnTo>
                  <a:lnTo>
                    <a:pt x="486" y="71"/>
                  </a:lnTo>
                  <a:lnTo>
                    <a:pt x="491" y="64"/>
                  </a:lnTo>
                  <a:lnTo>
                    <a:pt x="496" y="59"/>
                  </a:lnTo>
                  <a:lnTo>
                    <a:pt x="502" y="53"/>
                  </a:lnTo>
                  <a:lnTo>
                    <a:pt x="508" y="48"/>
                  </a:lnTo>
                  <a:lnTo>
                    <a:pt x="514" y="43"/>
                  </a:lnTo>
                  <a:lnTo>
                    <a:pt x="522" y="38"/>
                  </a:lnTo>
                  <a:lnTo>
                    <a:pt x="529" y="35"/>
                  </a:lnTo>
                  <a:lnTo>
                    <a:pt x="538" y="31"/>
                  </a:lnTo>
                  <a:lnTo>
                    <a:pt x="547" y="28"/>
                  </a:lnTo>
                  <a:lnTo>
                    <a:pt x="557" y="26"/>
                  </a:lnTo>
                  <a:lnTo>
                    <a:pt x="568" y="24"/>
                  </a:lnTo>
                  <a:lnTo>
                    <a:pt x="582" y="22"/>
                  </a:lnTo>
                  <a:lnTo>
                    <a:pt x="590" y="21"/>
                  </a:lnTo>
                  <a:lnTo>
                    <a:pt x="597" y="20"/>
                  </a:lnTo>
                  <a:lnTo>
                    <a:pt x="604" y="19"/>
                  </a:lnTo>
                  <a:lnTo>
                    <a:pt x="612" y="18"/>
                  </a:lnTo>
                  <a:lnTo>
                    <a:pt x="619" y="17"/>
                  </a:lnTo>
                  <a:lnTo>
                    <a:pt x="626" y="16"/>
                  </a:lnTo>
                  <a:lnTo>
                    <a:pt x="634" y="15"/>
                  </a:lnTo>
                  <a:lnTo>
                    <a:pt x="641" y="14"/>
                  </a:lnTo>
                  <a:lnTo>
                    <a:pt x="648" y="13"/>
                  </a:lnTo>
                  <a:lnTo>
                    <a:pt x="656" y="12"/>
                  </a:lnTo>
                  <a:lnTo>
                    <a:pt x="664" y="11"/>
                  </a:lnTo>
                  <a:lnTo>
                    <a:pt x="671" y="10"/>
                  </a:lnTo>
                  <a:lnTo>
                    <a:pt x="678" y="9"/>
                  </a:lnTo>
                  <a:lnTo>
                    <a:pt x="686" y="8"/>
                  </a:lnTo>
                  <a:lnTo>
                    <a:pt x="693" y="7"/>
                  </a:lnTo>
                  <a:lnTo>
                    <a:pt x="701" y="6"/>
                  </a:lnTo>
                  <a:lnTo>
                    <a:pt x="708" y="6"/>
                  </a:lnTo>
                  <a:lnTo>
                    <a:pt x="716" y="5"/>
                  </a:lnTo>
                  <a:lnTo>
                    <a:pt x="723" y="4"/>
                  </a:lnTo>
                  <a:lnTo>
                    <a:pt x="731" y="4"/>
                  </a:lnTo>
                  <a:lnTo>
                    <a:pt x="738" y="3"/>
                  </a:lnTo>
                  <a:lnTo>
                    <a:pt x="746" y="2"/>
                  </a:lnTo>
                  <a:lnTo>
                    <a:pt x="753" y="2"/>
                  </a:lnTo>
                  <a:lnTo>
                    <a:pt x="760" y="1"/>
                  </a:lnTo>
                  <a:lnTo>
                    <a:pt x="768" y="1"/>
                  </a:lnTo>
                  <a:lnTo>
                    <a:pt x="775" y="1"/>
                  </a:lnTo>
                  <a:lnTo>
                    <a:pt x="783" y="0"/>
                  </a:lnTo>
                  <a:lnTo>
                    <a:pt x="790" y="0"/>
                  </a:lnTo>
                  <a:lnTo>
                    <a:pt x="797" y="0"/>
                  </a:lnTo>
                  <a:lnTo>
                    <a:pt x="80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7" name="Freeform 46">
              <a:extLst>
                <a:ext uri="{FF2B5EF4-FFF2-40B4-BE49-F238E27FC236}">
                  <a16:creationId xmlns:a16="http://schemas.microsoft.com/office/drawing/2014/main" id="{D351EC57-7041-E4F5-78AF-AC594969F845}"/>
                </a:ext>
              </a:extLst>
            </p:cNvPr>
            <p:cNvSpPr>
              <a:spLocks/>
            </p:cNvSpPr>
            <p:nvPr/>
          </p:nvSpPr>
          <p:spPr bwMode="auto">
            <a:xfrm>
              <a:off x="3159" y="2154"/>
              <a:ext cx="676" cy="392"/>
            </a:xfrm>
            <a:custGeom>
              <a:avLst/>
              <a:gdLst>
                <a:gd name="T0" fmla="*/ 0 w 676"/>
                <a:gd name="T1" fmla="*/ 368 h 392"/>
                <a:gd name="T2" fmla="*/ 9 w 676"/>
                <a:gd name="T3" fmla="*/ 346 h 392"/>
                <a:gd name="T4" fmla="*/ 25 w 676"/>
                <a:gd name="T5" fmla="*/ 326 h 392"/>
                <a:gd name="T6" fmla="*/ 48 w 676"/>
                <a:gd name="T7" fmla="*/ 307 h 392"/>
                <a:gd name="T8" fmla="*/ 77 w 676"/>
                <a:gd name="T9" fmla="*/ 290 h 392"/>
                <a:gd name="T10" fmla="*/ 110 w 676"/>
                <a:gd name="T11" fmla="*/ 274 h 392"/>
                <a:gd name="T12" fmla="*/ 147 w 676"/>
                <a:gd name="T13" fmla="*/ 259 h 392"/>
                <a:gd name="T14" fmla="*/ 186 w 676"/>
                <a:gd name="T15" fmla="*/ 245 h 392"/>
                <a:gd name="T16" fmla="*/ 226 w 676"/>
                <a:gd name="T17" fmla="*/ 231 h 392"/>
                <a:gd name="T18" fmla="*/ 267 w 676"/>
                <a:gd name="T19" fmla="*/ 218 h 392"/>
                <a:gd name="T20" fmla="*/ 307 w 676"/>
                <a:gd name="T21" fmla="*/ 206 h 392"/>
                <a:gd name="T22" fmla="*/ 346 w 676"/>
                <a:gd name="T23" fmla="*/ 194 h 392"/>
                <a:gd name="T24" fmla="*/ 381 w 676"/>
                <a:gd name="T25" fmla="*/ 181 h 392"/>
                <a:gd name="T26" fmla="*/ 413 w 676"/>
                <a:gd name="T27" fmla="*/ 169 h 392"/>
                <a:gd name="T28" fmla="*/ 441 w 676"/>
                <a:gd name="T29" fmla="*/ 156 h 392"/>
                <a:gd name="T30" fmla="*/ 462 w 676"/>
                <a:gd name="T31" fmla="*/ 144 h 392"/>
                <a:gd name="T32" fmla="*/ 478 w 676"/>
                <a:gd name="T33" fmla="*/ 130 h 392"/>
                <a:gd name="T34" fmla="*/ 488 w 676"/>
                <a:gd name="T35" fmla="*/ 120 h 392"/>
                <a:gd name="T36" fmla="*/ 497 w 676"/>
                <a:gd name="T37" fmla="*/ 109 h 392"/>
                <a:gd name="T38" fmla="*/ 505 w 676"/>
                <a:gd name="T39" fmla="*/ 99 h 392"/>
                <a:gd name="T40" fmla="*/ 514 w 676"/>
                <a:gd name="T41" fmla="*/ 88 h 392"/>
                <a:gd name="T42" fmla="*/ 522 w 676"/>
                <a:gd name="T43" fmla="*/ 77 h 392"/>
                <a:gd name="T44" fmla="*/ 530 w 676"/>
                <a:gd name="T45" fmla="*/ 67 h 392"/>
                <a:gd name="T46" fmla="*/ 538 w 676"/>
                <a:gd name="T47" fmla="*/ 57 h 392"/>
                <a:gd name="T48" fmla="*/ 547 w 676"/>
                <a:gd name="T49" fmla="*/ 47 h 392"/>
                <a:gd name="T50" fmla="*/ 556 w 676"/>
                <a:gd name="T51" fmla="*/ 38 h 392"/>
                <a:gd name="T52" fmla="*/ 566 w 676"/>
                <a:gd name="T53" fmla="*/ 29 h 392"/>
                <a:gd name="T54" fmla="*/ 577 w 676"/>
                <a:gd name="T55" fmla="*/ 21 h 392"/>
                <a:gd name="T56" fmla="*/ 590 w 676"/>
                <a:gd name="T57" fmla="*/ 14 h 392"/>
                <a:gd name="T58" fmla="*/ 603 w 676"/>
                <a:gd name="T59" fmla="*/ 8 h 392"/>
                <a:gd name="T60" fmla="*/ 619 w 676"/>
                <a:gd name="T61" fmla="*/ 4 h 392"/>
                <a:gd name="T62" fmla="*/ 630 w 676"/>
                <a:gd name="T63" fmla="*/ 1 h 392"/>
                <a:gd name="T64" fmla="*/ 633 w 676"/>
                <a:gd name="T65" fmla="*/ 1 h 392"/>
                <a:gd name="T66" fmla="*/ 636 w 676"/>
                <a:gd name="T67" fmla="*/ 0 h 392"/>
                <a:gd name="T68" fmla="*/ 639 w 676"/>
                <a:gd name="T69" fmla="*/ 0 h 392"/>
                <a:gd name="T70" fmla="*/ 642 w 676"/>
                <a:gd name="T71" fmla="*/ 0 h 392"/>
                <a:gd name="T72" fmla="*/ 645 w 676"/>
                <a:gd name="T73" fmla="*/ 0 h 392"/>
                <a:gd name="T74" fmla="*/ 648 w 676"/>
                <a:gd name="T75" fmla="*/ 0 h 392"/>
                <a:gd name="T76" fmla="*/ 651 w 676"/>
                <a:gd name="T77" fmla="*/ 0 h 392"/>
                <a:gd name="T78" fmla="*/ 654 w 676"/>
                <a:gd name="T79" fmla="*/ 0 h 392"/>
                <a:gd name="T80" fmla="*/ 657 w 676"/>
                <a:gd name="T81" fmla="*/ 0 h 392"/>
                <a:gd name="T82" fmla="*/ 660 w 676"/>
                <a:gd name="T83" fmla="*/ 0 h 392"/>
                <a:gd name="T84" fmla="*/ 663 w 676"/>
                <a:gd name="T85" fmla="*/ 0 h 392"/>
                <a:gd name="T86" fmla="*/ 666 w 676"/>
                <a:gd name="T87" fmla="*/ 0 h 392"/>
                <a:gd name="T88" fmla="*/ 669 w 676"/>
                <a:gd name="T89" fmla="*/ 1 h 392"/>
                <a:gd name="T90" fmla="*/ 671 w 676"/>
                <a:gd name="T91" fmla="*/ 1 h 392"/>
                <a:gd name="T92" fmla="*/ 675 w 676"/>
                <a:gd name="T93" fmla="*/ 2 h 39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76" h="392">
                  <a:moveTo>
                    <a:pt x="0" y="391"/>
                  </a:moveTo>
                  <a:lnTo>
                    <a:pt x="0" y="368"/>
                  </a:lnTo>
                  <a:lnTo>
                    <a:pt x="3" y="356"/>
                  </a:lnTo>
                  <a:lnTo>
                    <a:pt x="9" y="346"/>
                  </a:lnTo>
                  <a:lnTo>
                    <a:pt x="16" y="336"/>
                  </a:lnTo>
                  <a:lnTo>
                    <a:pt x="25" y="326"/>
                  </a:lnTo>
                  <a:lnTo>
                    <a:pt x="36" y="316"/>
                  </a:lnTo>
                  <a:lnTo>
                    <a:pt x="48" y="307"/>
                  </a:lnTo>
                  <a:lnTo>
                    <a:pt x="62" y="298"/>
                  </a:lnTo>
                  <a:lnTo>
                    <a:pt x="77" y="290"/>
                  </a:lnTo>
                  <a:lnTo>
                    <a:pt x="93" y="282"/>
                  </a:lnTo>
                  <a:lnTo>
                    <a:pt x="110" y="274"/>
                  </a:lnTo>
                  <a:lnTo>
                    <a:pt x="128" y="266"/>
                  </a:lnTo>
                  <a:lnTo>
                    <a:pt x="147" y="259"/>
                  </a:lnTo>
                  <a:lnTo>
                    <a:pt x="166" y="252"/>
                  </a:lnTo>
                  <a:lnTo>
                    <a:pt x="186" y="245"/>
                  </a:lnTo>
                  <a:lnTo>
                    <a:pt x="206" y="238"/>
                  </a:lnTo>
                  <a:lnTo>
                    <a:pt x="226" y="231"/>
                  </a:lnTo>
                  <a:lnTo>
                    <a:pt x="247" y="225"/>
                  </a:lnTo>
                  <a:lnTo>
                    <a:pt x="267" y="218"/>
                  </a:lnTo>
                  <a:lnTo>
                    <a:pt x="287" y="212"/>
                  </a:lnTo>
                  <a:lnTo>
                    <a:pt x="307" y="206"/>
                  </a:lnTo>
                  <a:lnTo>
                    <a:pt x="327" y="200"/>
                  </a:lnTo>
                  <a:lnTo>
                    <a:pt x="346" y="194"/>
                  </a:lnTo>
                  <a:lnTo>
                    <a:pt x="364" y="188"/>
                  </a:lnTo>
                  <a:lnTo>
                    <a:pt x="381" y="181"/>
                  </a:lnTo>
                  <a:lnTo>
                    <a:pt x="398" y="175"/>
                  </a:lnTo>
                  <a:lnTo>
                    <a:pt x="413" y="169"/>
                  </a:lnTo>
                  <a:lnTo>
                    <a:pt x="427" y="163"/>
                  </a:lnTo>
                  <a:lnTo>
                    <a:pt x="441" y="156"/>
                  </a:lnTo>
                  <a:lnTo>
                    <a:pt x="452" y="150"/>
                  </a:lnTo>
                  <a:lnTo>
                    <a:pt x="462" y="144"/>
                  </a:lnTo>
                  <a:lnTo>
                    <a:pt x="473" y="134"/>
                  </a:lnTo>
                  <a:lnTo>
                    <a:pt x="478" y="130"/>
                  </a:lnTo>
                  <a:lnTo>
                    <a:pt x="483" y="124"/>
                  </a:lnTo>
                  <a:lnTo>
                    <a:pt x="488" y="120"/>
                  </a:lnTo>
                  <a:lnTo>
                    <a:pt x="493" y="114"/>
                  </a:lnTo>
                  <a:lnTo>
                    <a:pt x="497" y="109"/>
                  </a:lnTo>
                  <a:lnTo>
                    <a:pt x="501" y="104"/>
                  </a:lnTo>
                  <a:lnTo>
                    <a:pt x="505" y="99"/>
                  </a:lnTo>
                  <a:lnTo>
                    <a:pt x="510" y="93"/>
                  </a:lnTo>
                  <a:lnTo>
                    <a:pt x="514" y="88"/>
                  </a:lnTo>
                  <a:lnTo>
                    <a:pt x="518" y="83"/>
                  </a:lnTo>
                  <a:lnTo>
                    <a:pt x="522" y="77"/>
                  </a:lnTo>
                  <a:lnTo>
                    <a:pt x="526" y="72"/>
                  </a:lnTo>
                  <a:lnTo>
                    <a:pt x="530" y="67"/>
                  </a:lnTo>
                  <a:lnTo>
                    <a:pt x="534" y="62"/>
                  </a:lnTo>
                  <a:lnTo>
                    <a:pt x="538" y="57"/>
                  </a:lnTo>
                  <a:lnTo>
                    <a:pt x="542" y="52"/>
                  </a:lnTo>
                  <a:lnTo>
                    <a:pt x="547" y="47"/>
                  </a:lnTo>
                  <a:lnTo>
                    <a:pt x="551" y="42"/>
                  </a:lnTo>
                  <a:lnTo>
                    <a:pt x="556" y="38"/>
                  </a:lnTo>
                  <a:lnTo>
                    <a:pt x="561" y="33"/>
                  </a:lnTo>
                  <a:lnTo>
                    <a:pt x="566" y="29"/>
                  </a:lnTo>
                  <a:lnTo>
                    <a:pt x="572" y="25"/>
                  </a:lnTo>
                  <a:lnTo>
                    <a:pt x="577" y="21"/>
                  </a:lnTo>
                  <a:lnTo>
                    <a:pt x="583" y="18"/>
                  </a:lnTo>
                  <a:lnTo>
                    <a:pt x="590" y="14"/>
                  </a:lnTo>
                  <a:lnTo>
                    <a:pt x="597" y="11"/>
                  </a:lnTo>
                  <a:lnTo>
                    <a:pt x="603" y="8"/>
                  </a:lnTo>
                  <a:lnTo>
                    <a:pt x="611" y="6"/>
                  </a:lnTo>
                  <a:lnTo>
                    <a:pt x="619" y="4"/>
                  </a:lnTo>
                  <a:lnTo>
                    <a:pt x="627" y="2"/>
                  </a:lnTo>
                  <a:lnTo>
                    <a:pt x="630" y="1"/>
                  </a:lnTo>
                  <a:lnTo>
                    <a:pt x="631" y="1"/>
                  </a:lnTo>
                  <a:lnTo>
                    <a:pt x="633" y="1"/>
                  </a:lnTo>
                  <a:lnTo>
                    <a:pt x="634" y="0"/>
                  </a:lnTo>
                  <a:lnTo>
                    <a:pt x="636" y="0"/>
                  </a:lnTo>
                  <a:lnTo>
                    <a:pt x="637" y="0"/>
                  </a:lnTo>
                  <a:lnTo>
                    <a:pt x="639" y="0"/>
                  </a:lnTo>
                  <a:lnTo>
                    <a:pt x="640" y="0"/>
                  </a:lnTo>
                  <a:lnTo>
                    <a:pt x="642" y="0"/>
                  </a:lnTo>
                  <a:lnTo>
                    <a:pt x="643" y="0"/>
                  </a:lnTo>
                  <a:lnTo>
                    <a:pt x="645" y="0"/>
                  </a:lnTo>
                  <a:lnTo>
                    <a:pt x="646" y="0"/>
                  </a:lnTo>
                  <a:lnTo>
                    <a:pt x="648" y="0"/>
                  </a:lnTo>
                  <a:lnTo>
                    <a:pt x="649" y="0"/>
                  </a:lnTo>
                  <a:lnTo>
                    <a:pt x="651" y="0"/>
                  </a:lnTo>
                  <a:lnTo>
                    <a:pt x="652" y="0"/>
                  </a:lnTo>
                  <a:lnTo>
                    <a:pt x="654" y="0"/>
                  </a:lnTo>
                  <a:lnTo>
                    <a:pt x="655" y="0"/>
                  </a:lnTo>
                  <a:lnTo>
                    <a:pt x="657" y="0"/>
                  </a:lnTo>
                  <a:lnTo>
                    <a:pt x="658" y="0"/>
                  </a:lnTo>
                  <a:lnTo>
                    <a:pt x="660" y="0"/>
                  </a:lnTo>
                  <a:lnTo>
                    <a:pt x="661" y="0"/>
                  </a:lnTo>
                  <a:lnTo>
                    <a:pt x="663" y="0"/>
                  </a:lnTo>
                  <a:lnTo>
                    <a:pt x="664" y="0"/>
                  </a:lnTo>
                  <a:lnTo>
                    <a:pt x="666" y="0"/>
                  </a:lnTo>
                  <a:lnTo>
                    <a:pt x="667" y="0"/>
                  </a:lnTo>
                  <a:lnTo>
                    <a:pt x="669" y="1"/>
                  </a:lnTo>
                  <a:lnTo>
                    <a:pt x="670" y="1"/>
                  </a:lnTo>
                  <a:lnTo>
                    <a:pt x="671" y="1"/>
                  </a:lnTo>
                  <a:lnTo>
                    <a:pt x="673" y="2"/>
                  </a:lnTo>
                  <a:lnTo>
                    <a:pt x="675"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8" name="Freeform 47">
              <a:extLst>
                <a:ext uri="{FF2B5EF4-FFF2-40B4-BE49-F238E27FC236}">
                  <a16:creationId xmlns:a16="http://schemas.microsoft.com/office/drawing/2014/main" id="{D46579F1-F4A8-C717-785F-B297CDBBDECB}"/>
                </a:ext>
              </a:extLst>
            </p:cNvPr>
            <p:cNvSpPr>
              <a:spLocks/>
            </p:cNvSpPr>
            <p:nvPr/>
          </p:nvSpPr>
          <p:spPr bwMode="auto">
            <a:xfrm>
              <a:off x="3786" y="2291"/>
              <a:ext cx="214" cy="137"/>
            </a:xfrm>
            <a:custGeom>
              <a:avLst/>
              <a:gdLst>
                <a:gd name="T0" fmla="*/ 213 w 214"/>
                <a:gd name="T1" fmla="*/ 7 h 137"/>
                <a:gd name="T2" fmla="*/ 194 w 214"/>
                <a:gd name="T3" fmla="*/ 2 h 137"/>
                <a:gd name="T4" fmla="*/ 184 w 214"/>
                <a:gd name="T5" fmla="*/ 1 h 137"/>
                <a:gd name="T6" fmla="*/ 175 w 214"/>
                <a:gd name="T7" fmla="*/ 1 h 137"/>
                <a:gd name="T8" fmla="*/ 166 w 214"/>
                <a:gd name="T9" fmla="*/ 0 h 137"/>
                <a:gd name="T10" fmla="*/ 156 w 214"/>
                <a:gd name="T11" fmla="*/ 1 h 137"/>
                <a:gd name="T12" fmla="*/ 147 w 214"/>
                <a:gd name="T13" fmla="*/ 1 h 137"/>
                <a:gd name="T14" fmla="*/ 138 w 214"/>
                <a:gd name="T15" fmla="*/ 3 h 137"/>
                <a:gd name="T16" fmla="*/ 130 w 214"/>
                <a:gd name="T17" fmla="*/ 4 h 137"/>
                <a:gd name="T18" fmla="*/ 121 w 214"/>
                <a:gd name="T19" fmla="*/ 7 h 137"/>
                <a:gd name="T20" fmla="*/ 112 w 214"/>
                <a:gd name="T21" fmla="*/ 9 h 137"/>
                <a:gd name="T22" fmla="*/ 104 w 214"/>
                <a:gd name="T23" fmla="*/ 12 h 137"/>
                <a:gd name="T24" fmla="*/ 95 w 214"/>
                <a:gd name="T25" fmla="*/ 15 h 137"/>
                <a:gd name="T26" fmla="*/ 87 w 214"/>
                <a:gd name="T27" fmla="*/ 19 h 137"/>
                <a:gd name="T28" fmla="*/ 80 w 214"/>
                <a:gd name="T29" fmla="*/ 23 h 137"/>
                <a:gd name="T30" fmla="*/ 72 w 214"/>
                <a:gd name="T31" fmla="*/ 27 h 137"/>
                <a:gd name="T32" fmla="*/ 65 w 214"/>
                <a:gd name="T33" fmla="*/ 32 h 137"/>
                <a:gd name="T34" fmla="*/ 58 w 214"/>
                <a:gd name="T35" fmla="*/ 37 h 137"/>
                <a:gd name="T36" fmla="*/ 51 w 214"/>
                <a:gd name="T37" fmla="*/ 43 h 137"/>
                <a:gd name="T38" fmla="*/ 45 w 214"/>
                <a:gd name="T39" fmla="*/ 49 h 137"/>
                <a:gd name="T40" fmla="*/ 39 w 214"/>
                <a:gd name="T41" fmla="*/ 55 h 137"/>
                <a:gd name="T42" fmla="*/ 33 w 214"/>
                <a:gd name="T43" fmla="*/ 61 h 137"/>
                <a:gd name="T44" fmla="*/ 28 w 214"/>
                <a:gd name="T45" fmla="*/ 67 h 137"/>
                <a:gd name="T46" fmla="*/ 23 w 214"/>
                <a:gd name="T47" fmla="*/ 74 h 137"/>
                <a:gd name="T48" fmla="*/ 19 w 214"/>
                <a:gd name="T49" fmla="*/ 81 h 137"/>
                <a:gd name="T50" fmla="*/ 14 w 214"/>
                <a:gd name="T51" fmla="*/ 89 h 137"/>
                <a:gd name="T52" fmla="*/ 11 w 214"/>
                <a:gd name="T53" fmla="*/ 96 h 137"/>
                <a:gd name="T54" fmla="*/ 8 w 214"/>
                <a:gd name="T55" fmla="*/ 104 h 137"/>
                <a:gd name="T56" fmla="*/ 5 w 214"/>
                <a:gd name="T57" fmla="*/ 111 h 137"/>
                <a:gd name="T58" fmla="*/ 3 w 214"/>
                <a:gd name="T59" fmla="*/ 119 h 137"/>
                <a:gd name="T60" fmla="*/ 1 w 214"/>
                <a:gd name="T61" fmla="*/ 128 h 137"/>
                <a:gd name="T62" fmla="*/ 0 w 214"/>
                <a:gd name="T63" fmla="*/ 136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4" h="137">
                  <a:moveTo>
                    <a:pt x="213" y="7"/>
                  </a:moveTo>
                  <a:lnTo>
                    <a:pt x="194" y="2"/>
                  </a:lnTo>
                  <a:lnTo>
                    <a:pt x="184" y="1"/>
                  </a:lnTo>
                  <a:lnTo>
                    <a:pt x="175" y="1"/>
                  </a:lnTo>
                  <a:lnTo>
                    <a:pt x="166" y="0"/>
                  </a:lnTo>
                  <a:lnTo>
                    <a:pt x="156" y="1"/>
                  </a:lnTo>
                  <a:lnTo>
                    <a:pt x="147" y="1"/>
                  </a:lnTo>
                  <a:lnTo>
                    <a:pt x="138" y="3"/>
                  </a:lnTo>
                  <a:lnTo>
                    <a:pt x="130" y="4"/>
                  </a:lnTo>
                  <a:lnTo>
                    <a:pt x="121" y="7"/>
                  </a:lnTo>
                  <a:lnTo>
                    <a:pt x="112" y="9"/>
                  </a:lnTo>
                  <a:lnTo>
                    <a:pt x="104" y="12"/>
                  </a:lnTo>
                  <a:lnTo>
                    <a:pt x="95" y="15"/>
                  </a:lnTo>
                  <a:lnTo>
                    <a:pt x="87" y="19"/>
                  </a:lnTo>
                  <a:lnTo>
                    <a:pt x="80" y="23"/>
                  </a:lnTo>
                  <a:lnTo>
                    <a:pt x="72" y="27"/>
                  </a:lnTo>
                  <a:lnTo>
                    <a:pt x="65" y="32"/>
                  </a:lnTo>
                  <a:lnTo>
                    <a:pt x="58" y="37"/>
                  </a:lnTo>
                  <a:lnTo>
                    <a:pt x="51" y="43"/>
                  </a:lnTo>
                  <a:lnTo>
                    <a:pt x="45" y="49"/>
                  </a:lnTo>
                  <a:lnTo>
                    <a:pt x="39" y="55"/>
                  </a:lnTo>
                  <a:lnTo>
                    <a:pt x="33" y="61"/>
                  </a:lnTo>
                  <a:lnTo>
                    <a:pt x="28" y="67"/>
                  </a:lnTo>
                  <a:lnTo>
                    <a:pt x="23" y="74"/>
                  </a:lnTo>
                  <a:lnTo>
                    <a:pt x="19" y="81"/>
                  </a:lnTo>
                  <a:lnTo>
                    <a:pt x="14" y="89"/>
                  </a:lnTo>
                  <a:lnTo>
                    <a:pt x="11" y="96"/>
                  </a:lnTo>
                  <a:lnTo>
                    <a:pt x="8" y="104"/>
                  </a:lnTo>
                  <a:lnTo>
                    <a:pt x="5" y="111"/>
                  </a:lnTo>
                  <a:lnTo>
                    <a:pt x="3" y="119"/>
                  </a:lnTo>
                  <a:lnTo>
                    <a:pt x="1" y="128"/>
                  </a:lnTo>
                  <a:lnTo>
                    <a:pt x="0" y="1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19" name="Freeform 48">
              <a:extLst>
                <a:ext uri="{FF2B5EF4-FFF2-40B4-BE49-F238E27FC236}">
                  <a16:creationId xmlns:a16="http://schemas.microsoft.com/office/drawing/2014/main" id="{7548054A-AE88-392C-DD20-6B8885BF4F2A}"/>
                </a:ext>
              </a:extLst>
            </p:cNvPr>
            <p:cNvSpPr>
              <a:spLocks/>
            </p:cNvSpPr>
            <p:nvPr/>
          </p:nvSpPr>
          <p:spPr bwMode="auto">
            <a:xfrm>
              <a:off x="3573" y="1484"/>
              <a:ext cx="422" cy="551"/>
            </a:xfrm>
            <a:custGeom>
              <a:avLst/>
              <a:gdLst>
                <a:gd name="T0" fmla="*/ 411 w 422"/>
                <a:gd name="T1" fmla="*/ 27 h 551"/>
                <a:gd name="T2" fmla="*/ 417 w 422"/>
                <a:gd name="T3" fmla="*/ 51 h 551"/>
                <a:gd name="T4" fmla="*/ 421 w 422"/>
                <a:gd name="T5" fmla="*/ 72 h 551"/>
                <a:gd name="T6" fmla="*/ 421 w 422"/>
                <a:gd name="T7" fmla="*/ 90 h 551"/>
                <a:gd name="T8" fmla="*/ 419 w 422"/>
                <a:gd name="T9" fmla="*/ 105 h 551"/>
                <a:gd name="T10" fmla="*/ 415 w 422"/>
                <a:gd name="T11" fmla="*/ 118 h 551"/>
                <a:gd name="T12" fmla="*/ 409 w 422"/>
                <a:gd name="T13" fmla="*/ 130 h 551"/>
                <a:gd name="T14" fmla="*/ 401 w 422"/>
                <a:gd name="T15" fmla="*/ 141 h 551"/>
                <a:gd name="T16" fmla="*/ 393 w 422"/>
                <a:gd name="T17" fmla="*/ 151 h 551"/>
                <a:gd name="T18" fmla="*/ 384 w 422"/>
                <a:gd name="T19" fmla="*/ 161 h 551"/>
                <a:gd name="T20" fmla="*/ 375 w 422"/>
                <a:gd name="T21" fmla="*/ 172 h 551"/>
                <a:gd name="T22" fmla="*/ 365 w 422"/>
                <a:gd name="T23" fmla="*/ 183 h 551"/>
                <a:gd name="T24" fmla="*/ 355 w 422"/>
                <a:gd name="T25" fmla="*/ 196 h 551"/>
                <a:gd name="T26" fmla="*/ 347 w 422"/>
                <a:gd name="T27" fmla="*/ 210 h 551"/>
                <a:gd name="T28" fmla="*/ 339 w 422"/>
                <a:gd name="T29" fmla="*/ 227 h 551"/>
                <a:gd name="T30" fmla="*/ 332 w 422"/>
                <a:gd name="T31" fmla="*/ 247 h 551"/>
                <a:gd name="T32" fmla="*/ 326 w 422"/>
                <a:gd name="T33" fmla="*/ 268 h 551"/>
                <a:gd name="T34" fmla="*/ 324 w 422"/>
                <a:gd name="T35" fmla="*/ 279 h 551"/>
                <a:gd name="T36" fmla="*/ 322 w 422"/>
                <a:gd name="T37" fmla="*/ 288 h 551"/>
                <a:gd name="T38" fmla="*/ 322 w 422"/>
                <a:gd name="T39" fmla="*/ 296 h 551"/>
                <a:gd name="T40" fmla="*/ 321 w 422"/>
                <a:gd name="T41" fmla="*/ 302 h 551"/>
                <a:gd name="T42" fmla="*/ 321 w 422"/>
                <a:gd name="T43" fmla="*/ 307 h 551"/>
                <a:gd name="T44" fmla="*/ 321 w 422"/>
                <a:gd name="T45" fmla="*/ 311 h 551"/>
                <a:gd name="T46" fmla="*/ 321 w 422"/>
                <a:gd name="T47" fmla="*/ 315 h 551"/>
                <a:gd name="T48" fmla="*/ 319 w 422"/>
                <a:gd name="T49" fmla="*/ 319 h 551"/>
                <a:gd name="T50" fmla="*/ 318 w 422"/>
                <a:gd name="T51" fmla="*/ 324 h 551"/>
                <a:gd name="T52" fmla="*/ 315 w 422"/>
                <a:gd name="T53" fmla="*/ 328 h 551"/>
                <a:gd name="T54" fmla="*/ 311 w 422"/>
                <a:gd name="T55" fmla="*/ 334 h 551"/>
                <a:gd name="T56" fmla="*/ 305 w 422"/>
                <a:gd name="T57" fmla="*/ 341 h 551"/>
                <a:gd name="T58" fmla="*/ 299 w 422"/>
                <a:gd name="T59" fmla="*/ 349 h 551"/>
                <a:gd name="T60" fmla="*/ 289 w 422"/>
                <a:gd name="T61" fmla="*/ 360 h 551"/>
                <a:gd name="T62" fmla="*/ 269 w 422"/>
                <a:gd name="T63" fmla="*/ 383 h 551"/>
                <a:gd name="T64" fmla="*/ 254 w 422"/>
                <a:gd name="T65" fmla="*/ 402 h 551"/>
                <a:gd name="T66" fmla="*/ 240 w 422"/>
                <a:gd name="T67" fmla="*/ 421 h 551"/>
                <a:gd name="T68" fmla="*/ 227 w 422"/>
                <a:gd name="T69" fmla="*/ 440 h 551"/>
                <a:gd name="T70" fmla="*/ 213 w 422"/>
                <a:gd name="T71" fmla="*/ 459 h 551"/>
                <a:gd name="T72" fmla="*/ 200 w 422"/>
                <a:gd name="T73" fmla="*/ 478 h 551"/>
                <a:gd name="T74" fmla="*/ 186 w 422"/>
                <a:gd name="T75" fmla="*/ 494 h 551"/>
                <a:gd name="T76" fmla="*/ 171 w 422"/>
                <a:gd name="T77" fmla="*/ 510 h 551"/>
                <a:gd name="T78" fmla="*/ 155 w 422"/>
                <a:gd name="T79" fmla="*/ 523 h 551"/>
                <a:gd name="T80" fmla="*/ 139 w 422"/>
                <a:gd name="T81" fmla="*/ 534 h 551"/>
                <a:gd name="T82" fmla="*/ 121 w 422"/>
                <a:gd name="T83" fmla="*/ 543 h 551"/>
                <a:gd name="T84" fmla="*/ 101 w 422"/>
                <a:gd name="T85" fmla="*/ 548 h 551"/>
                <a:gd name="T86" fmla="*/ 79 w 422"/>
                <a:gd name="T87" fmla="*/ 550 h 551"/>
                <a:gd name="T88" fmla="*/ 55 w 422"/>
                <a:gd name="T89" fmla="*/ 548 h 551"/>
                <a:gd name="T90" fmla="*/ 29 w 422"/>
                <a:gd name="T91" fmla="*/ 541 h 551"/>
                <a:gd name="T92" fmla="*/ 0 w 422"/>
                <a:gd name="T93" fmla="*/ 530 h 5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2" h="551">
                  <a:moveTo>
                    <a:pt x="403" y="0"/>
                  </a:moveTo>
                  <a:lnTo>
                    <a:pt x="411" y="27"/>
                  </a:lnTo>
                  <a:lnTo>
                    <a:pt x="415" y="40"/>
                  </a:lnTo>
                  <a:lnTo>
                    <a:pt x="417" y="51"/>
                  </a:lnTo>
                  <a:lnTo>
                    <a:pt x="419" y="62"/>
                  </a:lnTo>
                  <a:lnTo>
                    <a:pt x="421" y="72"/>
                  </a:lnTo>
                  <a:lnTo>
                    <a:pt x="421" y="81"/>
                  </a:lnTo>
                  <a:lnTo>
                    <a:pt x="421" y="90"/>
                  </a:lnTo>
                  <a:lnTo>
                    <a:pt x="420" y="98"/>
                  </a:lnTo>
                  <a:lnTo>
                    <a:pt x="419" y="105"/>
                  </a:lnTo>
                  <a:lnTo>
                    <a:pt x="417" y="112"/>
                  </a:lnTo>
                  <a:lnTo>
                    <a:pt x="415" y="118"/>
                  </a:lnTo>
                  <a:lnTo>
                    <a:pt x="412" y="124"/>
                  </a:lnTo>
                  <a:lnTo>
                    <a:pt x="409" y="130"/>
                  </a:lnTo>
                  <a:lnTo>
                    <a:pt x="405" y="136"/>
                  </a:lnTo>
                  <a:lnTo>
                    <a:pt x="401" y="141"/>
                  </a:lnTo>
                  <a:lnTo>
                    <a:pt x="397" y="146"/>
                  </a:lnTo>
                  <a:lnTo>
                    <a:pt x="393" y="151"/>
                  </a:lnTo>
                  <a:lnTo>
                    <a:pt x="389" y="156"/>
                  </a:lnTo>
                  <a:lnTo>
                    <a:pt x="384" y="161"/>
                  </a:lnTo>
                  <a:lnTo>
                    <a:pt x="379" y="166"/>
                  </a:lnTo>
                  <a:lnTo>
                    <a:pt x="375" y="172"/>
                  </a:lnTo>
                  <a:lnTo>
                    <a:pt x="370" y="177"/>
                  </a:lnTo>
                  <a:lnTo>
                    <a:pt x="365" y="183"/>
                  </a:lnTo>
                  <a:lnTo>
                    <a:pt x="360" y="189"/>
                  </a:lnTo>
                  <a:lnTo>
                    <a:pt x="355" y="196"/>
                  </a:lnTo>
                  <a:lnTo>
                    <a:pt x="351" y="203"/>
                  </a:lnTo>
                  <a:lnTo>
                    <a:pt x="347" y="210"/>
                  </a:lnTo>
                  <a:lnTo>
                    <a:pt x="343" y="219"/>
                  </a:lnTo>
                  <a:lnTo>
                    <a:pt x="339" y="227"/>
                  </a:lnTo>
                  <a:lnTo>
                    <a:pt x="335" y="237"/>
                  </a:lnTo>
                  <a:lnTo>
                    <a:pt x="332" y="247"/>
                  </a:lnTo>
                  <a:lnTo>
                    <a:pt x="327" y="262"/>
                  </a:lnTo>
                  <a:lnTo>
                    <a:pt x="326" y="268"/>
                  </a:lnTo>
                  <a:lnTo>
                    <a:pt x="325" y="274"/>
                  </a:lnTo>
                  <a:lnTo>
                    <a:pt x="324" y="279"/>
                  </a:lnTo>
                  <a:lnTo>
                    <a:pt x="323" y="284"/>
                  </a:lnTo>
                  <a:lnTo>
                    <a:pt x="322" y="288"/>
                  </a:lnTo>
                  <a:lnTo>
                    <a:pt x="322" y="292"/>
                  </a:lnTo>
                  <a:lnTo>
                    <a:pt x="322" y="296"/>
                  </a:lnTo>
                  <a:lnTo>
                    <a:pt x="321" y="299"/>
                  </a:lnTo>
                  <a:lnTo>
                    <a:pt x="321" y="302"/>
                  </a:lnTo>
                  <a:lnTo>
                    <a:pt x="321" y="304"/>
                  </a:lnTo>
                  <a:lnTo>
                    <a:pt x="321" y="307"/>
                  </a:lnTo>
                  <a:lnTo>
                    <a:pt x="321" y="309"/>
                  </a:lnTo>
                  <a:lnTo>
                    <a:pt x="321" y="311"/>
                  </a:lnTo>
                  <a:lnTo>
                    <a:pt x="321" y="314"/>
                  </a:lnTo>
                  <a:lnTo>
                    <a:pt x="321" y="315"/>
                  </a:lnTo>
                  <a:lnTo>
                    <a:pt x="320" y="317"/>
                  </a:lnTo>
                  <a:lnTo>
                    <a:pt x="319" y="319"/>
                  </a:lnTo>
                  <a:lnTo>
                    <a:pt x="319" y="322"/>
                  </a:lnTo>
                  <a:lnTo>
                    <a:pt x="318" y="324"/>
                  </a:lnTo>
                  <a:lnTo>
                    <a:pt x="317" y="326"/>
                  </a:lnTo>
                  <a:lnTo>
                    <a:pt x="315" y="328"/>
                  </a:lnTo>
                  <a:lnTo>
                    <a:pt x="313" y="331"/>
                  </a:lnTo>
                  <a:lnTo>
                    <a:pt x="311" y="334"/>
                  </a:lnTo>
                  <a:lnTo>
                    <a:pt x="309" y="337"/>
                  </a:lnTo>
                  <a:lnTo>
                    <a:pt x="305" y="341"/>
                  </a:lnTo>
                  <a:lnTo>
                    <a:pt x="302" y="345"/>
                  </a:lnTo>
                  <a:lnTo>
                    <a:pt x="299" y="349"/>
                  </a:lnTo>
                  <a:lnTo>
                    <a:pt x="294" y="354"/>
                  </a:lnTo>
                  <a:lnTo>
                    <a:pt x="289" y="360"/>
                  </a:lnTo>
                  <a:lnTo>
                    <a:pt x="284" y="366"/>
                  </a:lnTo>
                  <a:lnTo>
                    <a:pt x="269" y="383"/>
                  </a:lnTo>
                  <a:lnTo>
                    <a:pt x="261" y="393"/>
                  </a:lnTo>
                  <a:lnTo>
                    <a:pt x="254" y="402"/>
                  </a:lnTo>
                  <a:lnTo>
                    <a:pt x="247" y="412"/>
                  </a:lnTo>
                  <a:lnTo>
                    <a:pt x="240" y="421"/>
                  </a:lnTo>
                  <a:lnTo>
                    <a:pt x="233" y="431"/>
                  </a:lnTo>
                  <a:lnTo>
                    <a:pt x="227" y="440"/>
                  </a:lnTo>
                  <a:lnTo>
                    <a:pt x="220" y="450"/>
                  </a:lnTo>
                  <a:lnTo>
                    <a:pt x="213" y="459"/>
                  </a:lnTo>
                  <a:lnTo>
                    <a:pt x="207" y="468"/>
                  </a:lnTo>
                  <a:lnTo>
                    <a:pt x="200" y="478"/>
                  </a:lnTo>
                  <a:lnTo>
                    <a:pt x="193" y="486"/>
                  </a:lnTo>
                  <a:lnTo>
                    <a:pt x="186" y="494"/>
                  </a:lnTo>
                  <a:lnTo>
                    <a:pt x="178" y="502"/>
                  </a:lnTo>
                  <a:lnTo>
                    <a:pt x="171" y="510"/>
                  </a:lnTo>
                  <a:lnTo>
                    <a:pt x="163" y="517"/>
                  </a:lnTo>
                  <a:lnTo>
                    <a:pt x="155" y="523"/>
                  </a:lnTo>
                  <a:lnTo>
                    <a:pt x="147" y="529"/>
                  </a:lnTo>
                  <a:lnTo>
                    <a:pt x="139" y="534"/>
                  </a:lnTo>
                  <a:lnTo>
                    <a:pt x="130" y="539"/>
                  </a:lnTo>
                  <a:lnTo>
                    <a:pt x="121" y="543"/>
                  </a:lnTo>
                  <a:lnTo>
                    <a:pt x="111" y="546"/>
                  </a:lnTo>
                  <a:lnTo>
                    <a:pt x="101" y="548"/>
                  </a:lnTo>
                  <a:lnTo>
                    <a:pt x="90" y="549"/>
                  </a:lnTo>
                  <a:lnTo>
                    <a:pt x="79" y="550"/>
                  </a:lnTo>
                  <a:lnTo>
                    <a:pt x="67" y="549"/>
                  </a:lnTo>
                  <a:lnTo>
                    <a:pt x="55" y="548"/>
                  </a:lnTo>
                  <a:lnTo>
                    <a:pt x="42" y="545"/>
                  </a:lnTo>
                  <a:lnTo>
                    <a:pt x="29" y="541"/>
                  </a:lnTo>
                  <a:lnTo>
                    <a:pt x="15" y="536"/>
                  </a:lnTo>
                  <a:lnTo>
                    <a:pt x="0" y="5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20" name="Freeform 49">
              <a:extLst>
                <a:ext uri="{FF2B5EF4-FFF2-40B4-BE49-F238E27FC236}">
                  <a16:creationId xmlns:a16="http://schemas.microsoft.com/office/drawing/2014/main" id="{96F2839D-125B-AE7B-26C2-F4777E689CD2}"/>
                </a:ext>
              </a:extLst>
            </p:cNvPr>
            <p:cNvSpPr>
              <a:spLocks/>
            </p:cNvSpPr>
            <p:nvPr/>
          </p:nvSpPr>
          <p:spPr bwMode="auto">
            <a:xfrm>
              <a:off x="2334" y="858"/>
              <a:ext cx="305" cy="851"/>
            </a:xfrm>
            <a:custGeom>
              <a:avLst/>
              <a:gdLst>
                <a:gd name="T0" fmla="*/ 2 w 305"/>
                <a:gd name="T1" fmla="*/ 24 h 851"/>
                <a:gd name="T2" fmla="*/ 0 w 305"/>
                <a:gd name="T3" fmla="*/ 46 h 851"/>
                <a:gd name="T4" fmla="*/ 2 w 305"/>
                <a:gd name="T5" fmla="*/ 67 h 851"/>
                <a:gd name="T6" fmla="*/ 7 w 305"/>
                <a:gd name="T7" fmla="*/ 88 h 851"/>
                <a:gd name="T8" fmla="*/ 14 w 305"/>
                <a:gd name="T9" fmla="*/ 107 h 851"/>
                <a:gd name="T10" fmla="*/ 24 w 305"/>
                <a:gd name="T11" fmla="*/ 126 h 851"/>
                <a:gd name="T12" fmla="*/ 35 w 305"/>
                <a:gd name="T13" fmla="*/ 145 h 851"/>
                <a:gd name="T14" fmla="*/ 47 w 305"/>
                <a:gd name="T15" fmla="*/ 164 h 851"/>
                <a:gd name="T16" fmla="*/ 60 w 305"/>
                <a:gd name="T17" fmla="*/ 182 h 851"/>
                <a:gd name="T18" fmla="*/ 73 w 305"/>
                <a:gd name="T19" fmla="*/ 201 h 851"/>
                <a:gd name="T20" fmla="*/ 86 w 305"/>
                <a:gd name="T21" fmla="*/ 219 h 851"/>
                <a:gd name="T22" fmla="*/ 98 w 305"/>
                <a:gd name="T23" fmla="*/ 238 h 851"/>
                <a:gd name="T24" fmla="*/ 108 w 305"/>
                <a:gd name="T25" fmla="*/ 257 h 851"/>
                <a:gd name="T26" fmla="*/ 117 w 305"/>
                <a:gd name="T27" fmla="*/ 277 h 851"/>
                <a:gd name="T28" fmla="*/ 123 w 305"/>
                <a:gd name="T29" fmla="*/ 297 h 851"/>
                <a:gd name="T30" fmla="*/ 127 w 305"/>
                <a:gd name="T31" fmla="*/ 319 h 851"/>
                <a:gd name="T32" fmla="*/ 132 w 305"/>
                <a:gd name="T33" fmla="*/ 349 h 851"/>
                <a:gd name="T34" fmla="*/ 137 w 305"/>
                <a:gd name="T35" fmla="*/ 367 h 851"/>
                <a:gd name="T36" fmla="*/ 144 w 305"/>
                <a:gd name="T37" fmla="*/ 384 h 851"/>
                <a:gd name="T38" fmla="*/ 151 w 305"/>
                <a:gd name="T39" fmla="*/ 400 h 851"/>
                <a:gd name="T40" fmla="*/ 160 w 305"/>
                <a:gd name="T41" fmla="*/ 414 h 851"/>
                <a:gd name="T42" fmla="*/ 168 w 305"/>
                <a:gd name="T43" fmla="*/ 428 h 851"/>
                <a:gd name="T44" fmla="*/ 178 w 305"/>
                <a:gd name="T45" fmla="*/ 442 h 851"/>
                <a:gd name="T46" fmla="*/ 187 w 305"/>
                <a:gd name="T47" fmla="*/ 456 h 851"/>
                <a:gd name="T48" fmla="*/ 195 w 305"/>
                <a:gd name="T49" fmla="*/ 469 h 851"/>
                <a:gd name="T50" fmla="*/ 203 w 305"/>
                <a:gd name="T51" fmla="*/ 483 h 851"/>
                <a:gd name="T52" fmla="*/ 210 w 305"/>
                <a:gd name="T53" fmla="*/ 498 h 851"/>
                <a:gd name="T54" fmla="*/ 216 w 305"/>
                <a:gd name="T55" fmla="*/ 513 h 851"/>
                <a:gd name="T56" fmla="*/ 220 w 305"/>
                <a:gd name="T57" fmla="*/ 530 h 851"/>
                <a:gd name="T58" fmla="*/ 222 w 305"/>
                <a:gd name="T59" fmla="*/ 548 h 851"/>
                <a:gd name="T60" fmla="*/ 222 w 305"/>
                <a:gd name="T61" fmla="*/ 568 h 851"/>
                <a:gd name="T62" fmla="*/ 220 w 305"/>
                <a:gd name="T63" fmla="*/ 591 h 851"/>
                <a:gd name="T64" fmla="*/ 218 w 305"/>
                <a:gd name="T65" fmla="*/ 603 h 851"/>
                <a:gd name="T66" fmla="*/ 216 w 305"/>
                <a:gd name="T67" fmla="*/ 616 h 851"/>
                <a:gd name="T68" fmla="*/ 214 w 305"/>
                <a:gd name="T69" fmla="*/ 628 h 851"/>
                <a:gd name="T70" fmla="*/ 212 w 305"/>
                <a:gd name="T71" fmla="*/ 640 h 851"/>
                <a:gd name="T72" fmla="*/ 210 w 305"/>
                <a:gd name="T73" fmla="*/ 652 h 851"/>
                <a:gd name="T74" fmla="*/ 208 w 305"/>
                <a:gd name="T75" fmla="*/ 663 h 851"/>
                <a:gd name="T76" fmla="*/ 206 w 305"/>
                <a:gd name="T77" fmla="*/ 675 h 851"/>
                <a:gd name="T78" fmla="*/ 206 w 305"/>
                <a:gd name="T79" fmla="*/ 686 h 851"/>
                <a:gd name="T80" fmla="*/ 205 w 305"/>
                <a:gd name="T81" fmla="*/ 698 h 851"/>
                <a:gd name="T82" fmla="*/ 206 w 305"/>
                <a:gd name="T83" fmla="*/ 710 h 851"/>
                <a:gd name="T84" fmla="*/ 206 w 305"/>
                <a:gd name="T85" fmla="*/ 721 h 851"/>
                <a:gd name="T86" fmla="*/ 208 w 305"/>
                <a:gd name="T87" fmla="*/ 732 h 851"/>
                <a:gd name="T88" fmla="*/ 212 w 305"/>
                <a:gd name="T89" fmla="*/ 744 h 851"/>
                <a:gd name="T90" fmla="*/ 216 w 305"/>
                <a:gd name="T91" fmla="*/ 756 h 851"/>
                <a:gd name="T92" fmla="*/ 222 w 305"/>
                <a:gd name="T93" fmla="*/ 767 h 851"/>
                <a:gd name="T94" fmla="*/ 227 w 305"/>
                <a:gd name="T95" fmla="*/ 776 h 851"/>
                <a:gd name="T96" fmla="*/ 232 w 305"/>
                <a:gd name="T97" fmla="*/ 782 h 851"/>
                <a:gd name="T98" fmla="*/ 237 w 305"/>
                <a:gd name="T99" fmla="*/ 787 h 851"/>
                <a:gd name="T100" fmla="*/ 242 w 305"/>
                <a:gd name="T101" fmla="*/ 792 h 851"/>
                <a:gd name="T102" fmla="*/ 248 w 305"/>
                <a:gd name="T103" fmla="*/ 797 h 851"/>
                <a:gd name="T104" fmla="*/ 254 w 305"/>
                <a:gd name="T105" fmla="*/ 802 h 851"/>
                <a:gd name="T106" fmla="*/ 260 w 305"/>
                <a:gd name="T107" fmla="*/ 806 h 851"/>
                <a:gd name="T108" fmla="*/ 266 w 305"/>
                <a:gd name="T109" fmla="*/ 811 h 851"/>
                <a:gd name="T110" fmla="*/ 272 w 305"/>
                <a:gd name="T111" fmla="*/ 815 h 851"/>
                <a:gd name="T112" fmla="*/ 278 w 305"/>
                <a:gd name="T113" fmla="*/ 820 h 851"/>
                <a:gd name="T114" fmla="*/ 283 w 305"/>
                <a:gd name="T115" fmla="*/ 825 h 851"/>
                <a:gd name="T116" fmla="*/ 288 w 305"/>
                <a:gd name="T117" fmla="*/ 830 h 851"/>
                <a:gd name="T118" fmla="*/ 294 w 305"/>
                <a:gd name="T119" fmla="*/ 835 h 851"/>
                <a:gd name="T120" fmla="*/ 298 w 305"/>
                <a:gd name="T121" fmla="*/ 840 h 851"/>
                <a:gd name="T122" fmla="*/ 302 w 305"/>
                <a:gd name="T123" fmla="*/ 846 h 8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 h="851">
                  <a:moveTo>
                    <a:pt x="9" y="0"/>
                  </a:moveTo>
                  <a:lnTo>
                    <a:pt x="2" y="24"/>
                  </a:lnTo>
                  <a:lnTo>
                    <a:pt x="1" y="35"/>
                  </a:lnTo>
                  <a:lnTo>
                    <a:pt x="0" y="46"/>
                  </a:lnTo>
                  <a:lnTo>
                    <a:pt x="1" y="56"/>
                  </a:lnTo>
                  <a:lnTo>
                    <a:pt x="2" y="67"/>
                  </a:lnTo>
                  <a:lnTo>
                    <a:pt x="4" y="77"/>
                  </a:lnTo>
                  <a:lnTo>
                    <a:pt x="7" y="88"/>
                  </a:lnTo>
                  <a:lnTo>
                    <a:pt x="10" y="98"/>
                  </a:lnTo>
                  <a:lnTo>
                    <a:pt x="14" y="107"/>
                  </a:lnTo>
                  <a:lnTo>
                    <a:pt x="18" y="117"/>
                  </a:lnTo>
                  <a:lnTo>
                    <a:pt x="24" y="126"/>
                  </a:lnTo>
                  <a:lnTo>
                    <a:pt x="29" y="136"/>
                  </a:lnTo>
                  <a:lnTo>
                    <a:pt x="35" y="145"/>
                  </a:lnTo>
                  <a:lnTo>
                    <a:pt x="41" y="155"/>
                  </a:lnTo>
                  <a:lnTo>
                    <a:pt x="47" y="164"/>
                  </a:lnTo>
                  <a:lnTo>
                    <a:pt x="54" y="173"/>
                  </a:lnTo>
                  <a:lnTo>
                    <a:pt x="60" y="182"/>
                  </a:lnTo>
                  <a:lnTo>
                    <a:pt x="67" y="192"/>
                  </a:lnTo>
                  <a:lnTo>
                    <a:pt x="73" y="201"/>
                  </a:lnTo>
                  <a:lnTo>
                    <a:pt x="80" y="210"/>
                  </a:lnTo>
                  <a:lnTo>
                    <a:pt x="86" y="219"/>
                  </a:lnTo>
                  <a:lnTo>
                    <a:pt x="92" y="228"/>
                  </a:lnTo>
                  <a:lnTo>
                    <a:pt x="98" y="238"/>
                  </a:lnTo>
                  <a:lnTo>
                    <a:pt x="103" y="248"/>
                  </a:lnTo>
                  <a:lnTo>
                    <a:pt x="108" y="257"/>
                  </a:lnTo>
                  <a:lnTo>
                    <a:pt x="113" y="267"/>
                  </a:lnTo>
                  <a:lnTo>
                    <a:pt x="117" y="277"/>
                  </a:lnTo>
                  <a:lnTo>
                    <a:pt x="120" y="287"/>
                  </a:lnTo>
                  <a:lnTo>
                    <a:pt x="123" y="297"/>
                  </a:lnTo>
                  <a:lnTo>
                    <a:pt x="125" y="308"/>
                  </a:lnTo>
                  <a:lnTo>
                    <a:pt x="127" y="319"/>
                  </a:lnTo>
                  <a:lnTo>
                    <a:pt x="129" y="340"/>
                  </a:lnTo>
                  <a:lnTo>
                    <a:pt x="132" y="349"/>
                  </a:lnTo>
                  <a:lnTo>
                    <a:pt x="134" y="358"/>
                  </a:lnTo>
                  <a:lnTo>
                    <a:pt x="137" y="367"/>
                  </a:lnTo>
                  <a:lnTo>
                    <a:pt x="140" y="376"/>
                  </a:lnTo>
                  <a:lnTo>
                    <a:pt x="144" y="384"/>
                  </a:lnTo>
                  <a:lnTo>
                    <a:pt x="147" y="392"/>
                  </a:lnTo>
                  <a:lnTo>
                    <a:pt x="151" y="400"/>
                  </a:lnTo>
                  <a:lnTo>
                    <a:pt x="155" y="407"/>
                  </a:lnTo>
                  <a:lnTo>
                    <a:pt x="160" y="414"/>
                  </a:lnTo>
                  <a:lnTo>
                    <a:pt x="164" y="421"/>
                  </a:lnTo>
                  <a:lnTo>
                    <a:pt x="168" y="428"/>
                  </a:lnTo>
                  <a:lnTo>
                    <a:pt x="173" y="435"/>
                  </a:lnTo>
                  <a:lnTo>
                    <a:pt x="178" y="442"/>
                  </a:lnTo>
                  <a:lnTo>
                    <a:pt x="182" y="449"/>
                  </a:lnTo>
                  <a:lnTo>
                    <a:pt x="187" y="456"/>
                  </a:lnTo>
                  <a:lnTo>
                    <a:pt x="191" y="462"/>
                  </a:lnTo>
                  <a:lnTo>
                    <a:pt x="195" y="469"/>
                  </a:lnTo>
                  <a:lnTo>
                    <a:pt x="199" y="476"/>
                  </a:lnTo>
                  <a:lnTo>
                    <a:pt x="203" y="483"/>
                  </a:lnTo>
                  <a:lnTo>
                    <a:pt x="207" y="490"/>
                  </a:lnTo>
                  <a:lnTo>
                    <a:pt x="210" y="498"/>
                  </a:lnTo>
                  <a:lnTo>
                    <a:pt x="213" y="505"/>
                  </a:lnTo>
                  <a:lnTo>
                    <a:pt x="216" y="513"/>
                  </a:lnTo>
                  <a:lnTo>
                    <a:pt x="218" y="521"/>
                  </a:lnTo>
                  <a:lnTo>
                    <a:pt x="220" y="530"/>
                  </a:lnTo>
                  <a:lnTo>
                    <a:pt x="221" y="539"/>
                  </a:lnTo>
                  <a:lnTo>
                    <a:pt x="222" y="548"/>
                  </a:lnTo>
                  <a:lnTo>
                    <a:pt x="222" y="558"/>
                  </a:lnTo>
                  <a:lnTo>
                    <a:pt x="222" y="568"/>
                  </a:lnTo>
                  <a:lnTo>
                    <a:pt x="222" y="578"/>
                  </a:lnTo>
                  <a:lnTo>
                    <a:pt x="220" y="591"/>
                  </a:lnTo>
                  <a:lnTo>
                    <a:pt x="219" y="597"/>
                  </a:lnTo>
                  <a:lnTo>
                    <a:pt x="218" y="603"/>
                  </a:lnTo>
                  <a:lnTo>
                    <a:pt x="217" y="610"/>
                  </a:lnTo>
                  <a:lnTo>
                    <a:pt x="216" y="616"/>
                  </a:lnTo>
                  <a:lnTo>
                    <a:pt x="215" y="622"/>
                  </a:lnTo>
                  <a:lnTo>
                    <a:pt x="214" y="628"/>
                  </a:lnTo>
                  <a:lnTo>
                    <a:pt x="213" y="634"/>
                  </a:lnTo>
                  <a:lnTo>
                    <a:pt x="212" y="640"/>
                  </a:lnTo>
                  <a:lnTo>
                    <a:pt x="210" y="646"/>
                  </a:lnTo>
                  <a:lnTo>
                    <a:pt x="210" y="652"/>
                  </a:lnTo>
                  <a:lnTo>
                    <a:pt x="209" y="658"/>
                  </a:lnTo>
                  <a:lnTo>
                    <a:pt x="208" y="663"/>
                  </a:lnTo>
                  <a:lnTo>
                    <a:pt x="207" y="669"/>
                  </a:lnTo>
                  <a:lnTo>
                    <a:pt x="206" y="675"/>
                  </a:lnTo>
                  <a:lnTo>
                    <a:pt x="206" y="681"/>
                  </a:lnTo>
                  <a:lnTo>
                    <a:pt x="206" y="686"/>
                  </a:lnTo>
                  <a:lnTo>
                    <a:pt x="205" y="692"/>
                  </a:lnTo>
                  <a:lnTo>
                    <a:pt x="205" y="698"/>
                  </a:lnTo>
                  <a:lnTo>
                    <a:pt x="205" y="704"/>
                  </a:lnTo>
                  <a:lnTo>
                    <a:pt x="206" y="710"/>
                  </a:lnTo>
                  <a:lnTo>
                    <a:pt x="206" y="715"/>
                  </a:lnTo>
                  <a:lnTo>
                    <a:pt x="206" y="721"/>
                  </a:lnTo>
                  <a:lnTo>
                    <a:pt x="208" y="727"/>
                  </a:lnTo>
                  <a:lnTo>
                    <a:pt x="208" y="732"/>
                  </a:lnTo>
                  <a:lnTo>
                    <a:pt x="210" y="738"/>
                  </a:lnTo>
                  <a:lnTo>
                    <a:pt x="212" y="744"/>
                  </a:lnTo>
                  <a:lnTo>
                    <a:pt x="214" y="750"/>
                  </a:lnTo>
                  <a:lnTo>
                    <a:pt x="216" y="756"/>
                  </a:lnTo>
                  <a:lnTo>
                    <a:pt x="218" y="761"/>
                  </a:lnTo>
                  <a:lnTo>
                    <a:pt x="222" y="767"/>
                  </a:lnTo>
                  <a:lnTo>
                    <a:pt x="225" y="773"/>
                  </a:lnTo>
                  <a:lnTo>
                    <a:pt x="227" y="776"/>
                  </a:lnTo>
                  <a:lnTo>
                    <a:pt x="230" y="779"/>
                  </a:lnTo>
                  <a:lnTo>
                    <a:pt x="232" y="782"/>
                  </a:lnTo>
                  <a:lnTo>
                    <a:pt x="234" y="784"/>
                  </a:lnTo>
                  <a:lnTo>
                    <a:pt x="237" y="787"/>
                  </a:lnTo>
                  <a:lnTo>
                    <a:pt x="240" y="790"/>
                  </a:lnTo>
                  <a:lnTo>
                    <a:pt x="242" y="792"/>
                  </a:lnTo>
                  <a:lnTo>
                    <a:pt x="245" y="794"/>
                  </a:lnTo>
                  <a:lnTo>
                    <a:pt x="248" y="797"/>
                  </a:lnTo>
                  <a:lnTo>
                    <a:pt x="251" y="799"/>
                  </a:lnTo>
                  <a:lnTo>
                    <a:pt x="254" y="802"/>
                  </a:lnTo>
                  <a:lnTo>
                    <a:pt x="257" y="804"/>
                  </a:lnTo>
                  <a:lnTo>
                    <a:pt x="260" y="806"/>
                  </a:lnTo>
                  <a:lnTo>
                    <a:pt x="263" y="808"/>
                  </a:lnTo>
                  <a:lnTo>
                    <a:pt x="266" y="811"/>
                  </a:lnTo>
                  <a:lnTo>
                    <a:pt x="269" y="813"/>
                  </a:lnTo>
                  <a:lnTo>
                    <a:pt x="272" y="815"/>
                  </a:lnTo>
                  <a:lnTo>
                    <a:pt x="274" y="818"/>
                  </a:lnTo>
                  <a:lnTo>
                    <a:pt x="278" y="820"/>
                  </a:lnTo>
                  <a:lnTo>
                    <a:pt x="280" y="822"/>
                  </a:lnTo>
                  <a:lnTo>
                    <a:pt x="283" y="825"/>
                  </a:lnTo>
                  <a:lnTo>
                    <a:pt x="286" y="827"/>
                  </a:lnTo>
                  <a:lnTo>
                    <a:pt x="288" y="830"/>
                  </a:lnTo>
                  <a:lnTo>
                    <a:pt x="291" y="832"/>
                  </a:lnTo>
                  <a:lnTo>
                    <a:pt x="294" y="835"/>
                  </a:lnTo>
                  <a:lnTo>
                    <a:pt x="296" y="838"/>
                  </a:lnTo>
                  <a:lnTo>
                    <a:pt x="298" y="840"/>
                  </a:lnTo>
                  <a:lnTo>
                    <a:pt x="300" y="843"/>
                  </a:lnTo>
                  <a:lnTo>
                    <a:pt x="302" y="846"/>
                  </a:lnTo>
                  <a:lnTo>
                    <a:pt x="304" y="85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21" name="Freeform 50">
              <a:extLst>
                <a:ext uri="{FF2B5EF4-FFF2-40B4-BE49-F238E27FC236}">
                  <a16:creationId xmlns:a16="http://schemas.microsoft.com/office/drawing/2014/main" id="{92F49901-51A0-167E-F60D-109FFF27747A}"/>
                </a:ext>
              </a:extLst>
            </p:cNvPr>
            <p:cNvSpPr>
              <a:spLocks/>
            </p:cNvSpPr>
            <p:nvPr/>
          </p:nvSpPr>
          <p:spPr bwMode="auto">
            <a:xfrm>
              <a:off x="2130" y="1979"/>
              <a:ext cx="1065" cy="496"/>
            </a:xfrm>
            <a:custGeom>
              <a:avLst/>
              <a:gdLst>
                <a:gd name="T0" fmla="*/ 1048 w 1065"/>
                <a:gd name="T1" fmla="*/ 22 h 496"/>
                <a:gd name="T2" fmla="*/ 1025 w 1065"/>
                <a:gd name="T3" fmla="*/ 43 h 496"/>
                <a:gd name="T4" fmla="*/ 998 w 1065"/>
                <a:gd name="T5" fmla="*/ 63 h 496"/>
                <a:gd name="T6" fmla="*/ 966 w 1065"/>
                <a:gd name="T7" fmla="*/ 82 h 496"/>
                <a:gd name="T8" fmla="*/ 931 w 1065"/>
                <a:gd name="T9" fmla="*/ 100 h 496"/>
                <a:gd name="T10" fmla="*/ 893 w 1065"/>
                <a:gd name="T11" fmla="*/ 118 h 496"/>
                <a:gd name="T12" fmla="*/ 853 w 1065"/>
                <a:gd name="T13" fmla="*/ 134 h 496"/>
                <a:gd name="T14" fmla="*/ 812 w 1065"/>
                <a:gd name="T15" fmla="*/ 150 h 496"/>
                <a:gd name="T16" fmla="*/ 769 w 1065"/>
                <a:gd name="T17" fmla="*/ 165 h 496"/>
                <a:gd name="T18" fmla="*/ 726 w 1065"/>
                <a:gd name="T19" fmla="*/ 179 h 496"/>
                <a:gd name="T20" fmla="*/ 684 w 1065"/>
                <a:gd name="T21" fmla="*/ 193 h 496"/>
                <a:gd name="T22" fmla="*/ 644 w 1065"/>
                <a:gd name="T23" fmla="*/ 205 h 496"/>
                <a:gd name="T24" fmla="*/ 605 w 1065"/>
                <a:gd name="T25" fmla="*/ 217 h 496"/>
                <a:gd name="T26" fmla="*/ 569 w 1065"/>
                <a:gd name="T27" fmla="*/ 228 h 496"/>
                <a:gd name="T28" fmla="*/ 536 w 1065"/>
                <a:gd name="T29" fmla="*/ 238 h 496"/>
                <a:gd name="T30" fmla="*/ 508 w 1065"/>
                <a:gd name="T31" fmla="*/ 248 h 496"/>
                <a:gd name="T32" fmla="*/ 470 w 1065"/>
                <a:gd name="T33" fmla="*/ 260 h 496"/>
                <a:gd name="T34" fmla="*/ 445 w 1065"/>
                <a:gd name="T35" fmla="*/ 267 h 496"/>
                <a:gd name="T36" fmla="*/ 420 w 1065"/>
                <a:gd name="T37" fmla="*/ 273 h 496"/>
                <a:gd name="T38" fmla="*/ 396 w 1065"/>
                <a:gd name="T39" fmla="*/ 279 h 496"/>
                <a:gd name="T40" fmla="*/ 372 w 1065"/>
                <a:gd name="T41" fmla="*/ 285 h 496"/>
                <a:gd name="T42" fmla="*/ 349 w 1065"/>
                <a:gd name="T43" fmla="*/ 290 h 496"/>
                <a:gd name="T44" fmla="*/ 326 w 1065"/>
                <a:gd name="T45" fmla="*/ 295 h 496"/>
                <a:gd name="T46" fmla="*/ 303 w 1065"/>
                <a:gd name="T47" fmla="*/ 301 h 496"/>
                <a:gd name="T48" fmla="*/ 280 w 1065"/>
                <a:gd name="T49" fmla="*/ 308 h 496"/>
                <a:gd name="T50" fmla="*/ 257 w 1065"/>
                <a:gd name="T51" fmla="*/ 315 h 496"/>
                <a:gd name="T52" fmla="*/ 234 w 1065"/>
                <a:gd name="T53" fmla="*/ 323 h 496"/>
                <a:gd name="T54" fmla="*/ 211 w 1065"/>
                <a:gd name="T55" fmla="*/ 332 h 496"/>
                <a:gd name="T56" fmla="*/ 188 w 1065"/>
                <a:gd name="T57" fmla="*/ 343 h 496"/>
                <a:gd name="T58" fmla="*/ 165 w 1065"/>
                <a:gd name="T59" fmla="*/ 355 h 496"/>
                <a:gd name="T60" fmla="*/ 141 w 1065"/>
                <a:gd name="T61" fmla="*/ 369 h 496"/>
                <a:gd name="T62" fmla="*/ 120 w 1065"/>
                <a:gd name="T63" fmla="*/ 383 h 496"/>
                <a:gd name="T64" fmla="*/ 111 w 1065"/>
                <a:gd name="T65" fmla="*/ 389 h 496"/>
                <a:gd name="T66" fmla="*/ 102 w 1065"/>
                <a:gd name="T67" fmla="*/ 396 h 496"/>
                <a:gd name="T68" fmla="*/ 93 w 1065"/>
                <a:gd name="T69" fmla="*/ 402 h 496"/>
                <a:gd name="T70" fmla="*/ 84 w 1065"/>
                <a:gd name="T71" fmla="*/ 409 h 496"/>
                <a:gd name="T72" fmla="*/ 75 w 1065"/>
                <a:gd name="T73" fmla="*/ 415 h 496"/>
                <a:gd name="T74" fmla="*/ 66 w 1065"/>
                <a:gd name="T75" fmla="*/ 422 h 496"/>
                <a:gd name="T76" fmla="*/ 57 w 1065"/>
                <a:gd name="T77" fmla="*/ 429 h 496"/>
                <a:gd name="T78" fmla="*/ 49 w 1065"/>
                <a:gd name="T79" fmla="*/ 436 h 496"/>
                <a:gd name="T80" fmla="*/ 41 w 1065"/>
                <a:gd name="T81" fmla="*/ 444 h 496"/>
                <a:gd name="T82" fmla="*/ 33 w 1065"/>
                <a:gd name="T83" fmla="*/ 451 h 496"/>
                <a:gd name="T84" fmla="*/ 25 w 1065"/>
                <a:gd name="T85" fmla="*/ 460 h 496"/>
                <a:gd name="T86" fmla="*/ 18 w 1065"/>
                <a:gd name="T87" fmla="*/ 468 h 496"/>
                <a:gd name="T88" fmla="*/ 11 w 1065"/>
                <a:gd name="T89" fmla="*/ 477 h 496"/>
                <a:gd name="T90" fmla="*/ 5 w 1065"/>
                <a:gd name="T91" fmla="*/ 486 h 496"/>
                <a:gd name="T92" fmla="*/ 0 w 1065"/>
                <a:gd name="T93" fmla="*/ 495 h 4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65" h="496">
                  <a:moveTo>
                    <a:pt x="1064" y="0"/>
                  </a:moveTo>
                  <a:lnTo>
                    <a:pt x="1048" y="22"/>
                  </a:lnTo>
                  <a:lnTo>
                    <a:pt x="1037" y="32"/>
                  </a:lnTo>
                  <a:lnTo>
                    <a:pt x="1025" y="43"/>
                  </a:lnTo>
                  <a:lnTo>
                    <a:pt x="1012" y="53"/>
                  </a:lnTo>
                  <a:lnTo>
                    <a:pt x="998" y="63"/>
                  </a:lnTo>
                  <a:lnTo>
                    <a:pt x="983" y="73"/>
                  </a:lnTo>
                  <a:lnTo>
                    <a:pt x="966" y="82"/>
                  </a:lnTo>
                  <a:lnTo>
                    <a:pt x="949" y="91"/>
                  </a:lnTo>
                  <a:lnTo>
                    <a:pt x="931" y="100"/>
                  </a:lnTo>
                  <a:lnTo>
                    <a:pt x="913" y="109"/>
                  </a:lnTo>
                  <a:lnTo>
                    <a:pt x="893" y="118"/>
                  </a:lnTo>
                  <a:lnTo>
                    <a:pt x="874" y="126"/>
                  </a:lnTo>
                  <a:lnTo>
                    <a:pt x="853" y="134"/>
                  </a:lnTo>
                  <a:lnTo>
                    <a:pt x="832" y="142"/>
                  </a:lnTo>
                  <a:lnTo>
                    <a:pt x="812" y="150"/>
                  </a:lnTo>
                  <a:lnTo>
                    <a:pt x="790" y="157"/>
                  </a:lnTo>
                  <a:lnTo>
                    <a:pt x="769" y="165"/>
                  </a:lnTo>
                  <a:lnTo>
                    <a:pt x="748" y="172"/>
                  </a:lnTo>
                  <a:lnTo>
                    <a:pt x="726" y="179"/>
                  </a:lnTo>
                  <a:lnTo>
                    <a:pt x="705" y="186"/>
                  </a:lnTo>
                  <a:lnTo>
                    <a:pt x="684" y="193"/>
                  </a:lnTo>
                  <a:lnTo>
                    <a:pt x="664" y="199"/>
                  </a:lnTo>
                  <a:lnTo>
                    <a:pt x="644" y="205"/>
                  </a:lnTo>
                  <a:lnTo>
                    <a:pt x="624" y="211"/>
                  </a:lnTo>
                  <a:lnTo>
                    <a:pt x="605" y="217"/>
                  </a:lnTo>
                  <a:lnTo>
                    <a:pt x="587" y="222"/>
                  </a:lnTo>
                  <a:lnTo>
                    <a:pt x="569" y="228"/>
                  </a:lnTo>
                  <a:lnTo>
                    <a:pt x="552" y="233"/>
                  </a:lnTo>
                  <a:lnTo>
                    <a:pt x="536" y="238"/>
                  </a:lnTo>
                  <a:lnTo>
                    <a:pt x="522" y="243"/>
                  </a:lnTo>
                  <a:lnTo>
                    <a:pt x="508" y="248"/>
                  </a:lnTo>
                  <a:lnTo>
                    <a:pt x="482" y="256"/>
                  </a:lnTo>
                  <a:lnTo>
                    <a:pt x="470" y="260"/>
                  </a:lnTo>
                  <a:lnTo>
                    <a:pt x="457" y="264"/>
                  </a:lnTo>
                  <a:lnTo>
                    <a:pt x="445" y="267"/>
                  </a:lnTo>
                  <a:lnTo>
                    <a:pt x="433" y="270"/>
                  </a:lnTo>
                  <a:lnTo>
                    <a:pt x="420" y="273"/>
                  </a:lnTo>
                  <a:lnTo>
                    <a:pt x="408" y="276"/>
                  </a:lnTo>
                  <a:lnTo>
                    <a:pt x="396" y="279"/>
                  </a:lnTo>
                  <a:lnTo>
                    <a:pt x="384" y="282"/>
                  </a:lnTo>
                  <a:lnTo>
                    <a:pt x="372" y="285"/>
                  </a:lnTo>
                  <a:lnTo>
                    <a:pt x="361" y="287"/>
                  </a:lnTo>
                  <a:lnTo>
                    <a:pt x="349" y="290"/>
                  </a:lnTo>
                  <a:lnTo>
                    <a:pt x="338" y="293"/>
                  </a:lnTo>
                  <a:lnTo>
                    <a:pt x="326" y="295"/>
                  </a:lnTo>
                  <a:lnTo>
                    <a:pt x="314" y="298"/>
                  </a:lnTo>
                  <a:lnTo>
                    <a:pt x="303" y="301"/>
                  </a:lnTo>
                  <a:lnTo>
                    <a:pt x="291" y="304"/>
                  </a:lnTo>
                  <a:lnTo>
                    <a:pt x="280" y="308"/>
                  </a:lnTo>
                  <a:lnTo>
                    <a:pt x="268" y="311"/>
                  </a:lnTo>
                  <a:lnTo>
                    <a:pt x="257" y="315"/>
                  </a:lnTo>
                  <a:lnTo>
                    <a:pt x="245" y="319"/>
                  </a:lnTo>
                  <a:lnTo>
                    <a:pt x="234" y="323"/>
                  </a:lnTo>
                  <a:lnTo>
                    <a:pt x="222" y="327"/>
                  </a:lnTo>
                  <a:lnTo>
                    <a:pt x="211" y="332"/>
                  </a:lnTo>
                  <a:lnTo>
                    <a:pt x="200" y="337"/>
                  </a:lnTo>
                  <a:lnTo>
                    <a:pt x="188" y="343"/>
                  </a:lnTo>
                  <a:lnTo>
                    <a:pt x="176" y="349"/>
                  </a:lnTo>
                  <a:lnTo>
                    <a:pt x="165" y="355"/>
                  </a:lnTo>
                  <a:lnTo>
                    <a:pt x="153" y="362"/>
                  </a:lnTo>
                  <a:lnTo>
                    <a:pt x="141" y="369"/>
                  </a:lnTo>
                  <a:lnTo>
                    <a:pt x="130" y="377"/>
                  </a:lnTo>
                  <a:lnTo>
                    <a:pt x="120" y="383"/>
                  </a:lnTo>
                  <a:lnTo>
                    <a:pt x="116" y="387"/>
                  </a:lnTo>
                  <a:lnTo>
                    <a:pt x="111" y="389"/>
                  </a:lnTo>
                  <a:lnTo>
                    <a:pt x="107" y="393"/>
                  </a:lnTo>
                  <a:lnTo>
                    <a:pt x="102" y="396"/>
                  </a:lnTo>
                  <a:lnTo>
                    <a:pt x="98" y="399"/>
                  </a:lnTo>
                  <a:lnTo>
                    <a:pt x="93" y="402"/>
                  </a:lnTo>
                  <a:lnTo>
                    <a:pt x="88" y="405"/>
                  </a:lnTo>
                  <a:lnTo>
                    <a:pt x="84" y="409"/>
                  </a:lnTo>
                  <a:lnTo>
                    <a:pt x="80" y="412"/>
                  </a:lnTo>
                  <a:lnTo>
                    <a:pt x="75" y="415"/>
                  </a:lnTo>
                  <a:lnTo>
                    <a:pt x="70" y="419"/>
                  </a:lnTo>
                  <a:lnTo>
                    <a:pt x="66" y="422"/>
                  </a:lnTo>
                  <a:lnTo>
                    <a:pt x="62" y="426"/>
                  </a:lnTo>
                  <a:lnTo>
                    <a:pt x="57" y="429"/>
                  </a:lnTo>
                  <a:lnTo>
                    <a:pt x="53" y="433"/>
                  </a:lnTo>
                  <a:lnTo>
                    <a:pt x="49" y="436"/>
                  </a:lnTo>
                  <a:lnTo>
                    <a:pt x="45" y="440"/>
                  </a:lnTo>
                  <a:lnTo>
                    <a:pt x="41" y="444"/>
                  </a:lnTo>
                  <a:lnTo>
                    <a:pt x="36" y="448"/>
                  </a:lnTo>
                  <a:lnTo>
                    <a:pt x="33" y="451"/>
                  </a:lnTo>
                  <a:lnTo>
                    <a:pt x="29" y="455"/>
                  </a:lnTo>
                  <a:lnTo>
                    <a:pt x="25" y="460"/>
                  </a:lnTo>
                  <a:lnTo>
                    <a:pt x="22" y="464"/>
                  </a:lnTo>
                  <a:lnTo>
                    <a:pt x="18" y="468"/>
                  </a:lnTo>
                  <a:lnTo>
                    <a:pt x="14" y="472"/>
                  </a:lnTo>
                  <a:lnTo>
                    <a:pt x="11" y="477"/>
                  </a:lnTo>
                  <a:lnTo>
                    <a:pt x="8" y="481"/>
                  </a:lnTo>
                  <a:lnTo>
                    <a:pt x="5" y="486"/>
                  </a:lnTo>
                  <a:lnTo>
                    <a:pt x="2" y="490"/>
                  </a:lnTo>
                  <a:lnTo>
                    <a:pt x="0" y="4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22" name="Line 51">
              <a:extLst>
                <a:ext uri="{FF2B5EF4-FFF2-40B4-BE49-F238E27FC236}">
                  <a16:creationId xmlns:a16="http://schemas.microsoft.com/office/drawing/2014/main" id="{EA564D68-DA78-8B03-215D-89286967E6C8}"/>
                </a:ext>
              </a:extLst>
            </p:cNvPr>
            <p:cNvSpPr>
              <a:spLocks noChangeShapeType="1"/>
            </p:cNvSpPr>
            <p:nvPr/>
          </p:nvSpPr>
          <p:spPr bwMode="auto">
            <a:xfrm flipV="1">
              <a:off x="1360" y="2427"/>
              <a:ext cx="48" cy="24"/>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323" name="Line 52">
              <a:extLst>
                <a:ext uri="{FF2B5EF4-FFF2-40B4-BE49-F238E27FC236}">
                  <a16:creationId xmlns:a16="http://schemas.microsoft.com/office/drawing/2014/main" id="{CB467447-5F02-5035-C31F-15BC67D7AB72}"/>
                </a:ext>
              </a:extLst>
            </p:cNvPr>
            <p:cNvSpPr>
              <a:spLocks noChangeShapeType="1"/>
            </p:cNvSpPr>
            <p:nvPr/>
          </p:nvSpPr>
          <p:spPr bwMode="auto">
            <a:xfrm>
              <a:off x="3301" y="1212"/>
              <a:ext cx="0" cy="4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324" name="Freeform 53">
              <a:extLst>
                <a:ext uri="{FF2B5EF4-FFF2-40B4-BE49-F238E27FC236}">
                  <a16:creationId xmlns:a16="http://schemas.microsoft.com/office/drawing/2014/main" id="{814F78A1-9104-B5B1-D34D-CBCB64BFF26B}"/>
                </a:ext>
              </a:extLst>
            </p:cNvPr>
            <p:cNvSpPr>
              <a:spLocks/>
            </p:cNvSpPr>
            <p:nvPr/>
          </p:nvSpPr>
          <p:spPr bwMode="auto">
            <a:xfrm>
              <a:off x="3183" y="1895"/>
              <a:ext cx="368" cy="144"/>
            </a:xfrm>
            <a:custGeom>
              <a:avLst/>
              <a:gdLst>
                <a:gd name="T0" fmla="*/ 0 w 368"/>
                <a:gd name="T1" fmla="*/ 96 h 144"/>
                <a:gd name="T2" fmla="*/ 29 w 368"/>
                <a:gd name="T3" fmla="*/ 85 h 144"/>
                <a:gd name="T4" fmla="*/ 44 w 368"/>
                <a:gd name="T5" fmla="*/ 79 h 144"/>
                <a:gd name="T6" fmla="*/ 59 w 368"/>
                <a:gd name="T7" fmla="*/ 73 h 144"/>
                <a:gd name="T8" fmla="*/ 74 w 368"/>
                <a:gd name="T9" fmla="*/ 66 h 144"/>
                <a:gd name="T10" fmla="*/ 89 w 368"/>
                <a:gd name="T11" fmla="*/ 59 h 144"/>
                <a:gd name="T12" fmla="*/ 103 w 368"/>
                <a:gd name="T13" fmla="*/ 52 h 144"/>
                <a:gd name="T14" fmla="*/ 118 w 368"/>
                <a:gd name="T15" fmla="*/ 45 h 144"/>
                <a:gd name="T16" fmla="*/ 133 w 368"/>
                <a:gd name="T17" fmla="*/ 39 h 144"/>
                <a:gd name="T18" fmla="*/ 147 w 368"/>
                <a:gd name="T19" fmla="*/ 32 h 144"/>
                <a:gd name="T20" fmla="*/ 161 w 368"/>
                <a:gd name="T21" fmla="*/ 26 h 144"/>
                <a:gd name="T22" fmla="*/ 175 w 368"/>
                <a:gd name="T23" fmla="*/ 20 h 144"/>
                <a:gd name="T24" fmla="*/ 189 w 368"/>
                <a:gd name="T25" fmla="*/ 15 h 144"/>
                <a:gd name="T26" fmla="*/ 203 w 368"/>
                <a:gd name="T27" fmla="*/ 11 h 144"/>
                <a:gd name="T28" fmla="*/ 216 w 368"/>
                <a:gd name="T29" fmla="*/ 7 h 144"/>
                <a:gd name="T30" fmla="*/ 229 w 368"/>
                <a:gd name="T31" fmla="*/ 3 h 144"/>
                <a:gd name="T32" fmla="*/ 242 w 368"/>
                <a:gd name="T33" fmla="*/ 1 h 144"/>
                <a:gd name="T34" fmla="*/ 254 w 368"/>
                <a:gd name="T35" fmla="*/ 0 h 144"/>
                <a:gd name="T36" fmla="*/ 265 w 368"/>
                <a:gd name="T37" fmla="*/ 0 h 144"/>
                <a:gd name="T38" fmla="*/ 277 w 368"/>
                <a:gd name="T39" fmla="*/ 1 h 144"/>
                <a:gd name="T40" fmla="*/ 288 w 368"/>
                <a:gd name="T41" fmla="*/ 3 h 144"/>
                <a:gd name="T42" fmla="*/ 298 w 368"/>
                <a:gd name="T43" fmla="*/ 7 h 144"/>
                <a:gd name="T44" fmla="*/ 308 w 368"/>
                <a:gd name="T45" fmla="*/ 13 h 144"/>
                <a:gd name="T46" fmla="*/ 317 w 368"/>
                <a:gd name="T47" fmla="*/ 19 h 144"/>
                <a:gd name="T48" fmla="*/ 325 w 368"/>
                <a:gd name="T49" fmla="*/ 28 h 144"/>
                <a:gd name="T50" fmla="*/ 333 w 368"/>
                <a:gd name="T51" fmla="*/ 38 h 144"/>
                <a:gd name="T52" fmla="*/ 341 w 368"/>
                <a:gd name="T53" fmla="*/ 51 h 144"/>
                <a:gd name="T54" fmla="*/ 347 w 368"/>
                <a:gd name="T55" fmla="*/ 65 h 144"/>
                <a:gd name="T56" fmla="*/ 353 w 368"/>
                <a:gd name="T57" fmla="*/ 81 h 144"/>
                <a:gd name="T58" fmla="*/ 359 w 368"/>
                <a:gd name="T59" fmla="*/ 99 h 144"/>
                <a:gd name="T60" fmla="*/ 363 w 368"/>
                <a:gd name="T61" fmla="*/ 120 h 144"/>
                <a:gd name="T62" fmla="*/ 367 w 368"/>
                <a:gd name="T63" fmla="*/ 143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68" h="144">
                  <a:moveTo>
                    <a:pt x="0" y="96"/>
                  </a:moveTo>
                  <a:lnTo>
                    <a:pt x="29" y="85"/>
                  </a:lnTo>
                  <a:lnTo>
                    <a:pt x="44" y="79"/>
                  </a:lnTo>
                  <a:lnTo>
                    <a:pt x="59" y="73"/>
                  </a:lnTo>
                  <a:lnTo>
                    <a:pt x="74" y="66"/>
                  </a:lnTo>
                  <a:lnTo>
                    <a:pt x="89" y="59"/>
                  </a:lnTo>
                  <a:lnTo>
                    <a:pt x="103" y="52"/>
                  </a:lnTo>
                  <a:lnTo>
                    <a:pt x="118" y="45"/>
                  </a:lnTo>
                  <a:lnTo>
                    <a:pt x="133" y="39"/>
                  </a:lnTo>
                  <a:lnTo>
                    <a:pt x="147" y="32"/>
                  </a:lnTo>
                  <a:lnTo>
                    <a:pt x="161" y="26"/>
                  </a:lnTo>
                  <a:lnTo>
                    <a:pt x="175" y="20"/>
                  </a:lnTo>
                  <a:lnTo>
                    <a:pt x="189" y="15"/>
                  </a:lnTo>
                  <a:lnTo>
                    <a:pt x="203" y="11"/>
                  </a:lnTo>
                  <a:lnTo>
                    <a:pt x="216" y="7"/>
                  </a:lnTo>
                  <a:lnTo>
                    <a:pt x="229" y="3"/>
                  </a:lnTo>
                  <a:lnTo>
                    <a:pt x="242" y="1"/>
                  </a:lnTo>
                  <a:lnTo>
                    <a:pt x="254" y="0"/>
                  </a:lnTo>
                  <a:lnTo>
                    <a:pt x="265" y="0"/>
                  </a:lnTo>
                  <a:lnTo>
                    <a:pt x="277" y="1"/>
                  </a:lnTo>
                  <a:lnTo>
                    <a:pt x="288" y="3"/>
                  </a:lnTo>
                  <a:lnTo>
                    <a:pt x="298" y="7"/>
                  </a:lnTo>
                  <a:lnTo>
                    <a:pt x="308" y="13"/>
                  </a:lnTo>
                  <a:lnTo>
                    <a:pt x="317" y="19"/>
                  </a:lnTo>
                  <a:lnTo>
                    <a:pt x="325" y="28"/>
                  </a:lnTo>
                  <a:lnTo>
                    <a:pt x="333" y="38"/>
                  </a:lnTo>
                  <a:lnTo>
                    <a:pt x="341" y="51"/>
                  </a:lnTo>
                  <a:lnTo>
                    <a:pt x="347" y="65"/>
                  </a:lnTo>
                  <a:lnTo>
                    <a:pt x="353" y="81"/>
                  </a:lnTo>
                  <a:lnTo>
                    <a:pt x="359" y="99"/>
                  </a:lnTo>
                  <a:lnTo>
                    <a:pt x="363" y="120"/>
                  </a:lnTo>
                  <a:lnTo>
                    <a:pt x="367" y="14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25" name="Freeform 54">
              <a:extLst>
                <a:ext uri="{FF2B5EF4-FFF2-40B4-BE49-F238E27FC236}">
                  <a16:creationId xmlns:a16="http://schemas.microsoft.com/office/drawing/2014/main" id="{47E2CC55-6D3F-B0F2-9097-79D23E051CD2}"/>
                </a:ext>
              </a:extLst>
            </p:cNvPr>
            <p:cNvSpPr>
              <a:spLocks/>
            </p:cNvSpPr>
            <p:nvPr/>
          </p:nvSpPr>
          <p:spPr bwMode="auto">
            <a:xfrm>
              <a:off x="3216" y="1259"/>
              <a:ext cx="429" cy="488"/>
            </a:xfrm>
            <a:custGeom>
              <a:avLst/>
              <a:gdLst>
                <a:gd name="T0" fmla="*/ 102 w 429"/>
                <a:gd name="T1" fmla="*/ 31 h 488"/>
                <a:gd name="T2" fmla="*/ 108 w 429"/>
                <a:gd name="T3" fmla="*/ 59 h 488"/>
                <a:gd name="T4" fmla="*/ 106 w 429"/>
                <a:gd name="T5" fmla="*/ 84 h 488"/>
                <a:gd name="T6" fmla="*/ 97 w 429"/>
                <a:gd name="T7" fmla="*/ 107 h 488"/>
                <a:gd name="T8" fmla="*/ 83 w 429"/>
                <a:gd name="T9" fmla="*/ 128 h 488"/>
                <a:gd name="T10" fmla="*/ 66 w 429"/>
                <a:gd name="T11" fmla="*/ 149 h 488"/>
                <a:gd name="T12" fmla="*/ 48 w 429"/>
                <a:gd name="T13" fmla="*/ 169 h 488"/>
                <a:gd name="T14" fmla="*/ 31 w 429"/>
                <a:gd name="T15" fmla="*/ 191 h 488"/>
                <a:gd name="T16" fmla="*/ 16 w 429"/>
                <a:gd name="T17" fmla="*/ 215 h 488"/>
                <a:gd name="T18" fmla="*/ 5 w 429"/>
                <a:gd name="T19" fmla="*/ 241 h 488"/>
                <a:gd name="T20" fmla="*/ 1 w 429"/>
                <a:gd name="T21" fmla="*/ 268 h 488"/>
                <a:gd name="T22" fmla="*/ 0 w 429"/>
                <a:gd name="T23" fmla="*/ 281 h 488"/>
                <a:gd name="T24" fmla="*/ 0 w 429"/>
                <a:gd name="T25" fmla="*/ 295 h 488"/>
                <a:gd name="T26" fmla="*/ 0 w 429"/>
                <a:gd name="T27" fmla="*/ 308 h 488"/>
                <a:gd name="T28" fmla="*/ 0 w 429"/>
                <a:gd name="T29" fmla="*/ 321 h 488"/>
                <a:gd name="T30" fmla="*/ 0 w 429"/>
                <a:gd name="T31" fmla="*/ 335 h 488"/>
                <a:gd name="T32" fmla="*/ 1 w 429"/>
                <a:gd name="T33" fmla="*/ 348 h 488"/>
                <a:gd name="T34" fmla="*/ 1 w 429"/>
                <a:gd name="T35" fmla="*/ 362 h 488"/>
                <a:gd name="T36" fmla="*/ 2 w 429"/>
                <a:gd name="T37" fmla="*/ 375 h 488"/>
                <a:gd name="T38" fmla="*/ 2 w 429"/>
                <a:gd name="T39" fmla="*/ 388 h 488"/>
                <a:gd name="T40" fmla="*/ 2 w 429"/>
                <a:gd name="T41" fmla="*/ 401 h 488"/>
                <a:gd name="T42" fmla="*/ 40 w 429"/>
                <a:gd name="T43" fmla="*/ 417 h 488"/>
                <a:gd name="T44" fmla="*/ 68 w 429"/>
                <a:gd name="T45" fmla="*/ 418 h 488"/>
                <a:gd name="T46" fmla="*/ 95 w 429"/>
                <a:gd name="T47" fmla="*/ 411 h 488"/>
                <a:gd name="T48" fmla="*/ 122 w 429"/>
                <a:gd name="T49" fmla="*/ 399 h 488"/>
                <a:gd name="T50" fmla="*/ 149 w 429"/>
                <a:gd name="T51" fmla="*/ 385 h 488"/>
                <a:gd name="T52" fmla="*/ 175 w 429"/>
                <a:gd name="T53" fmla="*/ 371 h 488"/>
                <a:gd name="T54" fmla="*/ 201 w 429"/>
                <a:gd name="T55" fmla="*/ 359 h 488"/>
                <a:gd name="T56" fmla="*/ 226 w 429"/>
                <a:gd name="T57" fmla="*/ 352 h 488"/>
                <a:gd name="T58" fmla="*/ 252 w 429"/>
                <a:gd name="T59" fmla="*/ 351 h 488"/>
                <a:gd name="T60" fmla="*/ 278 w 429"/>
                <a:gd name="T61" fmla="*/ 361 h 488"/>
                <a:gd name="T62" fmla="*/ 300 w 429"/>
                <a:gd name="T63" fmla="*/ 378 h 488"/>
                <a:gd name="T64" fmla="*/ 310 w 429"/>
                <a:gd name="T65" fmla="*/ 391 h 488"/>
                <a:gd name="T66" fmla="*/ 316 w 429"/>
                <a:gd name="T67" fmla="*/ 404 h 488"/>
                <a:gd name="T68" fmla="*/ 321 w 429"/>
                <a:gd name="T69" fmla="*/ 417 h 488"/>
                <a:gd name="T70" fmla="*/ 325 w 429"/>
                <a:gd name="T71" fmla="*/ 429 h 488"/>
                <a:gd name="T72" fmla="*/ 329 w 429"/>
                <a:gd name="T73" fmla="*/ 442 h 488"/>
                <a:gd name="T74" fmla="*/ 334 w 429"/>
                <a:gd name="T75" fmla="*/ 453 h 488"/>
                <a:gd name="T76" fmla="*/ 341 w 429"/>
                <a:gd name="T77" fmla="*/ 463 h 488"/>
                <a:gd name="T78" fmla="*/ 352 w 429"/>
                <a:gd name="T79" fmla="*/ 473 h 488"/>
                <a:gd name="T80" fmla="*/ 367 w 429"/>
                <a:gd name="T81" fmla="*/ 480 h 488"/>
                <a:gd name="T82" fmla="*/ 384 w 429"/>
                <a:gd name="T83" fmla="*/ 485 h 488"/>
                <a:gd name="T84" fmla="*/ 388 w 429"/>
                <a:gd name="T85" fmla="*/ 485 h 488"/>
                <a:gd name="T86" fmla="*/ 392 w 429"/>
                <a:gd name="T87" fmla="*/ 486 h 488"/>
                <a:gd name="T88" fmla="*/ 397 w 429"/>
                <a:gd name="T89" fmla="*/ 486 h 488"/>
                <a:gd name="T90" fmla="*/ 401 w 429"/>
                <a:gd name="T91" fmla="*/ 486 h 488"/>
                <a:gd name="T92" fmla="*/ 406 w 429"/>
                <a:gd name="T93" fmla="*/ 486 h 488"/>
                <a:gd name="T94" fmla="*/ 410 w 429"/>
                <a:gd name="T95" fmla="*/ 486 h 488"/>
                <a:gd name="T96" fmla="*/ 415 w 429"/>
                <a:gd name="T97" fmla="*/ 486 h 488"/>
                <a:gd name="T98" fmla="*/ 420 w 429"/>
                <a:gd name="T99" fmla="*/ 485 h 488"/>
                <a:gd name="T100" fmla="*/ 424 w 429"/>
                <a:gd name="T101" fmla="*/ 485 h 488"/>
                <a:gd name="T102" fmla="*/ 428 w 429"/>
                <a:gd name="T103" fmla="*/ 484 h 4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29" h="488">
                  <a:moveTo>
                    <a:pt x="85" y="0"/>
                  </a:moveTo>
                  <a:lnTo>
                    <a:pt x="98" y="21"/>
                  </a:lnTo>
                  <a:lnTo>
                    <a:pt x="102" y="31"/>
                  </a:lnTo>
                  <a:lnTo>
                    <a:pt x="105" y="41"/>
                  </a:lnTo>
                  <a:lnTo>
                    <a:pt x="107" y="50"/>
                  </a:lnTo>
                  <a:lnTo>
                    <a:pt x="108" y="59"/>
                  </a:lnTo>
                  <a:lnTo>
                    <a:pt x="109" y="67"/>
                  </a:lnTo>
                  <a:lnTo>
                    <a:pt x="108" y="76"/>
                  </a:lnTo>
                  <a:lnTo>
                    <a:pt x="106" y="84"/>
                  </a:lnTo>
                  <a:lnTo>
                    <a:pt x="104" y="91"/>
                  </a:lnTo>
                  <a:lnTo>
                    <a:pt x="101" y="99"/>
                  </a:lnTo>
                  <a:lnTo>
                    <a:pt x="97" y="107"/>
                  </a:lnTo>
                  <a:lnTo>
                    <a:pt x="93" y="114"/>
                  </a:lnTo>
                  <a:lnTo>
                    <a:pt x="88" y="121"/>
                  </a:lnTo>
                  <a:lnTo>
                    <a:pt x="83" y="128"/>
                  </a:lnTo>
                  <a:lnTo>
                    <a:pt x="78" y="135"/>
                  </a:lnTo>
                  <a:lnTo>
                    <a:pt x="72" y="142"/>
                  </a:lnTo>
                  <a:lnTo>
                    <a:pt x="66" y="149"/>
                  </a:lnTo>
                  <a:lnTo>
                    <a:pt x="60" y="155"/>
                  </a:lnTo>
                  <a:lnTo>
                    <a:pt x="54" y="163"/>
                  </a:lnTo>
                  <a:lnTo>
                    <a:pt x="48" y="169"/>
                  </a:lnTo>
                  <a:lnTo>
                    <a:pt x="42" y="177"/>
                  </a:lnTo>
                  <a:lnTo>
                    <a:pt x="36" y="184"/>
                  </a:lnTo>
                  <a:lnTo>
                    <a:pt x="31" y="191"/>
                  </a:lnTo>
                  <a:lnTo>
                    <a:pt x="25" y="199"/>
                  </a:lnTo>
                  <a:lnTo>
                    <a:pt x="20" y="207"/>
                  </a:lnTo>
                  <a:lnTo>
                    <a:pt x="16" y="215"/>
                  </a:lnTo>
                  <a:lnTo>
                    <a:pt x="12" y="223"/>
                  </a:lnTo>
                  <a:lnTo>
                    <a:pt x="8" y="232"/>
                  </a:lnTo>
                  <a:lnTo>
                    <a:pt x="5" y="241"/>
                  </a:lnTo>
                  <a:lnTo>
                    <a:pt x="3" y="250"/>
                  </a:lnTo>
                  <a:lnTo>
                    <a:pt x="2" y="260"/>
                  </a:lnTo>
                  <a:lnTo>
                    <a:pt x="1" y="268"/>
                  </a:lnTo>
                  <a:lnTo>
                    <a:pt x="1" y="273"/>
                  </a:lnTo>
                  <a:lnTo>
                    <a:pt x="1" y="277"/>
                  </a:lnTo>
                  <a:lnTo>
                    <a:pt x="0" y="281"/>
                  </a:lnTo>
                  <a:lnTo>
                    <a:pt x="0" y="286"/>
                  </a:lnTo>
                  <a:lnTo>
                    <a:pt x="0" y="290"/>
                  </a:lnTo>
                  <a:lnTo>
                    <a:pt x="0" y="295"/>
                  </a:lnTo>
                  <a:lnTo>
                    <a:pt x="0" y="299"/>
                  </a:lnTo>
                  <a:lnTo>
                    <a:pt x="0" y="303"/>
                  </a:lnTo>
                  <a:lnTo>
                    <a:pt x="0" y="308"/>
                  </a:lnTo>
                  <a:lnTo>
                    <a:pt x="0" y="313"/>
                  </a:lnTo>
                  <a:lnTo>
                    <a:pt x="0" y="317"/>
                  </a:lnTo>
                  <a:lnTo>
                    <a:pt x="0" y="321"/>
                  </a:lnTo>
                  <a:lnTo>
                    <a:pt x="0" y="326"/>
                  </a:lnTo>
                  <a:lnTo>
                    <a:pt x="0" y="331"/>
                  </a:lnTo>
                  <a:lnTo>
                    <a:pt x="0" y="335"/>
                  </a:lnTo>
                  <a:lnTo>
                    <a:pt x="0" y="339"/>
                  </a:lnTo>
                  <a:lnTo>
                    <a:pt x="0" y="344"/>
                  </a:lnTo>
                  <a:lnTo>
                    <a:pt x="1" y="348"/>
                  </a:lnTo>
                  <a:lnTo>
                    <a:pt x="1" y="353"/>
                  </a:lnTo>
                  <a:lnTo>
                    <a:pt x="1" y="357"/>
                  </a:lnTo>
                  <a:lnTo>
                    <a:pt x="1" y="362"/>
                  </a:lnTo>
                  <a:lnTo>
                    <a:pt x="1" y="366"/>
                  </a:lnTo>
                  <a:lnTo>
                    <a:pt x="1" y="371"/>
                  </a:lnTo>
                  <a:lnTo>
                    <a:pt x="2" y="375"/>
                  </a:lnTo>
                  <a:lnTo>
                    <a:pt x="2" y="379"/>
                  </a:lnTo>
                  <a:lnTo>
                    <a:pt x="2" y="384"/>
                  </a:lnTo>
                  <a:lnTo>
                    <a:pt x="2" y="388"/>
                  </a:lnTo>
                  <a:lnTo>
                    <a:pt x="2" y="393"/>
                  </a:lnTo>
                  <a:lnTo>
                    <a:pt x="2" y="397"/>
                  </a:lnTo>
                  <a:lnTo>
                    <a:pt x="2" y="401"/>
                  </a:lnTo>
                  <a:lnTo>
                    <a:pt x="21" y="412"/>
                  </a:lnTo>
                  <a:lnTo>
                    <a:pt x="30" y="415"/>
                  </a:lnTo>
                  <a:lnTo>
                    <a:pt x="40" y="417"/>
                  </a:lnTo>
                  <a:lnTo>
                    <a:pt x="49" y="418"/>
                  </a:lnTo>
                  <a:lnTo>
                    <a:pt x="59" y="419"/>
                  </a:lnTo>
                  <a:lnTo>
                    <a:pt x="68" y="418"/>
                  </a:lnTo>
                  <a:lnTo>
                    <a:pt x="77" y="416"/>
                  </a:lnTo>
                  <a:lnTo>
                    <a:pt x="86" y="414"/>
                  </a:lnTo>
                  <a:lnTo>
                    <a:pt x="95" y="411"/>
                  </a:lnTo>
                  <a:lnTo>
                    <a:pt x="104" y="407"/>
                  </a:lnTo>
                  <a:lnTo>
                    <a:pt x="113" y="404"/>
                  </a:lnTo>
                  <a:lnTo>
                    <a:pt x="122" y="399"/>
                  </a:lnTo>
                  <a:lnTo>
                    <a:pt x="131" y="395"/>
                  </a:lnTo>
                  <a:lnTo>
                    <a:pt x="140" y="390"/>
                  </a:lnTo>
                  <a:lnTo>
                    <a:pt x="149" y="385"/>
                  </a:lnTo>
                  <a:lnTo>
                    <a:pt x="157" y="381"/>
                  </a:lnTo>
                  <a:lnTo>
                    <a:pt x="166" y="376"/>
                  </a:lnTo>
                  <a:lnTo>
                    <a:pt x="175" y="371"/>
                  </a:lnTo>
                  <a:lnTo>
                    <a:pt x="184" y="367"/>
                  </a:lnTo>
                  <a:lnTo>
                    <a:pt x="192" y="363"/>
                  </a:lnTo>
                  <a:lnTo>
                    <a:pt x="201" y="359"/>
                  </a:lnTo>
                  <a:lnTo>
                    <a:pt x="209" y="356"/>
                  </a:lnTo>
                  <a:lnTo>
                    <a:pt x="218" y="354"/>
                  </a:lnTo>
                  <a:lnTo>
                    <a:pt x="226" y="352"/>
                  </a:lnTo>
                  <a:lnTo>
                    <a:pt x="235" y="351"/>
                  </a:lnTo>
                  <a:lnTo>
                    <a:pt x="244" y="351"/>
                  </a:lnTo>
                  <a:lnTo>
                    <a:pt x="252" y="351"/>
                  </a:lnTo>
                  <a:lnTo>
                    <a:pt x="260" y="353"/>
                  </a:lnTo>
                  <a:lnTo>
                    <a:pt x="269" y="356"/>
                  </a:lnTo>
                  <a:lnTo>
                    <a:pt x="278" y="361"/>
                  </a:lnTo>
                  <a:lnTo>
                    <a:pt x="286" y="366"/>
                  </a:lnTo>
                  <a:lnTo>
                    <a:pt x="296" y="374"/>
                  </a:lnTo>
                  <a:lnTo>
                    <a:pt x="300" y="378"/>
                  </a:lnTo>
                  <a:lnTo>
                    <a:pt x="304" y="382"/>
                  </a:lnTo>
                  <a:lnTo>
                    <a:pt x="307" y="387"/>
                  </a:lnTo>
                  <a:lnTo>
                    <a:pt x="310" y="391"/>
                  </a:lnTo>
                  <a:lnTo>
                    <a:pt x="312" y="395"/>
                  </a:lnTo>
                  <a:lnTo>
                    <a:pt x="315" y="399"/>
                  </a:lnTo>
                  <a:lnTo>
                    <a:pt x="316" y="404"/>
                  </a:lnTo>
                  <a:lnTo>
                    <a:pt x="318" y="408"/>
                  </a:lnTo>
                  <a:lnTo>
                    <a:pt x="320" y="413"/>
                  </a:lnTo>
                  <a:lnTo>
                    <a:pt x="321" y="417"/>
                  </a:lnTo>
                  <a:lnTo>
                    <a:pt x="322" y="421"/>
                  </a:lnTo>
                  <a:lnTo>
                    <a:pt x="324" y="425"/>
                  </a:lnTo>
                  <a:lnTo>
                    <a:pt x="325" y="429"/>
                  </a:lnTo>
                  <a:lnTo>
                    <a:pt x="326" y="434"/>
                  </a:lnTo>
                  <a:lnTo>
                    <a:pt x="327" y="438"/>
                  </a:lnTo>
                  <a:lnTo>
                    <a:pt x="329" y="442"/>
                  </a:lnTo>
                  <a:lnTo>
                    <a:pt x="330" y="446"/>
                  </a:lnTo>
                  <a:lnTo>
                    <a:pt x="332" y="449"/>
                  </a:lnTo>
                  <a:lnTo>
                    <a:pt x="334" y="453"/>
                  </a:lnTo>
                  <a:lnTo>
                    <a:pt x="336" y="457"/>
                  </a:lnTo>
                  <a:lnTo>
                    <a:pt x="338" y="460"/>
                  </a:lnTo>
                  <a:lnTo>
                    <a:pt x="341" y="463"/>
                  </a:lnTo>
                  <a:lnTo>
                    <a:pt x="344" y="467"/>
                  </a:lnTo>
                  <a:lnTo>
                    <a:pt x="348" y="470"/>
                  </a:lnTo>
                  <a:lnTo>
                    <a:pt x="352" y="473"/>
                  </a:lnTo>
                  <a:lnTo>
                    <a:pt x="356" y="475"/>
                  </a:lnTo>
                  <a:lnTo>
                    <a:pt x="362" y="478"/>
                  </a:lnTo>
                  <a:lnTo>
                    <a:pt x="367" y="480"/>
                  </a:lnTo>
                  <a:lnTo>
                    <a:pt x="374" y="482"/>
                  </a:lnTo>
                  <a:lnTo>
                    <a:pt x="381" y="484"/>
                  </a:lnTo>
                  <a:lnTo>
                    <a:pt x="384" y="485"/>
                  </a:lnTo>
                  <a:lnTo>
                    <a:pt x="385" y="485"/>
                  </a:lnTo>
                  <a:lnTo>
                    <a:pt x="386" y="485"/>
                  </a:lnTo>
                  <a:lnTo>
                    <a:pt x="388" y="485"/>
                  </a:lnTo>
                  <a:lnTo>
                    <a:pt x="389" y="485"/>
                  </a:lnTo>
                  <a:lnTo>
                    <a:pt x="391" y="486"/>
                  </a:lnTo>
                  <a:lnTo>
                    <a:pt x="392" y="486"/>
                  </a:lnTo>
                  <a:lnTo>
                    <a:pt x="394" y="486"/>
                  </a:lnTo>
                  <a:lnTo>
                    <a:pt x="395" y="486"/>
                  </a:lnTo>
                  <a:lnTo>
                    <a:pt x="397" y="486"/>
                  </a:lnTo>
                  <a:lnTo>
                    <a:pt x="398" y="486"/>
                  </a:lnTo>
                  <a:lnTo>
                    <a:pt x="400" y="486"/>
                  </a:lnTo>
                  <a:lnTo>
                    <a:pt x="401" y="486"/>
                  </a:lnTo>
                  <a:lnTo>
                    <a:pt x="403" y="486"/>
                  </a:lnTo>
                  <a:lnTo>
                    <a:pt x="404" y="487"/>
                  </a:lnTo>
                  <a:lnTo>
                    <a:pt x="406" y="486"/>
                  </a:lnTo>
                  <a:lnTo>
                    <a:pt x="408" y="486"/>
                  </a:lnTo>
                  <a:lnTo>
                    <a:pt x="409" y="486"/>
                  </a:lnTo>
                  <a:lnTo>
                    <a:pt x="410" y="486"/>
                  </a:lnTo>
                  <a:lnTo>
                    <a:pt x="412" y="486"/>
                  </a:lnTo>
                  <a:lnTo>
                    <a:pt x="414" y="486"/>
                  </a:lnTo>
                  <a:lnTo>
                    <a:pt x="415" y="486"/>
                  </a:lnTo>
                  <a:lnTo>
                    <a:pt x="416" y="486"/>
                  </a:lnTo>
                  <a:lnTo>
                    <a:pt x="418" y="485"/>
                  </a:lnTo>
                  <a:lnTo>
                    <a:pt x="420" y="485"/>
                  </a:lnTo>
                  <a:lnTo>
                    <a:pt x="421" y="485"/>
                  </a:lnTo>
                  <a:lnTo>
                    <a:pt x="422" y="485"/>
                  </a:lnTo>
                  <a:lnTo>
                    <a:pt x="424" y="485"/>
                  </a:lnTo>
                  <a:lnTo>
                    <a:pt x="425" y="485"/>
                  </a:lnTo>
                  <a:lnTo>
                    <a:pt x="427" y="484"/>
                  </a:lnTo>
                  <a:lnTo>
                    <a:pt x="428" y="48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26" name="Freeform 55">
              <a:extLst>
                <a:ext uri="{FF2B5EF4-FFF2-40B4-BE49-F238E27FC236}">
                  <a16:creationId xmlns:a16="http://schemas.microsoft.com/office/drawing/2014/main" id="{384030C3-45A3-3B79-4004-6E34318A456F}"/>
                </a:ext>
              </a:extLst>
            </p:cNvPr>
            <p:cNvSpPr>
              <a:spLocks/>
            </p:cNvSpPr>
            <p:nvPr/>
          </p:nvSpPr>
          <p:spPr bwMode="auto">
            <a:xfrm>
              <a:off x="3431" y="1177"/>
              <a:ext cx="451" cy="222"/>
            </a:xfrm>
            <a:custGeom>
              <a:avLst/>
              <a:gdLst>
                <a:gd name="T0" fmla="*/ 0 w 451"/>
                <a:gd name="T1" fmla="*/ 0 h 222"/>
                <a:gd name="T2" fmla="*/ 11 w 451"/>
                <a:gd name="T3" fmla="*/ 19 h 222"/>
                <a:gd name="T4" fmla="*/ 17 w 451"/>
                <a:gd name="T5" fmla="*/ 27 h 222"/>
                <a:gd name="T6" fmla="*/ 24 w 451"/>
                <a:gd name="T7" fmla="*/ 34 h 222"/>
                <a:gd name="T8" fmla="*/ 31 w 451"/>
                <a:gd name="T9" fmla="*/ 41 h 222"/>
                <a:gd name="T10" fmla="*/ 39 w 451"/>
                <a:gd name="T11" fmla="*/ 47 h 222"/>
                <a:gd name="T12" fmla="*/ 47 w 451"/>
                <a:gd name="T13" fmla="*/ 53 h 222"/>
                <a:gd name="T14" fmla="*/ 55 w 451"/>
                <a:gd name="T15" fmla="*/ 58 h 222"/>
                <a:gd name="T16" fmla="*/ 64 w 451"/>
                <a:gd name="T17" fmla="*/ 63 h 222"/>
                <a:gd name="T18" fmla="*/ 73 w 451"/>
                <a:gd name="T19" fmla="*/ 67 h 222"/>
                <a:gd name="T20" fmla="*/ 82 w 451"/>
                <a:gd name="T21" fmla="*/ 71 h 222"/>
                <a:gd name="T22" fmla="*/ 92 w 451"/>
                <a:gd name="T23" fmla="*/ 75 h 222"/>
                <a:gd name="T24" fmla="*/ 101 w 451"/>
                <a:gd name="T25" fmla="*/ 78 h 222"/>
                <a:gd name="T26" fmla="*/ 111 w 451"/>
                <a:gd name="T27" fmla="*/ 81 h 222"/>
                <a:gd name="T28" fmla="*/ 121 w 451"/>
                <a:gd name="T29" fmla="*/ 83 h 222"/>
                <a:gd name="T30" fmla="*/ 131 w 451"/>
                <a:gd name="T31" fmla="*/ 86 h 222"/>
                <a:gd name="T32" fmla="*/ 141 w 451"/>
                <a:gd name="T33" fmla="*/ 89 h 222"/>
                <a:gd name="T34" fmla="*/ 151 w 451"/>
                <a:gd name="T35" fmla="*/ 91 h 222"/>
                <a:gd name="T36" fmla="*/ 161 w 451"/>
                <a:gd name="T37" fmla="*/ 94 h 222"/>
                <a:gd name="T38" fmla="*/ 171 w 451"/>
                <a:gd name="T39" fmla="*/ 97 h 222"/>
                <a:gd name="T40" fmla="*/ 180 w 451"/>
                <a:gd name="T41" fmla="*/ 99 h 222"/>
                <a:gd name="T42" fmla="*/ 190 w 451"/>
                <a:gd name="T43" fmla="*/ 103 h 222"/>
                <a:gd name="T44" fmla="*/ 199 w 451"/>
                <a:gd name="T45" fmla="*/ 106 h 222"/>
                <a:gd name="T46" fmla="*/ 209 w 451"/>
                <a:gd name="T47" fmla="*/ 109 h 222"/>
                <a:gd name="T48" fmla="*/ 218 w 451"/>
                <a:gd name="T49" fmla="*/ 113 h 222"/>
                <a:gd name="T50" fmla="*/ 227 w 451"/>
                <a:gd name="T51" fmla="*/ 117 h 222"/>
                <a:gd name="T52" fmla="*/ 235 w 451"/>
                <a:gd name="T53" fmla="*/ 122 h 222"/>
                <a:gd name="T54" fmla="*/ 243 w 451"/>
                <a:gd name="T55" fmla="*/ 127 h 222"/>
                <a:gd name="T56" fmla="*/ 251 w 451"/>
                <a:gd name="T57" fmla="*/ 133 h 222"/>
                <a:gd name="T58" fmla="*/ 259 w 451"/>
                <a:gd name="T59" fmla="*/ 139 h 222"/>
                <a:gd name="T60" fmla="*/ 266 w 451"/>
                <a:gd name="T61" fmla="*/ 145 h 222"/>
                <a:gd name="T62" fmla="*/ 273 w 451"/>
                <a:gd name="T63" fmla="*/ 153 h 222"/>
                <a:gd name="T64" fmla="*/ 280 w 451"/>
                <a:gd name="T65" fmla="*/ 162 h 222"/>
                <a:gd name="T66" fmla="*/ 284 w 451"/>
                <a:gd name="T67" fmla="*/ 166 h 222"/>
                <a:gd name="T68" fmla="*/ 289 w 451"/>
                <a:gd name="T69" fmla="*/ 171 h 222"/>
                <a:gd name="T70" fmla="*/ 293 w 451"/>
                <a:gd name="T71" fmla="*/ 175 h 222"/>
                <a:gd name="T72" fmla="*/ 297 w 451"/>
                <a:gd name="T73" fmla="*/ 179 h 222"/>
                <a:gd name="T74" fmla="*/ 302 w 451"/>
                <a:gd name="T75" fmla="*/ 183 h 222"/>
                <a:gd name="T76" fmla="*/ 307 w 451"/>
                <a:gd name="T77" fmla="*/ 187 h 222"/>
                <a:gd name="T78" fmla="*/ 312 w 451"/>
                <a:gd name="T79" fmla="*/ 190 h 222"/>
                <a:gd name="T80" fmla="*/ 317 w 451"/>
                <a:gd name="T81" fmla="*/ 194 h 222"/>
                <a:gd name="T82" fmla="*/ 322 w 451"/>
                <a:gd name="T83" fmla="*/ 197 h 222"/>
                <a:gd name="T84" fmla="*/ 327 w 451"/>
                <a:gd name="T85" fmla="*/ 200 h 222"/>
                <a:gd name="T86" fmla="*/ 333 w 451"/>
                <a:gd name="T87" fmla="*/ 203 h 222"/>
                <a:gd name="T88" fmla="*/ 339 w 451"/>
                <a:gd name="T89" fmla="*/ 206 h 222"/>
                <a:gd name="T90" fmla="*/ 344 w 451"/>
                <a:gd name="T91" fmla="*/ 209 h 222"/>
                <a:gd name="T92" fmla="*/ 350 w 451"/>
                <a:gd name="T93" fmla="*/ 211 h 222"/>
                <a:gd name="T94" fmla="*/ 356 w 451"/>
                <a:gd name="T95" fmla="*/ 213 h 222"/>
                <a:gd name="T96" fmla="*/ 361 w 451"/>
                <a:gd name="T97" fmla="*/ 215 h 222"/>
                <a:gd name="T98" fmla="*/ 367 w 451"/>
                <a:gd name="T99" fmla="*/ 217 h 222"/>
                <a:gd name="T100" fmla="*/ 373 w 451"/>
                <a:gd name="T101" fmla="*/ 218 h 222"/>
                <a:gd name="T102" fmla="*/ 380 w 451"/>
                <a:gd name="T103" fmla="*/ 219 h 222"/>
                <a:gd name="T104" fmla="*/ 386 w 451"/>
                <a:gd name="T105" fmla="*/ 220 h 222"/>
                <a:gd name="T106" fmla="*/ 392 w 451"/>
                <a:gd name="T107" fmla="*/ 221 h 222"/>
                <a:gd name="T108" fmla="*/ 399 w 451"/>
                <a:gd name="T109" fmla="*/ 221 h 222"/>
                <a:gd name="T110" fmla="*/ 405 w 451"/>
                <a:gd name="T111" fmla="*/ 221 h 222"/>
                <a:gd name="T112" fmla="*/ 411 w 451"/>
                <a:gd name="T113" fmla="*/ 221 h 222"/>
                <a:gd name="T114" fmla="*/ 417 w 451"/>
                <a:gd name="T115" fmla="*/ 220 h 222"/>
                <a:gd name="T116" fmla="*/ 424 w 451"/>
                <a:gd name="T117" fmla="*/ 219 h 222"/>
                <a:gd name="T118" fmla="*/ 431 w 451"/>
                <a:gd name="T119" fmla="*/ 218 h 222"/>
                <a:gd name="T120" fmla="*/ 437 w 451"/>
                <a:gd name="T121" fmla="*/ 216 h 222"/>
                <a:gd name="T122" fmla="*/ 443 w 451"/>
                <a:gd name="T123" fmla="*/ 214 h 222"/>
                <a:gd name="T124" fmla="*/ 450 w 451"/>
                <a:gd name="T125" fmla="*/ 212 h 2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1" h="222">
                  <a:moveTo>
                    <a:pt x="0" y="0"/>
                  </a:moveTo>
                  <a:lnTo>
                    <a:pt x="11" y="19"/>
                  </a:lnTo>
                  <a:lnTo>
                    <a:pt x="17" y="27"/>
                  </a:lnTo>
                  <a:lnTo>
                    <a:pt x="24" y="34"/>
                  </a:lnTo>
                  <a:lnTo>
                    <a:pt x="31" y="41"/>
                  </a:lnTo>
                  <a:lnTo>
                    <a:pt x="39" y="47"/>
                  </a:lnTo>
                  <a:lnTo>
                    <a:pt x="47" y="53"/>
                  </a:lnTo>
                  <a:lnTo>
                    <a:pt x="55" y="58"/>
                  </a:lnTo>
                  <a:lnTo>
                    <a:pt x="64" y="63"/>
                  </a:lnTo>
                  <a:lnTo>
                    <a:pt x="73" y="67"/>
                  </a:lnTo>
                  <a:lnTo>
                    <a:pt x="82" y="71"/>
                  </a:lnTo>
                  <a:lnTo>
                    <a:pt x="92" y="75"/>
                  </a:lnTo>
                  <a:lnTo>
                    <a:pt x="101" y="78"/>
                  </a:lnTo>
                  <a:lnTo>
                    <a:pt x="111" y="81"/>
                  </a:lnTo>
                  <a:lnTo>
                    <a:pt x="121" y="83"/>
                  </a:lnTo>
                  <a:lnTo>
                    <a:pt x="131" y="86"/>
                  </a:lnTo>
                  <a:lnTo>
                    <a:pt x="141" y="89"/>
                  </a:lnTo>
                  <a:lnTo>
                    <a:pt x="151" y="91"/>
                  </a:lnTo>
                  <a:lnTo>
                    <a:pt x="161" y="94"/>
                  </a:lnTo>
                  <a:lnTo>
                    <a:pt x="171" y="97"/>
                  </a:lnTo>
                  <a:lnTo>
                    <a:pt x="180" y="99"/>
                  </a:lnTo>
                  <a:lnTo>
                    <a:pt x="190" y="103"/>
                  </a:lnTo>
                  <a:lnTo>
                    <a:pt x="199" y="106"/>
                  </a:lnTo>
                  <a:lnTo>
                    <a:pt x="209" y="109"/>
                  </a:lnTo>
                  <a:lnTo>
                    <a:pt x="218" y="113"/>
                  </a:lnTo>
                  <a:lnTo>
                    <a:pt x="227" y="117"/>
                  </a:lnTo>
                  <a:lnTo>
                    <a:pt x="235" y="122"/>
                  </a:lnTo>
                  <a:lnTo>
                    <a:pt x="243" y="127"/>
                  </a:lnTo>
                  <a:lnTo>
                    <a:pt x="251" y="133"/>
                  </a:lnTo>
                  <a:lnTo>
                    <a:pt x="259" y="139"/>
                  </a:lnTo>
                  <a:lnTo>
                    <a:pt x="266" y="145"/>
                  </a:lnTo>
                  <a:lnTo>
                    <a:pt x="273" y="153"/>
                  </a:lnTo>
                  <a:lnTo>
                    <a:pt x="280" y="162"/>
                  </a:lnTo>
                  <a:lnTo>
                    <a:pt x="284" y="166"/>
                  </a:lnTo>
                  <a:lnTo>
                    <a:pt x="289" y="171"/>
                  </a:lnTo>
                  <a:lnTo>
                    <a:pt x="293" y="175"/>
                  </a:lnTo>
                  <a:lnTo>
                    <a:pt x="297" y="179"/>
                  </a:lnTo>
                  <a:lnTo>
                    <a:pt x="302" y="183"/>
                  </a:lnTo>
                  <a:lnTo>
                    <a:pt x="307" y="187"/>
                  </a:lnTo>
                  <a:lnTo>
                    <a:pt x="312" y="190"/>
                  </a:lnTo>
                  <a:lnTo>
                    <a:pt x="317" y="194"/>
                  </a:lnTo>
                  <a:lnTo>
                    <a:pt x="322" y="197"/>
                  </a:lnTo>
                  <a:lnTo>
                    <a:pt x="327" y="200"/>
                  </a:lnTo>
                  <a:lnTo>
                    <a:pt x="333" y="203"/>
                  </a:lnTo>
                  <a:lnTo>
                    <a:pt x="339" y="206"/>
                  </a:lnTo>
                  <a:lnTo>
                    <a:pt x="344" y="209"/>
                  </a:lnTo>
                  <a:lnTo>
                    <a:pt x="350" y="211"/>
                  </a:lnTo>
                  <a:lnTo>
                    <a:pt x="356" y="213"/>
                  </a:lnTo>
                  <a:lnTo>
                    <a:pt x="361" y="215"/>
                  </a:lnTo>
                  <a:lnTo>
                    <a:pt x="367" y="217"/>
                  </a:lnTo>
                  <a:lnTo>
                    <a:pt x="373" y="218"/>
                  </a:lnTo>
                  <a:lnTo>
                    <a:pt x="380" y="219"/>
                  </a:lnTo>
                  <a:lnTo>
                    <a:pt x="386" y="220"/>
                  </a:lnTo>
                  <a:lnTo>
                    <a:pt x="392" y="221"/>
                  </a:lnTo>
                  <a:lnTo>
                    <a:pt x="399" y="221"/>
                  </a:lnTo>
                  <a:lnTo>
                    <a:pt x="405" y="221"/>
                  </a:lnTo>
                  <a:lnTo>
                    <a:pt x="411" y="221"/>
                  </a:lnTo>
                  <a:lnTo>
                    <a:pt x="417" y="220"/>
                  </a:lnTo>
                  <a:lnTo>
                    <a:pt x="424" y="219"/>
                  </a:lnTo>
                  <a:lnTo>
                    <a:pt x="431" y="218"/>
                  </a:lnTo>
                  <a:lnTo>
                    <a:pt x="437" y="216"/>
                  </a:lnTo>
                  <a:lnTo>
                    <a:pt x="443" y="214"/>
                  </a:lnTo>
                  <a:lnTo>
                    <a:pt x="450" y="21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27" name="Freeform 56">
              <a:extLst>
                <a:ext uri="{FF2B5EF4-FFF2-40B4-BE49-F238E27FC236}">
                  <a16:creationId xmlns:a16="http://schemas.microsoft.com/office/drawing/2014/main" id="{3FBD7062-7B4C-B996-F958-BF4D960CD294}"/>
                </a:ext>
              </a:extLst>
            </p:cNvPr>
            <p:cNvSpPr>
              <a:spLocks/>
            </p:cNvSpPr>
            <p:nvPr/>
          </p:nvSpPr>
          <p:spPr bwMode="auto">
            <a:xfrm>
              <a:off x="3502" y="1389"/>
              <a:ext cx="285" cy="110"/>
            </a:xfrm>
            <a:custGeom>
              <a:avLst/>
              <a:gdLst>
                <a:gd name="T0" fmla="*/ 272 w 285"/>
                <a:gd name="T1" fmla="*/ 0 h 110"/>
                <a:gd name="T2" fmla="*/ 282 w 285"/>
                <a:gd name="T3" fmla="*/ 36 h 110"/>
                <a:gd name="T4" fmla="*/ 284 w 285"/>
                <a:gd name="T5" fmla="*/ 51 h 110"/>
                <a:gd name="T6" fmla="*/ 284 w 285"/>
                <a:gd name="T7" fmla="*/ 63 h 110"/>
                <a:gd name="T8" fmla="*/ 282 w 285"/>
                <a:gd name="T9" fmla="*/ 74 h 110"/>
                <a:gd name="T10" fmla="*/ 278 w 285"/>
                <a:gd name="T11" fmla="*/ 84 h 110"/>
                <a:gd name="T12" fmla="*/ 273 w 285"/>
                <a:gd name="T13" fmla="*/ 91 h 110"/>
                <a:gd name="T14" fmla="*/ 267 w 285"/>
                <a:gd name="T15" fmla="*/ 97 h 110"/>
                <a:gd name="T16" fmla="*/ 259 w 285"/>
                <a:gd name="T17" fmla="*/ 102 h 110"/>
                <a:gd name="T18" fmla="*/ 250 w 285"/>
                <a:gd name="T19" fmla="*/ 105 h 110"/>
                <a:gd name="T20" fmla="*/ 241 w 285"/>
                <a:gd name="T21" fmla="*/ 107 h 110"/>
                <a:gd name="T22" fmla="*/ 230 w 285"/>
                <a:gd name="T23" fmla="*/ 109 h 110"/>
                <a:gd name="T24" fmla="*/ 218 w 285"/>
                <a:gd name="T25" fmla="*/ 109 h 110"/>
                <a:gd name="T26" fmla="*/ 206 w 285"/>
                <a:gd name="T27" fmla="*/ 108 h 110"/>
                <a:gd name="T28" fmla="*/ 193 w 285"/>
                <a:gd name="T29" fmla="*/ 106 h 110"/>
                <a:gd name="T30" fmla="*/ 180 w 285"/>
                <a:gd name="T31" fmla="*/ 104 h 110"/>
                <a:gd name="T32" fmla="*/ 166 w 285"/>
                <a:gd name="T33" fmla="*/ 101 h 110"/>
                <a:gd name="T34" fmla="*/ 152 w 285"/>
                <a:gd name="T35" fmla="*/ 97 h 110"/>
                <a:gd name="T36" fmla="*/ 138 w 285"/>
                <a:gd name="T37" fmla="*/ 93 h 110"/>
                <a:gd name="T38" fmla="*/ 124 w 285"/>
                <a:gd name="T39" fmla="*/ 89 h 110"/>
                <a:gd name="T40" fmla="*/ 110 w 285"/>
                <a:gd name="T41" fmla="*/ 85 h 110"/>
                <a:gd name="T42" fmla="*/ 97 w 285"/>
                <a:gd name="T43" fmla="*/ 81 h 110"/>
                <a:gd name="T44" fmla="*/ 84 w 285"/>
                <a:gd name="T45" fmla="*/ 77 h 110"/>
                <a:gd name="T46" fmla="*/ 71 w 285"/>
                <a:gd name="T47" fmla="*/ 73 h 110"/>
                <a:gd name="T48" fmla="*/ 59 w 285"/>
                <a:gd name="T49" fmla="*/ 69 h 110"/>
                <a:gd name="T50" fmla="*/ 47 w 285"/>
                <a:gd name="T51" fmla="*/ 66 h 110"/>
                <a:gd name="T52" fmla="*/ 37 w 285"/>
                <a:gd name="T53" fmla="*/ 63 h 110"/>
                <a:gd name="T54" fmla="*/ 27 w 285"/>
                <a:gd name="T55" fmla="*/ 60 h 110"/>
                <a:gd name="T56" fmla="*/ 18 w 285"/>
                <a:gd name="T57" fmla="*/ 59 h 110"/>
                <a:gd name="T58" fmla="*/ 11 w 285"/>
                <a:gd name="T59" fmla="*/ 58 h 110"/>
                <a:gd name="T60" fmla="*/ 5 w 285"/>
                <a:gd name="T61" fmla="*/ 58 h 110"/>
                <a:gd name="T62" fmla="*/ 0 w 285"/>
                <a:gd name="T63" fmla="*/ 59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5" h="110">
                  <a:moveTo>
                    <a:pt x="272" y="0"/>
                  </a:moveTo>
                  <a:lnTo>
                    <a:pt x="282" y="36"/>
                  </a:lnTo>
                  <a:lnTo>
                    <a:pt x="284" y="51"/>
                  </a:lnTo>
                  <a:lnTo>
                    <a:pt x="284" y="63"/>
                  </a:lnTo>
                  <a:lnTo>
                    <a:pt x="282" y="74"/>
                  </a:lnTo>
                  <a:lnTo>
                    <a:pt x="278" y="84"/>
                  </a:lnTo>
                  <a:lnTo>
                    <a:pt x="273" y="91"/>
                  </a:lnTo>
                  <a:lnTo>
                    <a:pt x="267" y="97"/>
                  </a:lnTo>
                  <a:lnTo>
                    <a:pt x="259" y="102"/>
                  </a:lnTo>
                  <a:lnTo>
                    <a:pt x="250" y="105"/>
                  </a:lnTo>
                  <a:lnTo>
                    <a:pt x="241" y="107"/>
                  </a:lnTo>
                  <a:lnTo>
                    <a:pt x="230" y="109"/>
                  </a:lnTo>
                  <a:lnTo>
                    <a:pt x="218" y="109"/>
                  </a:lnTo>
                  <a:lnTo>
                    <a:pt x="206" y="108"/>
                  </a:lnTo>
                  <a:lnTo>
                    <a:pt x="193" y="106"/>
                  </a:lnTo>
                  <a:lnTo>
                    <a:pt x="180" y="104"/>
                  </a:lnTo>
                  <a:lnTo>
                    <a:pt x="166" y="101"/>
                  </a:lnTo>
                  <a:lnTo>
                    <a:pt x="152" y="97"/>
                  </a:lnTo>
                  <a:lnTo>
                    <a:pt x="138" y="93"/>
                  </a:lnTo>
                  <a:lnTo>
                    <a:pt x="124" y="89"/>
                  </a:lnTo>
                  <a:lnTo>
                    <a:pt x="110" y="85"/>
                  </a:lnTo>
                  <a:lnTo>
                    <a:pt x="97" y="81"/>
                  </a:lnTo>
                  <a:lnTo>
                    <a:pt x="84" y="77"/>
                  </a:lnTo>
                  <a:lnTo>
                    <a:pt x="71" y="73"/>
                  </a:lnTo>
                  <a:lnTo>
                    <a:pt x="59" y="69"/>
                  </a:lnTo>
                  <a:lnTo>
                    <a:pt x="47" y="66"/>
                  </a:lnTo>
                  <a:lnTo>
                    <a:pt x="37" y="63"/>
                  </a:lnTo>
                  <a:lnTo>
                    <a:pt x="27" y="60"/>
                  </a:lnTo>
                  <a:lnTo>
                    <a:pt x="18" y="59"/>
                  </a:lnTo>
                  <a:lnTo>
                    <a:pt x="11" y="58"/>
                  </a:lnTo>
                  <a:lnTo>
                    <a:pt x="5" y="58"/>
                  </a:lnTo>
                  <a:lnTo>
                    <a:pt x="0" y="5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28" name="Freeform 57">
              <a:extLst>
                <a:ext uri="{FF2B5EF4-FFF2-40B4-BE49-F238E27FC236}">
                  <a16:creationId xmlns:a16="http://schemas.microsoft.com/office/drawing/2014/main" id="{E13802AD-BDEC-E9EC-4C3A-3A5BEB38CB9C}"/>
                </a:ext>
              </a:extLst>
            </p:cNvPr>
            <p:cNvSpPr>
              <a:spLocks/>
            </p:cNvSpPr>
            <p:nvPr/>
          </p:nvSpPr>
          <p:spPr bwMode="auto">
            <a:xfrm>
              <a:off x="4070" y="1423"/>
              <a:ext cx="333" cy="262"/>
            </a:xfrm>
            <a:custGeom>
              <a:avLst/>
              <a:gdLst>
                <a:gd name="T0" fmla="*/ 332 w 333"/>
                <a:gd name="T1" fmla="*/ 261 h 262"/>
                <a:gd name="T2" fmla="*/ 319 w 333"/>
                <a:gd name="T3" fmla="*/ 257 h 262"/>
                <a:gd name="T4" fmla="*/ 313 w 333"/>
                <a:gd name="T5" fmla="*/ 255 h 262"/>
                <a:gd name="T6" fmla="*/ 308 w 333"/>
                <a:gd name="T7" fmla="*/ 251 h 262"/>
                <a:gd name="T8" fmla="*/ 302 w 333"/>
                <a:gd name="T9" fmla="*/ 247 h 262"/>
                <a:gd name="T10" fmla="*/ 298 w 333"/>
                <a:gd name="T11" fmla="*/ 243 h 262"/>
                <a:gd name="T12" fmla="*/ 293 w 333"/>
                <a:gd name="T13" fmla="*/ 238 h 262"/>
                <a:gd name="T14" fmla="*/ 289 w 333"/>
                <a:gd name="T15" fmla="*/ 233 h 262"/>
                <a:gd name="T16" fmla="*/ 285 w 333"/>
                <a:gd name="T17" fmla="*/ 227 h 262"/>
                <a:gd name="T18" fmla="*/ 281 w 333"/>
                <a:gd name="T19" fmla="*/ 221 h 262"/>
                <a:gd name="T20" fmla="*/ 278 w 333"/>
                <a:gd name="T21" fmla="*/ 215 h 262"/>
                <a:gd name="T22" fmla="*/ 274 w 333"/>
                <a:gd name="T23" fmla="*/ 208 h 262"/>
                <a:gd name="T24" fmla="*/ 271 w 333"/>
                <a:gd name="T25" fmla="*/ 201 h 262"/>
                <a:gd name="T26" fmla="*/ 268 w 333"/>
                <a:gd name="T27" fmla="*/ 194 h 262"/>
                <a:gd name="T28" fmla="*/ 264 w 333"/>
                <a:gd name="T29" fmla="*/ 187 h 262"/>
                <a:gd name="T30" fmla="*/ 261 w 333"/>
                <a:gd name="T31" fmla="*/ 179 h 262"/>
                <a:gd name="T32" fmla="*/ 258 w 333"/>
                <a:gd name="T33" fmla="*/ 172 h 262"/>
                <a:gd name="T34" fmla="*/ 254 w 333"/>
                <a:gd name="T35" fmla="*/ 164 h 262"/>
                <a:gd name="T36" fmla="*/ 251 w 333"/>
                <a:gd name="T37" fmla="*/ 156 h 262"/>
                <a:gd name="T38" fmla="*/ 248 w 333"/>
                <a:gd name="T39" fmla="*/ 149 h 262"/>
                <a:gd name="T40" fmla="*/ 244 w 333"/>
                <a:gd name="T41" fmla="*/ 141 h 262"/>
                <a:gd name="T42" fmla="*/ 240 w 333"/>
                <a:gd name="T43" fmla="*/ 134 h 262"/>
                <a:gd name="T44" fmla="*/ 236 w 333"/>
                <a:gd name="T45" fmla="*/ 127 h 262"/>
                <a:gd name="T46" fmla="*/ 232 w 333"/>
                <a:gd name="T47" fmla="*/ 119 h 262"/>
                <a:gd name="T48" fmla="*/ 228 w 333"/>
                <a:gd name="T49" fmla="*/ 112 h 262"/>
                <a:gd name="T50" fmla="*/ 224 w 333"/>
                <a:gd name="T51" fmla="*/ 105 h 262"/>
                <a:gd name="T52" fmla="*/ 219 w 333"/>
                <a:gd name="T53" fmla="*/ 99 h 262"/>
                <a:gd name="T54" fmla="*/ 214 w 333"/>
                <a:gd name="T55" fmla="*/ 93 h 262"/>
                <a:gd name="T56" fmla="*/ 208 w 333"/>
                <a:gd name="T57" fmla="*/ 87 h 262"/>
                <a:gd name="T58" fmla="*/ 202 w 333"/>
                <a:gd name="T59" fmla="*/ 81 h 262"/>
                <a:gd name="T60" fmla="*/ 196 w 333"/>
                <a:gd name="T61" fmla="*/ 77 h 262"/>
                <a:gd name="T62" fmla="*/ 190 w 333"/>
                <a:gd name="T63" fmla="*/ 72 h 262"/>
                <a:gd name="T64" fmla="*/ 178 w 333"/>
                <a:gd name="T65" fmla="*/ 65 h 262"/>
                <a:gd name="T66" fmla="*/ 172 w 333"/>
                <a:gd name="T67" fmla="*/ 61 h 262"/>
                <a:gd name="T68" fmla="*/ 167 w 333"/>
                <a:gd name="T69" fmla="*/ 57 h 262"/>
                <a:gd name="T70" fmla="*/ 162 w 333"/>
                <a:gd name="T71" fmla="*/ 54 h 262"/>
                <a:gd name="T72" fmla="*/ 156 w 333"/>
                <a:gd name="T73" fmla="*/ 50 h 262"/>
                <a:gd name="T74" fmla="*/ 150 w 333"/>
                <a:gd name="T75" fmla="*/ 47 h 262"/>
                <a:gd name="T76" fmla="*/ 145 w 333"/>
                <a:gd name="T77" fmla="*/ 43 h 262"/>
                <a:gd name="T78" fmla="*/ 140 w 333"/>
                <a:gd name="T79" fmla="*/ 40 h 262"/>
                <a:gd name="T80" fmla="*/ 134 w 333"/>
                <a:gd name="T81" fmla="*/ 37 h 262"/>
                <a:gd name="T82" fmla="*/ 129 w 333"/>
                <a:gd name="T83" fmla="*/ 33 h 262"/>
                <a:gd name="T84" fmla="*/ 124 w 333"/>
                <a:gd name="T85" fmla="*/ 30 h 262"/>
                <a:gd name="T86" fmla="*/ 118 w 333"/>
                <a:gd name="T87" fmla="*/ 27 h 262"/>
                <a:gd name="T88" fmla="*/ 112 w 333"/>
                <a:gd name="T89" fmla="*/ 24 h 262"/>
                <a:gd name="T90" fmla="*/ 107 w 333"/>
                <a:gd name="T91" fmla="*/ 21 h 262"/>
                <a:gd name="T92" fmla="*/ 102 w 333"/>
                <a:gd name="T93" fmla="*/ 18 h 262"/>
                <a:gd name="T94" fmla="*/ 96 w 333"/>
                <a:gd name="T95" fmla="*/ 16 h 262"/>
                <a:gd name="T96" fmla="*/ 90 w 333"/>
                <a:gd name="T97" fmla="*/ 13 h 262"/>
                <a:gd name="T98" fmla="*/ 84 w 333"/>
                <a:gd name="T99" fmla="*/ 11 h 262"/>
                <a:gd name="T100" fmla="*/ 78 w 333"/>
                <a:gd name="T101" fmla="*/ 9 h 262"/>
                <a:gd name="T102" fmla="*/ 73 w 333"/>
                <a:gd name="T103" fmla="*/ 7 h 262"/>
                <a:gd name="T104" fmla="*/ 67 w 333"/>
                <a:gd name="T105" fmla="*/ 5 h 262"/>
                <a:gd name="T106" fmla="*/ 60 w 333"/>
                <a:gd name="T107" fmla="*/ 4 h 262"/>
                <a:gd name="T108" fmla="*/ 54 w 333"/>
                <a:gd name="T109" fmla="*/ 3 h 262"/>
                <a:gd name="T110" fmla="*/ 48 w 333"/>
                <a:gd name="T111" fmla="*/ 1 h 262"/>
                <a:gd name="T112" fmla="*/ 42 w 333"/>
                <a:gd name="T113" fmla="*/ 1 h 262"/>
                <a:gd name="T114" fmla="*/ 35 w 333"/>
                <a:gd name="T115" fmla="*/ 0 h 262"/>
                <a:gd name="T116" fmla="*/ 28 w 333"/>
                <a:gd name="T117" fmla="*/ 0 h 262"/>
                <a:gd name="T118" fmla="*/ 22 w 333"/>
                <a:gd name="T119" fmla="*/ 0 h 262"/>
                <a:gd name="T120" fmla="*/ 15 w 333"/>
                <a:gd name="T121" fmla="*/ 0 h 262"/>
                <a:gd name="T122" fmla="*/ 8 w 333"/>
                <a:gd name="T123" fmla="*/ 1 h 262"/>
                <a:gd name="T124" fmla="*/ 0 w 333"/>
                <a:gd name="T125" fmla="*/ 2 h 2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3" h="262">
                  <a:moveTo>
                    <a:pt x="332" y="261"/>
                  </a:moveTo>
                  <a:lnTo>
                    <a:pt x="319" y="257"/>
                  </a:lnTo>
                  <a:lnTo>
                    <a:pt x="313" y="255"/>
                  </a:lnTo>
                  <a:lnTo>
                    <a:pt x="308" y="251"/>
                  </a:lnTo>
                  <a:lnTo>
                    <a:pt x="302" y="247"/>
                  </a:lnTo>
                  <a:lnTo>
                    <a:pt x="298" y="243"/>
                  </a:lnTo>
                  <a:lnTo>
                    <a:pt x="293" y="238"/>
                  </a:lnTo>
                  <a:lnTo>
                    <a:pt x="289" y="233"/>
                  </a:lnTo>
                  <a:lnTo>
                    <a:pt x="285" y="227"/>
                  </a:lnTo>
                  <a:lnTo>
                    <a:pt x="281" y="221"/>
                  </a:lnTo>
                  <a:lnTo>
                    <a:pt x="278" y="215"/>
                  </a:lnTo>
                  <a:lnTo>
                    <a:pt x="274" y="208"/>
                  </a:lnTo>
                  <a:lnTo>
                    <a:pt x="271" y="201"/>
                  </a:lnTo>
                  <a:lnTo>
                    <a:pt x="268" y="194"/>
                  </a:lnTo>
                  <a:lnTo>
                    <a:pt x="264" y="187"/>
                  </a:lnTo>
                  <a:lnTo>
                    <a:pt x="261" y="179"/>
                  </a:lnTo>
                  <a:lnTo>
                    <a:pt x="258" y="172"/>
                  </a:lnTo>
                  <a:lnTo>
                    <a:pt x="254" y="164"/>
                  </a:lnTo>
                  <a:lnTo>
                    <a:pt x="251" y="156"/>
                  </a:lnTo>
                  <a:lnTo>
                    <a:pt x="248" y="149"/>
                  </a:lnTo>
                  <a:lnTo>
                    <a:pt x="244" y="141"/>
                  </a:lnTo>
                  <a:lnTo>
                    <a:pt x="240" y="134"/>
                  </a:lnTo>
                  <a:lnTo>
                    <a:pt x="236" y="127"/>
                  </a:lnTo>
                  <a:lnTo>
                    <a:pt x="232" y="119"/>
                  </a:lnTo>
                  <a:lnTo>
                    <a:pt x="228" y="112"/>
                  </a:lnTo>
                  <a:lnTo>
                    <a:pt x="224" y="105"/>
                  </a:lnTo>
                  <a:lnTo>
                    <a:pt x="219" y="99"/>
                  </a:lnTo>
                  <a:lnTo>
                    <a:pt x="214" y="93"/>
                  </a:lnTo>
                  <a:lnTo>
                    <a:pt x="208" y="87"/>
                  </a:lnTo>
                  <a:lnTo>
                    <a:pt x="202" y="81"/>
                  </a:lnTo>
                  <a:lnTo>
                    <a:pt x="196" y="77"/>
                  </a:lnTo>
                  <a:lnTo>
                    <a:pt x="190" y="72"/>
                  </a:lnTo>
                  <a:lnTo>
                    <a:pt x="178" y="65"/>
                  </a:lnTo>
                  <a:lnTo>
                    <a:pt x="172" y="61"/>
                  </a:lnTo>
                  <a:lnTo>
                    <a:pt x="167" y="57"/>
                  </a:lnTo>
                  <a:lnTo>
                    <a:pt x="162" y="54"/>
                  </a:lnTo>
                  <a:lnTo>
                    <a:pt x="156" y="50"/>
                  </a:lnTo>
                  <a:lnTo>
                    <a:pt x="150" y="47"/>
                  </a:lnTo>
                  <a:lnTo>
                    <a:pt x="145" y="43"/>
                  </a:lnTo>
                  <a:lnTo>
                    <a:pt x="140" y="40"/>
                  </a:lnTo>
                  <a:lnTo>
                    <a:pt x="134" y="37"/>
                  </a:lnTo>
                  <a:lnTo>
                    <a:pt x="129" y="33"/>
                  </a:lnTo>
                  <a:lnTo>
                    <a:pt x="124" y="30"/>
                  </a:lnTo>
                  <a:lnTo>
                    <a:pt x="118" y="27"/>
                  </a:lnTo>
                  <a:lnTo>
                    <a:pt x="112" y="24"/>
                  </a:lnTo>
                  <a:lnTo>
                    <a:pt x="107" y="21"/>
                  </a:lnTo>
                  <a:lnTo>
                    <a:pt x="102" y="18"/>
                  </a:lnTo>
                  <a:lnTo>
                    <a:pt x="96" y="16"/>
                  </a:lnTo>
                  <a:lnTo>
                    <a:pt x="90" y="13"/>
                  </a:lnTo>
                  <a:lnTo>
                    <a:pt x="84" y="11"/>
                  </a:lnTo>
                  <a:lnTo>
                    <a:pt x="78" y="9"/>
                  </a:lnTo>
                  <a:lnTo>
                    <a:pt x="73" y="7"/>
                  </a:lnTo>
                  <a:lnTo>
                    <a:pt x="67" y="5"/>
                  </a:lnTo>
                  <a:lnTo>
                    <a:pt x="60" y="4"/>
                  </a:lnTo>
                  <a:lnTo>
                    <a:pt x="54" y="3"/>
                  </a:lnTo>
                  <a:lnTo>
                    <a:pt x="48" y="1"/>
                  </a:lnTo>
                  <a:lnTo>
                    <a:pt x="42" y="1"/>
                  </a:lnTo>
                  <a:lnTo>
                    <a:pt x="35" y="0"/>
                  </a:lnTo>
                  <a:lnTo>
                    <a:pt x="28" y="0"/>
                  </a:lnTo>
                  <a:lnTo>
                    <a:pt x="22" y="0"/>
                  </a:lnTo>
                  <a:lnTo>
                    <a:pt x="15" y="0"/>
                  </a:lnTo>
                  <a:lnTo>
                    <a:pt x="8" y="1"/>
                  </a:lnTo>
                  <a:lnTo>
                    <a:pt x="0" y="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29" name="Freeform 58">
              <a:extLst>
                <a:ext uri="{FF2B5EF4-FFF2-40B4-BE49-F238E27FC236}">
                  <a16:creationId xmlns:a16="http://schemas.microsoft.com/office/drawing/2014/main" id="{FA584DBB-B9C4-E6BA-41F4-AB2FDCDD6B2E}"/>
                </a:ext>
              </a:extLst>
            </p:cNvPr>
            <p:cNvSpPr>
              <a:spLocks/>
            </p:cNvSpPr>
            <p:nvPr/>
          </p:nvSpPr>
          <p:spPr bwMode="auto">
            <a:xfrm>
              <a:off x="1467" y="819"/>
              <a:ext cx="391" cy="182"/>
            </a:xfrm>
            <a:custGeom>
              <a:avLst/>
              <a:gdLst>
                <a:gd name="T0" fmla="*/ 390 w 391"/>
                <a:gd name="T1" fmla="*/ 87 h 182"/>
                <a:gd name="T2" fmla="*/ 381 w 391"/>
                <a:gd name="T3" fmla="*/ 61 h 182"/>
                <a:gd name="T4" fmla="*/ 374 w 391"/>
                <a:gd name="T5" fmla="*/ 50 h 182"/>
                <a:gd name="T6" fmla="*/ 365 w 391"/>
                <a:gd name="T7" fmla="*/ 40 h 182"/>
                <a:gd name="T8" fmla="*/ 355 w 391"/>
                <a:gd name="T9" fmla="*/ 31 h 182"/>
                <a:gd name="T10" fmla="*/ 344 w 391"/>
                <a:gd name="T11" fmla="*/ 23 h 182"/>
                <a:gd name="T12" fmla="*/ 331 w 391"/>
                <a:gd name="T13" fmla="*/ 17 h 182"/>
                <a:gd name="T14" fmla="*/ 318 w 391"/>
                <a:gd name="T15" fmla="*/ 11 h 182"/>
                <a:gd name="T16" fmla="*/ 303 w 391"/>
                <a:gd name="T17" fmla="*/ 7 h 182"/>
                <a:gd name="T18" fmla="*/ 287 w 391"/>
                <a:gd name="T19" fmla="*/ 4 h 182"/>
                <a:gd name="T20" fmla="*/ 271 w 391"/>
                <a:gd name="T21" fmla="*/ 1 h 182"/>
                <a:gd name="T22" fmla="*/ 255 w 391"/>
                <a:gd name="T23" fmla="*/ 0 h 182"/>
                <a:gd name="T24" fmla="*/ 237 w 391"/>
                <a:gd name="T25" fmla="*/ 0 h 182"/>
                <a:gd name="T26" fmla="*/ 220 w 391"/>
                <a:gd name="T27" fmla="*/ 1 h 182"/>
                <a:gd name="T28" fmla="*/ 203 w 391"/>
                <a:gd name="T29" fmla="*/ 3 h 182"/>
                <a:gd name="T30" fmla="*/ 185 w 391"/>
                <a:gd name="T31" fmla="*/ 5 h 182"/>
                <a:gd name="T32" fmla="*/ 167 w 391"/>
                <a:gd name="T33" fmla="*/ 9 h 182"/>
                <a:gd name="T34" fmla="*/ 150 w 391"/>
                <a:gd name="T35" fmla="*/ 14 h 182"/>
                <a:gd name="T36" fmla="*/ 133 w 391"/>
                <a:gd name="T37" fmla="*/ 20 h 182"/>
                <a:gd name="T38" fmla="*/ 116 w 391"/>
                <a:gd name="T39" fmla="*/ 27 h 182"/>
                <a:gd name="T40" fmla="*/ 100 w 391"/>
                <a:gd name="T41" fmla="*/ 34 h 182"/>
                <a:gd name="T42" fmla="*/ 85 w 391"/>
                <a:gd name="T43" fmla="*/ 43 h 182"/>
                <a:gd name="T44" fmla="*/ 70 w 391"/>
                <a:gd name="T45" fmla="*/ 53 h 182"/>
                <a:gd name="T46" fmla="*/ 57 w 391"/>
                <a:gd name="T47" fmla="*/ 63 h 182"/>
                <a:gd name="T48" fmla="*/ 45 w 391"/>
                <a:gd name="T49" fmla="*/ 75 h 182"/>
                <a:gd name="T50" fmla="*/ 33 w 391"/>
                <a:gd name="T51" fmla="*/ 87 h 182"/>
                <a:gd name="T52" fmla="*/ 23 w 391"/>
                <a:gd name="T53" fmla="*/ 101 h 182"/>
                <a:gd name="T54" fmla="*/ 15 w 391"/>
                <a:gd name="T55" fmla="*/ 115 h 182"/>
                <a:gd name="T56" fmla="*/ 9 w 391"/>
                <a:gd name="T57" fmla="*/ 130 h 182"/>
                <a:gd name="T58" fmla="*/ 4 w 391"/>
                <a:gd name="T59" fmla="*/ 146 h 182"/>
                <a:gd name="T60" fmla="*/ 1 w 391"/>
                <a:gd name="T61" fmla="*/ 163 h 182"/>
                <a:gd name="T62" fmla="*/ 0 w 391"/>
                <a:gd name="T63" fmla="*/ 181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1" h="182">
                  <a:moveTo>
                    <a:pt x="390" y="87"/>
                  </a:moveTo>
                  <a:lnTo>
                    <a:pt x="381" y="61"/>
                  </a:lnTo>
                  <a:lnTo>
                    <a:pt x="374" y="50"/>
                  </a:lnTo>
                  <a:lnTo>
                    <a:pt x="365" y="40"/>
                  </a:lnTo>
                  <a:lnTo>
                    <a:pt x="355" y="31"/>
                  </a:lnTo>
                  <a:lnTo>
                    <a:pt x="344" y="23"/>
                  </a:lnTo>
                  <a:lnTo>
                    <a:pt x="331" y="17"/>
                  </a:lnTo>
                  <a:lnTo>
                    <a:pt x="318" y="11"/>
                  </a:lnTo>
                  <a:lnTo>
                    <a:pt x="303" y="7"/>
                  </a:lnTo>
                  <a:lnTo>
                    <a:pt x="287" y="4"/>
                  </a:lnTo>
                  <a:lnTo>
                    <a:pt x="271" y="1"/>
                  </a:lnTo>
                  <a:lnTo>
                    <a:pt x="255" y="0"/>
                  </a:lnTo>
                  <a:lnTo>
                    <a:pt x="237" y="0"/>
                  </a:lnTo>
                  <a:lnTo>
                    <a:pt x="220" y="1"/>
                  </a:lnTo>
                  <a:lnTo>
                    <a:pt x="203" y="3"/>
                  </a:lnTo>
                  <a:lnTo>
                    <a:pt x="185" y="5"/>
                  </a:lnTo>
                  <a:lnTo>
                    <a:pt x="167" y="9"/>
                  </a:lnTo>
                  <a:lnTo>
                    <a:pt x="150" y="14"/>
                  </a:lnTo>
                  <a:lnTo>
                    <a:pt x="133" y="20"/>
                  </a:lnTo>
                  <a:lnTo>
                    <a:pt x="116" y="27"/>
                  </a:lnTo>
                  <a:lnTo>
                    <a:pt x="100" y="34"/>
                  </a:lnTo>
                  <a:lnTo>
                    <a:pt x="85" y="43"/>
                  </a:lnTo>
                  <a:lnTo>
                    <a:pt x="70" y="53"/>
                  </a:lnTo>
                  <a:lnTo>
                    <a:pt x="57" y="63"/>
                  </a:lnTo>
                  <a:lnTo>
                    <a:pt x="45" y="75"/>
                  </a:lnTo>
                  <a:lnTo>
                    <a:pt x="33" y="87"/>
                  </a:lnTo>
                  <a:lnTo>
                    <a:pt x="23" y="101"/>
                  </a:lnTo>
                  <a:lnTo>
                    <a:pt x="15" y="115"/>
                  </a:lnTo>
                  <a:lnTo>
                    <a:pt x="9" y="130"/>
                  </a:lnTo>
                  <a:lnTo>
                    <a:pt x="4" y="146"/>
                  </a:lnTo>
                  <a:lnTo>
                    <a:pt x="1" y="163"/>
                  </a:lnTo>
                  <a:lnTo>
                    <a:pt x="0" y="1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0" name="Freeform 59">
              <a:extLst>
                <a:ext uri="{FF2B5EF4-FFF2-40B4-BE49-F238E27FC236}">
                  <a16:creationId xmlns:a16="http://schemas.microsoft.com/office/drawing/2014/main" id="{0BF35D39-D981-874A-29F8-76FE28B4CA99}"/>
                </a:ext>
              </a:extLst>
            </p:cNvPr>
            <p:cNvSpPr>
              <a:spLocks/>
            </p:cNvSpPr>
            <p:nvPr/>
          </p:nvSpPr>
          <p:spPr bwMode="auto">
            <a:xfrm>
              <a:off x="986" y="1106"/>
              <a:ext cx="198" cy="190"/>
            </a:xfrm>
            <a:custGeom>
              <a:avLst/>
              <a:gdLst>
                <a:gd name="T0" fmla="*/ 8 w 198"/>
                <a:gd name="T1" fmla="*/ 189 h 190"/>
                <a:gd name="T2" fmla="*/ 2 w 198"/>
                <a:gd name="T3" fmla="*/ 167 h 190"/>
                <a:gd name="T4" fmla="*/ 0 w 198"/>
                <a:gd name="T5" fmla="*/ 156 h 190"/>
                <a:gd name="T6" fmla="*/ 0 w 198"/>
                <a:gd name="T7" fmla="*/ 147 h 190"/>
                <a:gd name="T8" fmla="*/ 0 w 198"/>
                <a:gd name="T9" fmla="*/ 137 h 190"/>
                <a:gd name="T10" fmla="*/ 2 w 198"/>
                <a:gd name="T11" fmla="*/ 128 h 190"/>
                <a:gd name="T12" fmla="*/ 4 w 198"/>
                <a:gd name="T13" fmla="*/ 120 h 190"/>
                <a:gd name="T14" fmla="*/ 7 w 198"/>
                <a:gd name="T15" fmla="*/ 112 h 190"/>
                <a:gd name="T16" fmla="*/ 10 w 198"/>
                <a:gd name="T17" fmla="*/ 104 h 190"/>
                <a:gd name="T18" fmla="*/ 15 w 198"/>
                <a:gd name="T19" fmla="*/ 96 h 190"/>
                <a:gd name="T20" fmla="*/ 20 w 198"/>
                <a:gd name="T21" fmla="*/ 89 h 190"/>
                <a:gd name="T22" fmla="*/ 26 w 198"/>
                <a:gd name="T23" fmla="*/ 82 h 190"/>
                <a:gd name="T24" fmla="*/ 32 w 198"/>
                <a:gd name="T25" fmla="*/ 76 h 190"/>
                <a:gd name="T26" fmla="*/ 38 w 198"/>
                <a:gd name="T27" fmla="*/ 70 h 190"/>
                <a:gd name="T28" fmla="*/ 46 w 198"/>
                <a:gd name="T29" fmla="*/ 64 h 190"/>
                <a:gd name="T30" fmla="*/ 53 w 198"/>
                <a:gd name="T31" fmla="*/ 59 h 190"/>
                <a:gd name="T32" fmla="*/ 61 w 198"/>
                <a:gd name="T33" fmla="*/ 54 h 190"/>
                <a:gd name="T34" fmla="*/ 69 w 198"/>
                <a:gd name="T35" fmla="*/ 48 h 190"/>
                <a:gd name="T36" fmla="*/ 78 w 198"/>
                <a:gd name="T37" fmla="*/ 44 h 190"/>
                <a:gd name="T38" fmla="*/ 87 w 198"/>
                <a:gd name="T39" fmla="*/ 40 h 190"/>
                <a:gd name="T40" fmla="*/ 96 w 198"/>
                <a:gd name="T41" fmla="*/ 35 h 190"/>
                <a:gd name="T42" fmla="*/ 105 w 198"/>
                <a:gd name="T43" fmla="*/ 31 h 190"/>
                <a:gd name="T44" fmla="*/ 114 w 198"/>
                <a:gd name="T45" fmla="*/ 27 h 190"/>
                <a:gd name="T46" fmla="*/ 124 w 198"/>
                <a:gd name="T47" fmla="*/ 24 h 190"/>
                <a:gd name="T48" fmla="*/ 133 w 198"/>
                <a:gd name="T49" fmla="*/ 20 h 190"/>
                <a:gd name="T50" fmla="*/ 143 w 198"/>
                <a:gd name="T51" fmla="*/ 17 h 190"/>
                <a:gd name="T52" fmla="*/ 152 w 198"/>
                <a:gd name="T53" fmla="*/ 14 h 190"/>
                <a:gd name="T54" fmla="*/ 162 w 198"/>
                <a:gd name="T55" fmla="*/ 11 h 190"/>
                <a:gd name="T56" fmla="*/ 170 w 198"/>
                <a:gd name="T57" fmla="*/ 8 h 190"/>
                <a:gd name="T58" fmla="*/ 180 w 198"/>
                <a:gd name="T59" fmla="*/ 5 h 190"/>
                <a:gd name="T60" fmla="*/ 188 w 198"/>
                <a:gd name="T61" fmla="*/ 2 h 190"/>
                <a:gd name="T62" fmla="*/ 197 w 198"/>
                <a:gd name="T63" fmla="*/ 0 h 1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8" h="190">
                  <a:moveTo>
                    <a:pt x="8" y="189"/>
                  </a:moveTo>
                  <a:lnTo>
                    <a:pt x="2" y="167"/>
                  </a:lnTo>
                  <a:lnTo>
                    <a:pt x="0" y="156"/>
                  </a:lnTo>
                  <a:lnTo>
                    <a:pt x="0" y="147"/>
                  </a:lnTo>
                  <a:lnTo>
                    <a:pt x="0" y="137"/>
                  </a:lnTo>
                  <a:lnTo>
                    <a:pt x="2" y="128"/>
                  </a:lnTo>
                  <a:lnTo>
                    <a:pt x="4" y="120"/>
                  </a:lnTo>
                  <a:lnTo>
                    <a:pt x="7" y="112"/>
                  </a:lnTo>
                  <a:lnTo>
                    <a:pt x="10" y="104"/>
                  </a:lnTo>
                  <a:lnTo>
                    <a:pt x="15" y="96"/>
                  </a:lnTo>
                  <a:lnTo>
                    <a:pt x="20" y="89"/>
                  </a:lnTo>
                  <a:lnTo>
                    <a:pt x="26" y="82"/>
                  </a:lnTo>
                  <a:lnTo>
                    <a:pt x="32" y="76"/>
                  </a:lnTo>
                  <a:lnTo>
                    <a:pt x="38" y="70"/>
                  </a:lnTo>
                  <a:lnTo>
                    <a:pt x="46" y="64"/>
                  </a:lnTo>
                  <a:lnTo>
                    <a:pt x="53" y="59"/>
                  </a:lnTo>
                  <a:lnTo>
                    <a:pt x="61" y="54"/>
                  </a:lnTo>
                  <a:lnTo>
                    <a:pt x="69" y="48"/>
                  </a:lnTo>
                  <a:lnTo>
                    <a:pt x="78" y="44"/>
                  </a:lnTo>
                  <a:lnTo>
                    <a:pt x="87" y="40"/>
                  </a:lnTo>
                  <a:lnTo>
                    <a:pt x="96" y="35"/>
                  </a:lnTo>
                  <a:lnTo>
                    <a:pt x="105" y="31"/>
                  </a:lnTo>
                  <a:lnTo>
                    <a:pt x="114" y="27"/>
                  </a:lnTo>
                  <a:lnTo>
                    <a:pt x="124" y="24"/>
                  </a:lnTo>
                  <a:lnTo>
                    <a:pt x="133" y="20"/>
                  </a:lnTo>
                  <a:lnTo>
                    <a:pt x="143" y="17"/>
                  </a:lnTo>
                  <a:lnTo>
                    <a:pt x="152" y="14"/>
                  </a:lnTo>
                  <a:lnTo>
                    <a:pt x="162" y="11"/>
                  </a:lnTo>
                  <a:lnTo>
                    <a:pt x="170" y="8"/>
                  </a:lnTo>
                  <a:lnTo>
                    <a:pt x="180" y="5"/>
                  </a:lnTo>
                  <a:lnTo>
                    <a:pt x="188" y="2"/>
                  </a:lnTo>
                  <a:lnTo>
                    <a:pt x="197"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1" name="Freeform 60">
              <a:extLst>
                <a:ext uri="{FF2B5EF4-FFF2-40B4-BE49-F238E27FC236}">
                  <a16:creationId xmlns:a16="http://schemas.microsoft.com/office/drawing/2014/main" id="{A7DF047B-00C2-6F31-145A-78C10819519E}"/>
                </a:ext>
              </a:extLst>
            </p:cNvPr>
            <p:cNvSpPr>
              <a:spLocks/>
            </p:cNvSpPr>
            <p:nvPr/>
          </p:nvSpPr>
          <p:spPr bwMode="auto">
            <a:xfrm>
              <a:off x="1076" y="2298"/>
              <a:ext cx="203" cy="177"/>
            </a:xfrm>
            <a:custGeom>
              <a:avLst/>
              <a:gdLst>
                <a:gd name="T0" fmla="*/ 0 w 203"/>
                <a:gd name="T1" fmla="*/ 0 h 177"/>
                <a:gd name="T2" fmla="*/ 9 w 203"/>
                <a:gd name="T3" fmla="*/ 14 h 177"/>
                <a:gd name="T4" fmla="*/ 14 w 203"/>
                <a:gd name="T5" fmla="*/ 21 h 177"/>
                <a:gd name="T6" fmla="*/ 18 w 203"/>
                <a:gd name="T7" fmla="*/ 28 h 177"/>
                <a:gd name="T8" fmla="*/ 23 w 203"/>
                <a:gd name="T9" fmla="*/ 36 h 177"/>
                <a:gd name="T10" fmla="*/ 28 w 203"/>
                <a:gd name="T11" fmla="*/ 43 h 177"/>
                <a:gd name="T12" fmla="*/ 33 w 203"/>
                <a:gd name="T13" fmla="*/ 50 h 177"/>
                <a:gd name="T14" fmla="*/ 38 w 203"/>
                <a:gd name="T15" fmla="*/ 58 h 177"/>
                <a:gd name="T16" fmla="*/ 42 w 203"/>
                <a:gd name="T17" fmla="*/ 65 h 177"/>
                <a:gd name="T18" fmla="*/ 48 w 203"/>
                <a:gd name="T19" fmla="*/ 72 h 177"/>
                <a:gd name="T20" fmla="*/ 52 w 203"/>
                <a:gd name="T21" fmla="*/ 80 h 177"/>
                <a:gd name="T22" fmla="*/ 58 w 203"/>
                <a:gd name="T23" fmla="*/ 87 h 177"/>
                <a:gd name="T24" fmla="*/ 63 w 203"/>
                <a:gd name="T25" fmla="*/ 94 h 177"/>
                <a:gd name="T26" fmla="*/ 68 w 203"/>
                <a:gd name="T27" fmla="*/ 101 h 177"/>
                <a:gd name="T28" fmla="*/ 74 w 203"/>
                <a:gd name="T29" fmla="*/ 108 h 177"/>
                <a:gd name="T30" fmla="*/ 80 w 203"/>
                <a:gd name="T31" fmla="*/ 114 h 177"/>
                <a:gd name="T32" fmla="*/ 86 w 203"/>
                <a:gd name="T33" fmla="*/ 120 h 177"/>
                <a:gd name="T34" fmla="*/ 92 w 203"/>
                <a:gd name="T35" fmla="*/ 127 h 177"/>
                <a:gd name="T36" fmla="*/ 98 w 203"/>
                <a:gd name="T37" fmla="*/ 132 h 177"/>
                <a:gd name="T38" fmla="*/ 105 w 203"/>
                <a:gd name="T39" fmla="*/ 138 h 177"/>
                <a:gd name="T40" fmla="*/ 111 w 203"/>
                <a:gd name="T41" fmla="*/ 144 h 177"/>
                <a:gd name="T42" fmla="*/ 118 w 203"/>
                <a:gd name="T43" fmla="*/ 148 h 177"/>
                <a:gd name="T44" fmla="*/ 125 w 203"/>
                <a:gd name="T45" fmla="*/ 153 h 177"/>
                <a:gd name="T46" fmla="*/ 133 w 203"/>
                <a:gd name="T47" fmla="*/ 158 h 177"/>
                <a:gd name="T48" fmla="*/ 140 w 203"/>
                <a:gd name="T49" fmla="*/ 161 h 177"/>
                <a:gd name="T50" fmla="*/ 148 w 203"/>
                <a:gd name="T51" fmla="*/ 165 h 177"/>
                <a:gd name="T52" fmla="*/ 156 w 203"/>
                <a:gd name="T53" fmla="*/ 168 h 177"/>
                <a:gd name="T54" fmla="*/ 165 w 203"/>
                <a:gd name="T55" fmla="*/ 170 h 177"/>
                <a:gd name="T56" fmla="*/ 174 w 203"/>
                <a:gd name="T57" fmla="*/ 173 h 177"/>
                <a:gd name="T58" fmla="*/ 182 w 203"/>
                <a:gd name="T59" fmla="*/ 174 h 177"/>
                <a:gd name="T60" fmla="*/ 192 w 203"/>
                <a:gd name="T61" fmla="*/ 176 h 177"/>
                <a:gd name="T62" fmla="*/ 202 w 203"/>
                <a:gd name="T63" fmla="*/ 176 h 17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3" h="177">
                  <a:moveTo>
                    <a:pt x="0" y="0"/>
                  </a:moveTo>
                  <a:lnTo>
                    <a:pt x="9" y="14"/>
                  </a:lnTo>
                  <a:lnTo>
                    <a:pt x="14" y="21"/>
                  </a:lnTo>
                  <a:lnTo>
                    <a:pt x="18" y="28"/>
                  </a:lnTo>
                  <a:lnTo>
                    <a:pt x="23" y="36"/>
                  </a:lnTo>
                  <a:lnTo>
                    <a:pt x="28" y="43"/>
                  </a:lnTo>
                  <a:lnTo>
                    <a:pt x="33" y="50"/>
                  </a:lnTo>
                  <a:lnTo>
                    <a:pt x="38" y="58"/>
                  </a:lnTo>
                  <a:lnTo>
                    <a:pt x="42" y="65"/>
                  </a:lnTo>
                  <a:lnTo>
                    <a:pt x="48" y="72"/>
                  </a:lnTo>
                  <a:lnTo>
                    <a:pt x="52" y="80"/>
                  </a:lnTo>
                  <a:lnTo>
                    <a:pt x="58" y="87"/>
                  </a:lnTo>
                  <a:lnTo>
                    <a:pt x="63" y="94"/>
                  </a:lnTo>
                  <a:lnTo>
                    <a:pt x="68" y="101"/>
                  </a:lnTo>
                  <a:lnTo>
                    <a:pt x="74" y="108"/>
                  </a:lnTo>
                  <a:lnTo>
                    <a:pt x="80" y="114"/>
                  </a:lnTo>
                  <a:lnTo>
                    <a:pt x="86" y="120"/>
                  </a:lnTo>
                  <a:lnTo>
                    <a:pt x="92" y="127"/>
                  </a:lnTo>
                  <a:lnTo>
                    <a:pt x="98" y="132"/>
                  </a:lnTo>
                  <a:lnTo>
                    <a:pt x="105" y="138"/>
                  </a:lnTo>
                  <a:lnTo>
                    <a:pt x="111" y="144"/>
                  </a:lnTo>
                  <a:lnTo>
                    <a:pt x="118" y="148"/>
                  </a:lnTo>
                  <a:lnTo>
                    <a:pt x="125" y="153"/>
                  </a:lnTo>
                  <a:lnTo>
                    <a:pt x="133" y="158"/>
                  </a:lnTo>
                  <a:lnTo>
                    <a:pt x="140" y="161"/>
                  </a:lnTo>
                  <a:lnTo>
                    <a:pt x="148" y="165"/>
                  </a:lnTo>
                  <a:lnTo>
                    <a:pt x="156" y="168"/>
                  </a:lnTo>
                  <a:lnTo>
                    <a:pt x="165" y="170"/>
                  </a:lnTo>
                  <a:lnTo>
                    <a:pt x="174" y="173"/>
                  </a:lnTo>
                  <a:lnTo>
                    <a:pt x="182" y="174"/>
                  </a:lnTo>
                  <a:lnTo>
                    <a:pt x="192" y="176"/>
                  </a:lnTo>
                  <a:lnTo>
                    <a:pt x="202" y="17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2" name="Freeform 61">
              <a:extLst>
                <a:ext uri="{FF2B5EF4-FFF2-40B4-BE49-F238E27FC236}">
                  <a16:creationId xmlns:a16="http://schemas.microsoft.com/office/drawing/2014/main" id="{4D067C39-584A-082B-50C7-99EA60409827}"/>
                </a:ext>
              </a:extLst>
            </p:cNvPr>
            <p:cNvSpPr>
              <a:spLocks/>
            </p:cNvSpPr>
            <p:nvPr/>
          </p:nvSpPr>
          <p:spPr bwMode="auto">
            <a:xfrm>
              <a:off x="1419" y="2416"/>
              <a:ext cx="782" cy="163"/>
            </a:xfrm>
            <a:custGeom>
              <a:avLst/>
              <a:gdLst>
                <a:gd name="T0" fmla="*/ 0 w 782"/>
                <a:gd name="T1" fmla="*/ 35 h 163"/>
                <a:gd name="T2" fmla="*/ 22 w 782"/>
                <a:gd name="T3" fmla="*/ 74 h 163"/>
                <a:gd name="T4" fmla="*/ 37 w 782"/>
                <a:gd name="T5" fmla="*/ 90 h 163"/>
                <a:gd name="T6" fmla="*/ 54 w 782"/>
                <a:gd name="T7" fmla="*/ 105 h 163"/>
                <a:gd name="T8" fmla="*/ 73 w 782"/>
                <a:gd name="T9" fmla="*/ 118 h 163"/>
                <a:gd name="T10" fmla="*/ 95 w 782"/>
                <a:gd name="T11" fmla="*/ 129 h 163"/>
                <a:gd name="T12" fmla="*/ 118 w 782"/>
                <a:gd name="T13" fmla="*/ 139 h 163"/>
                <a:gd name="T14" fmla="*/ 142 w 782"/>
                <a:gd name="T15" fmla="*/ 146 h 163"/>
                <a:gd name="T16" fmla="*/ 169 w 782"/>
                <a:gd name="T17" fmla="*/ 152 h 163"/>
                <a:gd name="T18" fmla="*/ 196 w 782"/>
                <a:gd name="T19" fmla="*/ 157 h 163"/>
                <a:gd name="T20" fmla="*/ 224 w 782"/>
                <a:gd name="T21" fmla="*/ 160 h 163"/>
                <a:gd name="T22" fmla="*/ 254 w 782"/>
                <a:gd name="T23" fmla="*/ 162 h 163"/>
                <a:gd name="T24" fmla="*/ 284 w 782"/>
                <a:gd name="T25" fmla="*/ 162 h 163"/>
                <a:gd name="T26" fmla="*/ 315 w 782"/>
                <a:gd name="T27" fmla="*/ 161 h 163"/>
                <a:gd name="T28" fmla="*/ 346 w 782"/>
                <a:gd name="T29" fmla="*/ 159 h 163"/>
                <a:gd name="T30" fmla="*/ 377 w 782"/>
                <a:gd name="T31" fmla="*/ 156 h 163"/>
                <a:gd name="T32" fmla="*/ 409 w 782"/>
                <a:gd name="T33" fmla="*/ 151 h 163"/>
                <a:gd name="T34" fmla="*/ 441 w 782"/>
                <a:gd name="T35" fmla="*/ 146 h 163"/>
                <a:gd name="T36" fmla="*/ 472 w 782"/>
                <a:gd name="T37" fmla="*/ 140 h 163"/>
                <a:gd name="T38" fmla="*/ 503 w 782"/>
                <a:gd name="T39" fmla="*/ 132 h 163"/>
                <a:gd name="T40" fmla="*/ 533 w 782"/>
                <a:gd name="T41" fmla="*/ 124 h 163"/>
                <a:gd name="T42" fmla="*/ 563 w 782"/>
                <a:gd name="T43" fmla="*/ 116 h 163"/>
                <a:gd name="T44" fmla="*/ 592 w 782"/>
                <a:gd name="T45" fmla="*/ 106 h 163"/>
                <a:gd name="T46" fmla="*/ 619 w 782"/>
                <a:gd name="T47" fmla="*/ 96 h 163"/>
                <a:gd name="T48" fmla="*/ 645 w 782"/>
                <a:gd name="T49" fmla="*/ 85 h 163"/>
                <a:gd name="T50" fmla="*/ 671 w 782"/>
                <a:gd name="T51" fmla="*/ 74 h 163"/>
                <a:gd name="T52" fmla="*/ 694 w 782"/>
                <a:gd name="T53" fmla="*/ 62 h 163"/>
                <a:gd name="T54" fmla="*/ 715 w 782"/>
                <a:gd name="T55" fmla="*/ 50 h 163"/>
                <a:gd name="T56" fmla="*/ 735 w 782"/>
                <a:gd name="T57" fmla="*/ 38 h 163"/>
                <a:gd name="T58" fmla="*/ 753 w 782"/>
                <a:gd name="T59" fmla="*/ 25 h 163"/>
                <a:gd name="T60" fmla="*/ 768 w 782"/>
                <a:gd name="T61" fmla="*/ 12 h 163"/>
                <a:gd name="T62" fmla="*/ 781 w 782"/>
                <a:gd name="T63" fmla="*/ 0 h 1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2" h="163">
                  <a:moveTo>
                    <a:pt x="0" y="35"/>
                  </a:moveTo>
                  <a:lnTo>
                    <a:pt x="22" y="74"/>
                  </a:lnTo>
                  <a:lnTo>
                    <a:pt x="37" y="90"/>
                  </a:lnTo>
                  <a:lnTo>
                    <a:pt x="54" y="105"/>
                  </a:lnTo>
                  <a:lnTo>
                    <a:pt x="73" y="118"/>
                  </a:lnTo>
                  <a:lnTo>
                    <a:pt x="95" y="129"/>
                  </a:lnTo>
                  <a:lnTo>
                    <a:pt x="118" y="139"/>
                  </a:lnTo>
                  <a:lnTo>
                    <a:pt x="142" y="146"/>
                  </a:lnTo>
                  <a:lnTo>
                    <a:pt x="169" y="152"/>
                  </a:lnTo>
                  <a:lnTo>
                    <a:pt x="196" y="157"/>
                  </a:lnTo>
                  <a:lnTo>
                    <a:pt x="224" y="160"/>
                  </a:lnTo>
                  <a:lnTo>
                    <a:pt x="254" y="162"/>
                  </a:lnTo>
                  <a:lnTo>
                    <a:pt x="284" y="162"/>
                  </a:lnTo>
                  <a:lnTo>
                    <a:pt x="315" y="161"/>
                  </a:lnTo>
                  <a:lnTo>
                    <a:pt x="346" y="159"/>
                  </a:lnTo>
                  <a:lnTo>
                    <a:pt x="377" y="156"/>
                  </a:lnTo>
                  <a:lnTo>
                    <a:pt x="409" y="151"/>
                  </a:lnTo>
                  <a:lnTo>
                    <a:pt x="441" y="146"/>
                  </a:lnTo>
                  <a:lnTo>
                    <a:pt x="472" y="140"/>
                  </a:lnTo>
                  <a:lnTo>
                    <a:pt x="503" y="132"/>
                  </a:lnTo>
                  <a:lnTo>
                    <a:pt x="533" y="124"/>
                  </a:lnTo>
                  <a:lnTo>
                    <a:pt x="563" y="116"/>
                  </a:lnTo>
                  <a:lnTo>
                    <a:pt x="592" y="106"/>
                  </a:lnTo>
                  <a:lnTo>
                    <a:pt x="619" y="96"/>
                  </a:lnTo>
                  <a:lnTo>
                    <a:pt x="645" y="85"/>
                  </a:lnTo>
                  <a:lnTo>
                    <a:pt x="671" y="74"/>
                  </a:lnTo>
                  <a:lnTo>
                    <a:pt x="694" y="62"/>
                  </a:lnTo>
                  <a:lnTo>
                    <a:pt x="715" y="50"/>
                  </a:lnTo>
                  <a:lnTo>
                    <a:pt x="735" y="38"/>
                  </a:lnTo>
                  <a:lnTo>
                    <a:pt x="753" y="25"/>
                  </a:lnTo>
                  <a:lnTo>
                    <a:pt x="768" y="12"/>
                  </a:lnTo>
                  <a:lnTo>
                    <a:pt x="78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3" name="Freeform 62">
              <a:extLst>
                <a:ext uri="{FF2B5EF4-FFF2-40B4-BE49-F238E27FC236}">
                  <a16:creationId xmlns:a16="http://schemas.microsoft.com/office/drawing/2014/main" id="{EC262EF2-1909-50A5-B171-96A413B75480}"/>
                </a:ext>
              </a:extLst>
            </p:cNvPr>
            <p:cNvSpPr>
              <a:spLocks/>
            </p:cNvSpPr>
            <p:nvPr/>
          </p:nvSpPr>
          <p:spPr bwMode="auto">
            <a:xfrm>
              <a:off x="1049" y="2262"/>
              <a:ext cx="88" cy="131"/>
            </a:xfrm>
            <a:custGeom>
              <a:avLst/>
              <a:gdLst>
                <a:gd name="T0" fmla="*/ 3 w 88"/>
                <a:gd name="T1" fmla="*/ 0 h 131"/>
                <a:gd name="T2" fmla="*/ 1 w 88"/>
                <a:gd name="T3" fmla="*/ 11 h 131"/>
                <a:gd name="T4" fmla="*/ 0 w 88"/>
                <a:gd name="T5" fmla="*/ 17 h 131"/>
                <a:gd name="T6" fmla="*/ 0 w 88"/>
                <a:gd name="T7" fmla="*/ 22 h 131"/>
                <a:gd name="T8" fmla="*/ 1 w 88"/>
                <a:gd name="T9" fmla="*/ 27 h 131"/>
                <a:gd name="T10" fmla="*/ 1 w 88"/>
                <a:gd name="T11" fmla="*/ 32 h 131"/>
                <a:gd name="T12" fmla="*/ 3 w 88"/>
                <a:gd name="T13" fmla="*/ 36 h 131"/>
                <a:gd name="T14" fmla="*/ 4 w 88"/>
                <a:gd name="T15" fmla="*/ 40 h 131"/>
                <a:gd name="T16" fmla="*/ 6 w 88"/>
                <a:gd name="T17" fmla="*/ 45 h 131"/>
                <a:gd name="T18" fmla="*/ 8 w 88"/>
                <a:gd name="T19" fmla="*/ 49 h 131"/>
                <a:gd name="T20" fmla="*/ 11 w 88"/>
                <a:gd name="T21" fmla="*/ 52 h 131"/>
                <a:gd name="T22" fmla="*/ 14 w 88"/>
                <a:gd name="T23" fmla="*/ 56 h 131"/>
                <a:gd name="T24" fmla="*/ 17 w 88"/>
                <a:gd name="T25" fmla="*/ 60 h 131"/>
                <a:gd name="T26" fmla="*/ 20 w 88"/>
                <a:gd name="T27" fmla="*/ 64 h 131"/>
                <a:gd name="T28" fmla="*/ 23 w 88"/>
                <a:gd name="T29" fmla="*/ 67 h 131"/>
                <a:gd name="T30" fmla="*/ 27 w 88"/>
                <a:gd name="T31" fmla="*/ 70 h 131"/>
                <a:gd name="T32" fmla="*/ 31 w 88"/>
                <a:gd name="T33" fmla="*/ 74 h 131"/>
                <a:gd name="T34" fmla="*/ 35 w 88"/>
                <a:gd name="T35" fmla="*/ 77 h 131"/>
                <a:gd name="T36" fmla="*/ 39 w 88"/>
                <a:gd name="T37" fmla="*/ 80 h 131"/>
                <a:gd name="T38" fmla="*/ 43 w 88"/>
                <a:gd name="T39" fmla="*/ 84 h 131"/>
                <a:gd name="T40" fmla="*/ 47 w 88"/>
                <a:gd name="T41" fmla="*/ 87 h 131"/>
                <a:gd name="T42" fmla="*/ 51 w 88"/>
                <a:gd name="T43" fmla="*/ 91 h 131"/>
                <a:gd name="T44" fmla="*/ 55 w 88"/>
                <a:gd name="T45" fmla="*/ 94 h 131"/>
                <a:gd name="T46" fmla="*/ 59 w 88"/>
                <a:gd name="T47" fmla="*/ 98 h 131"/>
                <a:gd name="T48" fmla="*/ 63 w 88"/>
                <a:gd name="T49" fmla="*/ 101 h 131"/>
                <a:gd name="T50" fmla="*/ 67 w 88"/>
                <a:gd name="T51" fmla="*/ 105 h 131"/>
                <a:gd name="T52" fmla="*/ 70 w 88"/>
                <a:gd name="T53" fmla="*/ 109 h 131"/>
                <a:gd name="T54" fmla="*/ 74 w 88"/>
                <a:gd name="T55" fmla="*/ 113 h 131"/>
                <a:gd name="T56" fmla="*/ 77 w 88"/>
                <a:gd name="T57" fmla="*/ 117 h 131"/>
                <a:gd name="T58" fmla="*/ 81 w 88"/>
                <a:gd name="T59" fmla="*/ 121 h 131"/>
                <a:gd name="T60" fmla="*/ 84 w 88"/>
                <a:gd name="T61" fmla="*/ 125 h 131"/>
                <a:gd name="T62" fmla="*/ 87 w 88"/>
                <a:gd name="T63" fmla="*/ 130 h 1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8" h="131">
                  <a:moveTo>
                    <a:pt x="3" y="0"/>
                  </a:moveTo>
                  <a:lnTo>
                    <a:pt x="1" y="11"/>
                  </a:lnTo>
                  <a:lnTo>
                    <a:pt x="0" y="17"/>
                  </a:lnTo>
                  <a:lnTo>
                    <a:pt x="0" y="22"/>
                  </a:lnTo>
                  <a:lnTo>
                    <a:pt x="1" y="27"/>
                  </a:lnTo>
                  <a:lnTo>
                    <a:pt x="1" y="32"/>
                  </a:lnTo>
                  <a:lnTo>
                    <a:pt x="3" y="36"/>
                  </a:lnTo>
                  <a:lnTo>
                    <a:pt x="4" y="40"/>
                  </a:lnTo>
                  <a:lnTo>
                    <a:pt x="6" y="45"/>
                  </a:lnTo>
                  <a:lnTo>
                    <a:pt x="8" y="49"/>
                  </a:lnTo>
                  <a:lnTo>
                    <a:pt x="11" y="52"/>
                  </a:lnTo>
                  <a:lnTo>
                    <a:pt x="14" y="56"/>
                  </a:lnTo>
                  <a:lnTo>
                    <a:pt x="17" y="60"/>
                  </a:lnTo>
                  <a:lnTo>
                    <a:pt x="20" y="64"/>
                  </a:lnTo>
                  <a:lnTo>
                    <a:pt x="23" y="67"/>
                  </a:lnTo>
                  <a:lnTo>
                    <a:pt x="27" y="70"/>
                  </a:lnTo>
                  <a:lnTo>
                    <a:pt x="31" y="74"/>
                  </a:lnTo>
                  <a:lnTo>
                    <a:pt x="35" y="77"/>
                  </a:lnTo>
                  <a:lnTo>
                    <a:pt x="39" y="80"/>
                  </a:lnTo>
                  <a:lnTo>
                    <a:pt x="43" y="84"/>
                  </a:lnTo>
                  <a:lnTo>
                    <a:pt x="47" y="87"/>
                  </a:lnTo>
                  <a:lnTo>
                    <a:pt x="51" y="91"/>
                  </a:lnTo>
                  <a:lnTo>
                    <a:pt x="55" y="94"/>
                  </a:lnTo>
                  <a:lnTo>
                    <a:pt x="59" y="98"/>
                  </a:lnTo>
                  <a:lnTo>
                    <a:pt x="63" y="101"/>
                  </a:lnTo>
                  <a:lnTo>
                    <a:pt x="67" y="105"/>
                  </a:lnTo>
                  <a:lnTo>
                    <a:pt x="70" y="109"/>
                  </a:lnTo>
                  <a:lnTo>
                    <a:pt x="74" y="113"/>
                  </a:lnTo>
                  <a:lnTo>
                    <a:pt x="77" y="117"/>
                  </a:lnTo>
                  <a:lnTo>
                    <a:pt x="81" y="121"/>
                  </a:lnTo>
                  <a:lnTo>
                    <a:pt x="84" y="125"/>
                  </a:lnTo>
                  <a:lnTo>
                    <a:pt x="87" y="1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4" name="Freeform 63">
              <a:extLst>
                <a:ext uri="{FF2B5EF4-FFF2-40B4-BE49-F238E27FC236}">
                  <a16:creationId xmlns:a16="http://schemas.microsoft.com/office/drawing/2014/main" id="{FB8A0BDA-840F-991B-42CC-6ED79366ADE7}"/>
                </a:ext>
              </a:extLst>
            </p:cNvPr>
            <p:cNvSpPr>
              <a:spLocks/>
            </p:cNvSpPr>
            <p:nvPr/>
          </p:nvSpPr>
          <p:spPr bwMode="auto">
            <a:xfrm>
              <a:off x="3467" y="2899"/>
              <a:ext cx="664" cy="276"/>
            </a:xfrm>
            <a:custGeom>
              <a:avLst/>
              <a:gdLst>
                <a:gd name="T0" fmla="*/ 15 w 664"/>
                <a:gd name="T1" fmla="*/ 5 h 276"/>
                <a:gd name="T2" fmla="*/ 32 w 664"/>
                <a:gd name="T3" fmla="*/ 9 h 276"/>
                <a:gd name="T4" fmla="*/ 50 w 664"/>
                <a:gd name="T5" fmla="*/ 11 h 276"/>
                <a:gd name="T6" fmla="*/ 68 w 664"/>
                <a:gd name="T7" fmla="*/ 14 h 276"/>
                <a:gd name="T8" fmla="*/ 87 w 664"/>
                <a:gd name="T9" fmla="*/ 17 h 276"/>
                <a:gd name="T10" fmla="*/ 107 w 664"/>
                <a:gd name="T11" fmla="*/ 19 h 276"/>
                <a:gd name="T12" fmla="*/ 126 w 664"/>
                <a:gd name="T13" fmla="*/ 21 h 276"/>
                <a:gd name="T14" fmla="*/ 146 w 664"/>
                <a:gd name="T15" fmla="*/ 24 h 276"/>
                <a:gd name="T16" fmla="*/ 165 w 664"/>
                <a:gd name="T17" fmla="*/ 27 h 276"/>
                <a:gd name="T18" fmla="*/ 184 w 664"/>
                <a:gd name="T19" fmla="*/ 31 h 276"/>
                <a:gd name="T20" fmla="*/ 203 w 664"/>
                <a:gd name="T21" fmla="*/ 35 h 276"/>
                <a:gd name="T22" fmla="*/ 221 w 664"/>
                <a:gd name="T23" fmla="*/ 39 h 276"/>
                <a:gd name="T24" fmla="*/ 238 w 664"/>
                <a:gd name="T25" fmla="*/ 45 h 276"/>
                <a:gd name="T26" fmla="*/ 255 w 664"/>
                <a:gd name="T27" fmla="*/ 53 h 276"/>
                <a:gd name="T28" fmla="*/ 270 w 664"/>
                <a:gd name="T29" fmla="*/ 61 h 276"/>
                <a:gd name="T30" fmla="*/ 284 w 664"/>
                <a:gd name="T31" fmla="*/ 71 h 276"/>
                <a:gd name="T32" fmla="*/ 309 w 664"/>
                <a:gd name="T33" fmla="*/ 92 h 276"/>
                <a:gd name="T34" fmla="*/ 324 w 664"/>
                <a:gd name="T35" fmla="*/ 107 h 276"/>
                <a:gd name="T36" fmla="*/ 339 w 664"/>
                <a:gd name="T37" fmla="*/ 121 h 276"/>
                <a:gd name="T38" fmla="*/ 354 w 664"/>
                <a:gd name="T39" fmla="*/ 136 h 276"/>
                <a:gd name="T40" fmla="*/ 368 w 664"/>
                <a:gd name="T41" fmla="*/ 151 h 276"/>
                <a:gd name="T42" fmla="*/ 382 w 664"/>
                <a:gd name="T43" fmla="*/ 165 h 276"/>
                <a:gd name="T44" fmla="*/ 396 w 664"/>
                <a:gd name="T45" fmla="*/ 178 h 276"/>
                <a:gd name="T46" fmla="*/ 411 w 664"/>
                <a:gd name="T47" fmla="*/ 191 h 276"/>
                <a:gd name="T48" fmla="*/ 426 w 664"/>
                <a:gd name="T49" fmla="*/ 204 h 276"/>
                <a:gd name="T50" fmla="*/ 441 w 664"/>
                <a:gd name="T51" fmla="*/ 215 h 276"/>
                <a:gd name="T52" fmla="*/ 457 w 664"/>
                <a:gd name="T53" fmla="*/ 226 h 276"/>
                <a:gd name="T54" fmla="*/ 475 w 664"/>
                <a:gd name="T55" fmla="*/ 236 h 276"/>
                <a:gd name="T56" fmla="*/ 493 w 664"/>
                <a:gd name="T57" fmla="*/ 244 h 276"/>
                <a:gd name="T58" fmla="*/ 512 w 664"/>
                <a:gd name="T59" fmla="*/ 251 h 276"/>
                <a:gd name="T60" fmla="*/ 533 w 664"/>
                <a:gd name="T61" fmla="*/ 257 h 276"/>
                <a:gd name="T62" fmla="*/ 553 w 664"/>
                <a:gd name="T63" fmla="*/ 261 h 276"/>
                <a:gd name="T64" fmla="*/ 562 w 664"/>
                <a:gd name="T65" fmla="*/ 264 h 276"/>
                <a:gd name="T66" fmla="*/ 572 w 664"/>
                <a:gd name="T67" fmla="*/ 266 h 276"/>
                <a:gd name="T68" fmla="*/ 581 w 664"/>
                <a:gd name="T69" fmla="*/ 269 h 276"/>
                <a:gd name="T70" fmla="*/ 591 w 664"/>
                <a:gd name="T71" fmla="*/ 271 h 276"/>
                <a:gd name="T72" fmla="*/ 600 w 664"/>
                <a:gd name="T73" fmla="*/ 273 h 276"/>
                <a:gd name="T74" fmla="*/ 609 w 664"/>
                <a:gd name="T75" fmla="*/ 274 h 276"/>
                <a:gd name="T76" fmla="*/ 618 w 664"/>
                <a:gd name="T77" fmla="*/ 275 h 276"/>
                <a:gd name="T78" fmla="*/ 626 w 664"/>
                <a:gd name="T79" fmla="*/ 274 h 276"/>
                <a:gd name="T80" fmla="*/ 634 w 664"/>
                <a:gd name="T81" fmla="*/ 272 h 276"/>
                <a:gd name="T82" fmla="*/ 641 w 664"/>
                <a:gd name="T83" fmla="*/ 269 h 276"/>
                <a:gd name="T84" fmla="*/ 647 w 664"/>
                <a:gd name="T85" fmla="*/ 264 h 276"/>
                <a:gd name="T86" fmla="*/ 652 w 664"/>
                <a:gd name="T87" fmla="*/ 257 h 276"/>
                <a:gd name="T88" fmla="*/ 657 w 664"/>
                <a:gd name="T89" fmla="*/ 248 h 276"/>
                <a:gd name="T90" fmla="*/ 660 w 664"/>
                <a:gd name="T91" fmla="*/ 237 h 276"/>
                <a:gd name="T92" fmla="*/ 663 w 664"/>
                <a:gd name="T93" fmla="*/ 224 h 2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64" h="276">
                  <a:moveTo>
                    <a:pt x="0" y="0"/>
                  </a:moveTo>
                  <a:lnTo>
                    <a:pt x="15" y="5"/>
                  </a:lnTo>
                  <a:lnTo>
                    <a:pt x="23" y="7"/>
                  </a:lnTo>
                  <a:lnTo>
                    <a:pt x="32" y="9"/>
                  </a:lnTo>
                  <a:lnTo>
                    <a:pt x="41" y="10"/>
                  </a:lnTo>
                  <a:lnTo>
                    <a:pt x="50" y="11"/>
                  </a:lnTo>
                  <a:lnTo>
                    <a:pt x="59" y="13"/>
                  </a:lnTo>
                  <a:lnTo>
                    <a:pt x="68" y="14"/>
                  </a:lnTo>
                  <a:lnTo>
                    <a:pt x="77" y="16"/>
                  </a:lnTo>
                  <a:lnTo>
                    <a:pt x="87" y="17"/>
                  </a:lnTo>
                  <a:lnTo>
                    <a:pt x="97" y="18"/>
                  </a:lnTo>
                  <a:lnTo>
                    <a:pt x="107" y="19"/>
                  </a:lnTo>
                  <a:lnTo>
                    <a:pt x="116" y="20"/>
                  </a:lnTo>
                  <a:lnTo>
                    <a:pt x="126" y="21"/>
                  </a:lnTo>
                  <a:lnTo>
                    <a:pt x="136" y="23"/>
                  </a:lnTo>
                  <a:lnTo>
                    <a:pt x="146" y="24"/>
                  </a:lnTo>
                  <a:lnTo>
                    <a:pt x="155" y="25"/>
                  </a:lnTo>
                  <a:lnTo>
                    <a:pt x="165" y="27"/>
                  </a:lnTo>
                  <a:lnTo>
                    <a:pt x="175" y="29"/>
                  </a:lnTo>
                  <a:lnTo>
                    <a:pt x="184" y="31"/>
                  </a:lnTo>
                  <a:lnTo>
                    <a:pt x="194" y="33"/>
                  </a:lnTo>
                  <a:lnTo>
                    <a:pt x="203" y="35"/>
                  </a:lnTo>
                  <a:lnTo>
                    <a:pt x="212" y="37"/>
                  </a:lnTo>
                  <a:lnTo>
                    <a:pt x="221" y="39"/>
                  </a:lnTo>
                  <a:lnTo>
                    <a:pt x="230" y="42"/>
                  </a:lnTo>
                  <a:lnTo>
                    <a:pt x="238" y="45"/>
                  </a:lnTo>
                  <a:lnTo>
                    <a:pt x="247" y="49"/>
                  </a:lnTo>
                  <a:lnTo>
                    <a:pt x="255" y="53"/>
                  </a:lnTo>
                  <a:lnTo>
                    <a:pt x="262" y="57"/>
                  </a:lnTo>
                  <a:lnTo>
                    <a:pt x="270" y="61"/>
                  </a:lnTo>
                  <a:lnTo>
                    <a:pt x="277" y="66"/>
                  </a:lnTo>
                  <a:lnTo>
                    <a:pt x="284" y="71"/>
                  </a:lnTo>
                  <a:lnTo>
                    <a:pt x="301" y="85"/>
                  </a:lnTo>
                  <a:lnTo>
                    <a:pt x="309" y="92"/>
                  </a:lnTo>
                  <a:lnTo>
                    <a:pt x="317" y="99"/>
                  </a:lnTo>
                  <a:lnTo>
                    <a:pt x="324" y="107"/>
                  </a:lnTo>
                  <a:lnTo>
                    <a:pt x="332" y="114"/>
                  </a:lnTo>
                  <a:lnTo>
                    <a:pt x="339" y="121"/>
                  </a:lnTo>
                  <a:lnTo>
                    <a:pt x="347" y="129"/>
                  </a:lnTo>
                  <a:lnTo>
                    <a:pt x="354" y="136"/>
                  </a:lnTo>
                  <a:lnTo>
                    <a:pt x="361" y="143"/>
                  </a:lnTo>
                  <a:lnTo>
                    <a:pt x="368" y="151"/>
                  </a:lnTo>
                  <a:lnTo>
                    <a:pt x="375" y="157"/>
                  </a:lnTo>
                  <a:lnTo>
                    <a:pt x="382" y="165"/>
                  </a:lnTo>
                  <a:lnTo>
                    <a:pt x="389" y="171"/>
                  </a:lnTo>
                  <a:lnTo>
                    <a:pt x="396" y="178"/>
                  </a:lnTo>
                  <a:lnTo>
                    <a:pt x="404" y="185"/>
                  </a:lnTo>
                  <a:lnTo>
                    <a:pt x="411" y="191"/>
                  </a:lnTo>
                  <a:lnTo>
                    <a:pt x="418" y="198"/>
                  </a:lnTo>
                  <a:lnTo>
                    <a:pt x="426" y="204"/>
                  </a:lnTo>
                  <a:lnTo>
                    <a:pt x="433" y="210"/>
                  </a:lnTo>
                  <a:lnTo>
                    <a:pt x="441" y="215"/>
                  </a:lnTo>
                  <a:lnTo>
                    <a:pt x="449" y="221"/>
                  </a:lnTo>
                  <a:lnTo>
                    <a:pt x="457" y="226"/>
                  </a:lnTo>
                  <a:lnTo>
                    <a:pt x="466" y="231"/>
                  </a:lnTo>
                  <a:lnTo>
                    <a:pt x="475" y="236"/>
                  </a:lnTo>
                  <a:lnTo>
                    <a:pt x="483" y="240"/>
                  </a:lnTo>
                  <a:lnTo>
                    <a:pt x="493" y="244"/>
                  </a:lnTo>
                  <a:lnTo>
                    <a:pt x="502" y="248"/>
                  </a:lnTo>
                  <a:lnTo>
                    <a:pt x="512" y="251"/>
                  </a:lnTo>
                  <a:lnTo>
                    <a:pt x="522" y="255"/>
                  </a:lnTo>
                  <a:lnTo>
                    <a:pt x="533" y="257"/>
                  </a:lnTo>
                  <a:lnTo>
                    <a:pt x="544" y="260"/>
                  </a:lnTo>
                  <a:lnTo>
                    <a:pt x="553" y="261"/>
                  </a:lnTo>
                  <a:lnTo>
                    <a:pt x="558" y="263"/>
                  </a:lnTo>
                  <a:lnTo>
                    <a:pt x="562" y="264"/>
                  </a:lnTo>
                  <a:lnTo>
                    <a:pt x="567" y="265"/>
                  </a:lnTo>
                  <a:lnTo>
                    <a:pt x="572" y="266"/>
                  </a:lnTo>
                  <a:lnTo>
                    <a:pt x="577" y="268"/>
                  </a:lnTo>
                  <a:lnTo>
                    <a:pt x="581" y="269"/>
                  </a:lnTo>
                  <a:lnTo>
                    <a:pt x="586" y="270"/>
                  </a:lnTo>
                  <a:lnTo>
                    <a:pt x="591" y="271"/>
                  </a:lnTo>
                  <a:lnTo>
                    <a:pt x="595" y="272"/>
                  </a:lnTo>
                  <a:lnTo>
                    <a:pt x="600" y="273"/>
                  </a:lnTo>
                  <a:lnTo>
                    <a:pt x="605" y="273"/>
                  </a:lnTo>
                  <a:lnTo>
                    <a:pt x="609" y="274"/>
                  </a:lnTo>
                  <a:lnTo>
                    <a:pt x="613" y="275"/>
                  </a:lnTo>
                  <a:lnTo>
                    <a:pt x="618" y="275"/>
                  </a:lnTo>
                  <a:lnTo>
                    <a:pt x="622" y="274"/>
                  </a:lnTo>
                  <a:lnTo>
                    <a:pt x="626" y="274"/>
                  </a:lnTo>
                  <a:lnTo>
                    <a:pt x="630" y="273"/>
                  </a:lnTo>
                  <a:lnTo>
                    <a:pt x="634" y="272"/>
                  </a:lnTo>
                  <a:lnTo>
                    <a:pt x="637" y="271"/>
                  </a:lnTo>
                  <a:lnTo>
                    <a:pt x="641" y="269"/>
                  </a:lnTo>
                  <a:lnTo>
                    <a:pt x="644" y="267"/>
                  </a:lnTo>
                  <a:lnTo>
                    <a:pt x="647" y="264"/>
                  </a:lnTo>
                  <a:lnTo>
                    <a:pt x="650" y="261"/>
                  </a:lnTo>
                  <a:lnTo>
                    <a:pt x="652" y="257"/>
                  </a:lnTo>
                  <a:lnTo>
                    <a:pt x="655" y="253"/>
                  </a:lnTo>
                  <a:lnTo>
                    <a:pt x="657" y="248"/>
                  </a:lnTo>
                  <a:lnTo>
                    <a:pt x="659" y="243"/>
                  </a:lnTo>
                  <a:lnTo>
                    <a:pt x="660" y="237"/>
                  </a:lnTo>
                  <a:lnTo>
                    <a:pt x="661" y="231"/>
                  </a:lnTo>
                  <a:lnTo>
                    <a:pt x="663" y="22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5" name="Freeform 64">
              <a:extLst>
                <a:ext uri="{FF2B5EF4-FFF2-40B4-BE49-F238E27FC236}">
                  <a16:creationId xmlns:a16="http://schemas.microsoft.com/office/drawing/2014/main" id="{62E7B9B0-B373-CC48-71BC-6608E8E05F1A}"/>
                </a:ext>
              </a:extLst>
            </p:cNvPr>
            <p:cNvSpPr>
              <a:spLocks/>
            </p:cNvSpPr>
            <p:nvPr/>
          </p:nvSpPr>
          <p:spPr bwMode="auto">
            <a:xfrm>
              <a:off x="4118" y="3029"/>
              <a:ext cx="226" cy="86"/>
            </a:xfrm>
            <a:custGeom>
              <a:avLst/>
              <a:gdLst>
                <a:gd name="T0" fmla="*/ 0 w 226"/>
                <a:gd name="T1" fmla="*/ 83 h 86"/>
                <a:gd name="T2" fmla="*/ 15 w 226"/>
                <a:gd name="T3" fmla="*/ 83 h 86"/>
                <a:gd name="T4" fmla="*/ 24 w 226"/>
                <a:gd name="T5" fmla="*/ 84 h 86"/>
                <a:gd name="T6" fmla="*/ 32 w 226"/>
                <a:gd name="T7" fmla="*/ 84 h 86"/>
                <a:gd name="T8" fmla="*/ 40 w 226"/>
                <a:gd name="T9" fmla="*/ 85 h 86"/>
                <a:gd name="T10" fmla="*/ 48 w 226"/>
                <a:gd name="T11" fmla="*/ 85 h 86"/>
                <a:gd name="T12" fmla="*/ 56 w 226"/>
                <a:gd name="T13" fmla="*/ 85 h 86"/>
                <a:gd name="T14" fmla="*/ 65 w 226"/>
                <a:gd name="T15" fmla="*/ 85 h 86"/>
                <a:gd name="T16" fmla="*/ 73 w 226"/>
                <a:gd name="T17" fmla="*/ 85 h 86"/>
                <a:gd name="T18" fmla="*/ 81 w 226"/>
                <a:gd name="T19" fmla="*/ 85 h 86"/>
                <a:gd name="T20" fmla="*/ 90 w 226"/>
                <a:gd name="T21" fmla="*/ 85 h 86"/>
                <a:gd name="T22" fmla="*/ 98 w 226"/>
                <a:gd name="T23" fmla="*/ 84 h 86"/>
                <a:gd name="T24" fmla="*/ 106 w 226"/>
                <a:gd name="T25" fmla="*/ 83 h 86"/>
                <a:gd name="T26" fmla="*/ 114 w 226"/>
                <a:gd name="T27" fmla="*/ 82 h 86"/>
                <a:gd name="T28" fmla="*/ 122 w 226"/>
                <a:gd name="T29" fmla="*/ 81 h 86"/>
                <a:gd name="T30" fmla="*/ 130 w 226"/>
                <a:gd name="T31" fmla="*/ 79 h 86"/>
                <a:gd name="T32" fmla="*/ 137 w 226"/>
                <a:gd name="T33" fmla="*/ 77 h 86"/>
                <a:gd name="T34" fmla="*/ 145 w 226"/>
                <a:gd name="T35" fmla="*/ 75 h 86"/>
                <a:gd name="T36" fmla="*/ 152 w 226"/>
                <a:gd name="T37" fmla="*/ 73 h 86"/>
                <a:gd name="T38" fmla="*/ 159 w 226"/>
                <a:gd name="T39" fmla="*/ 70 h 86"/>
                <a:gd name="T40" fmla="*/ 166 w 226"/>
                <a:gd name="T41" fmla="*/ 67 h 86"/>
                <a:gd name="T42" fmla="*/ 173 w 226"/>
                <a:gd name="T43" fmla="*/ 63 h 86"/>
                <a:gd name="T44" fmla="*/ 179 w 226"/>
                <a:gd name="T45" fmla="*/ 59 h 86"/>
                <a:gd name="T46" fmla="*/ 186 w 226"/>
                <a:gd name="T47" fmla="*/ 55 h 86"/>
                <a:gd name="T48" fmla="*/ 192 w 226"/>
                <a:gd name="T49" fmla="*/ 49 h 86"/>
                <a:gd name="T50" fmla="*/ 197 w 226"/>
                <a:gd name="T51" fmla="*/ 44 h 86"/>
                <a:gd name="T52" fmla="*/ 202 w 226"/>
                <a:gd name="T53" fmla="*/ 38 h 86"/>
                <a:gd name="T54" fmla="*/ 208 w 226"/>
                <a:gd name="T55" fmla="*/ 31 h 86"/>
                <a:gd name="T56" fmla="*/ 212 w 226"/>
                <a:gd name="T57" fmla="*/ 24 h 86"/>
                <a:gd name="T58" fmla="*/ 217 w 226"/>
                <a:gd name="T59" fmla="*/ 17 h 86"/>
                <a:gd name="T60" fmla="*/ 221 w 226"/>
                <a:gd name="T61" fmla="*/ 9 h 86"/>
                <a:gd name="T62" fmla="*/ 225 w 226"/>
                <a:gd name="T63" fmla="*/ 0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6" h="86">
                  <a:moveTo>
                    <a:pt x="0" y="83"/>
                  </a:moveTo>
                  <a:lnTo>
                    <a:pt x="15" y="83"/>
                  </a:lnTo>
                  <a:lnTo>
                    <a:pt x="24" y="84"/>
                  </a:lnTo>
                  <a:lnTo>
                    <a:pt x="32" y="84"/>
                  </a:lnTo>
                  <a:lnTo>
                    <a:pt x="40" y="85"/>
                  </a:lnTo>
                  <a:lnTo>
                    <a:pt x="48" y="85"/>
                  </a:lnTo>
                  <a:lnTo>
                    <a:pt x="56" y="85"/>
                  </a:lnTo>
                  <a:lnTo>
                    <a:pt x="65" y="85"/>
                  </a:lnTo>
                  <a:lnTo>
                    <a:pt x="73" y="85"/>
                  </a:lnTo>
                  <a:lnTo>
                    <a:pt x="81" y="85"/>
                  </a:lnTo>
                  <a:lnTo>
                    <a:pt x="90" y="85"/>
                  </a:lnTo>
                  <a:lnTo>
                    <a:pt x="98" y="84"/>
                  </a:lnTo>
                  <a:lnTo>
                    <a:pt x="106" y="83"/>
                  </a:lnTo>
                  <a:lnTo>
                    <a:pt x="114" y="82"/>
                  </a:lnTo>
                  <a:lnTo>
                    <a:pt x="122" y="81"/>
                  </a:lnTo>
                  <a:lnTo>
                    <a:pt x="130" y="79"/>
                  </a:lnTo>
                  <a:lnTo>
                    <a:pt x="137" y="77"/>
                  </a:lnTo>
                  <a:lnTo>
                    <a:pt x="145" y="75"/>
                  </a:lnTo>
                  <a:lnTo>
                    <a:pt x="152" y="73"/>
                  </a:lnTo>
                  <a:lnTo>
                    <a:pt x="159" y="70"/>
                  </a:lnTo>
                  <a:lnTo>
                    <a:pt x="166" y="67"/>
                  </a:lnTo>
                  <a:lnTo>
                    <a:pt x="173" y="63"/>
                  </a:lnTo>
                  <a:lnTo>
                    <a:pt x="179" y="59"/>
                  </a:lnTo>
                  <a:lnTo>
                    <a:pt x="186" y="55"/>
                  </a:lnTo>
                  <a:lnTo>
                    <a:pt x="192" y="49"/>
                  </a:lnTo>
                  <a:lnTo>
                    <a:pt x="197" y="44"/>
                  </a:lnTo>
                  <a:lnTo>
                    <a:pt x="202" y="38"/>
                  </a:lnTo>
                  <a:lnTo>
                    <a:pt x="208" y="31"/>
                  </a:lnTo>
                  <a:lnTo>
                    <a:pt x="212" y="24"/>
                  </a:lnTo>
                  <a:lnTo>
                    <a:pt x="217" y="17"/>
                  </a:lnTo>
                  <a:lnTo>
                    <a:pt x="221" y="9"/>
                  </a:lnTo>
                  <a:lnTo>
                    <a:pt x="225"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6" name="Freeform 65">
              <a:extLst>
                <a:ext uri="{FF2B5EF4-FFF2-40B4-BE49-F238E27FC236}">
                  <a16:creationId xmlns:a16="http://schemas.microsoft.com/office/drawing/2014/main" id="{C0AB9495-AFDD-319D-9D25-2D1E7C528EBB}"/>
                </a:ext>
              </a:extLst>
            </p:cNvPr>
            <p:cNvSpPr>
              <a:spLocks/>
            </p:cNvSpPr>
            <p:nvPr/>
          </p:nvSpPr>
          <p:spPr bwMode="auto">
            <a:xfrm>
              <a:off x="4343" y="2958"/>
              <a:ext cx="95" cy="74"/>
            </a:xfrm>
            <a:custGeom>
              <a:avLst/>
              <a:gdLst>
                <a:gd name="T0" fmla="*/ 83 w 95"/>
                <a:gd name="T1" fmla="*/ 0 h 74"/>
                <a:gd name="T2" fmla="*/ 89 w 95"/>
                <a:gd name="T3" fmla="*/ 12 h 74"/>
                <a:gd name="T4" fmla="*/ 91 w 95"/>
                <a:gd name="T5" fmla="*/ 17 h 74"/>
                <a:gd name="T6" fmla="*/ 93 w 95"/>
                <a:gd name="T7" fmla="*/ 22 h 74"/>
                <a:gd name="T8" fmla="*/ 94 w 95"/>
                <a:gd name="T9" fmla="*/ 27 h 74"/>
                <a:gd name="T10" fmla="*/ 94 w 95"/>
                <a:gd name="T11" fmla="*/ 32 h 74"/>
                <a:gd name="T12" fmla="*/ 94 w 95"/>
                <a:gd name="T13" fmla="*/ 36 h 74"/>
                <a:gd name="T14" fmla="*/ 93 w 95"/>
                <a:gd name="T15" fmla="*/ 40 h 74"/>
                <a:gd name="T16" fmla="*/ 93 w 95"/>
                <a:gd name="T17" fmla="*/ 44 h 74"/>
                <a:gd name="T18" fmla="*/ 91 w 95"/>
                <a:gd name="T19" fmla="*/ 47 h 74"/>
                <a:gd name="T20" fmla="*/ 89 w 95"/>
                <a:gd name="T21" fmla="*/ 50 h 74"/>
                <a:gd name="T22" fmla="*/ 87 w 95"/>
                <a:gd name="T23" fmla="*/ 54 h 74"/>
                <a:gd name="T24" fmla="*/ 84 w 95"/>
                <a:gd name="T25" fmla="*/ 56 h 74"/>
                <a:gd name="T26" fmla="*/ 81 w 95"/>
                <a:gd name="T27" fmla="*/ 59 h 74"/>
                <a:gd name="T28" fmla="*/ 77 w 95"/>
                <a:gd name="T29" fmla="*/ 61 h 74"/>
                <a:gd name="T30" fmla="*/ 74 w 95"/>
                <a:gd name="T31" fmla="*/ 64 h 74"/>
                <a:gd name="T32" fmla="*/ 70 w 95"/>
                <a:gd name="T33" fmla="*/ 65 h 74"/>
                <a:gd name="T34" fmla="*/ 66 w 95"/>
                <a:gd name="T35" fmla="*/ 67 h 74"/>
                <a:gd name="T36" fmla="*/ 61 w 95"/>
                <a:gd name="T37" fmla="*/ 68 h 74"/>
                <a:gd name="T38" fmla="*/ 57 w 95"/>
                <a:gd name="T39" fmla="*/ 70 h 74"/>
                <a:gd name="T40" fmla="*/ 52 w 95"/>
                <a:gd name="T41" fmla="*/ 71 h 74"/>
                <a:gd name="T42" fmla="*/ 47 w 95"/>
                <a:gd name="T43" fmla="*/ 72 h 74"/>
                <a:gd name="T44" fmla="*/ 43 w 95"/>
                <a:gd name="T45" fmla="*/ 72 h 74"/>
                <a:gd name="T46" fmla="*/ 38 w 95"/>
                <a:gd name="T47" fmla="*/ 73 h 74"/>
                <a:gd name="T48" fmla="*/ 33 w 95"/>
                <a:gd name="T49" fmla="*/ 73 h 74"/>
                <a:gd name="T50" fmla="*/ 28 w 95"/>
                <a:gd name="T51" fmla="*/ 73 h 74"/>
                <a:gd name="T52" fmla="*/ 23 w 95"/>
                <a:gd name="T53" fmla="*/ 73 h 74"/>
                <a:gd name="T54" fmla="*/ 18 w 95"/>
                <a:gd name="T55" fmla="*/ 73 h 74"/>
                <a:gd name="T56" fmla="*/ 13 w 95"/>
                <a:gd name="T57" fmla="*/ 73 h 74"/>
                <a:gd name="T58" fmla="*/ 9 w 95"/>
                <a:gd name="T59" fmla="*/ 72 h 74"/>
                <a:gd name="T60" fmla="*/ 4 w 95"/>
                <a:gd name="T61" fmla="*/ 72 h 74"/>
                <a:gd name="T62" fmla="*/ 0 w 95"/>
                <a:gd name="T63" fmla="*/ 71 h 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5" h="74">
                  <a:moveTo>
                    <a:pt x="83" y="0"/>
                  </a:moveTo>
                  <a:lnTo>
                    <a:pt x="89" y="12"/>
                  </a:lnTo>
                  <a:lnTo>
                    <a:pt x="91" y="17"/>
                  </a:lnTo>
                  <a:lnTo>
                    <a:pt x="93" y="22"/>
                  </a:lnTo>
                  <a:lnTo>
                    <a:pt x="94" y="27"/>
                  </a:lnTo>
                  <a:lnTo>
                    <a:pt x="94" y="32"/>
                  </a:lnTo>
                  <a:lnTo>
                    <a:pt x="94" y="36"/>
                  </a:lnTo>
                  <a:lnTo>
                    <a:pt x="93" y="40"/>
                  </a:lnTo>
                  <a:lnTo>
                    <a:pt x="93" y="44"/>
                  </a:lnTo>
                  <a:lnTo>
                    <a:pt x="91" y="47"/>
                  </a:lnTo>
                  <a:lnTo>
                    <a:pt x="89" y="50"/>
                  </a:lnTo>
                  <a:lnTo>
                    <a:pt x="87" y="54"/>
                  </a:lnTo>
                  <a:lnTo>
                    <a:pt x="84" y="56"/>
                  </a:lnTo>
                  <a:lnTo>
                    <a:pt x="81" y="59"/>
                  </a:lnTo>
                  <a:lnTo>
                    <a:pt x="77" y="61"/>
                  </a:lnTo>
                  <a:lnTo>
                    <a:pt x="74" y="64"/>
                  </a:lnTo>
                  <a:lnTo>
                    <a:pt x="70" y="65"/>
                  </a:lnTo>
                  <a:lnTo>
                    <a:pt x="66" y="67"/>
                  </a:lnTo>
                  <a:lnTo>
                    <a:pt x="61" y="68"/>
                  </a:lnTo>
                  <a:lnTo>
                    <a:pt x="57" y="70"/>
                  </a:lnTo>
                  <a:lnTo>
                    <a:pt x="52" y="71"/>
                  </a:lnTo>
                  <a:lnTo>
                    <a:pt x="47" y="72"/>
                  </a:lnTo>
                  <a:lnTo>
                    <a:pt x="43" y="72"/>
                  </a:lnTo>
                  <a:lnTo>
                    <a:pt x="38" y="73"/>
                  </a:lnTo>
                  <a:lnTo>
                    <a:pt x="33" y="73"/>
                  </a:lnTo>
                  <a:lnTo>
                    <a:pt x="28" y="73"/>
                  </a:lnTo>
                  <a:lnTo>
                    <a:pt x="23" y="73"/>
                  </a:lnTo>
                  <a:lnTo>
                    <a:pt x="18" y="73"/>
                  </a:lnTo>
                  <a:lnTo>
                    <a:pt x="13" y="73"/>
                  </a:lnTo>
                  <a:lnTo>
                    <a:pt x="9" y="72"/>
                  </a:lnTo>
                  <a:lnTo>
                    <a:pt x="4" y="72"/>
                  </a:lnTo>
                  <a:lnTo>
                    <a:pt x="0" y="7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7" name="Freeform 66">
              <a:extLst>
                <a:ext uri="{FF2B5EF4-FFF2-40B4-BE49-F238E27FC236}">
                  <a16:creationId xmlns:a16="http://schemas.microsoft.com/office/drawing/2014/main" id="{08406754-136F-FF0F-7D23-4126E65830F2}"/>
                </a:ext>
              </a:extLst>
            </p:cNvPr>
            <p:cNvSpPr>
              <a:spLocks/>
            </p:cNvSpPr>
            <p:nvPr/>
          </p:nvSpPr>
          <p:spPr bwMode="auto">
            <a:xfrm>
              <a:off x="4556" y="2758"/>
              <a:ext cx="39" cy="95"/>
            </a:xfrm>
            <a:custGeom>
              <a:avLst/>
              <a:gdLst>
                <a:gd name="T0" fmla="*/ 35 w 39"/>
                <a:gd name="T1" fmla="*/ 0 h 95"/>
                <a:gd name="T2" fmla="*/ 36 w 39"/>
                <a:gd name="T3" fmla="*/ 6 h 95"/>
                <a:gd name="T4" fmla="*/ 37 w 39"/>
                <a:gd name="T5" fmla="*/ 10 h 95"/>
                <a:gd name="T6" fmla="*/ 38 w 39"/>
                <a:gd name="T7" fmla="*/ 14 h 95"/>
                <a:gd name="T8" fmla="*/ 38 w 39"/>
                <a:gd name="T9" fmla="*/ 17 h 95"/>
                <a:gd name="T10" fmla="*/ 38 w 39"/>
                <a:gd name="T11" fmla="*/ 20 h 95"/>
                <a:gd name="T12" fmla="*/ 38 w 39"/>
                <a:gd name="T13" fmla="*/ 24 h 95"/>
                <a:gd name="T14" fmla="*/ 38 w 39"/>
                <a:gd name="T15" fmla="*/ 27 h 95"/>
                <a:gd name="T16" fmla="*/ 38 w 39"/>
                <a:gd name="T17" fmla="*/ 30 h 95"/>
                <a:gd name="T18" fmla="*/ 38 w 39"/>
                <a:gd name="T19" fmla="*/ 34 h 95"/>
                <a:gd name="T20" fmla="*/ 37 w 39"/>
                <a:gd name="T21" fmla="*/ 37 h 95"/>
                <a:gd name="T22" fmla="*/ 36 w 39"/>
                <a:gd name="T23" fmla="*/ 40 h 95"/>
                <a:gd name="T24" fmla="*/ 36 w 39"/>
                <a:gd name="T25" fmla="*/ 43 h 95"/>
                <a:gd name="T26" fmla="*/ 35 w 39"/>
                <a:gd name="T27" fmla="*/ 46 h 95"/>
                <a:gd name="T28" fmla="*/ 34 w 39"/>
                <a:gd name="T29" fmla="*/ 49 h 95"/>
                <a:gd name="T30" fmla="*/ 33 w 39"/>
                <a:gd name="T31" fmla="*/ 52 h 95"/>
                <a:gd name="T32" fmla="*/ 32 w 39"/>
                <a:gd name="T33" fmla="*/ 55 h 95"/>
                <a:gd name="T34" fmla="*/ 31 w 39"/>
                <a:gd name="T35" fmla="*/ 58 h 95"/>
                <a:gd name="T36" fmla="*/ 29 w 39"/>
                <a:gd name="T37" fmla="*/ 61 h 95"/>
                <a:gd name="T38" fmla="*/ 28 w 39"/>
                <a:gd name="T39" fmla="*/ 64 h 95"/>
                <a:gd name="T40" fmla="*/ 26 w 39"/>
                <a:gd name="T41" fmla="*/ 66 h 95"/>
                <a:gd name="T42" fmla="*/ 24 w 39"/>
                <a:gd name="T43" fmla="*/ 69 h 95"/>
                <a:gd name="T44" fmla="*/ 22 w 39"/>
                <a:gd name="T45" fmla="*/ 72 h 95"/>
                <a:gd name="T46" fmla="*/ 20 w 39"/>
                <a:gd name="T47" fmla="*/ 74 h 95"/>
                <a:gd name="T48" fmla="*/ 18 w 39"/>
                <a:gd name="T49" fmla="*/ 77 h 95"/>
                <a:gd name="T50" fmla="*/ 16 w 39"/>
                <a:gd name="T51" fmla="*/ 80 h 95"/>
                <a:gd name="T52" fmla="*/ 13 w 39"/>
                <a:gd name="T53" fmla="*/ 82 h 95"/>
                <a:gd name="T54" fmla="*/ 11 w 39"/>
                <a:gd name="T55" fmla="*/ 84 h 95"/>
                <a:gd name="T56" fmla="*/ 8 w 39"/>
                <a:gd name="T57" fmla="*/ 87 h 95"/>
                <a:gd name="T58" fmla="*/ 5 w 39"/>
                <a:gd name="T59" fmla="*/ 89 h 95"/>
                <a:gd name="T60" fmla="*/ 2 w 39"/>
                <a:gd name="T61" fmla="*/ 92 h 95"/>
                <a:gd name="T62" fmla="*/ 0 w 3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 h="95">
                  <a:moveTo>
                    <a:pt x="35" y="0"/>
                  </a:moveTo>
                  <a:lnTo>
                    <a:pt x="36" y="6"/>
                  </a:lnTo>
                  <a:lnTo>
                    <a:pt x="37" y="10"/>
                  </a:lnTo>
                  <a:lnTo>
                    <a:pt x="38" y="14"/>
                  </a:lnTo>
                  <a:lnTo>
                    <a:pt x="38" y="17"/>
                  </a:lnTo>
                  <a:lnTo>
                    <a:pt x="38" y="20"/>
                  </a:lnTo>
                  <a:lnTo>
                    <a:pt x="38" y="24"/>
                  </a:lnTo>
                  <a:lnTo>
                    <a:pt x="38" y="27"/>
                  </a:lnTo>
                  <a:lnTo>
                    <a:pt x="38" y="30"/>
                  </a:lnTo>
                  <a:lnTo>
                    <a:pt x="38" y="34"/>
                  </a:lnTo>
                  <a:lnTo>
                    <a:pt x="37" y="37"/>
                  </a:lnTo>
                  <a:lnTo>
                    <a:pt x="36" y="40"/>
                  </a:lnTo>
                  <a:lnTo>
                    <a:pt x="36" y="43"/>
                  </a:lnTo>
                  <a:lnTo>
                    <a:pt x="35" y="46"/>
                  </a:lnTo>
                  <a:lnTo>
                    <a:pt x="34" y="49"/>
                  </a:lnTo>
                  <a:lnTo>
                    <a:pt x="33" y="52"/>
                  </a:lnTo>
                  <a:lnTo>
                    <a:pt x="32" y="55"/>
                  </a:lnTo>
                  <a:lnTo>
                    <a:pt x="31" y="58"/>
                  </a:lnTo>
                  <a:lnTo>
                    <a:pt x="29" y="61"/>
                  </a:lnTo>
                  <a:lnTo>
                    <a:pt x="28" y="64"/>
                  </a:lnTo>
                  <a:lnTo>
                    <a:pt x="26" y="66"/>
                  </a:lnTo>
                  <a:lnTo>
                    <a:pt x="24" y="69"/>
                  </a:lnTo>
                  <a:lnTo>
                    <a:pt x="22" y="72"/>
                  </a:lnTo>
                  <a:lnTo>
                    <a:pt x="20" y="74"/>
                  </a:lnTo>
                  <a:lnTo>
                    <a:pt x="18" y="77"/>
                  </a:lnTo>
                  <a:lnTo>
                    <a:pt x="16" y="80"/>
                  </a:lnTo>
                  <a:lnTo>
                    <a:pt x="13" y="82"/>
                  </a:lnTo>
                  <a:lnTo>
                    <a:pt x="11" y="84"/>
                  </a:lnTo>
                  <a:lnTo>
                    <a:pt x="8" y="87"/>
                  </a:lnTo>
                  <a:lnTo>
                    <a:pt x="5" y="89"/>
                  </a:lnTo>
                  <a:lnTo>
                    <a:pt x="2" y="92"/>
                  </a:lnTo>
                  <a:lnTo>
                    <a:pt x="0"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8" name="Freeform 67">
              <a:extLst>
                <a:ext uri="{FF2B5EF4-FFF2-40B4-BE49-F238E27FC236}">
                  <a16:creationId xmlns:a16="http://schemas.microsoft.com/office/drawing/2014/main" id="{5C1DD26B-2BC6-CA71-C31B-911640A2053C}"/>
                </a:ext>
              </a:extLst>
            </p:cNvPr>
            <p:cNvSpPr>
              <a:spLocks/>
            </p:cNvSpPr>
            <p:nvPr/>
          </p:nvSpPr>
          <p:spPr bwMode="auto">
            <a:xfrm>
              <a:off x="4567" y="2640"/>
              <a:ext cx="85" cy="108"/>
            </a:xfrm>
            <a:custGeom>
              <a:avLst/>
              <a:gdLst>
                <a:gd name="T0" fmla="*/ 21 w 85"/>
                <a:gd name="T1" fmla="*/ 0 h 108"/>
                <a:gd name="T2" fmla="*/ 37 w 85"/>
                <a:gd name="T3" fmla="*/ 8 h 108"/>
                <a:gd name="T4" fmla="*/ 44 w 85"/>
                <a:gd name="T5" fmla="*/ 12 h 108"/>
                <a:gd name="T6" fmla="*/ 50 w 85"/>
                <a:gd name="T7" fmla="*/ 16 h 108"/>
                <a:gd name="T8" fmla="*/ 56 w 85"/>
                <a:gd name="T9" fmla="*/ 20 h 108"/>
                <a:gd name="T10" fmla="*/ 61 w 85"/>
                <a:gd name="T11" fmla="*/ 24 h 108"/>
                <a:gd name="T12" fmla="*/ 66 w 85"/>
                <a:gd name="T13" fmla="*/ 28 h 108"/>
                <a:gd name="T14" fmla="*/ 70 w 85"/>
                <a:gd name="T15" fmla="*/ 32 h 108"/>
                <a:gd name="T16" fmla="*/ 74 w 85"/>
                <a:gd name="T17" fmla="*/ 36 h 108"/>
                <a:gd name="T18" fmla="*/ 77 w 85"/>
                <a:gd name="T19" fmla="*/ 40 h 108"/>
                <a:gd name="T20" fmla="*/ 79 w 85"/>
                <a:gd name="T21" fmla="*/ 43 h 108"/>
                <a:gd name="T22" fmla="*/ 81 w 85"/>
                <a:gd name="T23" fmla="*/ 47 h 108"/>
                <a:gd name="T24" fmla="*/ 83 w 85"/>
                <a:gd name="T25" fmla="*/ 50 h 108"/>
                <a:gd name="T26" fmla="*/ 83 w 85"/>
                <a:gd name="T27" fmla="*/ 54 h 108"/>
                <a:gd name="T28" fmla="*/ 84 w 85"/>
                <a:gd name="T29" fmla="*/ 57 h 108"/>
                <a:gd name="T30" fmla="*/ 83 w 85"/>
                <a:gd name="T31" fmla="*/ 61 h 108"/>
                <a:gd name="T32" fmla="*/ 83 w 85"/>
                <a:gd name="T33" fmla="*/ 64 h 108"/>
                <a:gd name="T34" fmla="*/ 81 w 85"/>
                <a:gd name="T35" fmla="*/ 67 h 108"/>
                <a:gd name="T36" fmla="*/ 79 w 85"/>
                <a:gd name="T37" fmla="*/ 70 h 108"/>
                <a:gd name="T38" fmla="*/ 76 w 85"/>
                <a:gd name="T39" fmla="*/ 74 h 108"/>
                <a:gd name="T40" fmla="*/ 73 w 85"/>
                <a:gd name="T41" fmla="*/ 77 h 108"/>
                <a:gd name="T42" fmla="*/ 69 w 85"/>
                <a:gd name="T43" fmla="*/ 80 h 108"/>
                <a:gd name="T44" fmla="*/ 65 w 85"/>
                <a:gd name="T45" fmla="*/ 83 h 108"/>
                <a:gd name="T46" fmla="*/ 60 w 85"/>
                <a:gd name="T47" fmla="*/ 86 h 108"/>
                <a:gd name="T48" fmla="*/ 55 w 85"/>
                <a:gd name="T49" fmla="*/ 88 h 108"/>
                <a:gd name="T50" fmla="*/ 49 w 85"/>
                <a:gd name="T51" fmla="*/ 91 h 108"/>
                <a:gd name="T52" fmla="*/ 42 w 85"/>
                <a:gd name="T53" fmla="*/ 94 h 108"/>
                <a:gd name="T54" fmla="*/ 35 w 85"/>
                <a:gd name="T55" fmla="*/ 97 h 108"/>
                <a:gd name="T56" fmla="*/ 27 w 85"/>
                <a:gd name="T57" fmla="*/ 99 h 108"/>
                <a:gd name="T58" fmla="*/ 19 w 85"/>
                <a:gd name="T59" fmla="*/ 102 h 108"/>
                <a:gd name="T60" fmla="*/ 9 w 85"/>
                <a:gd name="T61" fmla="*/ 104 h 108"/>
                <a:gd name="T62" fmla="*/ 0 w 85"/>
                <a:gd name="T63" fmla="*/ 107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108">
                  <a:moveTo>
                    <a:pt x="21" y="0"/>
                  </a:moveTo>
                  <a:lnTo>
                    <a:pt x="37" y="8"/>
                  </a:lnTo>
                  <a:lnTo>
                    <a:pt x="44" y="12"/>
                  </a:lnTo>
                  <a:lnTo>
                    <a:pt x="50" y="16"/>
                  </a:lnTo>
                  <a:lnTo>
                    <a:pt x="56" y="20"/>
                  </a:lnTo>
                  <a:lnTo>
                    <a:pt x="61" y="24"/>
                  </a:lnTo>
                  <a:lnTo>
                    <a:pt x="66" y="28"/>
                  </a:lnTo>
                  <a:lnTo>
                    <a:pt x="70" y="32"/>
                  </a:lnTo>
                  <a:lnTo>
                    <a:pt x="74" y="36"/>
                  </a:lnTo>
                  <a:lnTo>
                    <a:pt x="77" y="40"/>
                  </a:lnTo>
                  <a:lnTo>
                    <a:pt x="79" y="43"/>
                  </a:lnTo>
                  <a:lnTo>
                    <a:pt x="81" y="47"/>
                  </a:lnTo>
                  <a:lnTo>
                    <a:pt x="83" y="50"/>
                  </a:lnTo>
                  <a:lnTo>
                    <a:pt x="83" y="54"/>
                  </a:lnTo>
                  <a:lnTo>
                    <a:pt x="84" y="57"/>
                  </a:lnTo>
                  <a:lnTo>
                    <a:pt x="83" y="61"/>
                  </a:lnTo>
                  <a:lnTo>
                    <a:pt x="83" y="64"/>
                  </a:lnTo>
                  <a:lnTo>
                    <a:pt x="81" y="67"/>
                  </a:lnTo>
                  <a:lnTo>
                    <a:pt x="79" y="70"/>
                  </a:lnTo>
                  <a:lnTo>
                    <a:pt x="76" y="74"/>
                  </a:lnTo>
                  <a:lnTo>
                    <a:pt x="73" y="77"/>
                  </a:lnTo>
                  <a:lnTo>
                    <a:pt x="69" y="80"/>
                  </a:lnTo>
                  <a:lnTo>
                    <a:pt x="65" y="83"/>
                  </a:lnTo>
                  <a:lnTo>
                    <a:pt x="60" y="86"/>
                  </a:lnTo>
                  <a:lnTo>
                    <a:pt x="55" y="88"/>
                  </a:lnTo>
                  <a:lnTo>
                    <a:pt x="49" y="91"/>
                  </a:lnTo>
                  <a:lnTo>
                    <a:pt x="42" y="94"/>
                  </a:lnTo>
                  <a:lnTo>
                    <a:pt x="35" y="97"/>
                  </a:lnTo>
                  <a:lnTo>
                    <a:pt x="27" y="99"/>
                  </a:lnTo>
                  <a:lnTo>
                    <a:pt x="19" y="102"/>
                  </a:lnTo>
                  <a:lnTo>
                    <a:pt x="9" y="104"/>
                  </a:lnTo>
                  <a:lnTo>
                    <a:pt x="0" y="10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39" name="Freeform 68">
              <a:extLst>
                <a:ext uri="{FF2B5EF4-FFF2-40B4-BE49-F238E27FC236}">
                  <a16:creationId xmlns:a16="http://schemas.microsoft.com/office/drawing/2014/main" id="{53D8FAC0-5705-AA62-7E54-A97C2AA96624}"/>
                </a:ext>
              </a:extLst>
            </p:cNvPr>
            <p:cNvSpPr>
              <a:spLocks/>
            </p:cNvSpPr>
            <p:nvPr/>
          </p:nvSpPr>
          <p:spPr bwMode="auto">
            <a:xfrm>
              <a:off x="4626" y="2508"/>
              <a:ext cx="57" cy="133"/>
            </a:xfrm>
            <a:custGeom>
              <a:avLst/>
              <a:gdLst>
                <a:gd name="T0" fmla="*/ 0 w 57"/>
                <a:gd name="T1" fmla="*/ 2 h 133"/>
                <a:gd name="T2" fmla="*/ 14 w 57"/>
                <a:gd name="T3" fmla="*/ 0 h 133"/>
                <a:gd name="T4" fmla="*/ 20 w 57"/>
                <a:gd name="T5" fmla="*/ 0 h 133"/>
                <a:gd name="T6" fmla="*/ 25 w 57"/>
                <a:gd name="T7" fmla="*/ 1 h 133"/>
                <a:gd name="T8" fmla="*/ 30 w 57"/>
                <a:gd name="T9" fmla="*/ 4 h 133"/>
                <a:gd name="T10" fmla="*/ 35 w 57"/>
                <a:gd name="T11" fmla="*/ 6 h 133"/>
                <a:gd name="T12" fmla="*/ 39 w 57"/>
                <a:gd name="T13" fmla="*/ 10 h 133"/>
                <a:gd name="T14" fmla="*/ 43 w 57"/>
                <a:gd name="T15" fmla="*/ 14 h 133"/>
                <a:gd name="T16" fmla="*/ 46 w 57"/>
                <a:gd name="T17" fmla="*/ 19 h 133"/>
                <a:gd name="T18" fmla="*/ 48 w 57"/>
                <a:gd name="T19" fmla="*/ 24 h 133"/>
                <a:gd name="T20" fmla="*/ 51 w 57"/>
                <a:gd name="T21" fmla="*/ 30 h 133"/>
                <a:gd name="T22" fmla="*/ 52 w 57"/>
                <a:gd name="T23" fmla="*/ 36 h 133"/>
                <a:gd name="T24" fmla="*/ 54 w 57"/>
                <a:gd name="T25" fmla="*/ 42 h 133"/>
                <a:gd name="T26" fmla="*/ 55 w 57"/>
                <a:gd name="T27" fmla="*/ 48 h 133"/>
                <a:gd name="T28" fmla="*/ 55 w 57"/>
                <a:gd name="T29" fmla="*/ 55 h 133"/>
                <a:gd name="T30" fmla="*/ 56 w 57"/>
                <a:gd name="T31" fmla="*/ 62 h 133"/>
                <a:gd name="T32" fmla="*/ 55 w 57"/>
                <a:gd name="T33" fmla="*/ 69 h 133"/>
                <a:gd name="T34" fmla="*/ 54 w 57"/>
                <a:gd name="T35" fmla="*/ 76 h 133"/>
                <a:gd name="T36" fmla="*/ 53 w 57"/>
                <a:gd name="T37" fmla="*/ 82 h 133"/>
                <a:gd name="T38" fmla="*/ 51 w 57"/>
                <a:gd name="T39" fmla="*/ 89 h 133"/>
                <a:gd name="T40" fmla="*/ 49 w 57"/>
                <a:gd name="T41" fmla="*/ 95 h 133"/>
                <a:gd name="T42" fmla="*/ 47 w 57"/>
                <a:gd name="T43" fmla="*/ 101 h 133"/>
                <a:gd name="T44" fmla="*/ 44 w 57"/>
                <a:gd name="T45" fmla="*/ 107 h 133"/>
                <a:gd name="T46" fmla="*/ 40 w 57"/>
                <a:gd name="T47" fmla="*/ 112 h 133"/>
                <a:gd name="T48" fmla="*/ 37 w 57"/>
                <a:gd name="T49" fmla="*/ 117 h 133"/>
                <a:gd name="T50" fmla="*/ 33 w 57"/>
                <a:gd name="T51" fmla="*/ 121 h 133"/>
                <a:gd name="T52" fmla="*/ 28 w 57"/>
                <a:gd name="T53" fmla="*/ 125 h 133"/>
                <a:gd name="T54" fmla="*/ 24 w 57"/>
                <a:gd name="T55" fmla="*/ 128 h 133"/>
                <a:gd name="T56" fmla="*/ 18 w 57"/>
                <a:gd name="T57" fmla="*/ 130 h 133"/>
                <a:gd name="T58" fmla="*/ 12 w 57"/>
                <a:gd name="T59" fmla="*/ 131 h 133"/>
                <a:gd name="T60" fmla="*/ 6 w 57"/>
                <a:gd name="T61" fmla="*/ 132 h 133"/>
                <a:gd name="T62" fmla="*/ 0 w 57"/>
                <a:gd name="T63" fmla="*/ 132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 h="133">
                  <a:moveTo>
                    <a:pt x="0" y="2"/>
                  </a:moveTo>
                  <a:lnTo>
                    <a:pt x="14" y="0"/>
                  </a:lnTo>
                  <a:lnTo>
                    <a:pt x="20" y="0"/>
                  </a:lnTo>
                  <a:lnTo>
                    <a:pt x="25" y="1"/>
                  </a:lnTo>
                  <a:lnTo>
                    <a:pt x="30" y="4"/>
                  </a:lnTo>
                  <a:lnTo>
                    <a:pt x="35" y="6"/>
                  </a:lnTo>
                  <a:lnTo>
                    <a:pt x="39" y="10"/>
                  </a:lnTo>
                  <a:lnTo>
                    <a:pt x="43" y="14"/>
                  </a:lnTo>
                  <a:lnTo>
                    <a:pt x="46" y="19"/>
                  </a:lnTo>
                  <a:lnTo>
                    <a:pt x="48" y="24"/>
                  </a:lnTo>
                  <a:lnTo>
                    <a:pt x="51" y="30"/>
                  </a:lnTo>
                  <a:lnTo>
                    <a:pt x="52" y="36"/>
                  </a:lnTo>
                  <a:lnTo>
                    <a:pt x="54" y="42"/>
                  </a:lnTo>
                  <a:lnTo>
                    <a:pt x="55" y="48"/>
                  </a:lnTo>
                  <a:lnTo>
                    <a:pt x="55" y="55"/>
                  </a:lnTo>
                  <a:lnTo>
                    <a:pt x="56" y="62"/>
                  </a:lnTo>
                  <a:lnTo>
                    <a:pt x="55" y="69"/>
                  </a:lnTo>
                  <a:lnTo>
                    <a:pt x="54" y="76"/>
                  </a:lnTo>
                  <a:lnTo>
                    <a:pt x="53" y="82"/>
                  </a:lnTo>
                  <a:lnTo>
                    <a:pt x="51" y="89"/>
                  </a:lnTo>
                  <a:lnTo>
                    <a:pt x="49" y="95"/>
                  </a:lnTo>
                  <a:lnTo>
                    <a:pt x="47" y="101"/>
                  </a:lnTo>
                  <a:lnTo>
                    <a:pt x="44" y="107"/>
                  </a:lnTo>
                  <a:lnTo>
                    <a:pt x="40" y="112"/>
                  </a:lnTo>
                  <a:lnTo>
                    <a:pt x="37" y="117"/>
                  </a:lnTo>
                  <a:lnTo>
                    <a:pt x="33" y="121"/>
                  </a:lnTo>
                  <a:lnTo>
                    <a:pt x="28" y="125"/>
                  </a:lnTo>
                  <a:lnTo>
                    <a:pt x="24" y="128"/>
                  </a:lnTo>
                  <a:lnTo>
                    <a:pt x="18" y="130"/>
                  </a:lnTo>
                  <a:lnTo>
                    <a:pt x="12" y="131"/>
                  </a:lnTo>
                  <a:lnTo>
                    <a:pt x="6" y="132"/>
                  </a:lnTo>
                  <a:lnTo>
                    <a:pt x="0" y="1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40" name="Freeform 69">
              <a:extLst>
                <a:ext uri="{FF2B5EF4-FFF2-40B4-BE49-F238E27FC236}">
                  <a16:creationId xmlns:a16="http://schemas.microsoft.com/office/drawing/2014/main" id="{7B95DF58-90E8-D8DE-C88E-EEB87A8BE99A}"/>
                </a:ext>
              </a:extLst>
            </p:cNvPr>
            <p:cNvSpPr>
              <a:spLocks/>
            </p:cNvSpPr>
            <p:nvPr/>
          </p:nvSpPr>
          <p:spPr bwMode="auto">
            <a:xfrm>
              <a:off x="4544" y="2411"/>
              <a:ext cx="83" cy="53"/>
            </a:xfrm>
            <a:custGeom>
              <a:avLst/>
              <a:gdLst>
                <a:gd name="T0" fmla="*/ 0 w 83"/>
                <a:gd name="T1" fmla="*/ 5 h 53"/>
                <a:gd name="T2" fmla="*/ 7 w 83"/>
                <a:gd name="T3" fmla="*/ 2 h 53"/>
                <a:gd name="T4" fmla="*/ 11 w 83"/>
                <a:gd name="T5" fmla="*/ 1 h 53"/>
                <a:gd name="T6" fmla="*/ 14 w 83"/>
                <a:gd name="T7" fmla="*/ 1 h 53"/>
                <a:gd name="T8" fmla="*/ 18 w 83"/>
                <a:gd name="T9" fmla="*/ 1 h 53"/>
                <a:gd name="T10" fmla="*/ 22 w 83"/>
                <a:gd name="T11" fmla="*/ 0 h 53"/>
                <a:gd name="T12" fmla="*/ 25 w 83"/>
                <a:gd name="T13" fmla="*/ 0 h 53"/>
                <a:gd name="T14" fmla="*/ 28 w 83"/>
                <a:gd name="T15" fmla="*/ 0 h 53"/>
                <a:gd name="T16" fmla="*/ 32 w 83"/>
                <a:gd name="T17" fmla="*/ 1 h 53"/>
                <a:gd name="T18" fmla="*/ 34 w 83"/>
                <a:gd name="T19" fmla="*/ 1 h 53"/>
                <a:gd name="T20" fmla="*/ 38 w 83"/>
                <a:gd name="T21" fmla="*/ 1 h 53"/>
                <a:gd name="T22" fmla="*/ 40 w 83"/>
                <a:gd name="T23" fmla="*/ 2 h 53"/>
                <a:gd name="T24" fmla="*/ 44 w 83"/>
                <a:gd name="T25" fmla="*/ 3 h 53"/>
                <a:gd name="T26" fmla="*/ 46 w 83"/>
                <a:gd name="T27" fmla="*/ 4 h 53"/>
                <a:gd name="T28" fmla="*/ 49 w 83"/>
                <a:gd name="T29" fmla="*/ 5 h 53"/>
                <a:gd name="T30" fmla="*/ 52 w 83"/>
                <a:gd name="T31" fmla="*/ 7 h 53"/>
                <a:gd name="T32" fmla="*/ 54 w 83"/>
                <a:gd name="T33" fmla="*/ 8 h 53"/>
                <a:gd name="T34" fmla="*/ 56 w 83"/>
                <a:gd name="T35" fmla="*/ 10 h 53"/>
                <a:gd name="T36" fmla="*/ 59 w 83"/>
                <a:gd name="T37" fmla="*/ 12 h 53"/>
                <a:gd name="T38" fmla="*/ 61 w 83"/>
                <a:gd name="T39" fmla="*/ 14 h 53"/>
                <a:gd name="T40" fmla="*/ 64 w 83"/>
                <a:gd name="T41" fmla="*/ 16 h 53"/>
                <a:gd name="T42" fmla="*/ 66 w 83"/>
                <a:gd name="T43" fmla="*/ 19 h 53"/>
                <a:gd name="T44" fmla="*/ 68 w 83"/>
                <a:gd name="T45" fmla="*/ 21 h 53"/>
                <a:gd name="T46" fmla="*/ 70 w 83"/>
                <a:gd name="T47" fmla="*/ 24 h 53"/>
                <a:gd name="T48" fmla="*/ 72 w 83"/>
                <a:gd name="T49" fmla="*/ 27 h 53"/>
                <a:gd name="T50" fmla="*/ 73 w 83"/>
                <a:gd name="T51" fmla="*/ 30 h 53"/>
                <a:gd name="T52" fmla="*/ 75 w 83"/>
                <a:gd name="T53" fmla="*/ 33 h 53"/>
                <a:gd name="T54" fmla="*/ 76 w 83"/>
                <a:gd name="T55" fmla="*/ 37 h 53"/>
                <a:gd name="T56" fmla="*/ 78 w 83"/>
                <a:gd name="T57" fmla="*/ 40 h 53"/>
                <a:gd name="T58" fmla="*/ 80 w 83"/>
                <a:gd name="T59" fmla="*/ 44 h 53"/>
                <a:gd name="T60" fmla="*/ 81 w 83"/>
                <a:gd name="T61" fmla="*/ 47 h 53"/>
                <a:gd name="T62" fmla="*/ 82 w 83"/>
                <a:gd name="T63" fmla="*/ 52 h 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3" h="53">
                  <a:moveTo>
                    <a:pt x="0" y="5"/>
                  </a:moveTo>
                  <a:lnTo>
                    <a:pt x="7" y="2"/>
                  </a:lnTo>
                  <a:lnTo>
                    <a:pt x="11" y="1"/>
                  </a:lnTo>
                  <a:lnTo>
                    <a:pt x="14" y="1"/>
                  </a:lnTo>
                  <a:lnTo>
                    <a:pt x="18" y="1"/>
                  </a:lnTo>
                  <a:lnTo>
                    <a:pt x="22" y="0"/>
                  </a:lnTo>
                  <a:lnTo>
                    <a:pt x="25" y="0"/>
                  </a:lnTo>
                  <a:lnTo>
                    <a:pt x="28" y="0"/>
                  </a:lnTo>
                  <a:lnTo>
                    <a:pt x="32" y="1"/>
                  </a:lnTo>
                  <a:lnTo>
                    <a:pt x="34" y="1"/>
                  </a:lnTo>
                  <a:lnTo>
                    <a:pt x="38" y="1"/>
                  </a:lnTo>
                  <a:lnTo>
                    <a:pt x="40" y="2"/>
                  </a:lnTo>
                  <a:lnTo>
                    <a:pt x="44" y="3"/>
                  </a:lnTo>
                  <a:lnTo>
                    <a:pt x="46" y="4"/>
                  </a:lnTo>
                  <a:lnTo>
                    <a:pt x="49" y="5"/>
                  </a:lnTo>
                  <a:lnTo>
                    <a:pt x="52" y="7"/>
                  </a:lnTo>
                  <a:lnTo>
                    <a:pt x="54" y="8"/>
                  </a:lnTo>
                  <a:lnTo>
                    <a:pt x="56" y="10"/>
                  </a:lnTo>
                  <a:lnTo>
                    <a:pt x="59" y="12"/>
                  </a:lnTo>
                  <a:lnTo>
                    <a:pt x="61" y="14"/>
                  </a:lnTo>
                  <a:lnTo>
                    <a:pt x="64" y="16"/>
                  </a:lnTo>
                  <a:lnTo>
                    <a:pt x="66" y="19"/>
                  </a:lnTo>
                  <a:lnTo>
                    <a:pt x="68" y="21"/>
                  </a:lnTo>
                  <a:lnTo>
                    <a:pt x="70" y="24"/>
                  </a:lnTo>
                  <a:lnTo>
                    <a:pt x="72" y="27"/>
                  </a:lnTo>
                  <a:lnTo>
                    <a:pt x="73" y="30"/>
                  </a:lnTo>
                  <a:lnTo>
                    <a:pt x="75" y="33"/>
                  </a:lnTo>
                  <a:lnTo>
                    <a:pt x="76" y="37"/>
                  </a:lnTo>
                  <a:lnTo>
                    <a:pt x="78" y="40"/>
                  </a:lnTo>
                  <a:lnTo>
                    <a:pt x="80" y="44"/>
                  </a:lnTo>
                  <a:lnTo>
                    <a:pt x="81" y="47"/>
                  </a:lnTo>
                  <a:lnTo>
                    <a:pt x="82" y="5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41" name="Freeform 70">
              <a:extLst>
                <a:ext uri="{FF2B5EF4-FFF2-40B4-BE49-F238E27FC236}">
                  <a16:creationId xmlns:a16="http://schemas.microsoft.com/office/drawing/2014/main" id="{5CFA0570-9527-412D-58E8-01AFACF8CE83}"/>
                </a:ext>
              </a:extLst>
            </p:cNvPr>
            <p:cNvSpPr>
              <a:spLocks/>
            </p:cNvSpPr>
            <p:nvPr/>
          </p:nvSpPr>
          <p:spPr bwMode="auto">
            <a:xfrm>
              <a:off x="4568" y="2410"/>
              <a:ext cx="60" cy="54"/>
            </a:xfrm>
            <a:custGeom>
              <a:avLst/>
              <a:gdLst>
                <a:gd name="T0" fmla="*/ 0 w 60"/>
                <a:gd name="T1" fmla="*/ 6 h 54"/>
                <a:gd name="T2" fmla="*/ 7 w 60"/>
                <a:gd name="T3" fmla="*/ 3 h 54"/>
                <a:gd name="T4" fmla="*/ 11 w 60"/>
                <a:gd name="T5" fmla="*/ 2 h 54"/>
                <a:gd name="T6" fmla="*/ 15 w 60"/>
                <a:gd name="T7" fmla="*/ 1 h 54"/>
                <a:gd name="T8" fmla="*/ 18 w 60"/>
                <a:gd name="T9" fmla="*/ 0 h 54"/>
                <a:gd name="T10" fmla="*/ 22 w 60"/>
                <a:gd name="T11" fmla="*/ 0 h 54"/>
                <a:gd name="T12" fmla="*/ 25 w 60"/>
                <a:gd name="T13" fmla="*/ 0 h 54"/>
                <a:gd name="T14" fmla="*/ 28 w 60"/>
                <a:gd name="T15" fmla="*/ 0 h 54"/>
                <a:gd name="T16" fmla="*/ 31 w 60"/>
                <a:gd name="T17" fmla="*/ 0 h 54"/>
                <a:gd name="T18" fmla="*/ 34 w 60"/>
                <a:gd name="T19" fmla="*/ 0 h 54"/>
                <a:gd name="T20" fmla="*/ 36 w 60"/>
                <a:gd name="T21" fmla="*/ 1 h 54"/>
                <a:gd name="T22" fmla="*/ 38 w 60"/>
                <a:gd name="T23" fmla="*/ 1 h 54"/>
                <a:gd name="T24" fmla="*/ 41 w 60"/>
                <a:gd name="T25" fmla="*/ 2 h 54"/>
                <a:gd name="T26" fmla="*/ 43 w 60"/>
                <a:gd name="T27" fmla="*/ 3 h 54"/>
                <a:gd name="T28" fmla="*/ 45 w 60"/>
                <a:gd name="T29" fmla="*/ 4 h 54"/>
                <a:gd name="T30" fmla="*/ 47 w 60"/>
                <a:gd name="T31" fmla="*/ 6 h 54"/>
                <a:gd name="T32" fmla="*/ 49 w 60"/>
                <a:gd name="T33" fmla="*/ 7 h 54"/>
                <a:gd name="T34" fmla="*/ 50 w 60"/>
                <a:gd name="T35" fmla="*/ 9 h 54"/>
                <a:gd name="T36" fmla="*/ 52 w 60"/>
                <a:gd name="T37" fmla="*/ 11 h 54"/>
                <a:gd name="T38" fmla="*/ 53 w 60"/>
                <a:gd name="T39" fmla="*/ 13 h 54"/>
                <a:gd name="T40" fmla="*/ 54 w 60"/>
                <a:gd name="T41" fmla="*/ 15 h 54"/>
                <a:gd name="T42" fmla="*/ 56 w 60"/>
                <a:gd name="T43" fmla="*/ 18 h 54"/>
                <a:gd name="T44" fmla="*/ 56 w 60"/>
                <a:gd name="T45" fmla="*/ 20 h 54"/>
                <a:gd name="T46" fmla="*/ 57 w 60"/>
                <a:gd name="T47" fmla="*/ 23 h 54"/>
                <a:gd name="T48" fmla="*/ 58 w 60"/>
                <a:gd name="T49" fmla="*/ 26 h 54"/>
                <a:gd name="T50" fmla="*/ 58 w 60"/>
                <a:gd name="T51" fmla="*/ 30 h 54"/>
                <a:gd name="T52" fmla="*/ 59 w 60"/>
                <a:gd name="T53" fmla="*/ 33 h 54"/>
                <a:gd name="T54" fmla="*/ 59 w 60"/>
                <a:gd name="T55" fmla="*/ 36 h 54"/>
                <a:gd name="T56" fmla="*/ 59 w 60"/>
                <a:gd name="T57" fmla="*/ 40 h 54"/>
                <a:gd name="T58" fmla="*/ 59 w 60"/>
                <a:gd name="T59" fmla="*/ 44 h 54"/>
                <a:gd name="T60" fmla="*/ 58 w 60"/>
                <a:gd name="T61" fmla="*/ 48 h 54"/>
                <a:gd name="T62" fmla="*/ 58 w 60"/>
                <a:gd name="T63" fmla="*/ 53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 h="54">
                  <a:moveTo>
                    <a:pt x="0" y="6"/>
                  </a:moveTo>
                  <a:lnTo>
                    <a:pt x="7" y="3"/>
                  </a:lnTo>
                  <a:lnTo>
                    <a:pt x="11" y="2"/>
                  </a:lnTo>
                  <a:lnTo>
                    <a:pt x="15" y="1"/>
                  </a:lnTo>
                  <a:lnTo>
                    <a:pt x="18" y="0"/>
                  </a:lnTo>
                  <a:lnTo>
                    <a:pt x="22" y="0"/>
                  </a:lnTo>
                  <a:lnTo>
                    <a:pt x="25" y="0"/>
                  </a:lnTo>
                  <a:lnTo>
                    <a:pt x="28" y="0"/>
                  </a:lnTo>
                  <a:lnTo>
                    <a:pt x="31" y="0"/>
                  </a:lnTo>
                  <a:lnTo>
                    <a:pt x="34" y="0"/>
                  </a:lnTo>
                  <a:lnTo>
                    <a:pt x="36" y="1"/>
                  </a:lnTo>
                  <a:lnTo>
                    <a:pt x="38" y="1"/>
                  </a:lnTo>
                  <a:lnTo>
                    <a:pt x="41" y="2"/>
                  </a:lnTo>
                  <a:lnTo>
                    <a:pt x="43" y="3"/>
                  </a:lnTo>
                  <a:lnTo>
                    <a:pt x="45" y="4"/>
                  </a:lnTo>
                  <a:lnTo>
                    <a:pt x="47" y="6"/>
                  </a:lnTo>
                  <a:lnTo>
                    <a:pt x="49" y="7"/>
                  </a:lnTo>
                  <a:lnTo>
                    <a:pt x="50" y="9"/>
                  </a:lnTo>
                  <a:lnTo>
                    <a:pt x="52" y="11"/>
                  </a:lnTo>
                  <a:lnTo>
                    <a:pt x="53" y="13"/>
                  </a:lnTo>
                  <a:lnTo>
                    <a:pt x="54" y="15"/>
                  </a:lnTo>
                  <a:lnTo>
                    <a:pt x="56" y="18"/>
                  </a:lnTo>
                  <a:lnTo>
                    <a:pt x="56" y="20"/>
                  </a:lnTo>
                  <a:lnTo>
                    <a:pt x="57" y="23"/>
                  </a:lnTo>
                  <a:lnTo>
                    <a:pt x="58" y="26"/>
                  </a:lnTo>
                  <a:lnTo>
                    <a:pt x="58" y="30"/>
                  </a:lnTo>
                  <a:lnTo>
                    <a:pt x="59" y="33"/>
                  </a:lnTo>
                  <a:lnTo>
                    <a:pt x="59" y="36"/>
                  </a:lnTo>
                  <a:lnTo>
                    <a:pt x="59" y="40"/>
                  </a:lnTo>
                  <a:lnTo>
                    <a:pt x="59" y="44"/>
                  </a:lnTo>
                  <a:lnTo>
                    <a:pt x="58" y="48"/>
                  </a:lnTo>
                  <a:lnTo>
                    <a:pt x="58" y="53"/>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42" name="Freeform 71">
              <a:extLst>
                <a:ext uri="{FF2B5EF4-FFF2-40B4-BE49-F238E27FC236}">
                  <a16:creationId xmlns:a16="http://schemas.microsoft.com/office/drawing/2014/main" id="{59F786CC-D54B-BF02-9755-5E108463D1E2}"/>
                </a:ext>
              </a:extLst>
            </p:cNvPr>
            <p:cNvSpPr>
              <a:spLocks/>
            </p:cNvSpPr>
            <p:nvPr/>
          </p:nvSpPr>
          <p:spPr bwMode="auto">
            <a:xfrm>
              <a:off x="4626" y="2510"/>
              <a:ext cx="49" cy="95"/>
            </a:xfrm>
            <a:custGeom>
              <a:avLst/>
              <a:gdLst>
                <a:gd name="T0" fmla="*/ 0 w 49"/>
                <a:gd name="T1" fmla="*/ 0 h 95"/>
                <a:gd name="T2" fmla="*/ 6 w 49"/>
                <a:gd name="T3" fmla="*/ 4 h 95"/>
                <a:gd name="T4" fmla="*/ 8 w 49"/>
                <a:gd name="T5" fmla="*/ 7 h 95"/>
                <a:gd name="T6" fmla="*/ 10 w 49"/>
                <a:gd name="T7" fmla="*/ 10 h 95"/>
                <a:gd name="T8" fmla="*/ 13 w 49"/>
                <a:gd name="T9" fmla="*/ 12 h 95"/>
                <a:gd name="T10" fmla="*/ 15 w 49"/>
                <a:gd name="T11" fmla="*/ 15 h 95"/>
                <a:gd name="T12" fmla="*/ 17 w 49"/>
                <a:gd name="T13" fmla="*/ 17 h 95"/>
                <a:gd name="T14" fmla="*/ 19 w 49"/>
                <a:gd name="T15" fmla="*/ 20 h 95"/>
                <a:gd name="T16" fmla="*/ 22 w 49"/>
                <a:gd name="T17" fmla="*/ 22 h 95"/>
                <a:gd name="T18" fmla="*/ 24 w 49"/>
                <a:gd name="T19" fmla="*/ 25 h 95"/>
                <a:gd name="T20" fmla="*/ 25 w 49"/>
                <a:gd name="T21" fmla="*/ 28 h 95"/>
                <a:gd name="T22" fmla="*/ 27 w 49"/>
                <a:gd name="T23" fmla="*/ 31 h 95"/>
                <a:gd name="T24" fmla="*/ 29 w 49"/>
                <a:gd name="T25" fmla="*/ 34 h 95"/>
                <a:gd name="T26" fmla="*/ 31 w 49"/>
                <a:gd name="T27" fmla="*/ 36 h 95"/>
                <a:gd name="T28" fmla="*/ 32 w 49"/>
                <a:gd name="T29" fmla="*/ 40 h 95"/>
                <a:gd name="T30" fmla="*/ 34 w 49"/>
                <a:gd name="T31" fmla="*/ 42 h 95"/>
                <a:gd name="T32" fmla="*/ 35 w 49"/>
                <a:gd name="T33" fmla="*/ 45 h 95"/>
                <a:gd name="T34" fmla="*/ 36 w 49"/>
                <a:gd name="T35" fmla="*/ 48 h 95"/>
                <a:gd name="T36" fmla="*/ 38 w 49"/>
                <a:gd name="T37" fmla="*/ 51 h 95"/>
                <a:gd name="T38" fmla="*/ 39 w 49"/>
                <a:gd name="T39" fmla="*/ 54 h 95"/>
                <a:gd name="T40" fmla="*/ 40 w 49"/>
                <a:gd name="T41" fmla="*/ 58 h 95"/>
                <a:gd name="T42" fmla="*/ 41 w 49"/>
                <a:gd name="T43" fmla="*/ 61 h 95"/>
                <a:gd name="T44" fmla="*/ 42 w 49"/>
                <a:gd name="T45" fmla="*/ 64 h 95"/>
                <a:gd name="T46" fmla="*/ 43 w 49"/>
                <a:gd name="T47" fmla="*/ 67 h 95"/>
                <a:gd name="T48" fmla="*/ 44 w 49"/>
                <a:gd name="T49" fmla="*/ 70 h 95"/>
                <a:gd name="T50" fmla="*/ 45 w 49"/>
                <a:gd name="T51" fmla="*/ 74 h 95"/>
                <a:gd name="T52" fmla="*/ 46 w 49"/>
                <a:gd name="T53" fmla="*/ 77 h 95"/>
                <a:gd name="T54" fmla="*/ 46 w 49"/>
                <a:gd name="T55" fmla="*/ 80 h 95"/>
                <a:gd name="T56" fmla="*/ 47 w 49"/>
                <a:gd name="T57" fmla="*/ 84 h 95"/>
                <a:gd name="T58" fmla="*/ 47 w 49"/>
                <a:gd name="T59" fmla="*/ 87 h 95"/>
                <a:gd name="T60" fmla="*/ 48 w 49"/>
                <a:gd name="T61" fmla="*/ 91 h 95"/>
                <a:gd name="T62" fmla="*/ 48 w 49"/>
                <a:gd name="T63" fmla="*/ 94 h 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 h="95">
                  <a:moveTo>
                    <a:pt x="0" y="0"/>
                  </a:moveTo>
                  <a:lnTo>
                    <a:pt x="6" y="4"/>
                  </a:lnTo>
                  <a:lnTo>
                    <a:pt x="8" y="7"/>
                  </a:lnTo>
                  <a:lnTo>
                    <a:pt x="10" y="10"/>
                  </a:lnTo>
                  <a:lnTo>
                    <a:pt x="13" y="12"/>
                  </a:lnTo>
                  <a:lnTo>
                    <a:pt x="15" y="15"/>
                  </a:lnTo>
                  <a:lnTo>
                    <a:pt x="17" y="17"/>
                  </a:lnTo>
                  <a:lnTo>
                    <a:pt x="19" y="20"/>
                  </a:lnTo>
                  <a:lnTo>
                    <a:pt x="22" y="22"/>
                  </a:lnTo>
                  <a:lnTo>
                    <a:pt x="24" y="25"/>
                  </a:lnTo>
                  <a:lnTo>
                    <a:pt x="25" y="28"/>
                  </a:lnTo>
                  <a:lnTo>
                    <a:pt x="27" y="31"/>
                  </a:lnTo>
                  <a:lnTo>
                    <a:pt x="29" y="34"/>
                  </a:lnTo>
                  <a:lnTo>
                    <a:pt x="31" y="36"/>
                  </a:lnTo>
                  <a:lnTo>
                    <a:pt x="32" y="40"/>
                  </a:lnTo>
                  <a:lnTo>
                    <a:pt x="34" y="42"/>
                  </a:lnTo>
                  <a:lnTo>
                    <a:pt x="35" y="45"/>
                  </a:lnTo>
                  <a:lnTo>
                    <a:pt x="36" y="48"/>
                  </a:lnTo>
                  <a:lnTo>
                    <a:pt x="38" y="51"/>
                  </a:lnTo>
                  <a:lnTo>
                    <a:pt x="39" y="54"/>
                  </a:lnTo>
                  <a:lnTo>
                    <a:pt x="40" y="58"/>
                  </a:lnTo>
                  <a:lnTo>
                    <a:pt x="41" y="61"/>
                  </a:lnTo>
                  <a:lnTo>
                    <a:pt x="42" y="64"/>
                  </a:lnTo>
                  <a:lnTo>
                    <a:pt x="43" y="67"/>
                  </a:lnTo>
                  <a:lnTo>
                    <a:pt x="44" y="70"/>
                  </a:lnTo>
                  <a:lnTo>
                    <a:pt x="45" y="74"/>
                  </a:lnTo>
                  <a:lnTo>
                    <a:pt x="46" y="77"/>
                  </a:lnTo>
                  <a:lnTo>
                    <a:pt x="46" y="80"/>
                  </a:lnTo>
                  <a:lnTo>
                    <a:pt x="47" y="84"/>
                  </a:lnTo>
                  <a:lnTo>
                    <a:pt x="47" y="87"/>
                  </a:lnTo>
                  <a:lnTo>
                    <a:pt x="48" y="91"/>
                  </a:lnTo>
                  <a:lnTo>
                    <a:pt x="48" y="9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43" name="Freeform 72">
              <a:extLst>
                <a:ext uri="{FF2B5EF4-FFF2-40B4-BE49-F238E27FC236}">
                  <a16:creationId xmlns:a16="http://schemas.microsoft.com/office/drawing/2014/main" id="{B434D689-F593-2D5B-84FC-4B026C3A7504}"/>
                </a:ext>
              </a:extLst>
            </p:cNvPr>
            <p:cNvSpPr>
              <a:spLocks/>
            </p:cNvSpPr>
            <p:nvPr/>
          </p:nvSpPr>
          <p:spPr bwMode="auto">
            <a:xfrm>
              <a:off x="3112" y="3135"/>
              <a:ext cx="569" cy="237"/>
            </a:xfrm>
            <a:custGeom>
              <a:avLst/>
              <a:gdLst>
                <a:gd name="T0" fmla="*/ 0 w 569"/>
                <a:gd name="T1" fmla="*/ 0 h 237"/>
                <a:gd name="T2" fmla="*/ 11 w 569"/>
                <a:gd name="T3" fmla="*/ 37 h 237"/>
                <a:gd name="T4" fmla="*/ 20 w 569"/>
                <a:gd name="T5" fmla="*/ 53 h 237"/>
                <a:gd name="T6" fmla="*/ 30 w 569"/>
                <a:gd name="T7" fmla="*/ 67 h 237"/>
                <a:gd name="T8" fmla="*/ 42 w 569"/>
                <a:gd name="T9" fmla="*/ 80 h 237"/>
                <a:gd name="T10" fmla="*/ 56 w 569"/>
                <a:gd name="T11" fmla="*/ 92 h 237"/>
                <a:gd name="T12" fmla="*/ 71 w 569"/>
                <a:gd name="T13" fmla="*/ 102 h 237"/>
                <a:gd name="T14" fmla="*/ 87 w 569"/>
                <a:gd name="T15" fmla="*/ 111 h 237"/>
                <a:gd name="T16" fmla="*/ 105 w 569"/>
                <a:gd name="T17" fmla="*/ 119 h 237"/>
                <a:gd name="T18" fmla="*/ 124 w 569"/>
                <a:gd name="T19" fmla="*/ 127 h 237"/>
                <a:gd name="T20" fmla="*/ 143 w 569"/>
                <a:gd name="T21" fmla="*/ 133 h 237"/>
                <a:gd name="T22" fmla="*/ 164 w 569"/>
                <a:gd name="T23" fmla="*/ 139 h 237"/>
                <a:gd name="T24" fmla="*/ 185 w 569"/>
                <a:gd name="T25" fmla="*/ 143 h 237"/>
                <a:gd name="T26" fmla="*/ 206 w 569"/>
                <a:gd name="T27" fmla="*/ 148 h 237"/>
                <a:gd name="T28" fmla="*/ 229 w 569"/>
                <a:gd name="T29" fmla="*/ 151 h 237"/>
                <a:gd name="T30" fmla="*/ 252 w 569"/>
                <a:gd name="T31" fmla="*/ 155 h 237"/>
                <a:gd name="T32" fmla="*/ 274 w 569"/>
                <a:gd name="T33" fmla="*/ 158 h 237"/>
                <a:gd name="T34" fmla="*/ 297 w 569"/>
                <a:gd name="T35" fmla="*/ 161 h 237"/>
                <a:gd name="T36" fmla="*/ 320 w 569"/>
                <a:gd name="T37" fmla="*/ 164 h 237"/>
                <a:gd name="T38" fmla="*/ 343 w 569"/>
                <a:gd name="T39" fmla="*/ 167 h 237"/>
                <a:gd name="T40" fmla="*/ 366 w 569"/>
                <a:gd name="T41" fmla="*/ 170 h 237"/>
                <a:gd name="T42" fmla="*/ 388 w 569"/>
                <a:gd name="T43" fmla="*/ 173 h 237"/>
                <a:gd name="T44" fmla="*/ 410 w 569"/>
                <a:gd name="T45" fmla="*/ 176 h 237"/>
                <a:gd name="T46" fmla="*/ 432 w 569"/>
                <a:gd name="T47" fmla="*/ 180 h 237"/>
                <a:gd name="T48" fmla="*/ 452 w 569"/>
                <a:gd name="T49" fmla="*/ 184 h 237"/>
                <a:gd name="T50" fmla="*/ 472 w 569"/>
                <a:gd name="T51" fmla="*/ 189 h 237"/>
                <a:gd name="T52" fmla="*/ 491 w 569"/>
                <a:gd name="T53" fmla="*/ 195 h 237"/>
                <a:gd name="T54" fmla="*/ 509 w 569"/>
                <a:gd name="T55" fmla="*/ 201 h 237"/>
                <a:gd name="T56" fmla="*/ 526 w 569"/>
                <a:gd name="T57" fmla="*/ 208 h 237"/>
                <a:gd name="T58" fmla="*/ 541 w 569"/>
                <a:gd name="T59" fmla="*/ 217 h 237"/>
                <a:gd name="T60" fmla="*/ 555 w 569"/>
                <a:gd name="T61" fmla="*/ 226 h 237"/>
                <a:gd name="T62" fmla="*/ 568 w 569"/>
                <a:gd name="T63" fmla="*/ 236 h 2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9" h="237">
                  <a:moveTo>
                    <a:pt x="0" y="0"/>
                  </a:moveTo>
                  <a:lnTo>
                    <a:pt x="11" y="37"/>
                  </a:lnTo>
                  <a:lnTo>
                    <a:pt x="20" y="53"/>
                  </a:lnTo>
                  <a:lnTo>
                    <a:pt x="30" y="67"/>
                  </a:lnTo>
                  <a:lnTo>
                    <a:pt x="42" y="80"/>
                  </a:lnTo>
                  <a:lnTo>
                    <a:pt x="56" y="92"/>
                  </a:lnTo>
                  <a:lnTo>
                    <a:pt x="71" y="102"/>
                  </a:lnTo>
                  <a:lnTo>
                    <a:pt x="87" y="111"/>
                  </a:lnTo>
                  <a:lnTo>
                    <a:pt x="105" y="119"/>
                  </a:lnTo>
                  <a:lnTo>
                    <a:pt x="124" y="127"/>
                  </a:lnTo>
                  <a:lnTo>
                    <a:pt x="143" y="133"/>
                  </a:lnTo>
                  <a:lnTo>
                    <a:pt x="164" y="139"/>
                  </a:lnTo>
                  <a:lnTo>
                    <a:pt x="185" y="143"/>
                  </a:lnTo>
                  <a:lnTo>
                    <a:pt x="206" y="148"/>
                  </a:lnTo>
                  <a:lnTo>
                    <a:pt x="229" y="151"/>
                  </a:lnTo>
                  <a:lnTo>
                    <a:pt x="252" y="155"/>
                  </a:lnTo>
                  <a:lnTo>
                    <a:pt x="274" y="158"/>
                  </a:lnTo>
                  <a:lnTo>
                    <a:pt x="297" y="161"/>
                  </a:lnTo>
                  <a:lnTo>
                    <a:pt x="320" y="164"/>
                  </a:lnTo>
                  <a:lnTo>
                    <a:pt x="343" y="167"/>
                  </a:lnTo>
                  <a:lnTo>
                    <a:pt x="366" y="170"/>
                  </a:lnTo>
                  <a:lnTo>
                    <a:pt x="388" y="173"/>
                  </a:lnTo>
                  <a:lnTo>
                    <a:pt x="410" y="176"/>
                  </a:lnTo>
                  <a:lnTo>
                    <a:pt x="432" y="180"/>
                  </a:lnTo>
                  <a:lnTo>
                    <a:pt x="452" y="184"/>
                  </a:lnTo>
                  <a:lnTo>
                    <a:pt x="472" y="189"/>
                  </a:lnTo>
                  <a:lnTo>
                    <a:pt x="491" y="195"/>
                  </a:lnTo>
                  <a:lnTo>
                    <a:pt x="509" y="201"/>
                  </a:lnTo>
                  <a:lnTo>
                    <a:pt x="526" y="208"/>
                  </a:lnTo>
                  <a:lnTo>
                    <a:pt x="541" y="217"/>
                  </a:lnTo>
                  <a:lnTo>
                    <a:pt x="555" y="226"/>
                  </a:lnTo>
                  <a:lnTo>
                    <a:pt x="568" y="23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44" name="Freeform 73">
              <a:extLst>
                <a:ext uri="{FF2B5EF4-FFF2-40B4-BE49-F238E27FC236}">
                  <a16:creationId xmlns:a16="http://schemas.microsoft.com/office/drawing/2014/main" id="{6757F8AB-151B-10F2-C10D-32899EC25D57}"/>
                </a:ext>
              </a:extLst>
            </p:cNvPr>
            <p:cNvSpPr>
              <a:spLocks/>
            </p:cNvSpPr>
            <p:nvPr/>
          </p:nvSpPr>
          <p:spPr bwMode="auto">
            <a:xfrm>
              <a:off x="3668" y="3359"/>
              <a:ext cx="486" cy="450"/>
            </a:xfrm>
            <a:custGeom>
              <a:avLst/>
              <a:gdLst>
                <a:gd name="T0" fmla="*/ 0 w 486"/>
                <a:gd name="T1" fmla="*/ 0 h 450"/>
                <a:gd name="T2" fmla="*/ 27 w 486"/>
                <a:gd name="T3" fmla="*/ 27 h 450"/>
                <a:gd name="T4" fmla="*/ 42 w 486"/>
                <a:gd name="T5" fmla="*/ 40 h 450"/>
                <a:gd name="T6" fmla="*/ 56 w 486"/>
                <a:gd name="T7" fmla="*/ 53 h 450"/>
                <a:gd name="T8" fmla="*/ 72 w 486"/>
                <a:gd name="T9" fmla="*/ 66 h 450"/>
                <a:gd name="T10" fmla="*/ 88 w 486"/>
                <a:gd name="T11" fmla="*/ 79 h 450"/>
                <a:gd name="T12" fmla="*/ 104 w 486"/>
                <a:gd name="T13" fmla="*/ 91 h 450"/>
                <a:gd name="T14" fmla="*/ 120 w 486"/>
                <a:gd name="T15" fmla="*/ 104 h 450"/>
                <a:gd name="T16" fmla="*/ 137 w 486"/>
                <a:gd name="T17" fmla="*/ 116 h 450"/>
                <a:gd name="T18" fmla="*/ 154 w 486"/>
                <a:gd name="T19" fmla="*/ 129 h 450"/>
                <a:gd name="T20" fmla="*/ 171 w 486"/>
                <a:gd name="T21" fmla="*/ 141 h 450"/>
                <a:gd name="T22" fmla="*/ 188 w 486"/>
                <a:gd name="T23" fmla="*/ 154 h 450"/>
                <a:gd name="T24" fmla="*/ 206 w 486"/>
                <a:gd name="T25" fmla="*/ 166 h 450"/>
                <a:gd name="T26" fmla="*/ 223 w 486"/>
                <a:gd name="T27" fmla="*/ 179 h 450"/>
                <a:gd name="T28" fmla="*/ 240 w 486"/>
                <a:gd name="T29" fmla="*/ 192 h 450"/>
                <a:gd name="T30" fmla="*/ 258 w 486"/>
                <a:gd name="T31" fmla="*/ 205 h 450"/>
                <a:gd name="T32" fmla="*/ 275 w 486"/>
                <a:gd name="T33" fmla="*/ 218 h 450"/>
                <a:gd name="T34" fmla="*/ 292 w 486"/>
                <a:gd name="T35" fmla="*/ 231 h 450"/>
                <a:gd name="T36" fmla="*/ 308 w 486"/>
                <a:gd name="T37" fmla="*/ 244 h 450"/>
                <a:gd name="T38" fmla="*/ 325 w 486"/>
                <a:gd name="T39" fmla="*/ 258 h 450"/>
                <a:gd name="T40" fmla="*/ 341 w 486"/>
                <a:gd name="T41" fmla="*/ 272 h 450"/>
                <a:gd name="T42" fmla="*/ 357 w 486"/>
                <a:gd name="T43" fmla="*/ 286 h 450"/>
                <a:gd name="T44" fmla="*/ 372 w 486"/>
                <a:gd name="T45" fmla="*/ 301 h 450"/>
                <a:gd name="T46" fmla="*/ 387 w 486"/>
                <a:gd name="T47" fmla="*/ 315 h 450"/>
                <a:gd name="T48" fmla="*/ 402 w 486"/>
                <a:gd name="T49" fmla="*/ 331 h 450"/>
                <a:gd name="T50" fmla="*/ 416 w 486"/>
                <a:gd name="T51" fmla="*/ 346 h 450"/>
                <a:gd name="T52" fmla="*/ 429 w 486"/>
                <a:gd name="T53" fmla="*/ 362 h 450"/>
                <a:gd name="T54" fmla="*/ 442 w 486"/>
                <a:gd name="T55" fmla="*/ 378 h 450"/>
                <a:gd name="T56" fmla="*/ 454 w 486"/>
                <a:gd name="T57" fmla="*/ 395 h 450"/>
                <a:gd name="T58" fmla="*/ 465 w 486"/>
                <a:gd name="T59" fmla="*/ 412 h 450"/>
                <a:gd name="T60" fmla="*/ 475 w 486"/>
                <a:gd name="T61" fmla="*/ 430 h 450"/>
                <a:gd name="T62" fmla="*/ 485 w 486"/>
                <a:gd name="T63" fmla="*/ 449 h 4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6" h="450">
                  <a:moveTo>
                    <a:pt x="0" y="0"/>
                  </a:moveTo>
                  <a:lnTo>
                    <a:pt x="27" y="27"/>
                  </a:lnTo>
                  <a:lnTo>
                    <a:pt x="42" y="40"/>
                  </a:lnTo>
                  <a:lnTo>
                    <a:pt x="56" y="53"/>
                  </a:lnTo>
                  <a:lnTo>
                    <a:pt x="72" y="66"/>
                  </a:lnTo>
                  <a:lnTo>
                    <a:pt x="88" y="79"/>
                  </a:lnTo>
                  <a:lnTo>
                    <a:pt x="104" y="91"/>
                  </a:lnTo>
                  <a:lnTo>
                    <a:pt x="120" y="104"/>
                  </a:lnTo>
                  <a:lnTo>
                    <a:pt x="137" y="116"/>
                  </a:lnTo>
                  <a:lnTo>
                    <a:pt x="154" y="129"/>
                  </a:lnTo>
                  <a:lnTo>
                    <a:pt x="171" y="141"/>
                  </a:lnTo>
                  <a:lnTo>
                    <a:pt x="188" y="154"/>
                  </a:lnTo>
                  <a:lnTo>
                    <a:pt x="206" y="166"/>
                  </a:lnTo>
                  <a:lnTo>
                    <a:pt x="223" y="179"/>
                  </a:lnTo>
                  <a:lnTo>
                    <a:pt x="240" y="192"/>
                  </a:lnTo>
                  <a:lnTo>
                    <a:pt x="258" y="205"/>
                  </a:lnTo>
                  <a:lnTo>
                    <a:pt x="275" y="218"/>
                  </a:lnTo>
                  <a:lnTo>
                    <a:pt x="292" y="231"/>
                  </a:lnTo>
                  <a:lnTo>
                    <a:pt x="308" y="244"/>
                  </a:lnTo>
                  <a:lnTo>
                    <a:pt x="325" y="258"/>
                  </a:lnTo>
                  <a:lnTo>
                    <a:pt x="341" y="272"/>
                  </a:lnTo>
                  <a:lnTo>
                    <a:pt x="357" y="286"/>
                  </a:lnTo>
                  <a:lnTo>
                    <a:pt x="372" y="301"/>
                  </a:lnTo>
                  <a:lnTo>
                    <a:pt x="387" y="315"/>
                  </a:lnTo>
                  <a:lnTo>
                    <a:pt x="402" y="331"/>
                  </a:lnTo>
                  <a:lnTo>
                    <a:pt x="416" y="346"/>
                  </a:lnTo>
                  <a:lnTo>
                    <a:pt x="429" y="362"/>
                  </a:lnTo>
                  <a:lnTo>
                    <a:pt x="442" y="378"/>
                  </a:lnTo>
                  <a:lnTo>
                    <a:pt x="454" y="395"/>
                  </a:lnTo>
                  <a:lnTo>
                    <a:pt x="465" y="412"/>
                  </a:lnTo>
                  <a:lnTo>
                    <a:pt x="475" y="430"/>
                  </a:lnTo>
                  <a:lnTo>
                    <a:pt x="485" y="449"/>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45" name="Line 74">
              <a:extLst>
                <a:ext uri="{FF2B5EF4-FFF2-40B4-BE49-F238E27FC236}">
                  <a16:creationId xmlns:a16="http://schemas.microsoft.com/office/drawing/2014/main" id="{6151DE21-2F25-27FD-C669-1C6A455C393F}"/>
                </a:ext>
              </a:extLst>
            </p:cNvPr>
            <p:cNvSpPr>
              <a:spLocks noChangeShapeType="1"/>
            </p:cNvSpPr>
            <p:nvPr/>
          </p:nvSpPr>
          <p:spPr bwMode="auto">
            <a:xfrm>
              <a:off x="4011" y="3194"/>
              <a:ext cx="0" cy="4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346" name="Freeform 75">
              <a:extLst>
                <a:ext uri="{FF2B5EF4-FFF2-40B4-BE49-F238E27FC236}">
                  <a16:creationId xmlns:a16="http://schemas.microsoft.com/office/drawing/2014/main" id="{FD1DBAFE-DA32-B701-D3F2-D05D56D8DCC3}"/>
                </a:ext>
              </a:extLst>
            </p:cNvPr>
            <p:cNvSpPr>
              <a:spLocks/>
            </p:cNvSpPr>
            <p:nvPr/>
          </p:nvSpPr>
          <p:spPr bwMode="auto">
            <a:xfrm>
              <a:off x="1203" y="936"/>
              <a:ext cx="260" cy="205"/>
            </a:xfrm>
            <a:custGeom>
              <a:avLst/>
              <a:gdLst>
                <a:gd name="T0" fmla="*/ 257 w 260"/>
                <a:gd name="T1" fmla="*/ 50 h 205"/>
                <a:gd name="T2" fmla="*/ 252 w 260"/>
                <a:gd name="T3" fmla="*/ 49 h 205"/>
                <a:gd name="T4" fmla="*/ 245 w 260"/>
                <a:gd name="T5" fmla="*/ 47 h 205"/>
                <a:gd name="T6" fmla="*/ 235 w 260"/>
                <a:gd name="T7" fmla="*/ 44 h 205"/>
                <a:gd name="T8" fmla="*/ 223 w 260"/>
                <a:gd name="T9" fmla="*/ 40 h 205"/>
                <a:gd name="T10" fmla="*/ 209 w 260"/>
                <a:gd name="T11" fmla="*/ 36 h 205"/>
                <a:gd name="T12" fmla="*/ 195 w 260"/>
                <a:gd name="T13" fmla="*/ 30 h 205"/>
                <a:gd name="T14" fmla="*/ 181 w 260"/>
                <a:gd name="T15" fmla="*/ 25 h 205"/>
                <a:gd name="T16" fmla="*/ 170 w 260"/>
                <a:gd name="T17" fmla="*/ 20 h 205"/>
                <a:gd name="T18" fmla="*/ 164 w 260"/>
                <a:gd name="T19" fmla="*/ 15 h 205"/>
                <a:gd name="T20" fmla="*/ 158 w 260"/>
                <a:gd name="T21" fmla="*/ 10 h 205"/>
                <a:gd name="T22" fmla="*/ 153 w 260"/>
                <a:gd name="T23" fmla="*/ 6 h 205"/>
                <a:gd name="T24" fmla="*/ 148 w 260"/>
                <a:gd name="T25" fmla="*/ 3 h 205"/>
                <a:gd name="T26" fmla="*/ 142 w 260"/>
                <a:gd name="T27" fmla="*/ 0 h 205"/>
                <a:gd name="T28" fmla="*/ 135 w 260"/>
                <a:gd name="T29" fmla="*/ 0 h 205"/>
                <a:gd name="T30" fmla="*/ 119 w 260"/>
                <a:gd name="T31" fmla="*/ 1 h 205"/>
                <a:gd name="T32" fmla="*/ 101 w 260"/>
                <a:gd name="T33" fmla="*/ 4 h 205"/>
                <a:gd name="T34" fmla="*/ 86 w 260"/>
                <a:gd name="T35" fmla="*/ 9 h 205"/>
                <a:gd name="T36" fmla="*/ 73 w 260"/>
                <a:gd name="T37" fmla="*/ 16 h 205"/>
                <a:gd name="T38" fmla="*/ 61 w 260"/>
                <a:gd name="T39" fmla="*/ 25 h 205"/>
                <a:gd name="T40" fmla="*/ 50 w 260"/>
                <a:gd name="T41" fmla="*/ 37 h 205"/>
                <a:gd name="T42" fmla="*/ 40 w 260"/>
                <a:gd name="T43" fmla="*/ 50 h 205"/>
                <a:gd name="T44" fmla="*/ 30 w 260"/>
                <a:gd name="T45" fmla="*/ 67 h 205"/>
                <a:gd name="T46" fmla="*/ 23 w 260"/>
                <a:gd name="T47" fmla="*/ 82 h 205"/>
                <a:gd name="T48" fmla="*/ 21 w 260"/>
                <a:gd name="T49" fmla="*/ 88 h 205"/>
                <a:gd name="T50" fmla="*/ 21 w 260"/>
                <a:gd name="T51" fmla="*/ 93 h 205"/>
                <a:gd name="T52" fmla="*/ 21 w 260"/>
                <a:gd name="T53" fmla="*/ 98 h 205"/>
                <a:gd name="T54" fmla="*/ 23 w 260"/>
                <a:gd name="T55" fmla="*/ 104 h 205"/>
                <a:gd name="T56" fmla="*/ 24 w 260"/>
                <a:gd name="T57" fmla="*/ 110 h 205"/>
                <a:gd name="T58" fmla="*/ 25 w 260"/>
                <a:gd name="T59" fmla="*/ 117 h 205"/>
                <a:gd name="T60" fmla="*/ 25 w 260"/>
                <a:gd name="T61" fmla="*/ 125 h 205"/>
                <a:gd name="T62" fmla="*/ 26 w 260"/>
                <a:gd name="T63" fmla="*/ 132 h 205"/>
                <a:gd name="T64" fmla="*/ 26 w 260"/>
                <a:gd name="T65" fmla="*/ 135 h 205"/>
                <a:gd name="T66" fmla="*/ 27 w 260"/>
                <a:gd name="T67" fmla="*/ 138 h 205"/>
                <a:gd name="T68" fmla="*/ 27 w 260"/>
                <a:gd name="T69" fmla="*/ 141 h 205"/>
                <a:gd name="T70" fmla="*/ 27 w 260"/>
                <a:gd name="T71" fmla="*/ 143 h 205"/>
                <a:gd name="T72" fmla="*/ 27 w 260"/>
                <a:gd name="T73" fmla="*/ 146 h 205"/>
                <a:gd name="T74" fmla="*/ 27 w 260"/>
                <a:gd name="T75" fmla="*/ 149 h 205"/>
                <a:gd name="T76" fmla="*/ 26 w 260"/>
                <a:gd name="T77" fmla="*/ 153 h 205"/>
                <a:gd name="T78" fmla="*/ 22 w 260"/>
                <a:gd name="T79" fmla="*/ 159 h 205"/>
                <a:gd name="T80" fmla="*/ 19 w 260"/>
                <a:gd name="T81" fmla="*/ 163 h 205"/>
                <a:gd name="T82" fmla="*/ 15 w 260"/>
                <a:gd name="T83" fmla="*/ 167 h 205"/>
                <a:gd name="T84" fmla="*/ 11 w 260"/>
                <a:gd name="T85" fmla="*/ 170 h 205"/>
                <a:gd name="T86" fmla="*/ 8 w 260"/>
                <a:gd name="T87" fmla="*/ 172 h 205"/>
                <a:gd name="T88" fmla="*/ 5 w 260"/>
                <a:gd name="T89" fmla="*/ 174 h 205"/>
                <a:gd name="T90" fmla="*/ 1 w 260"/>
                <a:gd name="T91" fmla="*/ 176 h 205"/>
                <a:gd name="T92" fmla="*/ 0 w 260"/>
                <a:gd name="T93" fmla="*/ 178 h 205"/>
                <a:gd name="T94" fmla="*/ 0 w 260"/>
                <a:gd name="T95" fmla="*/ 178 h 205"/>
                <a:gd name="T96" fmla="*/ 0 w 260"/>
                <a:gd name="T97" fmla="*/ 178 h 205"/>
                <a:gd name="T98" fmla="*/ 0 w 260"/>
                <a:gd name="T99" fmla="*/ 178 h 205"/>
                <a:gd name="T100" fmla="*/ 0 w 260"/>
                <a:gd name="T101" fmla="*/ 178 h 205"/>
                <a:gd name="T102" fmla="*/ 0 w 260"/>
                <a:gd name="T103" fmla="*/ 178 h 205"/>
                <a:gd name="T104" fmla="*/ 0 w 260"/>
                <a:gd name="T105" fmla="*/ 178 h 205"/>
                <a:gd name="T106" fmla="*/ 0 w 260"/>
                <a:gd name="T107" fmla="*/ 178 h 205"/>
                <a:gd name="T108" fmla="*/ 0 w 260"/>
                <a:gd name="T109" fmla="*/ 180 h 205"/>
                <a:gd name="T110" fmla="*/ 0 w 260"/>
                <a:gd name="T111" fmla="*/ 184 h 205"/>
                <a:gd name="T112" fmla="*/ 0 w 260"/>
                <a:gd name="T113" fmla="*/ 188 h 205"/>
                <a:gd name="T114" fmla="*/ 0 w 260"/>
                <a:gd name="T115" fmla="*/ 192 h 205"/>
                <a:gd name="T116" fmla="*/ 0 w 260"/>
                <a:gd name="T117" fmla="*/ 197 h 205"/>
                <a:gd name="T118" fmla="*/ 0 w 260"/>
                <a:gd name="T119" fmla="*/ 200 h 205"/>
                <a:gd name="T120" fmla="*/ 0 w 260"/>
                <a:gd name="T121" fmla="*/ 203 h 205"/>
                <a:gd name="T122" fmla="*/ 0 w 260"/>
                <a:gd name="T123" fmla="*/ 204 h 2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0" h="205">
                  <a:moveTo>
                    <a:pt x="259" y="51"/>
                  </a:moveTo>
                  <a:lnTo>
                    <a:pt x="259" y="51"/>
                  </a:lnTo>
                  <a:lnTo>
                    <a:pt x="258" y="51"/>
                  </a:lnTo>
                  <a:lnTo>
                    <a:pt x="257" y="50"/>
                  </a:lnTo>
                  <a:lnTo>
                    <a:pt x="256" y="50"/>
                  </a:lnTo>
                  <a:lnTo>
                    <a:pt x="255" y="50"/>
                  </a:lnTo>
                  <a:lnTo>
                    <a:pt x="254" y="50"/>
                  </a:lnTo>
                  <a:lnTo>
                    <a:pt x="252" y="49"/>
                  </a:lnTo>
                  <a:lnTo>
                    <a:pt x="251" y="48"/>
                  </a:lnTo>
                  <a:lnTo>
                    <a:pt x="249" y="48"/>
                  </a:lnTo>
                  <a:lnTo>
                    <a:pt x="247" y="48"/>
                  </a:lnTo>
                  <a:lnTo>
                    <a:pt x="245" y="47"/>
                  </a:lnTo>
                  <a:lnTo>
                    <a:pt x="242" y="46"/>
                  </a:lnTo>
                  <a:lnTo>
                    <a:pt x="240" y="45"/>
                  </a:lnTo>
                  <a:lnTo>
                    <a:pt x="237" y="44"/>
                  </a:lnTo>
                  <a:lnTo>
                    <a:pt x="235" y="44"/>
                  </a:lnTo>
                  <a:lnTo>
                    <a:pt x="232" y="43"/>
                  </a:lnTo>
                  <a:lnTo>
                    <a:pt x="229" y="42"/>
                  </a:lnTo>
                  <a:lnTo>
                    <a:pt x="226" y="41"/>
                  </a:lnTo>
                  <a:lnTo>
                    <a:pt x="223" y="40"/>
                  </a:lnTo>
                  <a:lnTo>
                    <a:pt x="219" y="39"/>
                  </a:lnTo>
                  <a:lnTo>
                    <a:pt x="216" y="38"/>
                  </a:lnTo>
                  <a:lnTo>
                    <a:pt x="213" y="37"/>
                  </a:lnTo>
                  <a:lnTo>
                    <a:pt x="209" y="36"/>
                  </a:lnTo>
                  <a:lnTo>
                    <a:pt x="206" y="34"/>
                  </a:lnTo>
                  <a:lnTo>
                    <a:pt x="203" y="33"/>
                  </a:lnTo>
                  <a:lnTo>
                    <a:pt x="199" y="32"/>
                  </a:lnTo>
                  <a:lnTo>
                    <a:pt x="195" y="30"/>
                  </a:lnTo>
                  <a:lnTo>
                    <a:pt x="192" y="29"/>
                  </a:lnTo>
                  <a:lnTo>
                    <a:pt x="188" y="28"/>
                  </a:lnTo>
                  <a:lnTo>
                    <a:pt x="185" y="26"/>
                  </a:lnTo>
                  <a:lnTo>
                    <a:pt x="181" y="25"/>
                  </a:lnTo>
                  <a:lnTo>
                    <a:pt x="177" y="23"/>
                  </a:lnTo>
                  <a:lnTo>
                    <a:pt x="174" y="22"/>
                  </a:lnTo>
                  <a:lnTo>
                    <a:pt x="172" y="21"/>
                  </a:lnTo>
                  <a:lnTo>
                    <a:pt x="170" y="20"/>
                  </a:lnTo>
                  <a:lnTo>
                    <a:pt x="169" y="18"/>
                  </a:lnTo>
                  <a:lnTo>
                    <a:pt x="167" y="17"/>
                  </a:lnTo>
                  <a:lnTo>
                    <a:pt x="165" y="16"/>
                  </a:lnTo>
                  <a:lnTo>
                    <a:pt x="164" y="15"/>
                  </a:lnTo>
                  <a:lnTo>
                    <a:pt x="162" y="14"/>
                  </a:lnTo>
                  <a:lnTo>
                    <a:pt x="161" y="13"/>
                  </a:lnTo>
                  <a:lnTo>
                    <a:pt x="159" y="12"/>
                  </a:lnTo>
                  <a:lnTo>
                    <a:pt x="158" y="10"/>
                  </a:lnTo>
                  <a:lnTo>
                    <a:pt x="157" y="9"/>
                  </a:lnTo>
                  <a:lnTo>
                    <a:pt x="155" y="8"/>
                  </a:lnTo>
                  <a:lnTo>
                    <a:pt x="154" y="7"/>
                  </a:lnTo>
                  <a:lnTo>
                    <a:pt x="153" y="6"/>
                  </a:lnTo>
                  <a:lnTo>
                    <a:pt x="152" y="5"/>
                  </a:lnTo>
                  <a:lnTo>
                    <a:pt x="151" y="4"/>
                  </a:lnTo>
                  <a:lnTo>
                    <a:pt x="149" y="4"/>
                  </a:lnTo>
                  <a:lnTo>
                    <a:pt x="148" y="3"/>
                  </a:lnTo>
                  <a:lnTo>
                    <a:pt x="147" y="2"/>
                  </a:lnTo>
                  <a:lnTo>
                    <a:pt x="145" y="2"/>
                  </a:lnTo>
                  <a:lnTo>
                    <a:pt x="144" y="1"/>
                  </a:lnTo>
                  <a:lnTo>
                    <a:pt x="142" y="0"/>
                  </a:lnTo>
                  <a:lnTo>
                    <a:pt x="141" y="0"/>
                  </a:lnTo>
                  <a:lnTo>
                    <a:pt x="139" y="0"/>
                  </a:lnTo>
                  <a:lnTo>
                    <a:pt x="137" y="0"/>
                  </a:lnTo>
                  <a:lnTo>
                    <a:pt x="135" y="0"/>
                  </a:lnTo>
                  <a:lnTo>
                    <a:pt x="133" y="0"/>
                  </a:lnTo>
                  <a:lnTo>
                    <a:pt x="131" y="0"/>
                  </a:lnTo>
                  <a:lnTo>
                    <a:pt x="129" y="0"/>
                  </a:lnTo>
                  <a:lnTo>
                    <a:pt x="119" y="1"/>
                  </a:lnTo>
                  <a:lnTo>
                    <a:pt x="115" y="2"/>
                  </a:lnTo>
                  <a:lnTo>
                    <a:pt x="110" y="2"/>
                  </a:lnTo>
                  <a:lnTo>
                    <a:pt x="106" y="3"/>
                  </a:lnTo>
                  <a:lnTo>
                    <a:pt x="101" y="4"/>
                  </a:lnTo>
                  <a:lnTo>
                    <a:pt x="97" y="5"/>
                  </a:lnTo>
                  <a:lnTo>
                    <a:pt x="93" y="6"/>
                  </a:lnTo>
                  <a:lnTo>
                    <a:pt x="90" y="8"/>
                  </a:lnTo>
                  <a:lnTo>
                    <a:pt x="86" y="9"/>
                  </a:lnTo>
                  <a:lnTo>
                    <a:pt x="83" y="11"/>
                  </a:lnTo>
                  <a:lnTo>
                    <a:pt x="79" y="12"/>
                  </a:lnTo>
                  <a:lnTo>
                    <a:pt x="76" y="14"/>
                  </a:lnTo>
                  <a:lnTo>
                    <a:pt x="73" y="16"/>
                  </a:lnTo>
                  <a:lnTo>
                    <a:pt x="69" y="18"/>
                  </a:lnTo>
                  <a:lnTo>
                    <a:pt x="67" y="21"/>
                  </a:lnTo>
                  <a:lnTo>
                    <a:pt x="63" y="23"/>
                  </a:lnTo>
                  <a:lnTo>
                    <a:pt x="61" y="25"/>
                  </a:lnTo>
                  <a:lnTo>
                    <a:pt x="58" y="28"/>
                  </a:lnTo>
                  <a:lnTo>
                    <a:pt x="55" y="31"/>
                  </a:lnTo>
                  <a:lnTo>
                    <a:pt x="53" y="34"/>
                  </a:lnTo>
                  <a:lnTo>
                    <a:pt x="50" y="37"/>
                  </a:lnTo>
                  <a:lnTo>
                    <a:pt x="47" y="40"/>
                  </a:lnTo>
                  <a:lnTo>
                    <a:pt x="45" y="43"/>
                  </a:lnTo>
                  <a:lnTo>
                    <a:pt x="42" y="47"/>
                  </a:lnTo>
                  <a:lnTo>
                    <a:pt x="40" y="50"/>
                  </a:lnTo>
                  <a:lnTo>
                    <a:pt x="37" y="54"/>
                  </a:lnTo>
                  <a:lnTo>
                    <a:pt x="35" y="58"/>
                  </a:lnTo>
                  <a:lnTo>
                    <a:pt x="33" y="62"/>
                  </a:lnTo>
                  <a:lnTo>
                    <a:pt x="30" y="67"/>
                  </a:lnTo>
                  <a:lnTo>
                    <a:pt x="28" y="72"/>
                  </a:lnTo>
                  <a:lnTo>
                    <a:pt x="26" y="76"/>
                  </a:lnTo>
                  <a:lnTo>
                    <a:pt x="24" y="80"/>
                  </a:lnTo>
                  <a:lnTo>
                    <a:pt x="23" y="82"/>
                  </a:lnTo>
                  <a:lnTo>
                    <a:pt x="23" y="83"/>
                  </a:lnTo>
                  <a:lnTo>
                    <a:pt x="22" y="85"/>
                  </a:lnTo>
                  <a:lnTo>
                    <a:pt x="22" y="86"/>
                  </a:lnTo>
                  <a:lnTo>
                    <a:pt x="21" y="88"/>
                  </a:lnTo>
                  <a:lnTo>
                    <a:pt x="21" y="89"/>
                  </a:lnTo>
                  <a:lnTo>
                    <a:pt x="21" y="90"/>
                  </a:lnTo>
                  <a:lnTo>
                    <a:pt x="21" y="92"/>
                  </a:lnTo>
                  <a:lnTo>
                    <a:pt x="21" y="93"/>
                  </a:lnTo>
                  <a:lnTo>
                    <a:pt x="21" y="95"/>
                  </a:lnTo>
                  <a:lnTo>
                    <a:pt x="21" y="96"/>
                  </a:lnTo>
                  <a:lnTo>
                    <a:pt x="21" y="97"/>
                  </a:lnTo>
                  <a:lnTo>
                    <a:pt x="21" y="98"/>
                  </a:lnTo>
                  <a:lnTo>
                    <a:pt x="22" y="100"/>
                  </a:lnTo>
                  <a:lnTo>
                    <a:pt x="22" y="101"/>
                  </a:lnTo>
                  <a:lnTo>
                    <a:pt x="22" y="102"/>
                  </a:lnTo>
                  <a:lnTo>
                    <a:pt x="23" y="104"/>
                  </a:lnTo>
                  <a:lnTo>
                    <a:pt x="23" y="105"/>
                  </a:lnTo>
                  <a:lnTo>
                    <a:pt x="23" y="107"/>
                  </a:lnTo>
                  <a:lnTo>
                    <a:pt x="23" y="108"/>
                  </a:lnTo>
                  <a:lnTo>
                    <a:pt x="24" y="110"/>
                  </a:lnTo>
                  <a:lnTo>
                    <a:pt x="24" y="112"/>
                  </a:lnTo>
                  <a:lnTo>
                    <a:pt x="24" y="113"/>
                  </a:lnTo>
                  <a:lnTo>
                    <a:pt x="25" y="115"/>
                  </a:lnTo>
                  <a:lnTo>
                    <a:pt x="25" y="117"/>
                  </a:lnTo>
                  <a:lnTo>
                    <a:pt x="25" y="119"/>
                  </a:lnTo>
                  <a:lnTo>
                    <a:pt x="25" y="121"/>
                  </a:lnTo>
                  <a:lnTo>
                    <a:pt x="25" y="123"/>
                  </a:lnTo>
                  <a:lnTo>
                    <a:pt x="25" y="125"/>
                  </a:lnTo>
                  <a:lnTo>
                    <a:pt x="26" y="128"/>
                  </a:lnTo>
                  <a:lnTo>
                    <a:pt x="26" y="130"/>
                  </a:lnTo>
                  <a:lnTo>
                    <a:pt x="26" y="131"/>
                  </a:lnTo>
                  <a:lnTo>
                    <a:pt x="26" y="132"/>
                  </a:lnTo>
                  <a:lnTo>
                    <a:pt x="26" y="133"/>
                  </a:lnTo>
                  <a:lnTo>
                    <a:pt x="26" y="134"/>
                  </a:lnTo>
                  <a:lnTo>
                    <a:pt x="26" y="135"/>
                  </a:lnTo>
                  <a:lnTo>
                    <a:pt x="26" y="136"/>
                  </a:lnTo>
                  <a:lnTo>
                    <a:pt x="27" y="137"/>
                  </a:lnTo>
                  <a:lnTo>
                    <a:pt x="27" y="138"/>
                  </a:lnTo>
                  <a:lnTo>
                    <a:pt x="27" y="139"/>
                  </a:lnTo>
                  <a:lnTo>
                    <a:pt x="27" y="140"/>
                  </a:lnTo>
                  <a:lnTo>
                    <a:pt x="27" y="141"/>
                  </a:lnTo>
                  <a:lnTo>
                    <a:pt x="27" y="142"/>
                  </a:lnTo>
                  <a:lnTo>
                    <a:pt x="27" y="143"/>
                  </a:lnTo>
                  <a:lnTo>
                    <a:pt x="27" y="144"/>
                  </a:lnTo>
                  <a:lnTo>
                    <a:pt x="27" y="145"/>
                  </a:lnTo>
                  <a:lnTo>
                    <a:pt x="27" y="146"/>
                  </a:lnTo>
                  <a:lnTo>
                    <a:pt x="27" y="147"/>
                  </a:lnTo>
                  <a:lnTo>
                    <a:pt x="27" y="148"/>
                  </a:lnTo>
                  <a:lnTo>
                    <a:pt x="27" y="149"/>
                  </a:lnTo>
                  <a:lnTo>
                    <a:pt x="27" y="150"/>
                  </a:lnTo>
                  <a:lnTo>
                    <a:pt x="26" y="151"/>
                  </a:lnTo>
                  <a:lnTo>
                    <a:pt x="26" y="152"/>
                  </a:lnTo>
                  <a:lnTo>
                    <a:pt x="26" y="153"/>
                  </a:lnTo>
                  <a:lnTo>
                    <a:pt x="24" y="156"/>
                  </a:lnTo>
                  <a:lnTo>
                    <a:pt x="23" y="157"/>
                  </a:lnTo>
                  <a:lnTo>
                    <a:pt x="23" y="158"/>
                  </a:lnTo>
                  <a:lnTo>
                    <a:pt x="22" y="159"/>
                  </a:lnTo>
                  <a:lnTo>
                    <a:pt x="21" y="160"/>
                  </a:lnTo>
                  <a:lnTo>
                    <a:pt x="20" y="162"/>
                  </a:lnTo>
                  <a:lnTo>
                    <a:pt x="19" y="162"/>
                  </a:lnTo>
                  <a:lnTo>
                    <a:pt x="19" y="163"/>
                  </a:lnTo>
                  <a:lnTo>
                    <a:pt x="18" y="164"/>
                  </a:lnTo>
                  <a:lnTo>
                    <a:pt x="17" y="165"/>
                  </a:lnTo>
                  <a:lnTo>
                    <a:pt x="16" y="166"/>
                  </a:lnTo>
                  <a:lnTo>
                    <a:pt x="15" y="167"/>
                  </a:lnTo>
                  <a:lnTo>
                    <a:pt x="14" y="168"/>
                  </a:lnTo>
                  <a:lnTo>
                    <a:pt x="13" y="168"/>
                  </a:lnTo>
                  <a:lnTo>
                    <a:pt x="13" y="169"/>
                  </a:lnTo>
                  <a:lnTo>
                    <a:pt x="11" y="170"/>
                  </a:lnTo>
                  <a:lnTo>
                    <a:pt x="10" y="171"/>
                  </a:lnTo>
                  <a:lnTo>
                    <a:pt x="9" y="172"/>
                  </a:lnTo>
                  <a:lnTo>
                    <a:pt x="8" y="172"/>
                  </a:lnTo>
                  <a:lnTo>
                    <a:pt x="7" y="172"/>
                  </a:lnTo>
                  <a:lnTo>
                    <a:pt x="6" y="173"/>
                  </a:lnTo>
                  <a:lnTo>
                    <a:pt x="5" y="174"/>
                  </a:lnTo>
                  <a:lnTo>
                    <a:pt x="4" y="175"/>
                  </a:lnTo>
                  <a:lnTo>
                    <a:pt x="3" y="175"/>
                  </a:lnTo>
                  <a:lnTo>
                    <a:pt x="2" y="176"/>
                  </a:lnTo>
                  <a:lnTo>
                    <a:pt x="1" y="176"/>
                  </a:lnTo>
                  <a:lnTo>
                    <a:pt x="1" y="177"/>
                  </a:lnTo>
                  <a:lnTo>
                    <a:pt x="0" y="178"/>
                  </a:lnTo>
                  <a:lnTo>
                    <a:pt x="0" y="180"/>
                  </a:lnTo>
                  <a:lnTo>
                    <a:pt x="0" y="181"/>
                  </a:lnTo>
                  <a:lnTo>
                    <a:pt x="0" y="182"/>
                  </a:lnTo>
                  <a:lnTo>
                    <a:pt x="0" y="183"/>
                  </a:lnTo>
                  <a:lnTo>
                    <a:pt x="0" y="184"/>
                  </a:lnTo>
                  <a:lnTo>
                    <a:pt x="0" y="185"/>
                  </a:lnTo>
                  <a:lnTo>
                    <a:pt x="0" y="186"/>
                  </a:lnTo>
                  <a:lnTo>
                    <a:pt x="0" y="187"/>
                  </a:lnTo>
                  <a:lnTo>
                    <a:pt x="0" y="188"/>
                  </a:lnTo>
                  <a:lnTo>
                    <a:pt x="0" y="189"/>
                  </a:lnTo>
                  <a:lnTo>
                    <a:pt x="0" y="190"/>
                  </a:lnTo>
                  <a:lnTo>
                    <a:pt x="0" y="192"/>
                  </a:lnTo>
                  <a:lnTo>
                    <a:pt x="0" y="194"/>
                  </a:lnTo>
                  <a:lnTo>
                    <a:pt x="0" y="195"/>
                  </a:lnTo>
                  <a:lnTo>
                    <a:pt x="0" y="196"/>
                  </a:lnTo>
                  <a:lnTo>
                    <a:pt x="0" y="197"/>
                  </a:lnTo>
                  <a:lnTo>
                    <a:pt x="0" y="198"/>
                  </a:lnTo>
                  <a:lnTo>
                    <a:pt x="0" y="200"/>
                  </a:lnTo>
                  <a:lnTo>
                    <a:pt x="0" y="201"/>
                  </a:lnTo>
                  <a:lnTo>
                    <a:pt x="0" y="202"/>
                  </a:lnTo>
                  <a:lnTo>
                    <a:pt x="0" y="203"/>
                  </a:lnTo>
                  <a:lnTo>
                    <a:pt x="0" y="20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47" name="Freeform 76">
              <a:extLst>
                <a:ext uri="{FF2B5EF4-FFF2-40B4-BE49-F238E27FC236}">
                  <a16:creationId xmlns:a16="http://schemas.microsoft.com/office/drawing/2014/main" id="{A3534DD1-D214-A148-C32A-CA966336A646}"/>
                </a:ext>
              </a:extLst>
            </p:cNvPr>
            <p:cNvSpPr>
              <a:spLocks/>
            </p:cNvSpPr>
            <p:nvPr/>
          </p:nvSpPr>
          <p:spPr bwMode="auto">
            <a:xfrm>
              <a:off x="914" y="1294"/>
              <a:ext cx="82" cy="335"/>
            </a:xfrm>
            <a:custGeom>
              <a:avLst/>
              <a:gdLst>
                <a:gd name="T0" fmla="*/ 80 w 82"/>
                <a:gd name="T1" fmla="*/ 2 h 335"/>
                <a:gd name="T2" fmla="*/ 76 w 82"/>
                <a:gd name="T3" fmla="*/ 9 h 335"/>
                <a:gd name="T4" fmla="*/ 71 w 82"/>
                <a:gd name="T5" fmla="*/ 19 h 335"/>
                <a:gd name="T6" fmla="*/ 64 w 82"/>
                <a:gd name="T7" fmla="*/ 32 h 335"/>
                <a:gd name="T8" fmla="*/ 57 w 82"/>
                <a:gd name="T9" fmla="*/ 46 h 335"/>
                <a:gd name="T10" fmla="*/ 50 w 82"/>
                <a:gd name="T11" fmla="*/ 60 h 335"/>
                <a:gd name="T12" fmla="*/ 45 w 82"/>
                <a:gd name="T13" fmla="*/ 70 h 335"/>
                <a:gd name="T14" fmla="*/ 41 w 82"/>
                <a:gd name="T15" fmla="*/ 77 h 335"/>
                <a:gd name="T16" fmla="*/ 37 w 82"/>
                <a:gd name="T17" fmla="*/ 84 h 335"/>
                <a:gd name="T18" fmla="*/ 32 w 82"/>
                <a:gd name="T19" fmla="*/ 95 h 335"/>
                <a:gd name="T20" fmla="*/ 24 w 82"/>
                <a:gd name="T21" fmla="*/ 110 h 335"/>
                <a:gd name="T22" fmla="*/ 18 w 82"/>
                <a:gd name="T23" fmla="*/ 119 h 335"/>
                <a:gd name="T24" fmla="*/ 14 w 82"/>
                <a:gd name="T25" fmla="*/ 126 h 335"/>
                <a:gd name="T26" fmla="*/ 9 w 82"/>
                <a:gd name="T27" fmla="*/ 134 h 335"/>
                <a:gd name="T28" fmla="*/ 6 w 82"/>
                <a:gd name="T29" fmla="*/ 144 h 335"/>
                <a:gd name="T30" fmla="*/ 2 w 82"/>
                <a:gd name="T31" fmla="*/ 159 h 335"/>
                <a:gd name="T32" fmla="*/ 0 w 82"/>
                <a:gd name="T33" fmla="*/ 168 h 335"/>
                <a:gd name="T34" fmla="*/ 1 w 82"/>
                <a:gd name="T35" fmla="*/ 176 h 335"/>
                <a:gd name="T36" fmla="*/ 2 w 82"/>
                <a:gd name="T37" fmla="*/ 184 h 335"/>
                <a:gd name="T38" fmla="*/ 2 w 82"/>
                <a:gd name="T39" fmla="*/ 193 h 335"/>
                <a:gd name="T40" fmla="*/ 3 w 82"/>
                <a:gd name="T41" fmla="*/ 206 h 335"/>
                <a:gd name="T42" fmla="*/ 3 w 82"/>
                <a:gd name="T43" fmla="*/ 211 h 335"/>
                <a:gd name="T44" fmla="*/ 3 w 82"/>
                <a:gd name="T45" fmla="*/ 215 h 335"/>
                <a:gd name="T46" fmla="*/ 3 w 82"/>
                <a:gd name="T47" fmla="*/ 219 h 335"/>
                <a:gd name="T48" fmla="*/ 3 w 82"/>
                <a:gd name="T49" fmla="*/ 223 h 335"/>
                <a:gd name="T50" fmla="*/ 3 w 82"/>
                <a:gd name="T51" fmla="*/ 230 h 335"/>
                <a:gd name="T52" fmla="*/ 3 w 82"/>
                <a:gd name="T53" fmla="*/ 237 h 335"/>
                <a:gd name="T54" fmla="*/ 3 w 82"/>
                <a:gd name="T55" fmla="*/ 242 h 335"/>
                <a:gd name="T56" fmla="*/ 3 w 82"/>
                <a:gd name="T57" fmla="*/ 247 h 335"/>
                <a:gd name="T58" fmla="*/ 3 w 82"/>
                <a:gd name="T59" fmla="*/ 251 h 335"/>
                <a:gd name="T60" fmla="*/ 3 w 82"/>
                <a:gd name="T61" fmla="*/ 254 h 335"/>
                <a:gd name="T62" fmla="*/ 3 w 82"/>
                <a:gd name="T63" fmla="*/ 255 h 335"/>
                <a:gd name="T64" fmla="*/ 3 w 82"/>
                <a:gd name="T65" fmla="*/ 255 h 335"/>
                <a:gd name="T66" fmla="*/ 3 w 82"/>
                <a:gd name="T67" fmla="*/ 255 h 335"/>
                <a:gd name="T68" fmla="*/ 3 w 82"/>
                <a:gd name="T69" fmla="*/ 255 h 335"/>
                <a:gd name="T70" fmla="*/ 3 w 82"/>
                <a:gd name="T71" fmla="*/ 255 h 335"/>
                <a:gd name="T72" fmla="*/ 3 w 82"/>
                <a:gd name="T73" fmla="*/ 258 h 335"/>
                <a:gd name="T74" fmla="*/ 2 w 82"/>
                <a:gd name="T75" fmla="*/ 262 h 335"/>
                <a:gd name="T76" fmla="*/ 2 w 82"/>
                <a:gd name="T77" fmla="*/ 266 h 335"/>
                <a:gd name="T78" fmla="*/ 2 w 82"/>
                <a:gd name="T79" fmla="*/ 271 h 335"/>
                <a:gd name="T80" fmla="*/ 2 w 82"/>
                <a:gd name="T81" fmla="*/ 277 h 335"/>
                <a:gd name="T82" fmla="*/ 5 w 82"/>
                <a:gd name="T83" fmla="*/ 290 h 335"/>
                <a:gd name="T84" fmla="*/ 8 w 82"/>
                <a:gd name="T85" fmla="*/ 302 h 335"/>
                <a:gd name="T86" fmla="*/ 10 w 82"/>
                <a:gd name="T87" fmla="*/ 311 h 335"/>
                <a:gd name="T88" fmla="*/ 15 w 82"/>
                <a:gd name="T89" fmla="*/ 320 h 335"/>
                <a:gd name="T90" fmla="*/ 22 w 82"/>
                <a:gd name="T91" fmla="*/ 327 h 335"/>
                <a:gd name="T92" fmla="*/ 32 w 82"/>
                <a:gd name="T93" fmla="*/ 333 h 335"/>
                <a:gd name="T94" fmla="*/ 37 w 82"/>
                <a:gd name="T95" fmla="*/ 334 h 335"/>
                <a:gd name="T96" fmla="*/ 42 w 82"/>
                <a:gd name="T97" fmla="*/ 334 h 335"/>
                <a:gd name="T98" fmla="*/ 47 w 82"/>
                <a:gd name="T99" fmla="*/ 333 h 335"/>
                <a:gd name="T100" fmla="*/ 52 w 82"/>
                <a:gd name="T101" fmla="*/ 332 h 335"/>
                <a:gd name="T102" fmla="*/ 55 w 82"/>
                <a:gd name="T103" fmla="*/ 332 h 335"/>
                <a:gd name="T104" fmla="*/ 55 w 82"/>
                <a:gd name="T105" fmla="*/ 332 h 335"/>
                <a:gd name="T106" fmla="*/ 55 w 82"/>
                <a:gd name="T107" fmla="*/ 332 h 335"/>
                <a:gd name="T108" fmla="*/ 55 w 82"/>
                <a:gd name="T109" fmla="*/ 332 h 335"/>
                <a:gd name="T110" fmla="*/ 55 w 82"/>
                <a:gd name="T111" fmla="*/ 332 h 335"/>
                <a:gd name="T112" fmla="*/ 55 w 82"/>
                <a:gd name="T113" fmla="*/ 332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2" h="335">
                  <a:moveTo>
                    <a:pt x="81" y="0"/>
                  </a:moveTo>
                  <a:lnTo>
                    <a:pt x="81" y="0"/>
                  </a:lnTo>
                  <a:lnTo>
                    <a:pt x="80" y="0"/>
                  </a:lnTo>
                  <a:lnTo>
                    <a:pt x="80" y="1"/>
                  </a:lnTo>
                  <a:lnTo>
                    <a:pt x="80" y="2"/>
                  </a:lnTo>
                  <a:lnTo>
                    <a:pt x="79" y="3"/>
                  </a:lnTo>
                  <a:lnTo>
                    <a:pt x="79" y="4"/>
                  </a:lnTo>
                  <a:lnTo>
                    <a:pt x="78" y="5"/>
                  </a:lnTo>
                  <a:lnTo>
                    <a:pt x="78" y="6"/>
                  </a:lnTo>
                  <a:lnTo>
                    <a:pt x="77" y="7"/>
                  </a:lnTo>
                  <a:lnTo>
                    <a:pt x="76" y="9"/>
                  </a:lnTo>
                  <a:lnTo>
                    <a:pt x="75" y="10"/>
                  </a:lnTo>
                  <a:lnTo>
                    <a:pt x="74" y="12"/>
                  </a:lnTo>
                  <a:lnTo>
                    <a:pt x="74" y="14"/>
                  </a:lnTo>
                  <a:lnTo>
                    <a:pt x="73" y="15"/>
                  </a:lnTo>
                  <a:lnTo>
                    <a:pt x="72" y="17"/>
                  </a:lnTo>
                  <a:lnTo>
                    <a:pt x="71" y="19"/>
                  </a:lnTo>
                  <a:lnTo>
                    <a:pt x="70" y="21"/>
                  </a:lnTo>
                  <a:lnTo>
                    <a:pt x="69" y="23"/>
                  </a:lnTo>
                  <a:lnTo>
                    <a:pt x="68" y="25"/>
                  </a:lnTo>
                  <a:lnTo>
                    <a:pt x="66" y="27"/>
                  </a:lnTo>
                  <a:lnTo>
                    <a:pt x="65" y="29"/>
                  </a:lnTo>
                  <a:lnTo>
                    <a:pt x="64" y="32"/>
                  </a:lnTo>
                  <a:lnTo>
                    <a:pt x="63" y="34"/>
                  </a:lnTo>
                  <a:lnTo>
                    <a:pt x="62" y="36"/>
                  </a:lnTo>
                  <a:lnTo>
                    <a:pt x="61" y="38"/>
                  </a:lnTo>
                  <a:lnTo>
                    <a:pt x="60" y="41"/>
                  </a:lnTo>
                  <a:lnTo>
                    <a:pt x="58" y="43"/>
                  </a:lnTo>
                  <a:lnTo>
                    <a:pt x="57" y="46"/>
                  </a:lnTo>
                  <a:lnTo>
                    <a:pt x="56" y="48"/>
                  </a:lnTo>
                  <a:lnTo>
                    <a:pt x="55" y="51"/>
                  </a:lnTo>
                  <a:lnTo>
                    <a:pt x="53" y="55"/>
                  </a:lnTo>
                  <a:lnTo>
                    <a:pt x="52" y="57"/>
                  </a:lnTo>
                  <a:lnTo>
                    <a:pt x="51" y="59"/>
                  </a:lnTo>
                  <a:lnTo>
                    <a:pt x="50" y="60"/>
                  </a:lnTo>
                  <a:lnTo>
                    <a:pt x="49" y="62"/>
                  </a:lnTo>
                  <a:lnTo>
                    <a:pt x="48" y="64"/>
                  </a:lnTo>
                  <a:lnTo>
                    <a:pt x="47" y="65"/>
                  </a:lnTo>
                  <a:lnTo>
                    <a:pt x="46" y="67"/>
                  </a:lnTo>
                  <a:lnTo>
                    <a:pt x="46" y="68"/>
                  </a:lnTo>
                  <a:lnTo>
                    <a:pt x="45" y="70"/>
                  </a:lnTo>
                  <a:lnTo>
                    <a:pt x="44" y="71"/>
                  </a:lnTo>
                  <a:lnTo>
                    <a:pt x="44" y="72"/>
                  </a:lnTo>
                  <a:lnTo>
                    <a:pt x="43" y="73"/>
                  </a:lnTo>
                  <a:lnTo>
                    <a:pt x="42" y="74"/>
                  </a:lnTo>
                  <a:lnTo>
                    <a:pt x="42" y="76"/>
                  </a:lnTo>
                  <a:lnTo>
                    <a:pt x="41" y="77"/>
                  </a:lnTo>
                  <a:lnTo>
                    <a:pt x="40" y="78"/>
                  </a:lnTo>
                  <a:lnTo>
                    <a:pt x="40" y="79"/>
                  </a:lnTo>
                  <a:lnTo>
                    <a:pt x="39" y="80"/>
                  </a:lnTo>
                  <a:lnTo>
                    <a:pt x="39" y="82"/>
                  </a:lnTo>
                  <a:lnTo>
                    <a:pt x="38" y="83"/>
                  </a:lnTo>
                  <a:lnTo>
                    <a:pt x="37" y="84"/>
                  </a:lnTo>
                  <a:lnTo>
                    <a:pt x="37" y="86"/>
                  </a:lnTo>
                  <a:lnTo>
                    <a:pt x="36" y="88"/>
                  </a:lnTo>
                  <a:lnTo>
                    <a:pt x="35" y="89"/>
                  </a:lnTo>
                  <a:lnTo>
                    <a:pt x="34" y="91"/>
                  </a:lnTo>
                  <a:lnTo>
                    <a:pt x="33" y="93"/>
                  </a:lnTo>
                  <a:lnTo>
                    <a:pt x="32" y="95"/>
                  </a:lnTo>
                  <a:lnTo>
                    <a:pt x="31" y="97"/>
                  </a:lnTo>
                  <a:lnTo>
                    <a:pt x="30" y="99"/>
                  </a:lnTo>
                  <a:lnTo>
                    <a:pt x="29" y="102"/>
                  </a:lnTo>
                  <a:lnTo>
                    <a:pt x="26" y="106"/>
                  </a:lnTo>
                  <a:lnTo>
                    <a:pt x="26" y="108"/>
                  </a:lnTo>
                  <a:lnTo>
                    <a:pt x="24" y="110"/>
                  </a:lnTo>
                  <a:lnTo>
                    <a:pt x="23" y="112"/>
                  </a:lnTo>
                  <a:lnTo>
                    <a:pt x="22" y="113"/>
                  </a:lnTo>
                  <a:lnTo>
                    <a:pt x="21" y="115"/>
                  </a:lnTo>
                  <a:lnTo>
                    <a:pt x="20" y="116"/>
                  </a:lnTo>
                  <a:lnTo>
                    <a:pt x="19" y="118"/>
                  </a:lnTo>
                  <a:lnTo>
                    <a:pt x="18" y="119"/>
                  </a:lnTo>
                  <a:lnTo>
                    <a:pt x="18" y="120"/>
                  </a:lnTo>
                  <a:lnTo>
                    <a:pt x="17" y="122"/>
                  </a:lnTo>
                  <a:lnTo>
                    <a:pt x="16" y="123"/>
                  </a:lnTo>
                  <a:lnTo>
                    <a:pt x="15" y="124"/>
                  </a:lnTo>
                  <a:lnTo>
                    <a:pt x="14" y="125"/>
                  </a:lnTo>
                  <a:lnTo>
                    <a:pt x="14" y="126"/>
                  </a:lnTo>
                  <a:lnTo>
                    <a:pt x="13" y="128"/>
                  </a:lnTo>
                  <a:lnTo>
                    <a:pt x="12" y="129"/>
                  </a:lnTo>
                  <a:lnTo>
                    <a:pt x="11" y="130"/>
                  </a:lnTo>
                  <a:lnTo>
                    <a:pt x="10" y="131"/>
                  </a:lnTo>
                  <a:lnTo>
                    <a:pt x="10" y="132"/>
                  </a:lnTo>
                  <a:lnTo>
                    <a:pt x="9" y="134"/>
                  </a:lnTo>
                  <a:lnTo>
                    <a:pt x="8" y="135"/>
                  </a:lnTo>
                  <a:lnTo>
                    <a:pt x="8" y="137"/>
                  </a:lnTo>
                  <a:lnTo>
                    <a:pt x="7" y="138"/>
                  </a:lnTo>
                  <a:lnTo>
                    <a:pt x="7" y="140"/>
                  </a:lnTo>
                  <a:lnTo>
                    <a:pt x="6" y="142"/>
                  </a:lnTo>
                  <a:lnTo>
                    <a:pt x="6" y="144"/>
                  </a:lnTo>
                  <a:lnTo>
                    <a:pt x="5" y="146"/>
                  </a:lnTo>
                  <a:lnTo>
                    <a:pt x="4" y="148"/>
                  </a:lnTo>
                  <a:lnTo>
                    <a:pt x="4" y="150"/>
                  </a:lnTo>
                  <a:lnTo>
                    <a:pt x="3" y="153"/>
                  </a:lnTo>
                  <a:lnTo>
                    <a:pt x="2" y="157"/>
                  </a:lnTo>
                  <a:lnTo>
                    <a:pt x="2" y="159"/>
                  </a:lnTo>
                  <a:lnTo>
                    <a:pt x="1" y="161"/>
                  </a:lnTo>
                  <a:lnTo>
                    <a:pt x="1" y="162"/>
                  </a:lnTo>
                  <a:lnTo>
                    <a:pt x="1" y="164"/>
                  </a:lnTo>
                  <a:lnTo>
                    <a:pt x="0" y="166"/>
                  </a:lnTo>
                  <a:lnTo>
                    <a:pt x="0" y="167"/>
                  </a:lnTo>
                  <a:lnTo>
                    <a:pt x="0" y="168"/>
                  </a:lnTo>
                  <a:lnTo>
                    <a:pt x="0" y="170"/>
                  </a:lnTo>
                  <a:lnTo>
                    <a:pt x="0" y="171"/>
                  </a:lnTo>
                  <a:lnTo>
                    <a:pt x="0" y="172"/>
                  </a:lnTo>
                  <a:lnTo>
                    <a:pt x="0" y="174"/>
                  </a:lnTo>
                  <a:lnTo>
                    <a:pt x="0" y="175"/>
                  </a:lnTo>
                  <a:lnTo>
                    <a:pt x="1" y="176"/>
                  </a:lnTo>
                  <a:lnTo>
                    <a:pt x="1" y="178"/>
                  </a:lnTo>
                  <a:lnTo>
                    <a:pt x="1" y="179"/>
                  </a:lnTo>
                  <a:lnTo>
                    <a:pt x="1" y="180"/>
                  </a:lnTo>
                  <a:lnTo>
                    <a:pt x="1" y="181"/>
                  </a:lnTo>
                  <a:lnTo>
                    <a:pt x="2" y="183"/>
                  </a:lnTo>
                  <a:lnTo>
                    <a:pt x="2" y="184"/>
                  </a:lnTo>
                  <a:lnTo>
                    <a:pt x="2" y="185"/>
                  </a:lnTo>
                  <a:lnTo>
                    <a:pt x="2" y="187"/>
                  </a:lnTo>
                  <a:lnTo>
                    <a:pt x="2" y="188"/>
                  </a:lnTo>
                  <a:lnTo>
                    <a:pt x="2" y="190"/>
                  </a:lnTo>
                  <a:lnTo>
                    <a:pt x="2" y="192"/>
                  </a:lnTo>
                  <a:lnTo>
                    <a:pt x="2" y="193"/>
                  </a:lnTo>
                  <a:lnTo>
                    <a:pt x="3" y="195"/>
                  </a:lnTo>
                  <a:lnTo>
                    <a:pt x="3" y="197"/>
                  </a:lnTo>
                  <a:lnTo>
                    <a:pt x="3" y="199"/>
                  </a:lnTo>
                  <a:lnTo>
                    <a:pt x="3" y="202"/>
                  </a:lnTo>
                  <a:lnTo>
                    <a:pt x="3" y="204"/>
                  </a:lnTo>
                  <a:lnTo>
                    <a:pt x="3" y="206"/>
                  </a:lnTo>
                  <a:lnTo>
                    <a:pt x="3" y="207"/>
                  </a:lnTo>
                  <a:lnTo>
                    <a:pt x="3" y="208"/>
                  </a:lnTo>
                  <a:lnTo>
                    <a:pt x="3" y="209"/>
                  </a:lnTo>
                  <a:lnTo>
                    <a:pt x="3" y="210"/>
                  </a:lnTo>
                  <a:lnTo>
                    <a:pt x="3" y="211"/>
                  </a:lnTo>
                  <a:lnTo>
                    <a:pt x="3" y="212"/>
                  </a:lnTo>
                  <a:lnTo>
                    <a:pt x="3" y="213"/>
                  </a:lnTo>
                  <a:lnTo>
                    <a:pt x="3" y="214"/>
                  </a:lnTo>
                  <a:lnTo>
                    <a:pt x="3" y="215"/>
                  </a:lnTo>
                  <a:lnTo>
                    <a:pt x="3" y="216"/>
                  </a:lnTo>
                  <a:lnTo>
                    <a:pt x="3" y="217"/>
                  </a:lnTo>
                  <a:lnTo>
                    <a:pt x="3" y="218"/>
                  </a:lnTo>
                  <a:lnTo>
                    <a:pt x="3" y="219"/>
                  </a:lnTo>
                  <a:lnTo>
                    <a:pt x="3" y="220"/>
                  </a:lnTo>
                  <a:lnTo>
                    <a:pt x="3" y="221"/>
                  </a:lnTo>
                  <a:lnTo>
                    <a:pt x="3" y="222"/>
                  </a:lnTo>
                  <a:lnTo>
                    <a:pt x="3" y="223"/>
                  </a:lnTo>
                  <a:lnTo>
                    <a:pt x="3" y="224"/>
                  </a:lnTo>
                  <a:lnTo>
                    <a:pt x="3" y="225"/>
                  </a:lnTo>
                  <a:lnTo>
                    <a:pt x="3" y="226"/>
                  </a:lnTo>
                  <a:lnTo>
                    <a:pt x="3" y="227"/>
                  </a:lnTo>
                  <a:lnTo>
                    <a:pt x="3" y="228"/>
                  </a:lnTo>
                  <a:lnTo>
                    <a:pt x="3" y="230"/>
                  </a:lnTo>
                  <a:lnTo>
                    <a:pt x="3" y="232"/>
                  </a:lnTo>
                  <a:lnTo>
                    <a:pt x="3" y="233"/>
                  </a:lnTo>
                  <a:lnTo>
                    <a:pt x="3" y="234"/>
                  </a:lnTo>
                  <a:lnTo>
                    <a:pt x="3" y="235"/>
                  </a:lnTo>
                  <a:lnTo>
                    <a:pt x="3" y="236"/>
                  </a:lnTo>
                  <a:lnTo>
                    <a:pt x="3" y="237"/>
                  </a:lnTo>
                  <a:lnTo>
                    <a:pt x="3" y="238"/>
                  </a:lnTo>
                  <a:lnTo>
                    <a:pt x="3" y="239"/>
                  </a:lnTo>
                  <a:lnTo>
                    <a:pt x="3" y="240"/>
                  </a:lnTo>
                  <a:lnTo>
                    <a:pt x="3" y="242"/>
                  </a:lnTo>
                  <a:lnTo>
                    <a:pt x="3" y="243"/>
                  </a:lnTo>
                  <a:lnTo>
                    <a:pt x="3" y="244"/>
                  </a:lnTo>
                  <a:lnTo>
                    <a:pt x="3" y="245"/>
                  </a:lnTo>
                  <a:lnTo>
                    <a:pt x="3" y="246"/>
                  </a:lnTo>
                  <a:lnTo>
                    <a:pt x="3" y="247"/>
                  </a:lnTo>
                  <a:lnTo>
                    <a:pt x="3" y="248"/>
                  </a:lnTo>
                  <a:lnTo>
                    <a:pt x="3" y="249"/>
                  </a:lnTo>
                  <a:lnTo>
                    <a:pt x="3" y="250"/>
                  </a:lnTo>
                  <a:lnTo>
                    <a:pt x="3" y="251"/>
                  </a:lnTo>
                  <a:lnTo>
                    <a:pt x="3" y="252"/>
                  </a:lnTo>
                  <a:lnTo>
                    <a:pt x="3" y="253"/>
                  </a:lnTo>
                  <a:lnTo>
                    <a:pt x="3" y="254"/>
                  </a:lnTo>
                  <a:lnTo>
                    <a:pt x="3" y="255"/>
                  </a:lnTo>
                  <a:lnTo>
                    <a:pt x="3" y="256"/>
                  </a:lnTo>
                  <a:lnTo>
                    <a:pt x="3" y="257"/>
                  </a:lnTo>
                  <a:lnTo>
                    <a:pt x="3" y="258"/>
                  </a:lnTo>
                  <a:lnTo>
                    <a:pt x="3" y="259"/>
                  </a:lnTo>
                  <a:lnTo>
                    <a:pt x="3" y="260"/>
                  </a:lnTo>
                  <a:lnTo>
                    <a:pt x="2" y="260"/>
                  </a:lnTo>
                  <a:lnTo>
                    <a:pt x="2" y="261"/>
                  </a:lnTo>
                  <a:lnTo>
                    <a:pt x="2" y="262"/>
                  </a:lnTo>
                  <a:lnTo>
                    <a:pt x="2" y="263"/>
                  </a:lnTo>
                  <a:lnTo>
                    <a:pt x="2" y="264"/>
                  </a:lnTo>
                  <a:lnTo>
                    <a:pt x="2" y="265"/>
                  </a:lnTo>
                  <a:lnTo>
                    <a:pt x="2" y="266"/>
                  </a:lnTo>
                  <a:lnTo>
                    <a:pt x="2" y="267"/>
                  </a:lnTo>
                  <a:lnTo>
                    <a:pt x="2" y="268"/>
                  </a:lnTo>
                  <a:lnTo>
                    <a:pt x="2" y="269"/>
                  </a:lnTo>
                  <a:lnTo>
                    <a:pt x="2" y="270"/>
                  </a:lnTo>
                  <a:lnTo>
                    <a:pt x="2" y="271"/>
                  </a:lnTo>
                  <a:lnTo>
                    <a:pt x="2" y="272"/>
                  </a:lnTo>
                  <a:lnTo>
                    <a:pt x="2" y="273"/>
                  </a:lnTo>
                  <a:lnTo>
                    <a:pt x="2" y="274"/>
                  </a:lnTo>
                  <a:lnTo>
                    <a:pt x="2" y="275"/>
                  </a:lnTo>
                  <a:lnTo>
                    <a:pt x="2" y="276"/>
                  </a:lnTo>
                  <a:lnTo>
                    <a:pt x="2" y="277"/>
                  </a:lnTo>
                  <a:lnTo>
                    <a:pt x="2" y="278"/>
                  </a:lnTo>
                  <a:lnTo>
                    <a:pt x="3" y="280"/>
                  </a:lnTo>
                  <a:lnTo>
                    <a:pt x="3" y="281"/>
                  </a:lnTo>
                  <a:lnTo>
                    <a:pt x="4" y="286"/>
                  </a:lnTo>
                  <a:lnTo>
                    <a:pt x="4" y="288"/>
                  </a:lnTo>
                  <a:lnTo>
                    <a:pt x="5" y="290"/>
                  </a:lnTo>
                  <a:lnTo>
                    <a:pt x="6" y="292"/>
                  </a:lnTo>
                  <a:lnTo>
                    <a:pt x="6" y="294"/>
                  </a:lnTo>
                  <a:lnTo>
                    <a:pt x="6" y="296"/>
                  </a:lnTo>
                  <a:lnTo>
                    <a:pt x="7" y="298"/>
                  </a:lnTo>
                  <a:lnTo>
                    <a:pt x="7" y="300"/>
                  </a:lnTo>
                  <a:lnTo>
                    <a:pt x="8" y="302"/>
                  </a:lnTo>
                  <a:lnTo>
                    <a:pt x="8" y="303"/>
                  </a:lnTo>
                  <a:lnTo>
                    <a:pt x="8" y="305"/>
                  </a:lnTo>
                  <a:lnTo>
                    <a:pt x="9" y="307"/>
                  </a:lnTo>
                  <a:lnTo>
                    <a:pt x="9" y="308"/>
                  </a:lnTo>
                  <a:lnTo>
                    <a:pt x="10" y="310"/>
                  </a:lnTo>
                  <a:lnTo>
                    <a:pt x="10" y="311"/>
                  </a:lnTo>
                  <a:lnTo>
                    <a:pt x="11" y="313"/>
                  </a:lnTo>
                  <a:lnTo>
                    <a:pt x="12" y="314"/>
                  </a:lnTo>
                  <a:lnTo>
                    <a:pt x="12" y="316"/>
                  </a:lnTo>
                  <a:lnTo>
                    <a:pt x="13" y="317"/>
                  </a:lnTo>
                  <a:lnTo>
                    <a:pt x="14" y="318"/>
                  </a:lnTo>
                  <a:lnTo>
                    <a:pt x="15" y="320"/>
                  </a:lnTo>
                  <a:lnTo>
                    <a:pt x="16" y="321"/>
                  </a:lnTo>
                  <a:lnTo>
                    <a:pt x="17" y="322"/>
                  </a:lnTo>
                  <a:lnTo>
                    <a:pt x="18" y="323"/>
                  </a:lnTo>
                  <a:lnTo>
                    <a:pt x="19" y="324"/>
                  </a:lnTo>
                  <a:lnTo>
                    <a:pt x="20" y="326"/>
                  </a:lnTo>
                  <a:lnTo>
                    <a:pt x="22" y="327"/>
                  </a:lnTo>
                  <a:lnTo>
                    <a:pt x="24" y="328"/>
                  </a:lnTo>
                  <a:lnTo>
                    <a:pt x="25" y="329"/>
                  </a:lnTo>
                  <a:lnTo>
                    <a:pt x="27" y="330"/>
                  </a:lnTo>
                  <a:lnTo>
                    <a:pt x="29" y="332"/>
                  </a:lnTo>
                  <a:lnTo>
                    <a:pt x="31" y="333"/>
                  </a:lnTo>
                  <a:lnTo>
                    <a:pt x="32" y="333"/>
                  </a:lnTo>
                  <a:lnTo>
                    <a:pt x="33" y="334"/>
                  </a:lnTo>
                  <a:lnTo>
                    <a:pt x="34" y="334"/>
                  </a:lnTo>
                  <a:lnTo>
                    <a:pt x="35" y="334"/>
                  </a:lnTo>
                  <a:lnTo>
                    <a:pt x="36" y="334"/>
                  </a:lnTo>
                  <a:lnTo>
                    <a:pt x="37" y="334"/>
                  </a:lnTo>
                  <a:lnTo>
                    <a:pt x="38" y="334"/>
                  </a:lnTo>
                  <a:lnTo>
                    <a:pt x="39" y="334"/>
                  </a:lnTo>
                  <a:lnTo>
                    <a:pt x="40" y="334"/>
                  </a:lnTo>
                  <a:lnTo>
                    <a:pt x="41" y="334"/>
                  </a:lnTo>
                  <a:lnTo>
                    <a:pt x="42" y="334"/>
                  </a:lnTo>
                  <a:lnTo>
                    <a:pt x="43" y="334"/>
                  </a:lnTo>
                  <a:lnTo>
                    <a:pt x="44" y="334"/>
                  </a:lnTo>
                  <a:lnTo>
                    <a:pt x="45" y="333"/>
                  </a:lnTo>
                  <a:lnTo>
                    <a:pt x="46" y="333"/>
                  </a:lnTo>
                  <a:lnTo>
                    <a:pt x="47" y="333"/>
                  </a:lnTo>
                  <a:lnTo>
                    <a:pt x="48" y="333"/>
                  </a:lnTo>
                  <a:lnTo>
                    <a:pt x="49" y="332"/>
                  </a:lnTo>
                  <a:lnTo>
                    <a:pt x="50" y="332"/>
                  </a:lnTo>
                  <a:lnTo>
                    <a:pt x="51" y="332"/>
                  </a:lnTo>
                  <a:lnTo>
                    <a:pt x="52" y="332"/>
                  </a:lnTo>
                  <a:lnTo>
                    <a:pt x="53" y="332"/>
                  </a:lnTo>
                  <a:lnTo>
                    <a:pt x="54" y="332"/>
                  </a:lnTo>
                  <a:lnTo>
                    <a:pt x="55" y="33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48" name="Freeform 77">
              <a:extLst>
                <a:ext uri="{FF2B5EF4-FFF2-40B4-BE49-F238E27FC236}">
                  <a16:creationId xmlns:a16="http://schemas.microsoft.com/office/drawing/2014/main" id="{C8347B96-867E-F5CC-E4A5-A71441D9C74C}"/>
                </a:ext>
              </a:extLst>
            </p:cNvPr>
            <p:cNvSpPr>
              <a:spLocks/>
            </p:cNvSpPr>
            <p:nvPr/>
          </p:nvSpPr>
          <p:spPr bwMode="auto">
            <a:xfrm>
              <a:off x="883" y="1649"/>
              <a:ext cx="191" cy="616"/>
            </a:xfrm>
            <a:custGeom>
              <a:avLst/>
              <a:gdLst>
                <a:gd name="T0" fmla="*/ 83 w 191"/>
                <a:gd name="T1" fmla="*/ 1 h 616"/>
                <a:gd name="T2" fmla="*/ 75 w 191"/>
                <a:gd name="T3" fmla="*/ 0 h 616"/>
                <a:gd name="T4" fmla="*/ 65 w 191"/>
                <a:gd name="T5" fmla="*/ 0 h 616"/>
                <a:gd name="T6" fmla="*/ 53 w 191"/>
                <a:gd name="T7" fmla="*/ 5 h 616"/>
                <a:gd name="T8" fmla="*/ 45 w 191"/>
                <a:gd name="T9" fmla="*/ 10 h 616"/>
                <a:gd name="T10" fmla="*/ 39 w 191"/>
                <a:gd name="T11" fmla="*/ 17 h 616"/>
                <a:gd name="T12" fmla="*/ 34 w 191"/>
                <a:gd name="T13" fmla="*/ 28 h 616"/>
                <a:gd name="T14" fmla="*/ 30 w 191"/>
                <a:gd name="T15" fmla="*/ 44 h 616"/>
                <a:gd name="T16" fmla="*/ 31 w 191"/>
                <a:gd name="T17" fmla="*/ 55 h 616"/>
                <a:gd name="T18" fmla="*/ 34 w 191"/>
                <a:gd name="T19" fmla="*/ 70 h 616"/>
                <a:gd name="T20" fmla="*/ 34 w 191"/>
                <a:gd name="T21" fmla="*/ 85 h 616"/>
                <a:gd name="T22" fmla="*/ 34 w 191"/>
                <a:gd name="T23" fmla="*/ 91 h 616"/>
                <a:gd name="T24" fmla="*/ 34 w 191"/>
                <a:gd name="T25" fmla="*/ 97 h 616"/>
                <a:gd name="T26" fmla="*/ 34 w 191"/>
                <a:gd name="T27" fmla="*/ 107 h 616"/>
                <a:gd name="T28" fmla="*/ 35 w 191"/>
                <a:gd name="T29" fmla="*/ 114 h 616"/>
                <a:gd name="T30" fmla="*/ 35 w 191"/>
                <a:gd name="T31" fmla="*/ 120 h 616"/>
                <a:gd name="T32" fmla="*/ 35 w 191"/>
                <a:gd name="T33" fmla="*/ 127 h 616"/>
                <a:gd name="T34" fmla="*/ 29 w 191"/>
                <a:gd name="T35" fmla="*/ 144 h 616"/>
                <a:gd name="T36" fmla="*/ 21 w 191"/>
                <a:gd name="T37" fmla="*/ 155 h 616"/>
                <a:gd name="T38" fmla="*/ 13 w 191"/>
                <a:gd name="T39" fmla="*/ 167 h 616"/>
                <a:gd name="T40" fmla="*/ 6 w 191"/>
                <a:gd name="T41" fmla="*/ 191 h 616"/>
                <a:gd name="T42" fmla="*/ 4 w 191"/>
                <a:gd name="T43" fmla="*/ 211 h 616"/>
                <a:gd name="T44" fmla="*/ 6 w 191"/>
                <a:gd name="T45" fmla="*/ 228 h 616"/>
                <a:gd name="T46" fmla="*/ 8 w 191"/>
                <a:gd name="T47" fmla="*/ 251 h 616"/>
                <a:gd name="T48" fmla="*/ 9 w 191"/>
                <a:gd name="T49" fmla="*/ 265 h 616"/>
                <a:gd name="T50" fmla="*/ 9 w 191"/>
                <a:gd name="T51" fmla="*/ 271 h 616"/>
                <a:gd name="T52" fmla="*/ 9 w 191"/>
                <a:gd name="T53" fmla="*/ 277 h 616"/>
                <a:gd name="T54" fmla="*/ 9 w 191"/>
                <a:gd name="T55" fmla="*/ 287 h 616"/>
                <a:gd name="T56" fmla="*/ 9 w 191"/>
                <a:gd name="T57" fmla="*/ 294 h 616"/>
                <a:gd name="T58" fmla="*/ 9 w 191"/>
                <a:gd name="T59" fmla="*/ 299 h 616"/>
                <a:gd name="T60" fmla="*/ 9 w 191"/>
                <a:gd name="T61" fmla="*/ 307 h 616"/>
                <a:gd name="T62" fmla="*/ 5 w 191"/>
                <a:gd name="T63" fmla="*/ 336 h 616"/>
                <a:gd name="T64" fmla="*/ 1 w 191"/>
                <a:gd name="T65" fmla="*/ 357 h 616"/>
                <a:gd name="T66" fmla="*/ 2 w 191"/>
                <a:gd name="T67" fmla="*/ 375 h 616"/>
                <a:gd name="T68" fmla="*/ 22 w 191"/>
                <a:gd name="T69" fmla="*/ 396 h 616"/>
                <a:gd name="T70" fmla="*/ 53 w 191"/>
                <a:gd name="T71" fmla="*/ 399 h 616"/>
                <a:gd name="T72" fmla="*/ 85 w 191"/>
                <a:gd name="T73" fmla="*/ 397 h 616"/>
                <a:gd name="T74" fmla="*/ 112 w 191"/>
                <a:gd name="T75" fmla="*/ 411 h 616"/>
                <a:gd name="T76" fmla="*/ 114 w 191"/>
                <a:gd name="T77" fmla="*/ 418 h 616"/>
                <a:gd name="T78" fmla="*/ 113 w 191"/>
                <a:gd name="T79" fmla="*/ 424 h 616"/>
                <a:gd name="T80" fmla="*/ 111 w 191"/>
                <a:gd name="T81" fmla="*/ 432 h 616"/>
                <a:gd name="T82" fmla="*/ 116 w 191"/>
                <a:gd name="T83" fmla="*/ 449 h 616"/>
                <a:gd name="T84" fmla="*/ 124 w 191"/>
                <a:gd name="T85" fmla="*/ 461 h 616"/>
                <a:gd name="T86" fmla="*/ 132 w 191"/>
                <a:gd name="T87" fmla="*/ 472 h 616"/>
                <a:gd name="T88" fmla="*/ 139 w 191"/>
                <a:gd name="T89" fmla="*/ 492 h 616"/>
                <a:gd name="T90" fmla="*/ 141 w 191"/>
                <a:gd name="T91" fmla="*/ 506 h 616"/>
                <a:gd name="T92" fmla="*/ 139 w 191"/>
                <a:gd name="T93" fmla="*/ 517 h 616"/>
                <a:gd name="T94" fmla="*/ 138 w 191"/>
                <a:gd name="T95" fmla="*/ 532 h 616"/>
                <a:gd name="T96" fmla="*/ 137 w 191"/>
                <a:gd name="T97" fmla="*/ 545 h 616"/>
                <a:gd name="T98" fmla="*/ 136 w 191"/>
                <a:gd name="T99" fmla="*/ 552 h 616"/>
                <a:gd name="T100" fmla="*/ 136 w 191"/>
                <a:gd name="T101" fmla="*/ 558 h 616"/>
                <a:gd name="T102" fmla="*/ 140 w 191"/>
                <a:gd name="T103" fmla="*/ 568 h 616"/>
                <a:gd name="T104" fmla="*/ 145 w 191"/>
                <a:gd name="T105" fmla="*/ 575 h 616"/>
                <a:gd name="T106" fmla="*/ 152 w 191"/>
                <a:gd name="T107" fmla="*/ 581 h 616"/>
                <a:gd name="T108" fmla="*/ 161 w 191"/>
                <a:gd name="T109" fmla="*/ 587 h 616"/>
                <a:gd name="T110" fmla="*/ 173 w 191"/>
                <a:gd name="T111" fmla="*/ 599 h 616"/>
                <a:gd name="T112" fmla="*/ 182 w 191"/>
                <a:gd name="T113" fmla="*/ 608 h 616"/>
                <a:gd name="T114" fmla="*/ 188 w 191"/>
                <a:gd name="T115" fmla="*/ 614 h 6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1" h="616">
                  <a:moveTo>
                    <a:pt x="86" y="2"/>
                  </a:moveTo>
                  <a:lnTo>
                    <a:pt x="86" y="2"/>
                  </a:lnTo>
                  <a:lnTo>
                    <a:pt x="85" y="2"/>
                  </a:lnTo>
                  <a:lnTo>
                    <a:pt x="85" y="1"/>
                  </a:lnTo>
                  <a:lnTo>
                    <a:pt x="84" y="1"/>
                  </a:lnTo>
                  <a:lnTo>
                    <a:pt x="83" y="1"/>
                  </a:lnTo>
                  <a:lnTo>
                    <a:pt x="82" y="1"/>
                  </a:lnTo>
                  <a:lnTo>
                    <a:pt x="81" y="1"/>
                  </a:lnTo>
                  <a:lnTo>
                    <a:pt x="80" y="1"/>
                  </a:lnTo>
                  <a:lnTo>
                    <a:pt x="79" y="1"/>
                  </a:lnTo>
                  <a:lnTo>
                    <a:pt x="78" y="0"/>
                  </a:lnTo>
                  <a:lnTo>
                    <a:pt x="77" y="0"/>
                  </a:lnTo>
                  <a:lnTo>
                    <a:pt x="76" y="0"/>
                  </a:lnTo>
                  <a:lnTo>
                    <a:pt x="75" y="0"/>
                  </a:lnTo>
                  <a:lnTo>
                    <a:pt x="74" y="0"/>
                  </a:lnTo>
                  <a:lnTo>
                    <a:pt x="73" y="0"/>
                  </a:lnTo>
                  <a:lnTo>
                    <a:pt x="72" y="0"/>
                  </a:lnTo>
                  <a:lnTo>
                    <a:pt x="71" y="0"/>
                  </a:lnTo>
                  <a:lnTo>
                    <a:pt x="70" y="0"/>
                  </a:lnTo>
                  <a:lnTo>
                    <a:pt x="69" y="0"/>
                  </a:lnTo>
                  <a:lnTo>
                    <a:pt x="67" y="0"/>
                  </a:lnTo>
                  <a:lnTo>
                    <a:pt x="66" y="0"/>
                  </a:lnTo>
                  <a:lnTo>
                    <a:pt x="65" y="0"/>
                  </a:lnTo>
                  <a:lnTo>
                    <a:pt x="64" y="1"/>
                  </a:lnTo>
                  <a:lnTo>
                    <a:pt x="63" y="1"/>
                  </a:lnTo>
                  <a:lnTo>
                    <a:pt x="62" y="1"/>
                  </a:lnTo>
                  <a:lnTo>
                    <a:pt x="61" y="1"/>
                  </a:lnTo>
                  <a:lnTo>
                    <a:pt x="60" y="2"/>
                  </a:lnTo>
                  <a:lnTo>
                    <a:pt x="57" y="3"/>
                  </a:lnTo>
                  <a:lnTo>
                    <a:pt x="56" y="4"/>
                  </a:lnTo>
                  <a:lnTo>
                    <a:pt x="55" y="4"/>
                  </a:lnTo>
                  <a:lnTo>
                    <a:pt x="53" y="5"/>
                  </a:lnTo>
                  <a:lnTo>
                    <a:pt x="52" y="5"/>
                  </a:lnTo>
                  <a:lnTo>
                    <a:pt x="51" y="6"/>
                  </a:lnTo>
                  <a:lnTo>
                    <a:pt x="50" y="7"/>
                  </a:lnTo>
                  <a:lnTo>
                    <a:pt x="49" y="7"/>
                  </a:lnTo>
                  <a:lnTo>
                    <a:pt x="48" y="8"/>
                  </a:lnTo>
                  <a:lnTo>
                    <a:pt x="47" y="8"/>
                  </a:lnTo>
                  <a:lnTo>
                    <a:pt x="47" y="9"/>
                  </a:lnTo>
                  <a:lnTo>
                    <a:pt x="46" y="9"/>
                  </a:lnTo>
                  <a:lnTo>
                    <a:pt x="45" y="10"/>
                  </a:lnTo>
                  <a:lnTo>
                    <a:pt x="44" y="11"/>
                  </a:lnTo>
                  <a:lnTo>
                    <a:pt x="43" y="11"/>
                  </a:lnTo>
                  <a:lnTo>
                    <a:pt x="43" y="12"/>
                  </a:lnTo>
                  <a:lnTo>
                    <a:pt x="42" y="13"/>
                  </a:lnTo>
                  <a:lnTo>
                    <a:pt x="41" y="13"/>
                  </a:lnTo>
                  <a:lnTo>
                    <a:pt x="41" y="14"/>
                  </a:lnTo>
                  <a:lnTo>
                    <a:pt x="40" y="15"/>
                  </a:lnTo>
                  <a:lnTo>
                    <a:pt x="40" y="16"/>
                  </a:lnTo>
                  <a:lnTo>
                    <a:pt x="39" y="17"/>
                  </a:lnTo>
                  <a:lnTo>
                    <a:pt x="39" y="18"/>
                  </a:lnTo>
                  <a:lnTo>
                    <a:pt x="38" y="19"/>
                  </a:lnTo>
                  <a:lnTo>
                    <a:pt x="37" y="20"/>
                  </a:lnTo>
                  <a:lnTo>
                    <a:pt x="37" y="21"/>
                  </a:lnTo>
                  <a:lnTo>
                    <a:pt x="36" y="22"/>
                  </a:lnTo>
                  <a:lnTo>
                    <a:pt x="36" y="23"/>
                  </a:lnTo>
                  <a:lnTo>
                    <a:pt x="35" y="25"/>
                  </a:lnTo>
                  <a:lnTo>
                    <a:pt x="35" y="26"/>
                  </a:lnTo>
                  <a:lnTo>
                    <a:pt x="34" y="28"/>
                  </a:lnTo>
                  <a:lnTo>
                    <a:pt x="33" y="31"/>
                  </a:lnTo>
                  <a:lnTo>
                    <a:pt x="32" y="33"/>
                  </a:lnTo>
                  <a:lnTo>
                    <a:pt x="31" y="35"/>
                  </a:lnTo>
                  <a:lnTo>
                    <a:pt x="31" y="37"/>
                  </a:lnTo>
                  <a:lnTo>
                    <a:pt x="31" y="38"/>
                  </a:lnTo>
                  <a:lnTo>
                    <a:pt x="30" y="39"/>
                  </a:lnTo>
                  <a:lnTo>
                    <a:pt x="30" y="41"/>
                  </a:lnTo>
                  <a:lnTo>
                    <a:pt x="30" y="43"/>
                  </a:lnTo>
                  <a:lnTo>
                    <a:pt x="30" y="44"/>
                  </a:lnTo>
                  <a:lnTo>
                    <a:pt x="30" y="45"/>
                  </a:lnTo>
                  <a:lnTo>
                    <a:pt x="30" y="47"/>
                  </a:lnTo>
                  <a:lnTo>
                    <a:pt x="30" y="48"/>
                  </a:lnTo>
                  <a:lnTo>
                    <a:pt x="30" y="49"/>
                  </a:lnTo>
                  <a:lnTo>
                    <a:pt x="30" y="50"/>
                  </a:lnTo>
                  <a:lnTo>
                    <a:pt x="31" y="51"/>
                  </a:lnTo>
                  <a:lnTo>
                    <a:pt x="31" y="53"/>
                  </a:lnTo>
                  <a:lnTo>
                    <a:pt x="31" y="54"/>
                  </a:lnTo>
                  <a:lnTo>
                    <a:pt x="31" y="55"/>
                  </a:lnTo>
                  <a:lnTo>
                    <a:pt x="31" y="57"/>
                  </a:lnTo>
                  <a:lnTo>
                    <a:pt x="32" y="58"/>
                  </a:lnTo>
                  <a:lnTo>
                    <a:pt x="32" y="60"/>
                  </a:lnTo>
                  <a:lnTo>
                    <a:pt x="33" y="61"/>
                  </a:lnTo>
                  <a:lnTo>
                    <a:pt x="33" y="63"/>
                  </a:lnTo>
                  <a:lnTo>
                    <a:pt x="33" y="65"/>
                  </a:lnTo>
                  <a:lnTo>
                    <a:pt x="33" y="66"/>
                  </a:lnTo>
                  <a:lnTo>
                    <a:pt x="33" y="68"/>
                  </a:lnTo>
                  <a:lnTo>
                    <a:pt x="34" y="70"/>
                  </a:lnTo>
                  <a:lnTo>
                    <a:pt x="34" y="72"/>
                  </a:lnTo>
                  <a:lnTo>
                    <a:pt x="34" y="74"/>
                  </a:lnTo>
                  <a:lnTo>
                    <a:pt x="34" y="77"/>
                  </a:lnTo>
                  <a:lnTo>
                    <a:pt x="34" y="79"/>
                  </a:lnTo>
                  <a:lnTo>
                    <a:pt x="34" y="81"/>
                  </a:lnTo>
                  <a:lnTo>
                    <a:pt x="34" y="82"/>
                  </a:lnTo>
                  <a:lnTo>
                    <a:pt x="34" y="83"/>
                  </a:lnTo>
                  <a:lnTo>
                    <a:pt x="34" y="84"/>
                  </a:lnTo>
                  <a:lnTo>
                    <a:pt x="34" y="85"/>
                  </a:lnTo>
                  <a:lnTo>
                    <a:pt x="34" y="86"/>
                  </a:lnTo>
                  <a:lnTo>
                    <a:pt x="34" y="87"/>
                  </a:lnTo>
                  <a:lnTo>
                    <a:pt x="34" y="88"/>
                  </a:lnTo>
                  <a:lnTo>
                    <a:pt x="34" y="89"/>
                  </a:lnTo>
                  <a:lnTo>
                    <a:pt x="34" y="90"/>
                  </a:lnTo>
                  <a:lnTo>
                    <a:pt x="34" y="91"/>
                  </a:lnTo>
                  <a:lnTo>
                    <a:pt x="34" y="92"/>
                  </a:lnTo>
                  <a:lnTo>
                    <a:pt x="34" y="93"/>
                  </a:lnTo>
                  <a:lnTo>
                    <a:pt x="34" y="94"/>
                  </a:lnTo>
                  <a:lnTo>
                    <a:pt x="34" y="95"/>
                  </a:lnTo>
                  <a:lnTo>
                    <a:pt x="34" y="96"/>
                  </a:lnTo>
                  <a:lnTo>
                    <a:pt x="34" y="97"/>
                  </a:lnTo>
                  <a:lnTo>
                    <a:pt x="34" y="98"/>
                  </a:lnTo>
                  <a:lnTo>
                    <a:pt x="34" y="99"/>
                  </a:lnTo>
                  <a:lnTo>
                    <a:pt x="34" y="100"/>
                  </a:lnTo>
                  <a:lnTo>
                    <a:pt x="34" y="101"/>
                  </a:lnTo>
                  <a:lnTo>
                    <a:pt x="34" y="102"/>
                  </a:lnTo>
                  <a:lnTo>
                    <a:pt x="34" y="103"/>
                  </a:lnTo>
                  <a:lnTo>
                    <a:pt x="34" y="105"/>
                  </a:lnTo>
                  <a:lnTo>
                    <a:pt x="34" y="107"/>
                  </a:lnTo>
                  <a:lnTo>
                    <a:pt x="34" y="109"/>
                  </a:lnTo>
                  <a:lnTo>
                    <a:pt x="34" y="110"/>
                  </a:lnTo>
                  <a:lnTo>
                    <a:pt x="34" y="111"/>
                  </a:lnTo>
                  <a:lnTo>
                    <a:pt x="34" y="112"/>
                  </a:lnTo>
                  <a:lnTo>
                    <a:pt x="35" y="113"/>
                  </a:lnTo>
                  <a:lnTo>
                    <a:pt x="35" y="114"/>
                  </a:lnTo>
                  <a:lnTo>
                    <a:pt x="35" y="115"/>
                  </a:lnTo>
                  <a:lnTo>
                    <a:pt x="35" y="116"/>
                  </a:lnTo>
                  <a:lnTo>
                    <a:pt x="35" y="117"/>
                  </a:lnTo>
                  <a:lnTo>
                    <a:pt x="35" y="118"/>
                  </a:lnTo>
                  <a:lnTo>
                    <a:pt x="35" y="119"/>
                  </a:lnTo>
                  <a:lnTo>
                    <a:pt x="35" y="120"/>
                  </a:lnTo>
                  <a:lnTo>
                    <a:pt x="35" y="121"/>
                  </a:lnTo>
                  <a:lnTo>
                    <a:pt x="35" y="122"/>
                  </a:lnTo>
                  <a:lnTo>
                    <a:pt x="35" y="123"/>
                  </a:lnTo>
                  <a:lnTo>
                    <a:pt x="35" y="124"/>
                  </a:lnTo>
                  <a:lnTo>
                    <a:pt x="35" y="125"/>
                  </a:lnTo>
                  <a:lnTo>
                    <a:pt x="35" y="126"/>
                  </a:lnTo>
                  <a:lnTo>
                    <a:pt x="35" y="127"/>
                  </a:lnTo>
                  <a:lnTo>
                    <a:pt x="35" y="128"/>
                  </a:lnTo>
                  <a:lnTo>
                    <a:pt x="34" y="129"/>
                  </a:lnTo>
                  <a:lnTo>
                    <a:pt x="34" y="130"/>
                  </a:lnTo>
                  <a:lnTo>
                    <a:pt x="33" y="135"/>
                  </a:lnTo>
                  <a:lnTo>
                    <a:pt x="32" y="137"/>
                  </a:lnTo>
                  <a:lnTo>
                    <a:pt x="31" y="139"/>
                  </a:lnTo>
                  <a:lnTo>
                    <a:pt x="30" y="141"/>
                  </a:lnTo>
                  <a:lnTo>
                    <a:pt x="30" y="142"/>
                  </a:lnTo>
                  <a:lnTo>
                    <a:pt x="29" y="144"/>
                  </a:lnTo>
                  <a:lnTo>
                    <a:pt x="28" y="145"/>
                  </a:lnTo>
                  <a:lnTo>
                    <a:pt x="27" y="147"/>
                  </a:lnTo>
                  <a:lnTo>
                    <a:pt x="26" y="148"/>
                  </a:lnTo>
                  <a:lnTo>
                    <a:pt x="25" y="149"/>
                  </a:lnTo>
                  <a:lnTo>
                    <a:pt x="25" y="151"/>
                  </a:lnTo>
                  <a:lnTo>
                    <a:pt x="23" y="152"/>
                  </a:lnTo>
                  <a:lnTo>
                    <a:pt x="23" y="153"/>
                  </a:lnTo>
                  <a:lnTo>
                    <a:pt x="22" y="154"/>
                  </a:lnTo>
                  <a:lnTo>
                    <a:pt x="21" y="155"/>
                  </a:lnTo>
                  <a:lnTo>
                    <a:pt x="20" y="157"/>
                  </a:lnTo>
                  <a:lnTo>
                    <a:pt x="19" y="158"/>
                  </a:lnTo>
                  <a:lnTo>
                    <a:pt x="18" y="159"/>
                  </a:lnTo>
                  <a:lnTo>
                    <a:pt x="17" y="160"/>
                  </a:lnTo>
                  <a:lnTo>
                    <a:pt x="17" y="161"/>
                  </a:lnTo>
                  <a:lnTo>
                    <a:pt x="16" y="163"/>
                  </a:lnTo>
                  <a:lnTo>
                    <a:pt x="15" y="164"/>
                  </a:lnTo>
                  <a:lnTo>
                    <a:pt x="14" y="165"/>
                  </a:lnTo>
                  <a:lnTo>
                    <a:pt x="13" y="167"/>
                  </a:lnTo>
                  <a:lnTo>
                    <a:pt x="12" y="169"/>
                  </a:lnTo>
                  <a:lnTo>
                    <a:pt x="12" y="170"/>
                  </a:lnTo>
                  <a:lnTo>
                    <a:pt x="11" y="172"/>
                  </a:lnTo>
                  <a:lnTo>
                    <a:pt x="10" y="174"/>
                  </a:lnTo>
                  <a:lnTo>
                    <a:pt x="9" y="177"/>
                  </a:lnTo>
                  <a:lnTo>
                    <a:pt x="9" y="179"/>
                  </a:lnTo>
                  <a:lnTo>
                    <a:pt x="9" y="181"/>
                  </a:lnTo>
                  <a:lnTo>
                    <a:pt x="7" y="187"/>
                  </a:lnTo>
                  <a:lnTo>
                    <a:pt x="6" y="191"/>
                  </a:lnTo>
                  <a:lnTo>
                    <a:pt x="6" y="193"/>
                  </a:lnTo>
                  <a:lnTo>
                    <a:pt x="5" y="196"/>
                  </a:lnTo>
                  <a:lnTo>
                    <a:pt x="5" y="198"/>
                  </a:lnTo>
                  <a:lnTo>
                    <a:pt x="5" y="201"/>
                  </a:lnTo>
                  <a:lnTo>
                    <a:pt x="5" y="203"/>
                  </a:lnTo>
                  <a:lnTo>
                    <a:pt x="4" y="205"/>
                  </a:lnTo>
                  <a:lnTo>
                    <a:pt x="4" y="207"/>
                  </a:lnTo>
                  <a:lnTo>
                    <a:pt x="4" y="209"/>
                  </a:lnTo>
                  <a:lnTo>
                    <a:pt x="4" y="211"/>
                  </a:lnTo>
                  <a:lnTo>
                    <a:pt x="5" y="213"/>
                  </a:lnTo>
                  <a:lnTo>
                    <a:pt x="5" y="215"/>
                  </a:lnTo>
                  <a:lnTo>
                    <a:pt x="5" y="217"/>
                  </a:lnTo>
                  <a:lnTo>
                    <a:pt x="5" y="219"/>
                  </a:lnTo>
                  <a:lnTo>
                    <a:pt x="5" y="221"/>
                  </a:lnTo>
                  <a:lnTo>
                    <a:pt x="5" y="222"/>
                  </a:lnTo>
                  <a:lnTo>
                    <a:pt x="6" y="224"/>
                  </a:lnTo>
                  <a:lnTo>
                    <a:pt x="6" y="226"/>
                  </a:lnTo>
                  <a:lnTo>
                    <a:pt x="6" y="228"/>
                  </a:lnTo>
                  <a:lnTo>
                    <a:pt x="7" y="230"/>
                  </a:lnTo>
                  <a:lnTo>
                    <a:pt x="7" y="232"/>
                  </a:lnTo>
                  <a:lnTo>
                    <a:pt x="7" y="235"/>
                  </a:lnTo>
                  <a:lnTo>
                    <a:pt x="7" y="237"/>
                  </a:lnTo>
                  <a:lnTo>
                    <a:pt x="7" y="239"/>
                  </a:lnTo>
                  <a:lnTo>
                    <a:pt x="8" y="242"/>
                  </a:lnTo>
                  <a:lnTo>
                    <a:pt x="8" y="245"/>
                  </a:lnTo>
                  <a:lnTo>
                    <a:pt x="8" y="248"/>
                  </a:lnTo>
                  <a:lnTo>
                    <a:pt x="8" y="251"/>
                  </a:lnTo>
                  <a:lnTo>
                    <a:pt x="8" y="254"/>
                  </a:lnTo>
                  <a:lnTo>
                    <a:pt x="9" y="258"/>
                  </a:lnTo>
                  <a:lnTo>
                    <a:pt x="9" y="260"/>
                  </a:lnTo>
                  <a:lnTo>
                    <a:pt x="9" y="261"/>
                  </a:lnTo>
                  <a:lnTo>
                    <a:pt x="9" y="262"/>
                  </a:lnTo>
                  <a:lnTo>
                    <a:pt x="9" y="263"/>
                  </a:lnTo>
                  <a:lnTo>
                    <a:pt x="9" y="264"/>
                  </a:lnTo>
                  <a:lnTo>
                    <a:pt x="9" y="265"/>
                  </a:lnTo>
                  <a:lnTo>
                    <a:pt x="9" y="266"/>
                  </a:lnTo>
                  <a:lnTo>
                    <a:pt x="9" y="267"/>
                  </a:lnTo>
                  <a:lnTo>
                    <a:pt x="9" y="268"/>
                  </a:lnTo>
                  <a:lnTo>
                    <a:pt x="9" y="269"/>
                  </a:lnTo>
                  <a:lnTo>
                    <a:pt x="9" y="270"/>
                  </a:lnTo>
                  <a:lnTo>
                    <a:pt x="9" y="271"/>
                  </a:lnTo>
                  <a:lnTo>
                    <a:pt x="9" y="272"/>
                  </a:lnTo>
                  <a:lnTo>
                    <a:pt x="9" y="273"/>
                  </a:lnTo>
                  <a:lnTo>
                    <a:pt x="9" y="274"/>
                  </a:lnTo>
                  <a:lnTo>
                    <a:pt x="9" y="275"/>
                  </a:lnTo>
                  <a:lnTo>
                    <a:pt x="9" y="276"/>
                  </a:lnTo>
                  <a:lnTo>
                    <a:pt x="9" y="277"/>
                  </a:lnTo>
                  <a:lnTo>
                    <a:pt x="9" y="278"/>
                  </a:lnTo>
                  <a:lnTo>
                    <a:pt x="9" y="279"/>
                  </a:lnTo>
                  <a:lnTo>
                    <a:pt x="9" y="280"/>
                  </a:lnTo>
                  <a:lnTo>
                    <a:pt x="9" y="281"/>
                  </a:lnTo>
                  <a:lnTo>
                    <a:pt x="9" y="282"/>
                  </a:lnTo>
                  <a:lnTo>
                    <a:pt x="9" y="283"/>
                  </a:lnTo>
                  <a:lnTo>
                    <a:pt x="9" y="285"/>
                  </a:lnTo>
                  <a:lnTo>
                    <a:pt x="9" y="286"/>
                  </a:lnTo>
                  <a:lnTo>
                    <a:pt x="9" y="287"/>
                  </a:lnTo>
                  <a:lnTo>
                    <a:pt x="9" y="288"/>
                  </a:lnTo>
                  <a:lnTo>
                    <a:pt x="9" y="289"/>
                  </a:lnTo>
                  <a:lnTo>
                    <a:pt x="9" y="290"/>
                  </a:lnTo>
                  <a:lnTo>
                    <a:pt x="9" y="291"/>
                  </a:lnTo>
                  <a:lnTo>
                    <a:pt x="9" y="292"/>
                  </a:lnTo>
                  <a:lnTo>
                    <a:pt x="9" y="293"/>
                  </a:lnTo>
                  <a:lnTo>
                    <a:pt x="9" y="294"/>
                  </a:lnTo>
                  <a:lnTo>
                    <a:pt x="9" y="295"/>
                  </a:lnTo>
                  <a:lnTo>
                    <a:pt x="9" y="296"/>
                  </a:lnTo>
                  <a:lnTo>
                    <a:pt x="9" y="297"/>
                  </a:lnTo>
                  <a:lnTo>
                    <a:pt x="9" y="298"/>
                  </a:lnTo>
                  <a:lnTo>
                    <a:pt x="9" y="299"/>
                  </a:lnTo>
                  <a:lnTo>
                    <a:pt x="9" y="300"/>
                  </a:lnTo>
                  <a:lnTo>
                    <a:pt x="9" y="301"/>
                  </a:lnTo>
                  <a:lnTo>
                    <a:pt x="9" y="302"/>
                  </a:lnTo>
                  <a:lnTo>
                    <a:pt x="9" y="303"/>
                  </a:lnTo>
                  <a:lnTo>
                    <a:pt x="9" y="304"/>
                  </a:lnTo>
                  <a:lnTo>
                    <a:pt x="9" y="305"/>
                  </a:lnTo>
                  <a:lnTo>
                    <a:pt x="9" y="306"/>
                  </a:lnTo>
                  <a:lnTo>
                    <a:pt x="9" y="307"/>
                  </a:lnTo>
                  <a:lnTo>
                    <a:pt x="9" y="309"/>
                  </a:lnTo>
                  <a:lnTo>
                    <a:pt x="8" y="315"/>
                  </a:lnTo>
                  <a:lnTo>
                    <a:pt x="8" y="319"/>
                  </a:lnTo>
                  <a:lnTo>
                    <a:pt x="8" y="322"/>
                  </a:lnTo>
                  <a:lnTo>
                    <a:pt x="7" y="325"/>
                  </a:lnTo>
                  <a:lnTo>
                    <a:pt x="7" y="328"/>
                  </a:lnTo>
                  <a:lnTo>
                    <a:pt x="6" y="331"/>
                  </a:lnTo>
                  <a:lnTo>
                    <a:pt x="6" y="333"/>
                  </a:lnTo>
                  <a:lnTo>
                    <a:pt x="5" y="336"/>
                  </a:lnTo>
                  <a:lnTo>
                    <a:pt x="5" y="339"/>
                  </a:lnTo>
                  <a:lnTo>
                    <a:pt x="4" y="341"/>
                  </a:lnTo>
                  <a:lnTo>
                    <a:pt x="3" y="343"/>
                  </a:lnTo>
                  <a:lnTo>
                    <a:pt x="3" y="346"/>
                  </a:lnTo>
                  <a:lnTo>
                    <a:pt x="2" y="348"/>
                  </a:lnTo>
                  <a:lnTo>
                    <a:pt x="2" y="350"/>
                  </a:lnTo>
                  <a:lnTo>
                    <a:pt x="1" y="353"/>
                  </a:lnTo>
                  <a:lnTo>
                    <a:pt x="1" y="355"/>
                  </a:lnTo>
                  <a:lnTo>
                    <a:pt x="1" y="357"/>
                  </a:lnTo>
                  <a:lnTo>
                    <a:pt x="0" y="359"/>
                  </a:lnTo>
                  <a:lnTo>
                    <a:pt x="0" y="361"/>
                  </a:lnTo>
                  <a:lnTo>
                    <a:pt x="0" y="363"/>
                  </a:lnTo>
                  <a:lnTo>
                    <a:pt x="0" y="365"/>
                  </a:lnTo>
                  <a:lnTo>
                    <a:pt x="0" y="367"/>
                  </a:lnTo>
                  <a:lnTo>
                    <a:pt x="0" y="369"/>
                  </a:lnTo>
                  <a:lnTo>
                    <a:pt x="1" y="371"/>
                  </a:lnTo>
                  <a:lnTo>
                    <a:pt x="1" y="373"/>
                  </a:lnTo>
                  <a:lnTo>
                    <a:pt x="2" y="375"/>
                  </a:lnTo>
                  <a:lnTo>
                    <a:pt x="3" y="377"/>
                  </a:lnTo>
                  <a:lnTo>
                    <a:pt x="4" y="379"/>
                  </a:lnTo>
                  <a:lnTo>
                    <a:pt x="5" y="381"/>
                  </a:lnTo>
                  <a:lnTo>
                    <a:pt x="7" y="383"/>
                  </a:lnTo>
                  <a:lnTo>
                    <a:pt x="9" y="386"/>
                  </a:lnTo>
                  <a:lnTo>
                    <a:pt x="13" y="391"/>
                  </a:lnTo>
                  <a:lnTo>
                    <a:pt x="16" y="393"/>
                  </a:lnTo>
                  <a:lnTo>
                    <a:pt x="19" y="395"/>
                  </a:lnTo>
                  <a:lnTo>
                    <a:pt x="22" y="396"/>
                  </a:lnTo>
                  <a:lnTo>
                    <a:pt x="25" y="397"/>
                  </a:lnTo>
                  <a:lnTo>
                    <a:pt x="29" y="398"/>
                  </a:lnTo>
                  <a:lnTo>
                    <a:pt x="32" y="399"/>
                  </a:lnTo>
                  <a:lnTo>
                    <a:pt x="35" y="399"/>
                  </a:lnTo>
                  <a:lnTo>
                    <a:pt x="39" y="399"/>
                  </a:lnTo>
                  <a:lnTo>
                    <a:pt x="42" y="399"/>
                  </a:lnTo>
                  <a:lnTo>
                    <a:pt x="45" y="399"/>
                  </a:lnTo>
                  <a:lnTo>
                    <a:pt x="49" y="399"/>
                  </a:lnTo>
                  <a:lnTo>
                    <a:pt x="53" y="399"/>
                  </a:lnTo>
                  <a:lnTo>
                    <a:pt x="56" y="398"/>
                  </a:lnTo>
                  <a:lnTo>
                    <a:pt x="60" y="398"/>
                  </a:lnTo>
                  <a:lnTo>
                    <a:pt x="64" y="398"/>
                  </a:lnTo>
                  <a:lnTo>
                    <a:pt x="67" y="397"/>
                  </a:lnTo>
                  <a:lnTo>
                    <a:pt x="71" y="397"/>
                  </a:lnTo>
                  <a:lnTo>
                    <a:pt x="75" y="397"/>
                  </a:lnTo>
                  <a:lnTo>
                    <a:pt x="78" y="397"/>
                  </a:lnTo>
                  <a:lnTo>
                    <a:pt x="81" y="397"/>
                  </a:lnTo>
                  <a:lnTo>
                    <a:pt x="85" y="397"/>
                  </a:lnTo>
                  <a:lnTo>
                    <a:pt x="89" y="397"/>
                  </a:lnTo>
                  <a:lnTo>
                    <a:pt x="92" y="398"/>
                  </a:lnTo>
                  <a:lnTo>
                    <a:pt x="95" y="399"/>
                  </a:lnTo>
                  <a:lnTo>
                    <a:pt x="98" y="400"/>
                  </a:lnTo>
                  <a:lnTo>
                    <a:pt x="101" y="402"/>
                  </a:lnTo>
                  <a:lnTo>
                    <a:pt x="104" y="403"/>
                  </a:lnTo>
                  <a:lnTo>
                    <a:pt x="107" y="405"/>
                  </a:lnTo>
                  <a:lnTo>
                    <a:pt x="109" y="408"/>
                  </a:lnTo>
                  <a:lnTo>
                    <a:pt x="112" y="411"/>
                  </a:lnTo>
                  <a:lnTo>
                    <a:pt x="113" y="412"/>
                  </a:lnTo>
                  <a:lnTo>
                    <a:pt x="113" y="413"/>
                  </a:lnTo>
                  <a:lnTo>
                    <a:pt x="113" y="414"/>
                  </a:lnTo>
                  <a:lnTo>
                    <a:pt x="114" y="414"/>
                  </a:lnTo>
                  <a:lnTo>
                    <a:pt x="114" y="415"/>
                  </a:lnTo>
                  <a:lnTo>
                    <a:pt x="114" y="416"/>
                  </a:lnTo>
                  <a:lnTo>
                    <a:pt x="114" y="417"/>
                  </a:lnTo>
                  <a:lnTo>
                    <a:pt x="114" y="418"/>
                  </a:lnTo>
                  <a:lnTo>
                    <a:pt x="114" y="419"/>
                  </a:lnTo>
                  <a:lnTo>
                    <a:pt x="114" y="420"/>
                  </a:lnTo>
                  <a:lnTo>
                    <a:pt x="113" y="421"/>
                  </a:lnTo>
                  <a:lnTo>
                    <a:pt x="113" y="422"/>
                  </a:lnTo>
                  <a:lnTo>
                    <a:pt x="113" y="423"/>
                  </a:lnTo>
                  <a:lnTo>
                    <a:pt x="113" y="424"/>
                  </a:lnTo>
                  <a:lnTo>
                    <a:pt x="112" y="425"/>
                  </a:lnTo>
                  <a:lnTo>
                    <a:pt x="112" y="426"/>
                  </a:lnTo>
                  <a:lnTo>
                    <a:pt x="112" y="427"/>
                  </a:lnTo>
                  <a:lnTo>
                    <a:pt x="112" y="429"/>
                  </a:lnTo>
                  <a:lnTo>
                    <a:pt x="111" y="429"/>
                  </a:lnTo>
                  <a:lnTo>
                    <a:pt x="111" y="430"/>
                  </a:lnTo>
                  <a:lnTo>
                    <a:pt x="111" y="431"/>
                  </a:lnTo>
                  <a:lnTo>
                    <a:pt x="111" y="432"/>
                  </a:lnTo>
                  <a:lnTo>
                    <a:pt x="111" y="433"/>
                  </a:lnTo>
                  <a:lnTo>
                    <a:pt x="111" y="434"/>
                  </a:lnTo>
                  <a:lnTo>
                    <a:pt x="112" y="435"/>
                  </a:lnTo>
                  <a:lnTo>
                    <a:pt x="112" y="437"/>
                  </a:lnTo>
                  <a:lnTo>
                    <a:pt x="113" y="441"/>
                  </a:lnTo>
                  <a:lnTo>
                    <a:pt x="114" y="443"/>
                  </a:lnTo>
                  <a:lnTo>
                    <a:pt x="115" y="445"/>
                  </a:lnTo>
                  <a:lnTo>
                    <a:pt x="115" y="447"/>
                  </a:lnTo>
                  <a:lnTo>
                    <a:pt x="116" y="449"/>
                  </a:lnTo>
                  <a:lnTo>
                    <a:pt x="117" y="450"/>
                  </a:lnTo>
                  <a:lnTo>
                    <a:pt x="118" y="452"/>
                  </a:lnTo>
                  <a:lnTo>
                    <a:pt x="119" y="453"/>
                  </a:lnTo>
                  <a:lnTo>
                    <a:pt x="119" y="455"/>
                  </a:lnTo>
                  <a:lnTo>
                    <a:pt x="120" y="456"/>
                  </a:lnTo>
                  <a:lnTo>
                    <a:pt x="121" y="457"/>
                  </a:lnTo>
                  <a:lnTo>
                    <a:pt x="122" y="458"/>
                  </a:lnTo>
                  <a:lnTo>
                    <a:pt x="123" y="459"/>
                  </a:lnTo>
                  <a:lnTo>
                    <a:pt x="124" y="461"/>
                  </a:lnTo>
                  <a:lnTo>
                    <a:pt x="125" y="462"/>
                  </a:lnTo>
                  <a:lnTo>
                    <a:pt x="126" y="463"/>
                  </a:lnTo>
                  <a:lnTo>
                    <a:pt x="127" y="464"/>
                  </a:lnTo>
                  <a:lnTo>
                    <a:pt x="127" y="465"/>
                  </a:lnTo>
                  <a:lnTo>
                    <a:pt x="129" y="467"/>
                  </a:lnTo>
                  <a:lnTo>
                    <a:pt x="129" y="468"/>
                  </a:lnTo>
                  <a:lnTo>
                    <a:pt x="130" y="469"/>
                  </a:lnTo>
                  <a:lnTo>
                    <a:pt x="131" y="471"/>
                  </a:lnTo>
                  <a:lnTo>
                    <a:pt x="132" y="472"/>
                  </a:lnTo>
                  <a:lnTo>
                    <a:pt x="133" y="473"/>
                  </a:lnTo>
                  <a:lnTo>
                    <a:pt x="133" y="475"/>
                  </a:lnTo>
                  <a:lnTo>
                    <a:pt x="134" y="477"/>
                  </a:lnTo>
                  <a:lnTo>
                    <a:pt x="135" y="479"/>
                  </a:lnTo>
                  <a:lnTo>
                    <a:pt x="136" y="481"/>
                  </a:lnTo>
                  <a:lnTo>
                    <a:pt x="137" y="483"/>
                  </a:lnTo>
                  <a:lnTo>
                    <a:pt x="137" y="485"/>
                  </a:lnTo>
                  <a:lnTo>
                    <a:pt x="138" y="488"/>
                  </a:lnTo>
                  <a:lnTo>
                    <a:pt x="139" y="492"/>
                  </a:lnTo>
                  <a:lnTo>
                    <a:pt x="139" y="494"/>
                  </a:lnTo>
                  <a:lnTo>
                    <a:pt x="140" y="496"/>
                  </a:lnTo>
                  <a:lnTo>
                    <a:pt x="140" y="497"/>
                  </a:lnTo>
                  <a:lnTo>
                    <a:pt x="140" y="499"/>
                  </a:lnTo>
                  <a:lnTo>
                    <a:pt x="140" y="501"/>
                  </a:lnTo>
                  <a:lnTo>
                    <a:pt x="140" y="502"/>
                  </a:lnTo>
                  <a:lnTo>
                    <a:pt x="140" y="503"/>
                  </a:lnTo>
                  <a:lnTo>
                    <a:pt x="141" y="505"/>
                  </a:lnTo>
                  <a:lnTo>
                    <a:pt x="141" y="506"/>
                  </a:lnTo>
                  <a:lnTo>
                    <a:pt x="141" y="507"/>
                  </a:lnTo>
                  <a:lnTo>
                    <a:pt x="140" y="509"/>
                  </a:lnTo>
                  <a:lnTo>
                    <a:pt x="140" y="510"/>
                  </a:lnTo>
                  <a:lnTo>
                    <a:pt x="140" y="511"/>
                  </a:lnTo>
                  <a:lnTo>
                    <a:pt x="140" y="513"/>
                  </a:lnTo>
                  <a:lnTo>
                    <a:pt x="140" y="514"/>
                  </a:lnTo>
                  <a:lnTo>
                    <a:pt x="140" y="515"/>
                  </a:lnTo>
                  <a:lnTo>
                    <a:pt x="140" y="516"/>
                  </a:lnTo>
                  <a:lnTo>
                    <a:pt x="139" y="517"/>
                  </a:lnTo>
                  <a:lnTo>
                    <a:pt x="139" y="519"/>
                  </a:lnTo>
                  <a:lnTo>
                    <a:pt x="139" y="520"/>
                  </a:lnTo>
                  <a:lnTo>
                    <a:pt x="139" y="521"/>
                  </a:lnTo>
                  <a:lnTo>
                    <a:pt x="139" y="523"/>
                  </a:lnTo>
                  <a:lnTo>
                    <a:pt x="139" y="525"/>
                  </a:lnTo>
                  <a:lnTo>
                    <a:pt x="139" y="526"/>
                  </a:lnTo>
                  <a:lnTo>
                    <a:pt x="138" y="528"/>
                  </a:lnTo>
                  <a:lnTo>
                    <a:pt x="138" y="530"/>
                  </a:lnTo>
                  <a:lnTo>
                    <a:pt x="138" y="532"/>
                  </a:lnTo>
                  <a:lnTo>
                    <a:pt x="138" y="534"/>
                  </a:lnTo>
                  <a:lnTo>
                    <a:pt x="138" y="536"/>
                  </a:lnTo>
                  <a:lnTo>
                    <a:pt x="138" y="539"/>
                  </a:lnTo>
                  <a:lnTo>
                    <a:pt x="138" y="541"/>
                  </a:lnTo>
                  <a:lnTo>
                    <a:pt x="138" y="542"/>
                  </a:lnTo>
                  <a:lnTo>
                    <a:pt x="138" y="543"/>
                  </a:lnTo>
                  <a:lnTo>
                    <a:pt x="138" y="544"/>
                  </a:lnTo>
                  <a:lnTo>
                    <a:pt x="137" y="545"/>
                  </a:lnTo>
                  <a:lnTo>
                    <a:pt x="137" y="546"/>
                  </a:lnTo>
                  <a:lnTo>
                    <a:pt x="137" y="547"/>
                  </a:lnTo>
                  <a:lnTo>
                    <a:pt x="137" y="548"/>
                  </a:lnTo>
                  <a:lnTo>
                    <a:pt x="137" y="549"/>
                  </a:lnTo>
                  <a:lnTo>
                    <a:pt x="137" y="550"/>
                  </a:lnTo>
                  <a:lnTo>
                    <a:pt x="136" y="551"/>
                  </a:lnTo>
                  <a:lnTo>
                    <a:pt x="136" y="552"/>
                  </a:lnTo>
                  <a:lnTo>
                    <a:pt x="136" y="553"/>
                  </a:lnTo>
                  <a:lnTo>
                    <a:pt x="136" y="554"/>
                  </a:lnTo>
                  <a:lnTo>
                    <a:pt x="136" y="555"/>
                  </a:lnTo>
                  <a:lnTo>
                    <a:pt x="136" y="556"/>
                  </a:lnTo>
                  <a:lnTo>
                    <a:pt x="136" y="557"/>
                  </a:lnTo>
                  <a:lnTo>
                    <a:pt x="136" y="558"/>
                  </a:lnTo>
                  <a:lnTo>
                    <a:pt x="136" y="559"/>
                  </a:lnTo>
                  <a:lnTo>
                    <a:pt x="137" y="560"/>
                  </a:lnTo>
                  <a:lnTo>
                    <a:pt x="137" y="561"/>
                  </a:lnTo>
                  <a:lnTo>
                    <a:pt x="137" y="562"/>
                  </a:lnTo>
                  <a:lnTo>
                    <a:pt x="137" y="563"/>
                  </a:lnTo>
                  <a:lnTo>
                    <a:pt x="138" y="564"/>
                  </a:lnTo>
                  <a:lnTo>
                    <a:pt x="139" y="567"/>
                  </a:lnTo>
                  <a:lnTo>
                    <a:pt x="140" y="568"/>
                  </a:lnTo>
                  <a:lnTo>
                    <a:pt x="141" y="569"/>
                  </a:lnTo>
                  <a:lnTo>
                    <a:pt x="141" y="570"/>
                  </a:lnTo>
                  <a:lnTo>
                    <a:pt x="142" y="571"/>
                  </a:lnTo>
                  <a:lnTo>
                    <a:pt x="142" y="572"/>
                  </a:lnTo>
                  <a:lnTo>
                    <a:pt x="143" y="573"/>
                  </a:lnTo>
                  <a:lnTo>
                    <a:pt x="144" y="574"/>
                  </a:lnTo>
                  <a:lnTo>
                    <a:pt x="145" y="575"/>
                  </a:lnTo>
                  <a:lnTo>
                    <a:pt x="146" y="576"/>
                  </a:lnTo>
                  <a:lnTo>
                    <a:pt x="147" y="577"/>
                  </a:lnTo>
                  <a:lnTo>
                    <a:pt x="148" y="577"/>
                  </a:lnTo>
                  <a:lnTo>
                    <a:pt x="149" y="578"/>
                  </a:lnTo>
                  <a:lnTo>
                    <a:pt x="150" y="579"/>
                  </a:lnTo>
                  <a:lnTo>
                    <a:pt x="151" y="579"/>
                  </a:lnTo>
                  <a:lnTo>
                    <a:pt x="151" y="580"/>
                  </a:lnTo>
                  <a:lnTo>
                    <a:pt x="152" y="581"/>
                  </a:lnTo>
                  <a:lnTo>
                    <a:pt x="153" y="581"/>
                  </a:lnTo>
                  <a:lnTo>
                    <a:pt x="154" y="582"/>
                  </a:lnTo>
                  <a:lnTo>
                    <a:pt x="155" y="582"/>
                  </a:lnTo>
                  <a:lnTo>
                    <a:pt x="156" y="583"/>
                  </a:lnTo>
                  <a:lnTo>
                    <a:pt x="157" y="584"/>
                  </a:lnTo>
                  <a:lnTo>
                    <a:pt x="158" y="585"/>
                  </a:lnTo>
                  <a:lnTo>
                    <a:pt x="159" y="585"/>
                  </a:lnTo>
                  <a:lnTo>
                    <a:pt x="160" y="586"/>
                  </a:lnTo>
                  <a:lnTo>
                    <a:pt x="161" y="587"/>
                  </a:lnTo>
                  <a:lnTo>
                    <a:pt x="163" y="589"/>
                  </a:lnTo>
                  <a:lnTo>
                    <a:pt x="164" y="590"/>
                  </a:lnTo>
                  <a:lnTo>
                    <a:pt x="166" y="592"/>
                  </a:lnTo>
                  <a:lnTo>
                    <a:pt x="167" y="593"/>
                  </a:lnTo>
                  <a:lnTo>
                    <a:pt x="168" y="594"/>
                  </a:lnTo>
                  <a:lnTo>
                    <a:pt x="169" y="595"/>
                  </a:lnTo>
                  <a:lnTo>
                    <a:pt x="171" y="597"/>
                  </a:lnTo>
                  <a:lnTo>
                    <a:pt x="172" y="598"/>
                  </a:lnTo>
                  <a:lnTo>
                    <a:pt x="173" y="599"/>
                  </a:lnTo>
                  <a:lnTo>
                    <a:pt x="174" y="600"/>
                  </a:lnTo>
                  <a:lnTo>
                    <a:pt x="175" y="601"/>
                  </a:lnTo>
                  <a:lnTo>
                    <a:pt x="176" y="602"/>
                  </a:lnTo>
                  <a:lnTo>
                    <a:pt x="177" y="603"/>
                  </a:lnTo>
                  <a:lnTo>
                    <a:pt x="179" y="604"/>
                  </a:lnTo>
                  <a:lnTo>
                    <a:pt x="179" y="605"/>
                  </a:lnTo>
                  <a:lnTo>
                    <a:pt x="181" y="606"/>
                  </a:lnTo>
                  <a:lnTo>
                    <a:pt x="181" y="607"/>
                  </a:lnTo>
                  <a:lnTo>
                    <a:pt x="182" y="608"/>
                  </a:lnTo>
                  <a:lnTo>
                    <a:pt x="183" y="609"/>
                  </a:lnTo>
                  <a:lnTo>
                    <a:pt x="184" y="609"/>
                  </a:lnTo>
                  <a:lnTo>
                    <a:pt x="185" y="610"/>
                  </a:lnTo>
                  <a:lnTo>
                    <a:pt x="185" y="611"/>
                  </a:lnTo>
                  <a:lnTo>
                    <a:pt x="186" y="612"/>
                  </a:lnTo>
                  <a:lnTo>
                    <a:pt x="187" y="612"/>
                  </a:lnTo>
                  <a:lnTo>
                    <a:pt x="187" y="613"/>
                  </a:lnTo>
                  <a:lnTo>
                    <a:pt x="188" y="613"/>
                  </a:lnTo>
                  <a:lnTo>
                    <a:pt x="188" y="614"/>
                  </a:lnTo>
                  <a:lnTo>
                    <a:pt x="189" y="614"/>
                  </a:lnTo>
                  <a:lnTo>
                    <a:pt x="189" y="615"/>
                  </a:lnTo>
                  <a:lnTo>
                    <a:pt x="190" y="6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49" name="Freeform 78">
              <a:extLst>
                <a:ext uri="{FF2B5EF4-FFF2-40B4-BE49-F238E27FC236}">
                  <a16:creationId xmlns:a16="http://schemas.microsoft.com/office/drawing/2014/main" id="{9C18F1E9-DF7E-5A95-EFEC-1957EFF842DC}"/>
                </a:ext>
              </a:extLst>
            </p:cNvPr>
            <p:cNvSpPr>
              <a:spLocks/>
            </p:cNvSpPr>
            <p:nvPr/>
          </p:nvSpPr>
          <p:spPr bwMode="auto">
            <a:xfrm>
              <a:off x="1306" y="2443"/>
              <a:ext cx="2" cy="1"/>
            </a:xfrm>
            <a:custGeom>
              <a:avLst/>
              <a:gdLst>
                <a:gd name="T0" fmla="*/ 0 w 2"/>
                <a:gd name="T1" fmla="*/ 0 h 1"/>
                <a:gd name="T2" fmla="*/ 0 w 2"/>
                <a:gd name="T3" fmla="*/ 0 h 1"/>
                <a:gd name="T4" fmla="*/ 0 w 2"/>
                <a:gd name="T5" fmla="*/ 0 h 1"/>
                <a:gd name="T6" fmla="*/ 0 w 2"/>
                <a:gd name="T7" fmla="*/ 0 h 1"/>
                <a:gd name="T8" fmla="*/ 0 w 2"/>
                <a:gd name="T9" fmla="*/ 0 h 1"/>
                <a:gd name="T10" fmla="*/ 0 w 2"/>
                <a:gd name="T11" fmla="*/ 0 h 1"/>
                <a:gd name="T12" fmla="*/ 0 w 2"/>
                <a:gd name="T13" fmla="*/ 0 h 1"/>
                <a:gd name="T14" fmla="*/ 1 w 2"/>
                <a:gd name="T15" fmla="*/ 0 h 1"/>
                <a:gd name="T16" fmla="*/ 1 w 2"/>
                <a:gd name="T17" fmla="*/ 0 h 1"/>
                <a:gd name="T18" fmla="*/ 1 w 2"/>
                <a:gd name="T19" fmla="*/ 0 h 1"/>
                <a:gd name="T20" fmla="*/ 1 w 2"/>
                <a:gd name="T21" fmla="*/ 0 h 1"/>
                <a:gd name="T22" fmla="*/ 1 w 2"/>
                <a:gd name="T23" fmla="*/ 0 h 1"/>
                <a:gd name="T24" fmla="*/ 1 w 2"/>
                <a:gd name="T25" fmla="*/ 0 h 1"/>
                <a:gd name="T26" fmla="*/ 1 w 2"/>
                <a:gd name="T27" fmla="*/ 0 h 1"/>
                <a:gd name="T28" fmla="*/ 1 w 2"/>
                <a:gd name="T29" fmla="*/ 0 h 1"/>
                <a:gd name="T30" fmla="*/ 1 w 2"/>
                <a:gd name="T31" fmla="*/ 0 h 1"/>
                <a:gd name="T32" fmla="*/ 1 w 2"/>
                <a:gd name="T33" fmla="*/ 0 h 1"/>
                <a:gd name="T34" fmla="*/ 1 w 2"/>
                <a:gd name="T35" fmla="*/ 0 h 1"/>
                <a:gd name="T36" fmla="*/ 1 w 2"/>
                <a:gd name="T37" fmla="*/ 0 h 1"/>
                <a:gd name="T38" fmla="*/ 1 w 2"/>
                <a:gd name="T39" fmla="*/ 0 h 1"/>
                <a:gd name="T40" fmla="*/ 1 w 2"/>
                <a:gd name="T41" fmla="*/ 0 h 1"/>
                <a:gd name="T42" fmla="*/ 1 w 2"/>
                <a:gd name="T43" fmla="*/ 0 h 1"/>
                <a:gd name="T44" fmla="*/ 1 w 2"/>
                <a:gd name="T45" fmla="*/ 0 h 1"/>
                <a:gd name="T46" fmla="*/ 1 w 2"/>
                <a:gd name="T47" fmla="*/ 0 h 1"/>
                <a:gd name="T48" fmla="*/ 1 w 2"/>
                <a:gd name="T49" fmla="*/ 0 h 1"/>
                <a:gd name="T50" fmla="*/ 1 w 2"/>
                <a:gd name="T51" fmla="*/ 0 h 1"/>
                <a:gd name="T52" fmla="*/ 1 w 2"/>
                <a:gd name="T53" fmla="*/ 0 h 1"/>
                <a:gd name="T54" fmla="*/ 1 w 2"/>
                <a:gd name="T55" fmla="*/ 0 h 1"/>
                <a:gd name="T56" fmla="*/ 1 w 2"/>
                <a:gd name="T57" fmla="*/ 0 h 1"/>
                <a:gd name="T58" fmla="*/ 1 w 2"/>
                <a:gd name="T59" fmla="*/ 0 h 1"/>
                <a:gd name="T60" fmla="*/ 1 w 2"/>
                <a:gd name="T61" fmla="*/ 0 h 1"/>
                <a:gd name="T62" fmla="*/ 1 w 2"/>
                <a:gd name="T63" fmla="*/ 0 h 1"/>
                <a:gd name="T64" fmla="*/ 1 w 2"/>
                <a:gd name="T65" fmla="*/ 0 h 1"/>
                <a:gd name="T66" fmla="*/ 1 w 2"/>
                <a:gd name="T67" fmla="*/ 0 h 1"/>
                <a:gd name="T68" fmla="*/ 1 w 2"/>
                <a:gd name="T69" fmla="*/ 0 h 1"/>
                <a:gd name="T70" fmla="*/ 1 w 2"/>
                <a:gd name="T71" fmla="*/ 0 h 1"/>
                <a:gd name="T72" fmla="*/ 1 w 2"/>
                <a:gd name="T73" fmla="*/ 0 h 1"/>
                <a:gd name="T74" fmla="*/ 1 w 2"/>
                <a:gd name="T75" fmla="*/ 0 h 1"/>
                <a:gd name="T76" fmla="*/ 1 w 2"/>
                <a:gd name="T77" fmla="*/ 0 h 1"/>
                <a:gd name="T78" fmla="*/ 1 w 2"/>
                <a:gd name="T79" fmla="*/ 0 h 1"/>
                <a:gd name="T80" fmla="*/ 1 w 2"/>
                <a:gd name="T81" fmla="*/ 0 h 1"/>
                <a:gd name="T82" fmla="*/ 1 w 2"/>
                <a:gd name="T83" fmla="*/ 0 h 1"/>
                <a:gd name="T84" fmla="*/ 1 w 2"/>
                <a:gd name="T85" fmla="*/ 0 h 1"/>
                <a:gd name="T86" fmla="*/ 1 w 2"/>
                <a:gd name="T87" fmla="*/ 0 h 1"/>
                <a:gd name="T88" fmla="*/ 1 w 2"/>
                <a:gd name="T89" fmla="*/ 0 h 1"/>
                <a:gd name="T90" fmla="*/ 1 w 2"/>
                <a:gd name="T91" fmla="*/ 0 h 1"/>
                <a:gd name="T92" fmla="*/ 1 w 2"/>
                <a:gd name="T93" fmla="*/ 0 h 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 h="1">
                  <a:moveTo>
                    <a:pt x="0" y="0"/>
                  </a:moveTo>
                  <a:lnTo>
                    <a:pt x="0" y="0"/>
                  </a:lnTo>
                  <a:lnTo>
                    <a:pt x="1"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50" name="Freeform 79">
              <a:extLst>
                <a:ext uri="{FF2B5EF4-FFF2-40B4-BE49-F238E27FC236}">
                  <a16:creationId xmlns:a16="http://schemas.microsoft.com/office/drawing/2014/main" id="{E8CB181C-1169-595C-156A-EBE49C624720}"/>
                </a:ext>
              </a:extLst>
            </p:cNvPr>
            <p:cNvSpPr>
              <a:spLocks/>
            </p:cNvSpPr>
            <p:nvPr/>
          </p:nvSpPr>
          <p:spPr bwMode="auto">
            <a:xfrm>
              <a:off x="1272" y="2411"/>
              <a:ext cx="85" cy="85"/>
            </a:xfrm>
            <a:custGeom>
              <a:avLst/>
              <a:gdLst>
                <a:gd name="T0" fmla="*/ 84 w 85"/>
                <a:gd name="T1" fmla="*/ 0 h 85"/>
                <a:gd name="T2" fmla="*/ 83 w 85"/>
                <a:gd name="T3" fmla="*/ 1 h 85"/>
                <a:gd name="T4" fmla="*/ 83 w 85"/>
                <a:gd name="T5" fmla="*/ 1 h 85"/>
                <a:gd name="T6" fmla="*/ 82 w 85"/>
                <a:gd name="T7" fmla="*/ 3 h 85"/>
                <a:gd name="T8" fmla="*/ 82 w 85"/>
                <a:gd name="T9" fmla="*/ 4 h 85"/>
                <a:gd name="T10" fmla="*/ 82 w 85"/>
                <a:gd name="T11" fmla="*/ 6 h 85"/>
                <a:gd name="T12" fmla="*/ 81 w 85"/>
                <a:gd name="T13" fmla="*/ 8 h 85"/>
                <a:gd name="T14" fmla="*/ 80 w 85"/>
                <a:gd name="T15" fmla="*/ 10 h 85"/>
                <a:gd name="T16" fmla="*/ 79 w 85"/>
                <a:gd name="T17" fmla="*/ 12 h 85"/>
                <a:gd name="T18" fmla="*/ 78 w 85"/>
                <a:gd name="T19" fmla="*/ 15 h 85"/>
                <a:gd name="T20" fmla="*/ 77 w 85"/>
                <a:gd name="T21" fmla="*/ 17 h 85"/>
                <a:gd name="T22" fmla="*/ 76 w 85"/>
                <a:gd name="T23" fmla="*/ 21 h 85"/>
                <a:gd name="T24" fmla="*/ 75 w 85"/>
                <a:gd name="T25" fmla="*/ 23 h 85"/>
                <a:gd name="T26" fmla="*/ 73 w 85"/>
                <a:gd name="T27" fmla="*/ 27 h 85"/>
                <a:gd name="T28" fmla="*/ 72 w 85"/>
                <a:gd name="T29" fmla="*/ 30 h 85"/>
                <a:gd name="T30" fmla="*/ 70 w 85"/>
                <a:gd name="T31" fmla="*/ 33 h 85"/>
                <a:gd name="T32" fmla="*/ 68 w 85"/>
                <a:gd name="T33" fmla="*/ 37 h 85"/>
                <a:gd name="T34" fmla="*/ 66 w 85"/>
                <a:gd name="T35" fmla="*/ 40 h 85"/>
                <a:gd name="T36" fmla="*/ 64 w 85"/>
                <a:gd name="T37" fmla="*/ 43 h 85"/>
                <a:gd name="T38" fmla="*/ 62 w 85"/>
                <a:gd name="T39" fmla="*/ 47 h 85"/>
                <a:gd name="T40" fmla="*/ 60 w 85"/>
                <a:gd name="T41" fmla="*/ 50 h 85"/>
                <a:gd name="T42" fmla="*/ 58 w 85"/>
                <a:gd name="T43" fmla="*/ 53 h 85"/>
                <a:gd name="T44" fmla="*/ 56 w 85"/>
                <a:gd name="T45" fmla="*/ 57 h 85"/>
                <a:gd name="T46" fmla="*/ 53 w 85"/>
                <a:gd name="T47" fmla="*/ 60 h 85"/>
                <a:gd name="T48" fmla="*/ 50 w 85"/>
                <a:gd name="T49" fmla="*/ 63 h 85"/>
                <a:gd name="T50" fmla="*/ 47 w 85"/>
                <a:gd name="T51" fmla="*/ 66 h 85"/>
                <a:gd name="T52" fmla="*/ 44 w 85"/>
                <a:gd name="T53" fmla="*/ 69 h 85"/>
                <a:gd name="T54" fmla="*/ 41 w 85"/>
                <a:gd name="T55" fmla="*/ 72 h 85"/>
                <a:gd name="T56" fmla="*/ 38 w 85"/>
                <a:gd name="T57" fmla="*/ 75 h 85"/>
                <a:gd name="T58" fmla="*/ 35 w 85"/>
                <a:gd name="T59" fmla="*/ 77 h 85"/>
                <a:gd name="T60" fmla="*/ 31 w 85"/>
                <a:gd name="T61" fmla="*/ 79 h 85"/>
                <a:gd name="T62" fmla="*/ 28 w 85"/>
                <a:gd name="T63" fmla="*/ 81 h 85"/>
                <a:gd name="T64" fmla="*/ 26 w 85"/>
                <a:gd name="T65" fmla="*/ 82 h 85"/>
                <a:gd name="T66" fmla="*/ 24 w 85"/>
                <a:gd name="T67" fmla="*/ 83 h 85"/>
                <a:gd name="T68" fmla="*/ 24 w 85"/>
                <a:gd name="T69" fmla="*/ 83 h 85"/>
                <a:gd name="T70" fmla="*/ 22 w 85"/>
                <a:gd name="T71" fmla="*/ 83 h 85"/>
                <a:gd name="T72" fmla="*/ 21 w 85"/>
                <a:gd name="T73" fmla="*/ 83 h 85"/>
                <a:gd name="T74" fmla="*/ 20 w 85"/>
                <a:gd name="T75" fmla="*/ 83 h 85"/>
                <a:gd name="T76" fmla="*/ 19 w 85"/>
                <a:gd name="T77" fmla="*/ 83 h 85"/>
                <a:gd name="T78" fmla="*/ 18 w 85"/>
                <a:gd name="T79" fmla="*/ 83 h 85"/>
                <a:gd name="T80" fmla="*/ 17 w 85"/>
                <a:gd name="T81" fmla="*/ 84 h 85"/>
                <a:gd name="T82" fmla="*/ 16 w 85"/>
                <a:gd name="T83" fmla="*/ 84 h 85"/>
                <a:gd name="T84" fmla="*/ 14 w 85"/>
                <a:gd name="T85" fmla="*/ 84 h 85"/>
                <a:gd name="T86" fmla="*/ 13 w 85"/>
                <a:gd name="T87" fmla="*/ 83 h 85"/>
                <a:gd name="T88" fmla="*/ 12 w 85"/>
                <a:gd name="T89" fmla="*/ 83 h 85"/>
                <a:gd name="T90" fmla="*/ 11 w 85"/>
                <a:gd name="T91" fmla="*/ 83 h 85"/>
                <a:gd name="T92" fmla="*/ 10 w 85"/>
                <a:gd name="T93" fmla="*/ 83 h 85"/>
                <a:gd name="T94" fmla="*/ 9 w 85"/>
                <a:gd name="T95" fmla="*/ 83 h 85"/>
                <a:gd name="T96" fmla="*/ 8 w 85"/>
                <a:gd name="T97" fmla="*/ 83 h 85"/>
                <a:gd name="T98" fmla="*/ 7 w 85"/>
                <a:gd name="T99" fmla="*/ 83 h 85"/>
                <a:gd name="T100" fmla="*/ 6 w 85"/>
                <a:gd name="T101" fmla="*/ 83 h 85"/>
                <a:gd name="T102" fmla="*/ 5 w 85"/>
                <a:gd name="T103" fmla="*/ 83 h 85"/>
                <a:gd name="T104" fmla="*/ 4 w 85"/>
                <a:gd name="T105" fmla="*/ 82 h 85"/>
                <a:gd name="T106" fmla="*/ 4 w 85"/>
                <a:gd name="T107" fmla="*/ 82 h 85"/>
                <a:gd name="T108" fmla="*/ 3 w 85"/>
                <a:gd name="T109" fmla="*/ 82 h 85"/>
                <a:gd name="T110" fmla="*/ 2 w 85"/>
                <a:gd name="T111" fmla="*/ 82 h 85"/>
                <a:gd name="T112" fmla="*/ 2 w 85"/>
                <a:gd name="T113" fmla="*/ 82 h 85"/>
                <a:gd name="T114" fmla="*/ 1 w 85"/>
                <a:gd name="T115" fmla="*/ 81 h 85"/>
                <a:gd name="T116" fmla="*/ 1 w 85"/>
                <a:gd name="T117" fmla="*/ 81 h 85"/>
                <a:gd name="T118" fmla="*/ 0 w 85"/>
                <a:gd name="T119" fmla="*/ 81 h 85"/>
                <a:gd name="T120" fmla="*/ 0 w 85"/>
                <a:gd name="T121" fmla="*/ 81 h 85"/>
                <a:gd name="T122" fmla="*/ 0 w 85"/>
                <a:gd name="T123" fmla="*/ 81 h 85"/>
                <a:gd name="T124" fmla="*/ 0 w 85"/>
                <a:gd name="T125" fmla="*/ 81 h 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5" h="85">
                  <a:moveTo>
                    <a:pt x="84" y="0"/>
                  </a:moveTo>
                  <a:lnTo>
                    <a:pt x="83" y="1"/>
                  </a:lnTo>
                  <a:lnTo>
                    <a:pt x="82" y="3"/>
                  </a:lnTo>
                  <a:lnTo>
                    <a:pt x="82" y="4"/>
                  </a:lnTo>
                  <a:lnTo>
                    <a:pt x="82" y="6"/>
                  </a:lnTo>
                  <a:lnTo>
                    <a:pt x="81" y="8"/>
                  </a:lnTo>
                  <a:lnTo>
                    <a:pt x="80" y="10"/>
                  </a:lnTo>
                  <a:lnTo>
                    <a:pt x="79" y="12"/>
                  </a:lnTo>
                  <a:lnTo>
                    <a:pt x="78" y="15"/>
                  </a:lnTo>
                  <a:lnTo>
                    <a:pt x="77" y="17"/>
                  </a:lnTo>
                  <a:lnTo>
                    <a:pt x="76" y="21"/>
                  </a:lnTo>
                  <a:lnTo>
                    <a:pt x="75" y="23"/>
                  </a:lnTo>
                  <a:lnTo>
                    <a:pt x="73" y="27"/>
                  </a:lnTo>
                  <a:lnTo>
                    <a:pt x="72" y="30"/>
                  </a:lnTo>
                  <a:lnTo>
                    <a:pt x="70" y="33"/>
                  </a:lnTo>
                  <a:lnTo>
                    <a:pt x="68" y="37"/>
                  </a:lnTo>
                  <a:lnTo>
                    <a:pt x="66" y="40"/>
                  </a:lnTo>
                  <a:lnTo>
                    <a:pt x="64" y="43"/>
                  </a:lnTo>
                  <a:lnTo>
                    <a:pt x="62" y="47"/>
                  </a:lnTo>
                  <a:lnTo>
                    <a:pt x="60" y="50"/>
                  </a:lnTo>
                  <a:lnTo>
                    <a:pt x="58" y="53"/>
                  </a:lnTo>
                  <a:lnTo>
                    <a:pt x="56" y="57"/>
                  </a:lnTo>
                  <a:lnTo>
                    <a:pt x="53" y="60"/>
                  </a:lnTo>
                  <a:lnTo>
                    <a:pt x="50" y="63"/>
                  </a:lnTo>
                  <a:lnTo>
                    <a:pt x="47" y="66"/>
                  </a:lnTo>
                  <a:lnTo>
                    <a:pt x="44" y="69"/>
                  </a:lnTo>
                  <a:lnTo>
                    <a:pt x="41" y="72"/>
                  </a:lnTo>
                  <a:lnTo>
                    <a:pt x="38" y="75"/>
                  </a:lnTo>
                  <a:lnTo>
                    <a:pt x="35" y="77"/>
                  </a:lnTo>
                  <a:lnTo>
                    <a:pt x="31" y="79"/>
                  </a:lnTo>
                  <a:lnTo>
                    <a:pt x="28" y="81"/>
                  </a:lnTo>
                  <a:lnTo>
                    <a:pt x="26" y="82"/>
                  </a:lnTo>
                  <a:lnTo>
                    <a:pt x="24" y="83"/>
                  </a:lnTo>
                  <a:lnTo>
                    <a:pt x="22" y="83"/>
                  </a:lnTo>
                  <a:lnTo>
                    <a:pt x="21" y="83"/>
                  </a:lnTo>
                  <a:lnTo>
                    <a:pt x="20" y="83"/>
                  </a:lnTo>
                  <a:lnTo>
                    <a:pt x="19" y="83"/>
                  </a:lnTo>
                  <a:lnTo>
                    <a:pt x="18" y="83"/>
                  </a:lnTo>
                  <a:lnTo>
                    <a:pt x="17" y="84"/>
                  </a:lnTo>
                  <a:lnTo>
                    <a:pt x="16" y="84"/>
                  </a:lnTo>
                  <a:lnTo>
                    <a:pt x="14" y="84"/>
                  </a:lnTo>
                  <a:lnTo>
                    <a:pt x="13" y="83"/>
                  </a:lnTo>
                  <a:lnTo>
                    <a:pt x="12" y="83"/>
                  </a:lnTo>
                  <a:lnTo>
                    <a:pt x="11" y="83"/>
                  </a:lnTo>
                  <a:lnTo>
                    <a:pt x="10" y="83"/>
                  </a:lnTo>
                  <a:lnTo>
                    <a:pt x="9" y="83"/>
                  </a:lnTo>
                  <a:lnTo>
                    <a:pt x="8" y="83"/>
                  </a:lnTo>
                  <a:lnTo>
                    <a:pt x="7" y="83"/>
                  </a:lnTo>
                  <a:lnTo>
                    <a:pt x="6" y="83"/>
                  </a:lnTo>
                  <a:lnTo>
                    <a:pt x="5" y="83"/>
                  </a:lnTo>
                  <a:lnTo>
                    <a:pt x="4" y="82"/>
                  </a:lnTo>
                  <a:lnTo>
                    <a:pt x="3" y="82"/>
                  </a:lnTo>
                  <a:lnTo>
                    <a:pt x="2" y="82"/>
                  </a:lnTo>
                  <a:lnTo>
                    <a:pt x="1" y="81"/>
                  </a:lnTo>
                  <a:lnTo>
                    <a:pt x="0" y="81"/>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51" name="Freeform 80">
              <a:extLst>
                <a:ext uri="{FF2B5EF4-FFF2-40B4-BE49-F238E27FC236}">
                  <a16:creationId xmlns:a16="http://schemas.microsoft.com/office/drawing/2014/main" id="{32255A2F-7131-FD26-E654-FA0E12472F22}"/>
                </a:ext>
              </a:extLst>
            </p:cNvPr>
            <p:cNvSpPr>
              <a:spLocks/>
            </p:cNvSpPr>
            <p:nvPr/>
          </p:nvSpPr>
          <p:spPr bwMode="auto">
            <a:xfrm>
              <a:off x="4044" y="3279"/>
              <a:ext cx="56" cy="55"/>
            </a:xfrm>
            <a:custGeom>
              <a:avLst/>
              <a:gdLst>
                <a:gd name="T0" fmla="*/ 0 w 56"/>
                <a:gd name="T1" fmla="*/ 0 h 55"/>
                <a:gd name="T2" fmla="*/ 0 w 56"/>
                <a:gd name="T3" fmla="*/ 0 h 55"/>
                <a:gd name="T4" fmla="*/ 0 w 56"/>
                <a:gd name="T5" fmla="*/ 1 h 55"/>
                <a:gd name="T6" fmla="*/ 1 w 56"/>
                <a:gd name="T7" fmla="*/ 1 h 55"/>
                <a:gd name="T8" fmla="*/ 2 w 56"/>
                <a:gd name="T9" fmla="*/ 2 h 55"/>
                <a:gd name="T10" fmla="*/ 3 w 56"/>
                <a:gd name="T11" fmla="*/ 3 h 55"/>
                <a:gd name="T12" fmla="*/ 5 w 56"/>
                <a:gd name="T13" fmla="*/ 5 h 55"/>
                <a:gd name="T14" fmla="*/ 6 w 56"/>
                <a:gd name="T15" fmla="*/ 6 h 55"/>
                <a:gd name="T16" fmla="*/ 8 w 56"/>
                <a:gd name="T17" fmla="*/ 8 h 55"/>
                <a:gd name="T18" fmla="*/ 10 w 56"/>
                <a:gd name="T19" fmla="*/ 9 h 55"/>
                <a:gd name="T20" fmla="*/ 11 w 56"/>
                <a:gd name="T21" fmla="*/ 11 h 55"/>
                <a:gd name="T22" fmla="*/ 13 w 56"/>
                <a:gd name="T23" fmla="*/ 13 h 55"/>
                <a:gd name="T24" fmla="*/ 15 w 56"/>
                <a:gd name="T25" fmla="*/ 15 h 55"/>
                <a:gd name="T26" fmla="*/ 18 w 56"/>
                <a:gd name="T27" fmla="*/ 17 h 55"/>
                <a:gd name="T28" fmla="*/ 20 w 56"/>
                <a:gd name="T29" fmla="*/ 19 h 55"/>
                <a:gd name="T30" fmla="*/ 22 w 56"/>
                <a:gd name="T31" fmla="*/ 22 h 55"/>
                <a:gd name="T32" fmla="*/ 24 w 56"/>
                <a:gd name="T33" fmla="*/ 24 h 55"/>
                <a:gd name="T34" fmla="*/ 26 w 56"/>
                <a:gd name="T35" fmla="*/ 26 h 55"/>
                <a:gd name="T36" fmla="*/ 29 w 56"/>
                <a:gd name="T37" fmla="*/ 29 h 55"/>
                <a:gd name="T38" fmla="*/ 31 w 56"/>
                <a:gd name="T39" fmla="*/ 31 h 55"/>
                <a:gd name="T40" fmla="*/ 34 w 56"/>
                <a:gd name="T41" fmla="*/ 33 h 55"/>
                <a:gd name="T42" fmla="*/ 36 w 56"/>
                <a:gd name="T43" fmla="*/ 35 h 55"/>
                <a:gd name="T44" fmla="*/ 38 w 56"/>
                <a:gd name="T45" fmla="*/ 37 h 55"/>
                <a:gd name="T46" fmla="*/ 40 w 56"/>
                <a:gd name="T47" fmla="*/ 40 h 55"/>
                <a:gd name="T48" fmla="*/ 42 w 56"/>
                <a:gd name="T49" fmla="*/ 42 h 55"/>
                <a:gd name="T50" fmla="*/ 45 w 56"/>
                <a:gd name="T51" fmla="*/ 44 h 55"/>
                <a:gd name="T52" fmla="*/ 47 w 56"/>
                <a:gd name="T53" fmla="*/ 46 h 55"/>
                <a:gd name="T54" fmla="*/ 48 w 56"/>
                <a:gd name="T55" fmla="*/ 48 h 55"/>
                <a:gd name="T56" fmla="*/ 50 w 56"/>
                <a:gd name="T57" fmla="*/ 49 h 55"/>
                <a:gd name="T58" fmla="*/ 52 w 56"/>
                <a:gd name="T59" fmla="*/ 51 h 55"/>
                <a:gd name="T60" fmla="*/ 54 w 56"/>
                <a:gd name="T61" fmla="*/ 53 h 55"/>
                <a:gd name="T62" fmla="*/ 55 w 56"/>
                <a:gd name="T63" fmla="*/ 54 h 55"/>
                <a:gd name="T64" fmla="*/ 55 w 56"/>
                <a:gd name="T65" fmla="*/ 54 h 55"/>
                <a:gd name="T66" fmla="*/ 55 w 56"/>
                <a:gd name="T67" fmla="*/ 54 h 55"/>
                <a:gd name="T68" fmla="*/ 55 w 56"/>
                <a:gd name="T69" fmla="*/ 54 h 55"/>
                <a:gd name="T70" fmla="*/ 55 w 56"/>
                <a:gd name="T71" fmla="*/ 54 h 55"/>
                <a:gd name="T72" fmla="*/ 55 w 56"/>
                <a:gd name="T73" fmla="*/ 54 h 55"/>
                <a:gd name="T74" fmla="*/ 55 w 56"/>
                <a:gd name="T75" fmla="*/ 54 h 55"/>
                <a:gd name="T76" fmla="*/ 55 w 56"/>
                <a:gd name="T77" fmla="*/ 54 h 55"/>
                <a:gd name="T78" fmla="*/ 55 w 56"/>
                <a:gd name="T79" fmla="*/ 54 h 55"/>
                <a:gd name="T80" fmla="*/ 55 w 56"/>
                <a:gd name="T81" fmla="*/ 54 h 55"/>
                <a:gd name="T82" fmla="*/ 55 w 56"/>
                <a:gd name="T83" fmla="*/ 54 h 55"/>
                <a:gd name="T84" fmla="*/ 55 w 56"/>
                <a:gd name="T85" fmla="*/ 54 h 55"/>
                <a:gd name="T86" fmla="*/ 55 w 56"/>
                <a:gd name="T87" fmla="*/ 54 h 55"/>
                <a:gd name="T88" fmla="*/ 55 w 56"/>
                <a:gd name="T89" fmla="*/ 54 h 55"/>
                <a:gd name="T90" fmla="*/ 55 w 56"/>
                <a:gd name="T91" fmla="*/ 54 h 55"/>
                <a:gd name="T92" fmla="*/ 55 w 56"/>
                <a:gd name="T93" fmla="*/ 54 h 55"/>
                <a:gd name="T94" fmla="*/ 55 w 56"/>
                <a:gd name="T95" fmla="*/ 54 h 55"/>
                <a:gd name="T96" fmla="*/ 55 w 56"/>
                <a:gd name="T97" fmla="*/ 54 h 55"/>
                <a:gd name="T98" fmla="*/ 55 w 56"/>
                <a:gd name="T99" fmla="*/ 54 h 55"/>
                <a:gd name="T100" fmla="*/ 55 w 56"/>
                <a:gd name="T101" fmla="*/ 54 h 55"/>
                <a:gd name="T102" fmla="*/ 55 w 56"/>
                <a:gd name="T103" fmla="*/ 54 h 55"/>
                <a:gd name="T104" fmla="*/ 55 w 56"/>
                <a:gd name="T105" fmla="*/ 54 h 55"/>
                <a:gd name="T106" fmla="*/ 55 w 56"/>
                <a:gd name="T107" fmla="*/ 54 h 55"/>
                <a:gd name="T108" fmla="*/ 55 w 56"/>
                <a:gd name="T109" fmla="*/ 54 h 55"/>
                <a:gd name="T110" fmla="*/ 55 w 56"/>
                <a:gd name="T111" fmla="*/ 54 h 55"/>
                <a:gd name="T112" fmla="*/ 55 w 56"/>
                <a:gd name="T113" fmla="*/ 54 h 55"/>
                <a:gd name="T114" fmla="*/ 55 w 56"/>
                <a:gd name="T115" fmla="*/ 54 h 55"/>
                <a:gd name="T116" fmla="*/ 55 w 56"/>
                <a:gd name="T117" fmla="*/ 54 h 55"/>
                <a:gd name="T118" fmla="*/ 55 w 56"/>
                <a:gd name="T119" fmla="*/ 54 h 55"/>
                <a:gd name="T120" fmla="*/ 55 w 56"/>
                <a:gd name="T121" fmla="*/ 54 h 55"/>
                <a:gd name="T122" fmla="*/ 55 w 56"/>
                <a:gd name="T123" fmla="*/ 54 h 55"/>
                <a:gd name="T124" fmla="*/ 55 w 56"/>
                <a:gd name="T125" fmla="*/ 54 h 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 h="55">
                  <a:moveTo>
                    <a:pt x="0" y="0"/>
                  </a:moveTo>
                  <a:lnTo>
                    <a:pt x="0" y="0"/>
                  </a:lnTo>
                  <a:lnTo>
                    <a:pt x="0" y="1"/>
                  </a:lnTo>
                  <a:lnTo>
                    <a:pt x="1" y="1"/>
                  </a:lnTo>
                  <a:lnTo>
                    <a:pt x="2" y="2"/>
                  </a:lnTo>
                  <a:lnTo>
                    <a:pt x="3" y="3"/>
                  </a:lnTo>
                  <a:lnTo>
                    <a:pt x="5" y="5"/>
                  </a:lnTo>
                  <a:lnTo>
                    <a:pt x="6" y="6"/>
                  </a:lnTo>
                  <a:lnTo>
                    <a:pt x="8" y="8"/>
                  </a:lnTo>
                  <a:lnTo>
                    <a:pt x="10" y="9"/>
                  </a:lnTo>
                  <a:lnTo>
                    <a:pt x="11" y="11"/>
                  </a:lnTo>
                  <a:lnTo>
                    <a:pt x="13" y="13"/>
                  </a:lnTo>
                  <a:lnTo>
                    <a:pt x="15" y="15"/>
                  </a:lnTo>
                  <a:lnTo>
                    <a:pt x="18" y="17"/>
                  </a:lnTo>
                  <a:lnTo>
                    <a:pt x="20" y="19"/>
                  </a:lnTo>
                  <a:lnTo>
                    <a:pt x="22" y="22"/>
                  </a:lnTo>
                  <a:lnTo>
                    <a:pt x="24" y="24"/>
                  </a:lnTo>
                  <a:lnTo>
                    <a:pt x="26" y="26"/>
                  </a:lnTo>
                  <a:lnTo>
                    <a:pt x="29" y="29"/>
                  </a:lnTo>
                  <a:lnTo>
                    <a:pt x="31" y="31"/>
                  </a:lnTo>
                  <a:lnTo>
                    <a:pt x="34" y="33"/>
                  </a:lnTo>
                  <a:lnTo>
                    <a:pt x="36" y="35"/>
                  </a:lnTo>
                  <a:lnTo>
                    <a:pt x="38" y="37"/>
                  </a:lnTo>
                  <a:lnTo>
                    <a:pt x="40" y="40"/>
                  </a:lnTo>
                  <a:lnTo>
                    <a:pt x="42" y="42"/>
                  </a:lnTo>
                  <a:lnTo>
                    <a:pt x="45" y="44"/>
                  </a:lnTo>
                  <a:lnTo>
                    <a:pt x="47" y="46"/>
                  </a:lnTo>
                  <a:lnTo>
                    <a:pt x="48" y="48"/>
                  </a:lnTo>
                  <a:lnTo>
                    <a:pt x="50" y="49"/>
                  </a:lnTo>
                  <a:lnTo>
                    <a:pt x="52" y="51"/>
                  </a:lnTo>
                  <a:lnTo>
                    <a:pt x="54" y="53"/>
                  </a:lnTo>
                  <a:lnTo>
                    <a:pt x="55" y="54"/>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52" name="Freeform 81">
              <a:extLst>
                <a:ext uri="{FF2B5EF4-FFF2-40B4-BE49-F238E27FC236}">
                  <a16:creationId xmlns:a16="http://schemas.microsoft.com/office/drawing/2014/main" id="{E18F45FE-71DF-29E7-FFE7-AB80239598B5}"/>
                </a:ext>
              </a:extLst>
            </p:cNvPr>
            <p:cNvSpPr>
              <a:spLocks/>
            </p:cNvSpPr>
            <p:nvPr/>
          </p:nvSpPr>
          <p:spPr bwMode="auto">
            <a:xfrm>
              <a:off x="4016" y="3252"/>
              <a:ext cx="112" cy="109"/>
            </a:xfrm>
            <a:custGeom>
              <a:avLst/>
              <a:gdLst>
                <a:gd name="T0" fmla="*/ 0 w 112"/>
                <a:gd name="T1" fmla="*/ 0 h 109"/>
                <a:gd name="T2" fmla="*/ 1 w 112"/>
                <a:gd name="T3" fmla="*/ 0 h 109"/>
                <a:gd name="T4" fmla="*/ 2 w 112"/>
                <a:gd name="T5" fmla="*/ 1 h 109"/>
                <a:gd name="T6" fmla="*/ 4 w 112"/>
                <a:gd name="T7" fmla="*/ 3 h 109"/>
                <a:gd name="T8" fmla="*/ 5 w 112"/>
                <a:gd name="T9" fmla="*/ 5 h 109"/>
                <a:gd name="T10" fmla="*/ 8 w 112"/>
                <a:gd name="T11" fmla="*/ 7 h 109"/>
                <a:gd name="T12" fmla="*/ 10 w 112"/>
                <a:gd name="T13" fmla="*/ 10 h 109"/>
                <a:gd name="T14" fmla="*/ 13 w 112"/>
                <a:gd name="T15" fmla="*/ 12 h 109"/>
                <a:gd name="T16" fmla="*/ 16 w 112"/>
                <a:gd name="T17" fmla="*/ 16 h 109"/>
                <a:gd name="T18" fmla="*/ 20 w 112"/>
                <a:gd name="T19" fmla="*/ 19 h 109"/>
                <a:gd name="T20" fmla="*/ 24 w 112"/>
                <a:gd name="T21" fmla="*/ 23 h 109"/>
                <a:gd name="T22" fmla="*/ 28 w 112"/>
                <a:gd name="T23" fmla="*/ 26 h 109"/>
                <a:gd name="T24" fmla="*/ 32 w 112"/>
                <a:gd name="T25" fmla="*/ 30 h 109"/>
                <a:gd name="T26" fmla="*/ 36 w 112"/>
                <a:gd name="T27" fmla="*/ 35 h 109"/>
                <a:gd name="T28" fmla="*/ 40 w 112"/>
                <a:gd name="T29" fmla="*/ 39 h 109"/>
                <a:gd name="T30" fmla="*/ 45 w 112"/>
                <a:gd name="T31" fmla="*/ 44 h 109"/>
                <a:gd name="T32" fmla="*/ 49 w 112"/>
                <a:gd name="T33" fmla="*/ 48 h 109"/>
                <a:gd name="T34" fmla="*/ 54 w 112"/>
                <a:gd name="T35" fmla="*/ 52 h 109"/>
                <a:gd name="T36" fmla="*/ 58 w 112"/>
                <a:gd name="T37" fmla="*/ 57 h 109"/>
                <a:gd name="T38" fmla="*/ 63 w 112"/>
                <a:gd name="T39" fmla="*/ 62 h 109"/>
                <a:gd name="T40" fmla="*/ 68 w 112"/>
                <a:gd name="T41" fmla="*/ 66 h 109"/>
                <a:gd name="T42" fmla="*/ 72 w 112"/>
                <a:gd name="T43" fmla="*/ 71 h 109"/>
                <a:gd name="T44" fmla="*/ 77 w 112"/>
                <a:gd name="T45" fmla="*/ 75 h 109"/>
                <a:gd name="T46" fmla="*/ 82 w 112"/>
                <a:gd name="T47" fmla="*/ 80 h 109"/>
                <a:gd name="T48" fmla="*/ 86 w 112"/>
                <a:gd name="T49" fmla="*/ 84 h 109"/>
                <a:gd name="T50" fmla="*/ 90 w 112"/>
                <a:gd name="T51" fmla="*/ 88 h 109"/>
                <a:gd name="T52" fmla="*/ 94 w 112"/>
                <a:gd name="T53" fmla="*/ 92 h 109"/>
                <a:gd name="T54" fmla="*/ 98 w 112"/>
                <a:gd name="T55" fmla="*/ 96 h 109"/>
                <a:gd name="T56" fmla="*/ 101 w 112"/>
                <a:gd name="T57" fmla="*/ 99 h 109"/>
                <a:gd name="T58" fmla="*/ 105 w 112"/>
                <a:gd name="T59" fmla="*/ 102 h 109"/>
                <a:gd name="T60" fmla="*/ 108 w 112"/>
                <a:gd name="T61" fmla="*/ 106 h 109"/>
                <a:gd name="T62" fmla="*/ 111 w 112"/>
                <a:gd name="T63" fmla="*/ 108 h 109"/>
                <a:gd name="T64" fmla="*/ 111 w 112"/>
                <a:gd name="T65" fmla="*/ 108 h 109"/>
                <a:gd name="T66" fmla="*/ 111 w 112"/>
                <a:gd name="T67" fmla="*/ 108 h 109"/>
                <a:gd name="T68" fmla="*/ 111 w 112"/>
                <a:gd name="T69" fmla="*/ 108 h 109"/>
                <a:gd name="T70" fmla="*/ 111 w 112"/>
                <a:gd name="T71" fmla="*/ 108 h 109"/>
                <a:gd name="T72" fmla="*/ 111 w 112"/>
                <a:gd name="T73" fmla="*/ 108 h 109"/>
                <a:gd name="T74" fmla="*/ 111 w 112"/>
                <a:gd name="T75" fmla="*/ 108 h 109"/>
                <a:gd name="T76" fmla="*/ 111 w 112"/>
                <a:gd name="T77" fmla="*/ 108 h 109"/>
                <a:gd name="T78" fmla="*/ 111 w 112"/>
                <a:gd name="T79" fmla="*/ 108 h 109"/>
                <a:gd name="T80" fmla="*/ 111 w 112"/>
                <a:gd name="T81" fmla="*/ 108 h 109"/>
                <a:gd name="T82" fmla="*/ 111 w 112"/>
                <a:gd name="T83" fmla="*/ 108 h 109"/>
                <a:gd name="T84" fmla="*/ 111 w 112"/>
                <a:gd name="T85" fmla="*/ 108 h 109"/>
                <a:gd name="T86" fmla="*/ 111 w 112"/>
                <a:gd name="T87" fmla="*/ 108 h 109"/>
                <a:gd name="T88" fmla="*/ 111 w 112"/>
                <a:gd name="T89" fmla="*/ 108 h 109"/>
                <a:gd name="T90" fmla="*/ 111 w 112"/>
                <a:gd name="T91" fmla="*/ 108 h 109"/>
                <a:gd name="T92" fmla="*/ 111 w 112"/>
                <a:gd name="T93" fmla="*/ 108 h 109"/>
                <a:gd name="T94" fmla="*/ 111 w 112"/>
                <a:gd name="T95" fmla="*/ 108 h 109"/>
                <a:gd name="T96" fmla="*/ 111 w 112"/>
                <a:gd name="T97" fmla="*/ 108 h 109"/>
                <a:gd name="T98" fmla="*/ 111 w 112"/>
                <a:gd name="T99" fmla="*/ 108 h 109"/>
                <a:gd name="T100" fmla="*/ 111 w 112"/>
                <a:gd name="T101" fmla="*/ 108 h 109"/>
                <a:gd name="T102" fmla="*/ 111 w 112"/>
                <a:gd name="T103" fmla="*/ 108 h 109"/>
                <a:gd name="T104" fmla="*/ 111 w 112"/>
                <a:gd name="T105" fmla="*/ 108 h 109"/>
                <a:gd name="T106" fmla="*/ 111 w 112"/>
                <a:gd name="T107" fmla="*/ 108 h 109"/>
                <a:gd name="T108" fmla="*/ 111 w 112"/>
                <a:gd name="T109" fmla="*/ 108 h 109"/>
                <a:gd name="T110" fmla="*/ 111 w 112"/>
                <a:gd name="T111" fmla="*/ 108 h 109"/>
                <a:gd name="T112" fmla="*/ 111 w 112"/>
                <a:gd name="T113" fmla="*/ 108 h 109"/>
                <a:gd name="T114" fmla="*/ 111 w 112"/>
                <a:gd name="T115" fmla="*/ 108 h 109"/>
                <a:gd name="T116" fmla="*/ 111 w 112"/>
                <a:gd name="T117" fmla="*/ 108 h 109"/>
                <a:gd name="T118" fmla="*/ 111 w 112"/>
                <a:gd name="T119" fmla="*/ 108 h 109"/>
                <a:gd name="T120" fmla="*/ 111 w 112"/>
                <a:gd name="T121" fmla="*/ 108 h 109"/>
                <a:gd name="T122" fmla="*/ 111 w 112"/>
                <a:gd name="T123" fmla="*/ 108 h 109"/>
                <a:gd name="T124" fmla="*/ 111 w 112"/>
                <a:gd name="T125" fmla="*/ 108 h 10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 h="109">
                  <a:moveTo>
                    <a:pt x="0" y="0"/>
                  </a:moveTo>
                  <a:lnTo>
                    <a:pt x="1" y="0"/>
                  </a:lnTo>
                  <a:lnTo>
                    <a:pt x="2" y="1"/>
                  </a:lnTo>
                  <a:lnTo>
                    <a:pt x="4" y="3"/>
                  </a:lnTo>
                  <a:lnTo>
                    <a:pt x="5" y="5"/>
                  </a:lnTo>
                  <a:lnTo>
                    <a:pt x="8" y="7"/>
                  </a:lnTo>
                  <a:lnTo>
                    <a:pt x="10" y="10"/>
                  </a:lnTo>
                  <a:lnTo>
                    <a:pt x="13" y="12"/>
                  </a:lnTo>
                  <a:lnTo>
                    <a:pt x="16" y="16"/>
                  </a:lnTo>
                  <a:lnTo>
                    <a:pt x="20" y="19"/>
                  </a:lnTo>
                  <a:lnTo>
                    <a:pt x="24" y="23"/>
                  </a:lnTo>
                  <a:lnTo>
                    <a:pt x="28" y="26"/>
                  </a:lnTo>
                  <a:lnTo>
                    <a:pt x="32" y="30"/>
                  </a:lnTo>
                  <a:lnTo>
                    <a:pt x="36" y="35"/>
                  </a:lnTo>
                  <a:lnTo>
                    <a:pt x="40" y="39"/>
                  </a:lnTo>
                  <a:lnTo>
                    <a:pt x="45" y="44"/>
                  </a:lnTo>
                  <a:lnTo>
                    <a:pt x="49" y="48"/>
                  </a:lnTo>
                  <a:lnTo>
                    <a:pt x="54" y="52"/>
                  </a:lnTo>
                  <a:lnTo>
                    <a:pt x="58" y="57"/>
                  </a:lnTo>
                  <a:lnTo>
                    <a:pt x="63" y="62"/>
                  </a:lnTo>
                  <a:lnTo>
                    <a:pt x="68" y="66"/>
                  </a:lnTo>
                  <a:lnTo>
                    <a:pt x="72" y="71"/>
                  </a:lnTo>
                  <a:lnTo>
                    <a:pt x="77" y="75"/>
                  </a:lnTo>
                  <a:lnTo>
                    <a:pt x="82" y="80"/>
                  </a:lnTo>
                  <a:lnTo>
                    <a:pt x="86" y="84"/>
                  </a:lnTo>
                  <a:lnTo>
                    <a:pt x="90" y="88"/>
                  </a:lnTo>
                  <a:lnTo>
                    <a:pt x="94" y="92"/>
                  </a:lnTo>
                  <a:lnTo>
                    <a:pt x="98" y="96"/>
                  </a:lnTo>
                  <a:lnTo>
                    <a:pt x="101" y="99"/>
                  </a:lnTo>
                  <a:lnTo>
                    <a:pt x="105" y="102"/>
                  </a:lnTo>
                  <a:lnTo>
                    <a:pt x="108" y="106"/>
                  </a:lnTo>
                  <a:lnTo>
                    <a:pt x="111" y="10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53" name="Line 82">
              <a:extLst>
                <a:ext uri="{FF2B5EF4-FFF2-40B4-BE49-F238E27FC236}">
                  <a16:creationId xmlns:a16="http://schemas.microsoft.com/office/drawing/2014/main" id="{C5BDD3BE-F486-026A-EFED-AC111EC1FD9D}"/>
                </a:ext>
              </a:extLst>
            </p:cNvPr>
            <p:cNvSpPr>
              <a:spLocks noChangeShapeType="1"/>
            </p:cNvSpPr>
            <p:nvPr/>
          </p:nvSpPr>
          <p:spPr bwMode="auto">
            <a:xfrm>
              <a:off x="4016" y="3225"/>
              <a:ext cx="55" cy="108"/>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354" name="Freeform 83">
              <a:extLst>
                <a:ext uri="{FF2B5EF4-FFF2-40B4-BE49-F238E27FC236}">
                  <a16:creationId xmlns:a16="http://schemas.microsoft.com/office/drawing/2014/main" id="{7B419E20-122B-6972-0336-4D219F5AEFBC}"/>
                </a:ext>
              </a:extLst>
            </p:cNvPr>
            <p:cNvSpPr>
              <a:spLocks/>
            </p:cNvSpPr>
            <p:nvPr/>
          </p:nvSpPr>
          <p:spPr bwMode="auto">
            <a:xfrm>
              <a:off x="4465" y="2842"/>
              <a:ext cx="94" cy="96"/>
            </a:xfrm>
            <a:custGeom>
              <a:avLst/>
              <a:gdLst>
                <a:gd name="T0" fmla="*/ 90 w 94"/>
                <a:gd name="T1" fmla="*/ 0 h 96"/>
                <a:gd name="T2" fmla="*/ 92 w 94"/>
                <a:gd name="T3" fmla="*/ 10 h 96"/>
                <a:gd name="T4" fmla="*/ 93 w 94"/>
                <a:gd name="T5" fmla="*/ 16 h 96"/>
                <a:gd name="T6" fmla="*/ 93 w 94"/>
                <a:gd name="T7" fmla="*/ 20 h 96"/>
                <a:gd name="T8" fmla="*/ 93 w 94"/>
                <a:gd name="T9" fmla="*/ 25 h 96"/>
                <a:gd name="T10" fmla="*/ 92 w 94"/>
                <a:gd name="T11" fmla="*/ 29 h 96"/>
                <a:gd name="T12" fmla="*/ 91 w 94"/>
                <a:gd name="T13" fmla="*/ 33 h 96"/>
                <a:gd name="T14" fmla="*/ 89 w 94"/>
                <a:gd name="T15" fmla="*/ 37 h 96"/>
                <a:gd name="T16" fmla="*/ 87 w 94"/>
                <a:gd name="T17" fmla="*/ 41 h 96"/>
                <a:gd name="T18" fmla="*/ 85 w 94"/>
                <a:gd name="T19" fmla="*/ 44 h 96"/>
                <a:gd name="T20" fmla="*/ 83 w 94"/>
                <a:gd name="T21" fmla="*/ 48 h 96"/>
                <a:gd name="T22" fmla="*/ 80 w 94"/>
                <a:gd name="T23" fmla="*/ 51 h 96"/>
                <a:gd name="T24" fmla="*/ 77 w 94"/>
                <a:gd name="T25" fmla="*/ 54 h 96"/>
                <a:gd name="T26" fmla="*/ 74 w 94"/>
                <a:gd name="T27" fmla="*/ 57 h 96"/>
                <a:gd name="T28" fmla="*/ 70 w 94"/>
                <a:gd name="T29" fmla="*/ 59 h 96"/>
                <a:gd name="T30" fmla="*/ 67 w 94"/>
                <a:gd name="T31" fmla="*/ 62 h 96"/>
                <a:gd name="T32" fmla="*/ 63 w 94"/>
                <a:gd name="T33" fmla="*/ 64 h 96"/>
                <a:gd name="T34" fmla="*/ 59 w 94"/>
                <a:gd name="T35" fmla="*/ 66 h 96"/>
                <a:gd name="T36" fmla="*/ 55 w 94"/>
                <a:gd name="T37" fmla="*/ 69 h 96"/>
                <a:gd name="T38" fmla="*/ 51 w 94"/>
                <a:gd name="T39" fmla="*/ 71 h 96"/>
                <a:gd name="T40" fmla="*/ 46 w 94"/>
                <a:gd name="T41" fmla="*/ 73 h 96"/>
                <a:gd name="T42" fmla="*/ 42 w 94"/>
                <a:gd name="T43" fmla="*/ 75 h 96"/>
                <a:gd name="T44" fmla="*/ 37 w 94"/>
                <a:gd name="T45" fmla="*/ 77 h 96"/>
                <a:gd name="T46" fmla="*/ 33 w 94"/>
                <a:gd name="T47" fmla="*/ 79 h 96"/>
                <a:gd name="T48" fmla="*/ 29 w 94"/>
                <a:gd name="T49" fmla="*/ 81 h 96"/>
                <a:gd name="T50" fmla="*/ 24 w 94"/>
                <a:gd name="T51" fmla="*/ 83 h 96"/>
                <a:gd name="T52" fmla="*/ 20 w 94"/>
                <a:gd name="T53" fmla="*/ 85 h 96"/>
                <a:gd name="T54" fmla="*/ 16 w 94"/>
                <a:gd name="T55" fmla="*/ 87 h 96"/>
                <a:gd name="T56" fmla="*/ 11 w 94"/>
                <a:gd name="T57" fmla="*/ 88 h 96"/>
                <a:gd name="T58" fmla="*/ 7 w 94"/>
                <a:gd name="T59" fmla="*/ 90 h 96"/>
                <a:gd name="T60" fmla="*/ 3 w 94"/>
                <a:gd name="T61" fmla="*/ 92 h 96"/>
                <a:gd name="T62" fmla="*/ 0 w 94"/>
                <a:gd name="T63" fmla="*/ 95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4" h="96">
                  <a:moveTo>
                    <a:pt x="90" y="0"/>
                  </a:moveTo>
                  <a:lnTo>
                    <a:pt x="92" y="10"/>
                  </a:lnTo>
                  <a:lnTo>
                    <a:pt x="93" y="16"/>
                  </a:lnTo>
                  <a:lnTo>
                    <a:pt x="93" y="20"/>
                  </a:lnTo>
                  <a:lnTo>
                    <a:pt x="93" y="25"/>
                  </a:lnTo>
                  <a:lnTo>
                    <a:pt x="92" y="29"/>
                  </a:lnTo>
                  <a:lnTo>
                    <a:pt x="91" y="33"/>
                  </a:lnTo>
                  <a:lnTo>
                    <a:pt x="89" y="37"/>
                  </a:lnTo>
                  <a:lnTo>
                    <a:pt x="87" y="41"/>
                  </a:lnTo>
                  <a:lnTo>
                    <a:pt x="85" y="44"/>
                  </a:lnTo>
                  <a:lnTo>
                    <a:pt x="83" y="48"/>
                  </a:lnTo>
                  <a:lnTo>
                    <a:pt x="80" y="51"/>
                  </a:lnTo>
                  <a:lnTo>
                    <a:pt x="77" y="54"/>
                  </a:lnTo>
                  <a:lnTo>
                    <a:pt x="74" y="57"/>
                  </a:lnTo>
                  <a:lnTo>
                    <a:pt x="70" y="59"/>
                  </a:lnTo>
                  <a:lnTo>
                    <a:pt x="67" y="62"/>
                  </a:lnTo>
                  <a:lnTo>
                    <a:pt x="63" y="64"/>
                  </a:lnTo>
                  <a:lnTo>
                    <a:pt x="59" y="66"/>
                  </a:lnTo>
                  <a:lnTo>
                    <a:pt x="55" y="69"/>
                  </a:lnTo>
                  <a:lnTo>
                    <a:pt x="51" y="71"/>
                  </a:lnTo>
                  <a:lnTo>
                    <a:pt x="46" y="73"/>
                  </a:lnTo>
                  <a:lnTo>
                    <a:pt x="42" y="75"/>
                  </a:lnTo>
                  <a:lnTo>
                    <a:pt x="37" y="77"/>
                  </a:lnTo>
                  <a:lnTo>
                    <a:pt x="33" y="79"/>
                  </a:lnTo>
                  <a:lnTo>
                    <a:pt x="29" y="81"/>
                  </a:lnTo>
                  <a:lnTo>
                    <a:pt x="24" y="83"/>
                  </a:lnTo>
                  <a:lnTo>
                    <a:pt x="20" y="85"/>
                  </a:lnTo>
                  <a:lnTo>
                    <a:pt x="16" y="87"/>
                  </a:lnTo>
                  <a:lnTo>
                    <a:pt x="11" y="88"/>
                  </a:lnTo>
                  <a:lnTo>
                    <a:pt x="7" y="90"/>
                  </a:lnTo>
                  <a:lnTo>
                    <a:pt x="3" y="92"/>
                  </a:lnTo>
                  <a:lnTo>
                    <a:pt x="0" y="9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55" name="Line 84">
              <a:extLst>
                <a:ext uri="{FF2B5EF4-FFF2-40B4-BE49-F238E27FC236}">
                  <a16:creationId xmlns:a16="http://schemas.microsoft.com/office/drawing/2014/main" id="{7BD9B12F-8B44-7645-C5F5-FD5E1F7CA583}"/>
                </a:ext>
              </a:extLst>
            </p:cNvPr>
            <p:cNvSpPr>
              <a:spLocks noChangeShapeType="1"/>
            </p:cNvSpPr>
            <p:nvPr/>
          </p:nvSpPr>
          <p:spPr bwMode="auto">
            <a:xfrm flipH="1">
              <a:off x="4458" y="2937"/>
              <a:ext cx="28" cy="0"/>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356" name="Freeform 85">
              <a:extLst>
                <a:ext uri="{FF2B5EF4-FFF2-40B4-BE49-F238E27FC236}">
                  <a16:creationId xmlns:a16="http://schemas.microsoft.com/office/drawing/2014/main" id="{77F9B828-27E4-9D03-9587-A6B542740369}"/>
                </a:ext>
              </a:extLst>
            </p:cNvPr>
            <p:cNvSpPr>
              <a:spLocks/>
            </p:cNvSpPr>
            <p:nvPr/>
          </p:nvSpPr>
          <p:spPr bwMode="auto">
            <a:xfrm>
              <a:off x="4631" y="2435"/>
              <a:ext cx="16" cy="56"/>
            </a:xfrm>
            <a:custGeom>
              <a:avLst/>
              <a:gdLst>
                <a:gd name="T0" fmla="*/ 0 w 16"/>
                <a:gd name="T1" fmla="*/ 0 h 56"/>
                <a:gd name="T2" fmla="*/ 2 w 16"/>
                <a:gd name="T3" fmla="*/ 3 h 56"/>
                <a:gd name="T4" fmla="*/ 3 w 16"/>
                <a:gd name="T5" fmla="*/ 5 h 56"/>
                <a:gd name="T6" fmla="*/ 4 w 16"/>
                <a:gd name="T7" fmla="*/ 6 h 56"/>
                <a:gd name="T8" fmla="*/ 5 w 16"/>
                <a:gd name="T9" fmla="*/ 8 h 56"/>
                <a:gd name="T10" fmla="*/ 6 w 16"/>
                <a:gd name="T11" fmla="*/ 9 h 56"/>
                <a:gd name="T12" fmla="*/ 7 w 16"/>
                <a:gd name="T13" fmla="*/ 11 h 56"/>
                <a:gd name="T14" fmla="*/ 8 w 16"/>
                <a:gd name="T15" fmla="*/ 13 h 56"/>
                <a:gd name="T16" fmla="*/ 9 w 16"/>
                <a:gd name="T17" fmla="*/ 14 h 56"/>
                <a:gd name="T18" fmla="*/ 10 w 16"/>
                <a:gd name="T19" fmla="*/ 16 h 56"/>
                <a:gd name="T20" fmla="*/ 11 w 16"/>
                <a:gd name="T21" fmla="*/ 17 h 56"/>
                <a:gd name="T22" fmla="*/ 11 w 16"/>
                <a:gd name="T23" fmla="*/ 19 h 56"/>
                <a:gd name="T24" fmla="*/ 12 w 16"/>
                <a:gd name="T25" fmla="*/ 21 h 56"/>
                <a:gd name="T26" fmla="*/ 12 w 16"/>
                <a:gd name="T27" fmla="*/ 22 h 56"/>
                <a:gd name="T28" fmla="*/ 13 w 16"/>
                <a:gd name="T29" fmla="*/ 24 h 56"/>
                <a:gd name="T30" fmla="*/ 13 w 16"/>
                <a:gd name="T31" fmla="*/ 26 h 56"/>
                <a:gd name="T32" fmla="*/ 14 w 16"/>
                <a:gd name="T33" fmla="*/ 27 h 56"/>
                <a:gd name="T34" fmla="*/ 14 w 16"/>
                <a:gd name="T35" fmla="*/ 29 h 56"/>
                <a:gd name="T36" fmla="*/ 15 w 16"/>
                <a:gd name="T37" fmla="*/ 31 h 56"/>
                <a:gd name="T38" fmla="*/ 15 w 16"/>
                <a:gd name="T39" fmla="*/ 33 h 56"/>
                <a:gd name="T40" fmla="*/ 15 w 16"/>
                <a:gd name="T41" fmla="*/ 34 h 56"/>
                <a:gd name="T42" fmla="*/ 15 w 16"/>
                <a:gd name="T43" fmla="*/ 36 h 56"/>
                <a:gd name="T44" fmla="*/ 15 w 16"/>
                <a:gd name="T45" fmla="*/ 38 h 56"/>
                <a:gd name="T46" fmla="*/ 15 w 16"/>
                <a:gd name="T47" fmla="*/ 40 h 56"/>
                <a:gd name="T48" fmla="*/ 15 w 16"/>
                <a:gd name="T49" fmla="*/ 41 h 56"/>
                <a:gd name="T50" fmla="*/ 15 w 16"/>
                <a:gd name="T51" fmla="*/ 43 h 56"/>
                <a:gd name="T52" fmla="*/ 15 w 16"/>
                <a:gd name="T53" fmla="*/ 45 h 56"/>
                <a:gd name="T54" fmla="*/ 15 w 16"/>
                <a:gd name="T55" fmla="*/ 47 h 56"/>
                <a:gd name="T56" fmla="*/ 15 w 16"/>
                <a:gd name="T57" fmla="*/ 49 h 56"/>
                <a:gd name="T58" fmla="*/ 14 w 16"/>
                <a:gd name="T59" fmla="*/ 51 h 56"/>
                <a:gd name="T60" fmla="*/ 14 w 16"/>
                <a:gd name="T61" fmla="*/ 53 h 56"/>
                <a:gd name="T62" fmla="*/ 14 w 16"/>
                <a:gd name="T63" fmla="*/ 55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 h="56">
                  <a:moveTo>
                    <a:pt x="0" y="0"/>
                  </a:moveTo>
                  <a:lnTo>
                    <a:pt x="2" y="3"/>
                  </a:lnTo>
                  <a:lnTo>
                    <a:pt x="3" y="5"/>
                  </a:lnTo>
                  <a:lnTo>
                    <a:pt x="4" y="6"/>
                  </a:lnTo>
                  <a:lnTo>
                    <a:pt x="5" y="8"/>
                  </a:lnTo>
                  <a:lnTo>
                    <a:pt x="6" y="9"/>
                  </a:lnTo>
                  <a:lnTo>
                    <a:pt x="7" y="11"/>
                  </a:lnTo>
                  <a:lnTo>
                    <a:pt x="8" y="13"/>
                  </a:lnTo>
                  <a:lnTo>
                    <a:pt x="9" y="14"/>
                  </a:lnTo>
                  <a:lnTo>
                    <a:pt x="10" y="16"/>
                  </a:lnTo>
                  <a:lnTo>
                    <a:pt x="11" y="17"/>
                  </a:lnTo>
                  <a:lnTo>
                    <a:pt x="11" y="19"/>
                  </a:lnTo>
                  <a:lnTo>
                    <a:pt x="12" y="21"/>
                  </a:lnTo>
                  <a:lnTo>
                    <a:pt x="12" y="22"/>
                  </a:lnTo>
                  <a:lnTo>
                    <a:pt x="13" y="24"/>
                  </a:lnTo>
                  <a:lnTo>
                    <a:pt x="13" y="26"/>
                  </a:lnTo>
                  <a:lnTo>
                    <a:pt x="14" y="27"/>
                  </a:lnTo>
                  <a:lnTo>
                    <a:pt x="14" y="29"/>
                  </a:lnTo>
                  <a:lnTo>
                    <a:pt x="15" y="31"/>
                  </a:lnTo>
                  <a:lnTo>
                    <a:pt x="15" y="33"/>
                  </a:lnTo>
                  <a:lnTo>
                    <a:pt x="15" y="34"/>
                  </a:lnTo>
                  <a:lnTo>
                    <a:pt x="15" y="36"/>
                  </a:lnTo>
                  <a:lnTo>
                    <a:pt x="15" y="38"/>
                  </a:lnTo>
                  <a:lnTo>
                    <a:pt x="15" y="40"/>
                  </a:lnTo>
                  <a:lnTo>
                    <a:pt x="15" y="41"/>
                  </a:lnTo>
                  <a:lnTo>
                    <a:pt x="15" y="43"/>
                  </a:lnTo>
                  <a:lnTo>
                    <a:pt x="15" y="45"/>
                  </a:lnTo>
                  <a:lnTo>
                    <a:pt x="15" y="47"/>
                  </a:lnTo>
                  <a:lnTo>
                    <a:pt x="15" y="49"/>
                  </a:lnTo>
                  <a:lnTo>
                    <a:pt x="14" y="51"/>
                  </a:lnTo>
                  <a:lnTo>
                    <a:pt x="14" y="53"/>
                  </a:lnTo>
                  <a:lnTo>
                    <a:pt x="14" y="5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57" name="Line 86">
              <a:extLst>
                <a:ext uri="{FF2B5EF4-FFF2-40B4-BE49-F238E27FC236}">
                  <a16:creationId xmlns:a16="http://schemas.microsoft.com/office/drawing/2014/main" id="{0E0D8AF2-D1D5-CA55-3AAF-FE57AE161E74}"/>
                </a:ext>
              </a:extLst>
            </p:cNvPr>
            <p:cNvSpPr>
              <a:spLocks noChangeShapeType="1"/>
            </p:cNvSpPr>
            <p:nvPr/>
          </p:nvSpPr>
          <p:spPr bwMode="auto">
            <a:xfrm flipH="1">
              <a:off x="4624" y="2455"/>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358" name="Freeform 87">
              <a:extLst>
                <a:ext uri="{FF2B5EF4-FFF2-40B4-BE49-F238E27FC236}">
                  <a16:creationId xmlns:a16="http://schemas.microsoft.com/office/drawing/2014/main" id="{9D54BCDD-97F9-26CD-D36E-D4C266C36C7F}"/>
                </a:ext>
              </a:extLst>
            </p:cNvPr>
            <p:cNvSpPr>
              <a:spLocks/>
            </p:cNvSpPr>
            <p:nvPr/>
          </p:nvSpPr>
          <p:spPr bwMode="auto">
            <a:xfrm>
              <a:off x="4423" y="2324"/>
              <a:ext cx="87" cy="31"/>
            </a:xfrm>
            <a:custGeom>
              <a:avLst/>
              <a:gdLst>
                <a:gd name="T0" fmla="*/ 0 w 87"/>
                <a:gd name="T1" fmla="*/ 3 h 31"/>
                <a:gd name="T2" fmla="*/ 5 w 87"/>
                <a:gd name="T3" fmla="*/ 4 h 31"/>
                <a:gd name="T4" fmla="*/ 8 w 87"/>
                <a:gd name="T5" fmla="*/ 5 h 31"/>
                <a:gd name="T6" fmla="*/ 11 w 87"/>
                <a:gd name="T7" fmla="*/ 5 h 31"/>
                <a:gd name="T8" fmla="*/ 14 w 87"/>
                <a:gd name="T9" fmla="*/ 5 h 31"/>
                <a:gd name="T10" fmla="*/ 18 w 87"/>
                <a:gd name="T11" fmla="*/ 5 h 31"/>
                <a:gd name="T12" fmla="*/ 22 w 87"/>
                <a:gd name="T13" fmla="*/ 4 h 31"/>
                <a:gd name="T14" fmla="*/ 26 w 87"/>
                <a:gd name="T15" fmla="*/ 4 h 31"/>
                <a:gd name="T16" fmla="*/ 29 w 87"/>
                <a:gd name="T17" fmla="*/ 4 h 31"/>
                <a:gd name="T18" fmla="*/ 33 w 87"/>
                <a:gd name="T19" fmla="*/ 3 h 31"/>
                <a:gd name="T20" fmla="*/ 38 w 87"/>
                <a:gd name="T21" fmla="*/ 2 h 31"/>
                <a:gd name="T22" fmla="*/ 42 w 87"/>
                <a:gd name="T23" fmla="*/ 2 h 31"/>
                <a:gd name="T24" fmla="*/ 46 w 87"/>
                <a:gd name="T25" fmla="*/ 2 h 31"/>
                <a:gd name="T26" fmla="*/ 50 w 87"/>
                <a:gd name="T27" fmla="*/ 1 h 31"/>
                <a:gd name="T28" fmla="*/ 54 w 87"/>
                <a:gd name="T29" fmla="*/ 0 h 31"/>
                <a:gd name="T30" fmla="*/ 58 w 87"/>
                <a:gd name="T31" fmla="*/ 0 h 31"/>
                <a:gd name="T32" fmla="*/ 61 w 87"/>
                <a:gd name="T33" fmla="*/ 0 h 31"/>
                <a:gd name="T34" fmla="*/ 65 w 87"/>
                <a:gd name="T35" fmla="*/ 0 h 31"/>
                <a:gd name="T36" fmla="*/ 68 w 87"/>
                <a:gd name="T37" fmla="*/ 0 h 31"/>
                <a:gd name="T38" fmla="*/ 71 w 87"/>
                <a:gd name="T39" fmla="*/ 0 h 31"/>
                <a:gd name="T40" fmla="*/ 74 w 87"/>
                <a:gd name="T41" fmla="*/ 1 h 31"/>
                <a:gd name="T42" fmla="*/ 77 w 87"/>
                <a:gd name="T43" fmla="*/ 2 h 31"/>
                <a:gd name="T44" fmla="*/ 79 w 87"/>
                <a:gd name="T45" fmla="*/ 3 h 31"/>
                <a:gd name="T46" fmla="*/ 81 w 87"/>
                <a:gd name="T47" fmla="*/ 4 h 31"/>
                <a:gd name="T48" fmla="*/ 83 w 87"/>
                <a:gd name="T49" fmla="*/ 6 h 31"/>
                <a:gd name="T50" fmla="*/ 85 w 87"/>
                <a:gd name="T51" fmla="*/ 8 h 31"/>
                <a:gd name="T52" fmla="*/ 85 w 87"/>
                <a:gd name="T53" fmla="*/ 10 h 31"/>
                <a:gd name="T54" fmla="*/ 86 w 87"/>
                <a:gd name="T55" fmla="*/ 13 h 31"/>
                <a:gd name="T56" fmla="*/ 86 w 87"/>
                <a:gd name="T57" fmla="*/ 17 h 31"/>
                <a:gd name="T58" fmla="*/ 86 w 87"/>
                <a:gd name="T59" fmla="*/ 20 h 31"/>
                <a:gd name="T60" fmla="*/ 85 w 87"/>
                <a:gd name="T61" fmla="*/ 25 h 31"/>
                <a:gd name="T62" fmla="*/ 83 w 87"/>
                <a:gd name="T63" fmla="*/ 30 h 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7" h="31">
                  <a:moveTo>
                    <a:pt x="0" y="3"/>
                  </a:moveTo>
                  <a:lnTo>
                    <a:pt x="5" y="4"/>
                  </a:lnTo>
                  <a:lnTo>
                    <a:pt x="8" y="5"/>
                  </a:lnTo>
                  <a:lnTo>
                    <a:pt x="11" y="5"/>
                  </a:lnTo>
                  <a:lnTo>
                    <a:pt x="14" y="5"/>
                  </a:lnTo>
                  <a:lnTo>
                    <a:pt x="18" y="5"/>
                  </a:lnTo>
                  <a:lnTo>
                    <a:pt x="22" y="4"/>
                  </a:lnTo>
                  <a:lnTo>
                    <a:pt x="26" y="4"/>
                  </a:lnTo>
                  <a:lnTo>
                    <a:pt x="29" y="4"/>
                  </a:lnTo>
                  <a:lnTo>
                    <a:pt x="33" y="3"/>
                  </a:lnTo>
                  <a:lnTo>
                    <a:pt x="38" y="2"/>
                  </a:lnTo>
                  <a:lnTo>
                    <a:pt x="42" y="2"/>
                  </a:lnTo>
                  <a:lnTo>
                    <a:pt x="46" y="2"/>
                  </a:lnTo>
                  <a:lnTo>
                    <a:pt x="50" y="1"/>
                  </a:lnTo>
                  <a:lnTo>
                    <a:pt x="54" y="0"/>
                  </a:lnTo>
                  <a:lnTo>
                    <a:pt x="58" y="0"/>
                  </a:lnTo>
                  <a:lnTo>
                    <a:pt x="61" y="0"/>
                  </a:lnTo>
                  <a:lnTo>
                    <a:pt x="65" y="0"/>
                  </a:lnTo>
                  <a:lnTo>
                    <a:pt x="68" y="0"/>
                  </a:lnTo>
                  <a:lnTo>
                    <a:pt x="71" y="0"/>
                  </a:lnTo>
                  <a:lnTo>
                    <a:pt x="74" y="1"/>
                  </a:lnTo>
                  <a:lnTo>
                    <a:pt x="77" y="2"/>
                  </a:lnTo>
                  <a:lnTo>
                    <a:pt x="79" y="3"/>
                  </a:lnTo>
                  <a:lnTo>
                    <a:pt x="81" y="4"/>
                  </a:lnTo>
                  <a:lnTo>
                    <a:pt x="83" y="6"/>
                  </a:lnTo>
                  <a:lnTo>
                    <a:pt x="85" y="8"/>
                  </a:lnTo>
                  <a:lnTo>
                    <a:pt x="85" y="10"/>
                  </a:lnTo>
                  <a:lnTo>
                    <a:pt x="86" y="13"/>
                  </a:lnTo>
                  <a:lnTo>
                    <a:pt x="86" y="17"/>
                  </a:lnTo>
                  <a:lnTo>
                    <a:pt x="86" y="20"/>
                  </a:lnTo>
                  <a:lnTo>
                    <a:pt x="85" y="25"/>
                  </a:lnTo>
                  <a:lnTo>
                    <a:pt x="83" y="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59" name="Freeform 88">
              <a:extLst>
                <a:ext uri="{FF2B5EF4-FFF2-40B4-BE49-F238E27FC236}">
                  <a16:creationId xmlns:a16="http://schemas.microsoft.com/office/drawing/2014/main" id="{F587ADF3-B5A6-96C7-5C2A-D9130A90C28B}"/>
                </a:ext>
              </a:extLst>
            </p:cNvPr>
            <p:cNvSpPr>
              <a:spLocks/>
            </p:cNvSpPr>
            <p:nvPr/>
          </p:nvSpPr>
          <p:spPr bwMode="auto">
            <a:xfrm>
              <a:off x="4513" y="2349"/>
              <a:ext cx="84" cy="73"/>
            </a:xfrm>
            <a:custGeom>
              <a:avLst/>
              <a:gdLst>
                <a:gd name="T0" fmla="*/ 0 w 84"/>
                <a:gd name="T1" fmla="*/ 5 h 73"/>
                <a:gd name="T2" fmla="*/ 8 w 84"/>
                <a:gd name="T3" fmla="*/ 3 h 73"/>
                <a:gd name="T4" fmla="*/ 11 w 84"/>
                <a:gd name="T5" fmla="*/ 2 h 73"/>
                <a:gd name="T6" fmla="*/ 15 w 84"/>
                <a:gd name="T7" fmla="*/ 1 h 73"/>
                <a:gd name="T8" fmla="*/ 19 w 84"/>
                <a:gd name="T9" fmla="*/ 1 h 73"/>
                <a:gd name="T10" fmla="*/ 23 w 84"/>
                <a:gd name="T11" fmla="*/ 1 h 73"/>
                <a:gd name="T12" fmla="*/ 27 w 84"/>
                <a:gd name="T13" fmla="*/ 0 h 73"/>
                <a:gd name="T14" fmla="*/ 30 w 84"/>
                <a:gd name="T15" fmla="*/ 0 h 73"/>
                <a:gd name="T16" fmla="*/ 34 w 84"/>
                <a:gd name="T17" fmla="*/ 0 h 73"/>
                <a:gd name="T18" fmla="*/ 37 w 84"/>
                <a:gd name="T19" fmla="*/ 0 h 73"/>
                <a:gd name="T20" fmla="*/ 41 w 84"/>
                <a:gd name="T21" fmla="*/ 1 h 73"/>
                <a:gd name="T22" fmla="*/ 44 w 84"/>
                <a:gd name="T23" fmla="*/ 1 h 73"/>
                <a:gd name="T24" fmla="*/ 48 w 84"/>
                <a:gd name="T25" fmla="*/ 1 h 73"/>
                <a:gd name="T26" fmla="*/ 51 w 84"/>
                <a:gd name="T27" fmla="*/ 2 h 73"/>
                <a:gd name="T28" fmla="*/ 54 w 84"/>
                <a:gd name="T29" fmla="*/ 3 h 73"/>
                <a:gd name="T30" fmla="*/ 57 w 84"/>
                <a:gd name="T31" fmla="*/ 5 h 73"/>
                <a:gd name="T32" fmla="*/ 60 w 84"/>
                <a:gd name="T33" fmla="*/ 6 h 73"/>
                <a:gd name="T34" fmla="*/ 63 w 84"/>
                <a:gd name="T35" fmla="*/ 7 h 73"/>
                <a:gd name="T36" fmla="*/ 65 w 84"/>
                <a:gd name="T37" fmla="*/ 9 h 73"/>
                <a:gd name="T38" fmla="*/ 68 w 84"/>
                <a:gd name="T39" fmla="*/ 11 h 73"/>
                <a:gd name="T40" fmla="*/ 70 w 84"/>
                <a:gd name="T41" fmla="*/ 13 h 73"/>
                <a:gd name="T42" fmla="*/ 72 w 84"/>
                <a:gd name="T43" fmla="*/ 15 h 73"/>
                <a:gd name="T44" fmla="*/ 74 w 84"/>
                <a:gd name="T45" fmla="*/ 18 h 73"/>
                <a:gd name="T46" fmla="*/ 76 w 84"/>
                <a:gd name="T47" fmla="*/ 21 h 73"/>
                <a:gd name="T48" fmla="*/ 77 w 84"/>
                <a:gd name="T49" fmla="*/ 24 h 73"/>
                <a:gd name="T50" fmla="*/ 79 w 84"/>
                <a:gd name="T51" fmla="*/ 27 h 73"/>
                <a:gd name="T52" fmla="*/ 80 w 84"/>
                <a:gd name="T53" fmla="*/ 31 h 73"/>
                <a:gd name="T54" fmla="*/ 81 w 84"/>
                <a:gd name="T55" fmla="*/ 34 h 73"/>
                <a:gd name="T56" fmla="*/ 82 w 84"/>
                <a:gd name="T57" fmla="*/ 38 h 73"/>
                <a:gd name="T58" fmla="*/ 83 w 84"/>
                <a:gd name="T59" fmla="*/ 43 h 73"/>
                <a:gd name="T60" fmla="*/ 83 w 84"/>
                <a:gd name="T61" fmla="*/ 47 h 73"/>
                <a:gd name="T62" fmla="*/ 83 w 84"/>
                <a:gd name="T63" fmla="*/ 52 h 73"/>
                <a:gd name="T64" fmla="*/ 81 w 84"/>
                <a:gd name="T65" fmla="*/ 53 h 73"/>
                <a:gd name="T66" fmla="*/ 81 w 84"/>
                <a:gd name="T67" fmla="*/ 54 h 73"/>
                <a:gd name="T68" fmla="*/ 80 w 84"/>
                <a:gd name="T69" fmla="*/ 55 h 73"/>
                <a:gd name="T70" fmla="*/ 79 w 84"/>
                <a:gd name="T71" fmla="*/ 55 h 73"/>
                <a:gd name="T72" fmla="*/ 78 w 84"/>
                <a:gd name="T73" fmla="*/ 56 h 73"/>
                <a:gd name="T74" fmla="*/ 77 w 84"/>
                <a:gd name="T75" fmla="*/ 57 h 73"/>
                <a:gd name="T76" fmla="*/ 77 w 84"/>
                <a:gd name="T77" fmla="*/ 57 h 73"/>
                <a:gd name="T78" fmla="*/ 76 w 84"/>
                <a:gd name="T79" fmla="*/ 58 h 73"/>
                <a:gd name="T80" fmla="*/ 75 w 84"/>
                <a:gd name="T81" fmla="*/ 59 h 73"/>
                <a:gd name="T82" fmla="*/ 74 w 84"/>
                <a:gd name="T83" fmla="*/ 60 h 73"/>
                <a:gd name="T84" fmla="*/ 73 w 84"/>
                <a:gd name="T85" fmla="*/ 61 h 73"/>
                <a:gd name="T86" fmla="*/ 73 w 84"/>
                <a:gd name="T87" fmla="*/ 61 h 73"/>
                <a:gd name="T88" fmla="*/ 72 w 84"/>
                <a:gd name="T89" fmla="*/ 62 h 73"/>
                <a:gd name="T90" fmla="*/ 71 w 84"/>
                <a:gd name="T91" fmla="*/ 63 h 73"/>
                <a:gd name="T92" fmla="*/ 70 w 84"/>
                <a:gd name="T93" fmla="*/ 63 h 73"/>
                <a:gd name="T94" fmla="*/ 69 w 84"/>
                <a:gd name="T95" fmla="*/ 64 h 73"/>
                <a:gd name="T96" fmla="*/ 69 w 84"/>
                <a:gd name="T97" fmla="*/ 65 h 73"/>
                <a:gd name="T98" fmla="*/ 67 w 84"/>
                <a:gd name="T99" fmla="*/ 65 h 73"/>
                <a:gd name="T100" fmla="*/ 67 w 84"/>
                <a:gd name="T101" fmla="*/ 66 h 73"/>
                <a:gd name="T102" fmla="*/ 66 w 84"/>
                <a:gd name="T103" fmla="*/ 67 h 73"/>
                <a:gd name="T104" fmla="*/ 65 w 84"/>
                <a:gd name="T105" fmla="*/ 67 h 73"/>
                <a:gd name="T106" fmla="*/ 64 w 84"/>
                <a:gd name="T107" fmla="*/ 68 h 73"/>
                <a:gd name="T108" fmla="*/ 63 w 84"/>
                <a:gd name="T109" fmla="*/ 69 h 73"/>
                <a:gd name="T110" fmla="*/ 62 w 84"/>
                <a:gd name="T111" fmla="*/ 69 h 73"/>
                <a:gd name="T112" fmla="*/ 61 w 84"/>
                <a:gd name="T113" fmla="*/ 70 h 73"/>
                <a:gd name="T114" fmla="*/ 61 w 84"/>
                <a:gd name="T115" fmla="*/ 70 h 73"/>
                <a:gd name="T116" fmla="*/ 59 w 84"/>
                <a:gd name="T117" fmla="*/ 71 h 73"/>
                <a:gd name="T118" fmla="*/ 59 w 84"/>
                <a:gd name="T119" fmla="*/ 71 h 73"/>
                <a:gd name="T120" fmla="*/ 57 w 84"/>
                <a:gd name="T121" fmla="*/ 71 h 73"/>
                <a:gd name="T122" fmla="*/ 57 w 84"/>
                <a:gd name="T123" fmla="*/ 72 h 73"/>
                <a:gd name="T124" fmla="*/ 56 w 84"/>
                <a:gd name="T125" fmla="*/ 72 h 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4" h="73">
                  <a:moveTo>
                    <a:pt x="0" y="5"/>
                  </a:moveTo>
                  <a:lnTo>
                    <a:pt x="8" y="3"/>
                  </a:lnTo>
                  <a:lnTo>
                    <a:pt x="11" y="2"/>
                  </a:lnTo>
                  <a:lnTo>
                    <a:pt x="15" y="1"/>
                  </a:lnTo>
                  <a:lnTo>
                    <a:pt x="19" y="1"/>
                  </a:lnTo>
                  <a:lnTo>
                    <a:pt x="23" y="1"/>
                  </a:lnTo>
                  <a:lnTo>
                    <a:pt x="27" y="0"/>
                  </a:lnTo>
                  <a:lnTo>
                    <a:pt x="30" y="0"/>
                  </a:lnTo>
                  <a:lnTo>
                    <a:pt x="34" y="0"/>
                  </a:lnTo>
                  <a:lnTo>
                    <a:pt x="37" y="0"/>
                  </a:lnTo>
                  <a:lnTo>
                    <a:pt x="41" y="1"/>
                  </a:lnTo>
                  <a:lnTo>
                    <a:pt x="44" y="1"/>
                  </a:lnTo>
                  <a:lnTo>
                    <a:pt x="48" y="1"/>
                  </a:lnTo>
                  <a:lnTo>
                    <a:pt x="51" y="2"/>
                  </a:lnTo>
                  <a:lnTo>
                    <a:pt x="54" y="3"/>
                  </a:lnTo>
                  <a:lnTo>
                    <a:pt x="57" y="5"/>
                  </a:lnTo>
                  <a:lnTo>
                    <a:pt x="60" y="6"/>
                  </a:lnTo>
                  <a:lnTo>
                    <a:pt x="63" y="7"/>
                  </a:lnTo>
                  <a:lnTo>
                    <a:pt x="65" y="9"/>
                  </a:lnTo>
                  <a:lnTo>
                    <a:pt x="68" y="11"/>
                  </a:lnTo>
                  <a:lnTo>
                    <a:pt x="70" y="13"/>
                  </a:lnTo>
                  <a:lnTo>
                    <a:pt x="72" y="15"/>
                  </a:lnTo>
                  <a:lnTo>
                    <a:pt x="74" y="18"/>
                  </a:lnTo>
                  <a:lnTo>
                    <a:pt x="76" y="21"/>
                  </a:lnTo>
                  <a:lnTo>
                    <a:pt x="77" y="24"/>
                  </a:lnTo>
                  <a:lnTo>
                    <a:pt x="79" y="27"/>
                  </a:lnTo>
                  <a:lnTo>
                    <a:pt x="80" y="31"/>
                  </a:lnTo>
                  <a:lnTo>
                    <a:pt x="81" y="34"/>
                  </a:lnTo>
                  <a:lnTo>
                    <a:pt x="82" y="38"/>
                  </a:lnTo>
                  <a:lnTo>
                    <a:pt x="83" y="43"/>
                  </a:lnTo>
                  <a:lnTo>
                    <a:pt x="83" y="47"/>
                  </a:lnTo>
                  <a:lnTo>
                    <a:pt x="83" y="52"/>
                  </a:lnTo>
                  <a:lnTo>
                    <a:pt x="81" y="53"/>
                  </a:lnTo>
                  <a:lnTo>
                    <a:pt x="81" y="54"/>
                  </a:lnTo>
                  <a:lnTo>
                    <a:pt x="80" y="55"/>
                  </a:lnTo>
                  <a:lnTo>
                    <a:pt x="79" y="55"/>
                  </a:lnTo>
                  <a:lnTo>
                    <a:pt x="78" y="56"/>
                  </a:lnTo>
                  <a:lnTo>
                    <a:pt x="77" y="57"/>
                  </a:lnTo>
                  <a:lnTo>
                    <a:pt x="76" y="58"/>
                  </a:lnTo>
                  <a:lnTo>
                    <a:pt x="75" y="59"/>
                  </a:lnTo>
                  <a:lnTo>
                    <a:pt x="74" y="60"/>
                  </a:lnTo>
                  <a:lnTo>
                    <a:pt x="73" y="61"/>
                  </a:lnTo>
                  <a:lnTo>
                    <a:pt x="72" y="62"/>
                  </a:lnTo>
                  <a:lnTo>
                    <a:pt x="71" y="63"/>
                  </a:lnTo>
                  <a:lnTo>
                    <a:pt x="70" y="63"/>
                  </a:lnTo>
                  <a:lnTo>
                    <a:pt x="69" y="64"/>
                  </a:lnTo>
                  <a:lnTo>
                    <a:pt x="69" y="65"/>
                  </a:lnTo>
                  <a:lnTo>
                    <a:pt x="67" y="65"/>
                  </a:lnTo>
                  <a:lnTo>
                    <a:pt x="67" y="66"/>
                  </a:lnTo>
                  <a:lnTo>
                    <a:pt x="66" y="67"/>
                  </a:lnTo>
                  <a:lnTo>
                    <a:pt x="65" y="67"/>
                  </a:lnTo>
                  <a:lnTo>
                    <a:pt x="64" y="68"/>
                  </a:lnTo>
                  <a:lnTo>
                    <a:pt x="63" y="69"/>
                  </a:lnTo>
                  <a:lnTo>
                    <a:pt x="62" y="69"/>
                  </a:lnTo>
                  <a:lnTo>
                    <a:pt x="61" y="70"/>
                  </a:lnTo>
                  <a:lnTo>
                    <a:pt x="59" y="71"/>
                  </a:lnTo>
                  <a:lnTo>
                    <a:pt x="57" y="71"/>
                  </a:lnTo>
                  <a:lnTo>
                    <a:pt x="57" y="72"/>
                  </a:lnTo>
                  <a:lnTo>
                    <a:pt x="56" y="7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60" name="Freeform 89">
              <a:extLst>
                <a:ext uri="{FF2B5EF4-FFF2-40B4-BE49-F238E27FC236}">
                  <a16:creationId xmlns:a16="http://schemas.microsoft.com/office/drawing/2014/main" id="{52472303-62EC-DB4E-7B32-3998E1C097DF}"/>
                </a:ext>
              </a:extLst>
            </p:cNvPr>
            <p:cNvSpPr>
              <a:spLocks/>
            </p:cNvSpPr>
            <p:nvPr/>
          </p:nvSpPr>
          <p:spPr bwMode="auto">
            <a:xfrm>
              <a:off x="3076" y="3058"/>
              <a:ext cx="37" cy="83"/>
            </a:xfrm>
            <a:custGeom>
              <a:avLst/>
              <a:gdLst>
                <a:gd name="T0" fmla="*/ 2 w 37"/>
                <a:gd name="T1" fmla="*/ 0 h 83"/>
                <a:gd name="T2" fmla="*/ 0 w 37"/>
                <a:gd name="T3" fmla="*/ 6 h 83"/>
                <a:gd name="T4" fmla="*/ 0 w 37"/>
                <a:gd name="T5" fmla="*/ 10 h 83"/>
                <a:gd name="T6" fmla="*/ 0 w 37"/>
                <a:gd name="T7" fmla="*/ 12 h 83"/>
                <a:gd name="T8" fmla="*/ 0 w 37"/>
                <a:gd name="T9" fmla="*/ 15 h 83"/>
                <a:gd name="T10" fmla="*/ 0 w 37"/>
                <a:gd name="T11" fmla="*/ 18 h 83"/>
                <a:gd name="T12" fmla="*/ 1 w 37"/>
                <a:gd name="T13" fmla="*/ 21 h 83"/>
                <a:gd name="T14" fmla="*/ 2 w 37"/>
                <a:gd name="T15" fmla="*/ 23 h 83"/>
                <a:gd name="T16" fmla="*/ 2 w 37"/>
                <a:gd name="T17" fmla="*/ 26 h 83"/>
                <a:gd name="T18" fmla="*/ 3 w 37"/>
                <a:gd name="T19" fmla="*/ 28 h 83"/>
                <a:gd name="T20" fmla="*/ 4 w 37"/>
                <a:gd name="T21" fmla="*/ 31 h 83"/>
                <a:gd name="T22" fmla="*/ 6 w 37"/>
                <a:gd name="T23" fmla="*/ 34 h 83"/>
                <a:gd name="T24" fmla="*/ 7 w 37"/>
                <a:gd name="T25" fmla="*/ 36 h 83"/>
                <a:gd name="T26" fmla="*/ 8 w 37"/>
                <a:gd name="T27" fmla="*/ 38 h 83"/>
                <a:gd name="T28" fmla="*/ 10 w 37"/>
                <a:gd name="T29" fmla="*/ 40 h 83"/>
                <a:gd name="T30" fmla="*/ 11 w 37"/>
                <a:gd name="T31" fmla="*/ 43 h 83"/>
                <a:gd name="T32" fmla="*/ 13 w 37"/>
                <a:gd name="T33" fmla="*/ 45 h 83"/>
                <a:gd name="T34" fmla="*/ 14 w 37"/>
                <a:gd name="T35" fmla="*/ 48 h 83"/>
                <a:gd name="T36" fmla="*/ 16 w 37"/>
                <a:gd name="T37" fmla="*/ 50 h 83"/>
                <a:gd name="T38" fmla="*/ 18 w 37"/>
                <a:gd name="T39" fmla="*/ 52 h 83"/>
                <a:gd name="T40" fmla="*/ 19 w 37"/>
                <a:gd name="T41" fmla="*/ 54 h 83"/>
                <a:gd name="T42" fmla="*/ 21 w 37"/>
                <a:gd name="T43" fmla="*/ 57 h 83"/>
                <a:gd name="T44" fmla="*/ 23 w 37"/>
                <a:gd name="T45" fmla="*/ 59 h 83"/>
                <a:gd name="T46" fmla="*/ 24 w 37"/>
                <a:gd name="T47" fmla="*/ 62 h 83"/>
                <a:gd name="T48" fmla="*/ 26 w 37"/>
                <a:gd name="T49" fmla="*/ 64 h 83"/>
                <a:gd name="T50" fmla="*/ 28 w 37"/>
                <a:gd name="T51" fmla="*/ 66 h 83"/>
                <a:gd name="T52" fmla="*/ 29 w 37"/>
                <a:gd name="T53" fmla="*/ 69 h 83"/>
                <a:gd name="T54" fmla="*/ 31 w 37"/>
                <a:gd name="T55" fmla="*/ 71 h 83"/>
                <a:gd name="T56" fmla="*/ 32 w 37"/>
                <a:gd name="T57" fmla="*/ 74 h 83"/>
                <a:gd name="T58" fmla="*/ 34 w 37"/>
                <a:gd name="T59" fmla="*/ 76 h 83"/>
                <a:gd name="T60" fmla="*/ 35 w 37"/>
                <a:gd name="T61" fmla="*/ 79 h 83"/>
                <a:gd name="T62" fmla="*/ 36 w 37"/>
                <a:gd name="T63" fmla="*/ 82 h 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 h="83">
                  <a:moveTo>
                    <a:pt x="2" y="0"/>
                  </a:moveTo>
                  <a:lnTo>
                    <a:pt x="0" y="6"/>
                  </a:lnTo>
                  <a:lnTo>
                    <a:pt x="0" y="10"/>
                  </a:lnTo>
                  <a:lnTo>
                    <a:pt x="0" y="12"/>
                  </a:lnTo>
                  <a:lnTo>
                    <a:pt x="0" y="15"/>
                  </a:lnTo>
                  <a:lnTo>
                    <a:pt x="0" y="18"/>
                  </a:lnTo>
                  <a:lnTo>
                    <a:pt x="1" y="21"/>
                  </a:lnTo>
                  <a:lnTo>
                    <a:pt x="2" y="23"/>
                  </a:lnTo>
                  <a:lnTo>
                    <a:pt x="2" y="26"/>
                  </a:lnTo>
                  <a:lnTo>
                    <a:pt x="3" y="28"/>
                  </a:lnTo>
                  <a:lnTo>
                    <a:pt x="4" y="31"/>
                  </a:lnTo>
                  <a:lnTo>
                    <a:pt x="6" y="34"/>
                  </a:lnTo>
                  <a:lnTo>
                    <a:pt x="7" y="36"/>
                  </a:lnTo>
                  <a:lnTo>
                    <a:pt x="8" y="38"/>
                  </a:lnTo>
                  <a:lnTo>
                    <a:pt x="10" y="40"/>
                  </a:lnTo>
                  <a:lnTo>
                    <a:pt x="11" y="43"/>
                  </a:lnTo>
                  <a:lnTo>
                    <a:pt x="13" y="45"/>
                  </a:lnTo>
                  <a:lnTo>
                    <a:pt x="14" y="48"/>
                  </a:lnTo>
                  <a:lnTo>
                    <a:pt x="16" y="50"/>
                  </a:lnTo>
                  <a:lnTo>
                    <a:pt x="18" y="52"/>
                  </a:lnTo>
                  <a:lnTo>
                    <a:pt x="19" y="54"/>
                  </a:lnTo>
                  <a:lnTo>
                    <a:pt x="21" y="57"/>
                  </a:lnTo>
                  <a:lnTo>
                    <a:pt x="23" y="59"/>
                  </a:lnTo>
                  <a:lnTo>
                    <a:pt x="24" y="62"/>
                  </a:lnTo>
                  <a:lnTo>
                    <a:pt x="26" y="64"/>
                  </a:lnTo>
                  <a:lnTo>
                    <a:pt x="28" y="66"/>
                  </a:lnTo>
                  <a:lnTo>
                    <a:pt x="29" y="69"/>
                  </a:lnTo>
                  <a:lnTo>
                    <a:pt x="31" y="71"/>
                  </a:lnTo>
                  <a:lnTo>
                    <a:pt x="32" y="74"/>
                  </a:lnTo>
                  <a:lnTo>
                    <a:pt x="34" y="76"/>
                  </a:lnTo>
                  <a:lnTo>
                    <a:pt x="35" y="79"/>
                  </a:lnTo>
                  <a:lnTo>
                    <a:pt x="36" y="82"/>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61" name="Freeform 90">
              <a:extLst>
                <a:ext uri="{FF2B5EF4-FFF2-40B4-BE49-F238E27FC236}">
                  <a16:creationId xmlns:a16="http://schemas.microsoft.com/office/drawing/2014/main" id="{3EDEE0A9-2190-89B3-9F70-03BF08B5F2AD}"/>
                </a:ext>
              </a:extLst>
            </p:cNvPr>
            <p:cNvSpPr>
              <a:spLocks/>
            </p:cNvSpPr>
            <p:nvPr/>
          </p:nvSpPr>
          <p:spPr bwMode="auto">
            <a:xfrm>
              <a:off x="3313" y="2896"/>
              <a:ext cx="84" cy="28"/>
            </a:xfrm>
            <a:custGeom>
              <a:avLst/>
              <a:gdLst>
                <a:gd name="T0" fmla="*/ 83 w 84"/>
                <a:gd name="T1" fmla="*/ 0 h 28"/>
                <a:gd name="T2" fmla="*/ 78 w 84"/>
                <a:gd name="T3" fmla="*/ 1 h 28"/>
                <a:gd name="T4" fmla="*/ 75 w 84"/>
                <a:gd name="T5" fmla="*/ 2 h 28"/>
                <a:gd name="T6" fmla="*/ 73 w 84"/>
                <a:gd name="T7" fmla="*/ 2 h 28"/>
                <a:gd name="T8" fmla="*/ 70 w 84"/>
                <a:gd name="T9" fmla="*/ 3 h 28"/>
                <a:gd name="T10" fmla="*/ 67 w 84"/>
                <a:gd name="T11" fmla="*/ 3 h 28"/>
                <a:gd name="T12" fmla="*/ 64 w 84"/>
                <a:gd name="T13" fmla="*/ 4 h 28"/>
                <a:gd name="T14" fmla="*/ 62 w 84"/>
                <a:gd name="T15" fmla="*/ 4 h 28"/>
                <a:gd name="T16" fmla="*/ 59 w 84"/>
                <a:gd name="T17" fmla="*/ 5 h 28"/>
                <a:gd name="T18" fmla="*/ 56 w 84"/>
                <a:gd name="T19" fmla="*/ 6 h 28"/>
                <a:gd name="T20" fmla="*/ 54 w 84"/>
                <a:gd name="T21" fmla="*/ 6 h 28"/>
                <a:gd name="T22" fmla="*/ 51 w 84"/>
                <a:gd name="T23" fmla="*/ 7 h 28"/>
                <a:gd name="T24" fmla="*/ 48 w 84"/>
                <a:gd name="T25" fmla="*/ 8 h 28"/>
                <a:gd name="T26" fmla="*/ 46 w 84"/>
                <a:gd name="T27" fmla="*/ 8 h 28"/>
                <a:gd name="T28" fmla="*/ 43 w 84"/>
                <a:gd name="T29" fmla="*/ 9 h 28"/>
                <a:gd name="T30" fmla="*/ 41 w 84"/>
                <a:gd name="T31" fmla="*/ 10 h 28"/>
                <a:gd name="T32" fmla="*/ 38 w 84"/>
                <a:gd name="T33" fmla="*/ 11 h 28"/>
                <a:gd name="T34" fmla="*/ 35 w 84"/>
                <a:gd name="T35" fmla="*/ 12 h 28"/>
                <a:gd name="T36" fmla="*/ 33 w 84"/>
                <a:gd name="T37" fmla="*/ 12 h 28"/>
                <a:gd name="T38" fmla="*/ 30 w 84"/>
                <a:gd name="T39" fmla="*/ 13 h 28"/>
                <a:gd name="T40" fmla="*/ 27 w 84"/>
                <a:gd name="T41" fmla="*/ 14 h 28"/>
                <a:gd name="T42" fmla="*/ 25 w 84"/>
                <a:gd name="T43" fmla="*/ 15 h 28"/>
                <a:gd name="T44" fmla="*/ 22 w 84"/>
                <a:gd name="T45" fmla="*/ 16 h 28"/>
                <a:gd name="T46" fmla="*/ 20 w 84"/>
                <a:gd name="T47" fmla="*/ 17 h 28"/>
                <a:gd name="T48" fmla="*/ 17 w 84"/>
                <a:gd name="T49" fmla="*/ 18 h 28"/>
                <a:gd name="T50" fmla="*/ 15 w 84"/>
                <a:gd name="T51" fmla="*/ 19 h 28"/>
                <a:gd name="T52" fmla="*/ 12 w 84"/>
                <a:gd name="T53" fmla="*/ 20 h 28"/>
                <a:gd name="T54" fmla="*/ 10 w 84"/>
                <a:gd name="T55" fmla="*/ 21 h 28"/>
                <a:gd name="T56" fmla="*/ 7 w 84"/>
                <a:gd name="T57" fmla="*/ 22 h 28"/>
                <a:gd name="T58" fmla="*/ 5 w 84"/>
                <a:gd name="T59" fmla="*/ 24 h 28"/>
                <a:gd name="T60" fmla="*/ 2 w 84"/>
                <a:gd name="T61" fmla="*/ 25 h 28"/>
                <a:gd name="T62" fmla="*/ 0 w 84"/>
                <a:gd name="T63" fmla="*/ 27 h 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4" h="28">
                  <a:moveTo>
                    <a:pt x="83" y="0"/>
                  </a:moveTo>
                  <a:lnTo>
                    <a:pt x="78" y="1"/>
                  </a:lnTo>
                  <a:lnTo>
                    <a:pt x="75" y="2"/>
                  </a:lnTo>
                  <a:lnTo>
                    <a:pt x="73" y="2"/>
                  </a:lnTo>
                  <a:lnTo>
                    <a:pt x="70" y="3"/>
                  </a:lnTo>
                  <a:lnTo>
                    <a:pt x="67" y="3"/>
                  </a:lnTo>
                  <a:lnTo>
                    <a:pt x="64" y="4"/>
                  </a:lnTo>
                  <a:lnTo>
                    <a:pt x="62" y="4"/>
                  </a:lnTo>
                  <a:lnTo>
                    <a:pt x="59" y="5"/>
                  </a:lnTo>
                  <a:lnTo>
                    <a:pt x="56" y="6"/>
                  </a:lnTo>
                  <a:lnTo>
                    <a:pt x="54" y="6"/>
                  </a:lnTo>
                  <a:lnTo>
                    <a:pt x="51" y="7"/>
                  </a:lnTo>
                  <a:lnTo>
                    <a:pt x="48" y="8"/>
                  </a:lnTo>
                  <a:lnTo>
                    <a:pt x="46" y="8"/>
                  </a:lnTo>
                  <a:lnTo>
                    <a:pt x="43" y="9"/>
                  </a:lnTo>
                  <a:lnTo>
                    <a:pt x="41" y="10"/>
                  </a:lnTo>
                  <a:lnTo>
                    <a:pt x="38" y="11"/>
                  </a:lnTo>
                  <a:lnTo>
                    <a:pt x="35" y="12"/>
                  </a:lnTo>
                  <a:lnTo>
                    <a:pt x="33" y="12"/>
                  </a:lnTo>
                  <a:lnTo>
                    <a:pt x="30" y="13"/>
                  </a:lnTo>
                  <a:lnTo>
                    <a:pt x="27" y="14"/>
                  </a:lnTo>
                  <a:lnTo>
                    <a:pt x="25" y="15"/>
                  </a:lnTo>
                  <a:lnTo>
                    <a:pt x="22" y="16"/>
                  </a:lnTo>
                  <a:lnTo>
                    <a:pt x="20" y="17"/>
                  </a:lnTo>
                  <a:lnTo>
                    <a:pt x="17" y="18"/>
                  </a:lnTo>
                  <a:lnTo>
                    <a:pt x="15" y="19"/>
                  </a:lnTo>
                  <a:lnTo>
                    <a:pt x="12" y="20"/>
                  </a:lnTo>
                  <a:lnTo>
                    <a:pt x="10" y="21"/>
                  </a:lnTo>
                  <a:lnTo>
                    <a:pt x="7" y="22"/>
                  </a:lnTo>
                  <a:lnTo>
                    <a:pt x="5" y="24"/>
                  </a:lnTo>
                  <a:lnTo>
                    <a:pt x="2" y="25"/>
                  </a:lnTo>
                  <a:lnTo>
                    <a:pt x="0" y="27"/>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62" name="Freeform 91">
              <a:extLst>
                <a:ext uri="{FF2B5EF4-FFF2-40B4-BE49-F238E27FC236}">
                  <a16:creationId xmlns:a16="http://schemas.microsoft.com/office/drawing/2014/main" id="{5FEFC8F6-C848-B104-786A-531F05256C41}"/>
                </a:ext>
              </a:extLst>
            </p:cNvPr>
            <p:cNvSpPr>
              <a:spLocks/>
            </p:cNvSpPr>
            <p:nvPr/>
          </p:nvSpPr>
          <p:spPr bwMode="auto">
            <a:xfrm>
              <a:off x="4014" y="2598"/>
              <a:ext cx="44" cy="136"/>
            </a:xfrm>
            <a:custGeom>
              <a:avLst/>
              <a:gdLst>
                <a:gd name="T0" fmla="*/ 0 w 44"/>
                <a:gd name="T1" fmla="*/ 0 h 136"/>
                <a:gd name="T2" fmla="*/ 1 w 44"/>
                <a:gd name="T3" fmla="*/ 8 h 136"/>
                <a:gd name="T4" fmla="*/ 2 w 44"/>
                <a:gd name="T5" fmla="*/ 12 h 136"/>
                <a:gd name="T6" fmla="*/ 4 w 44"/>
                <a:gd name="T7" fmla="*/ 17 h 136"/>
                <a:gd name="T8" fmla="*/ 6 w 44"/>
                <a:gd name="T9" fmla="*/ 21 h 136"/>
                <a:gd name="T10" fmla="*/ 8 w 44"/>
                <a:gd name="T11" fmla="*/ 26 h 136"/>
                <a:gd name="T12" fmla="*/ 10 w 44"/>
                <a:gd name="T13" fmla="*/ 30 h 136"/>
                <a:gd name="T14" fmla="*/ 13 w 44"/>
                <a:gd name="T15" fmla="*/ 34 h 136"/>
                <a:gd name="T16" fmla="*/ 16 w 44"/>
                <a:gd name="T17" fmla="*/ 38 h 136"/>
                <a:gd name="T18" fmla="*/ 18 w 44"/>
                <a:gd name="T19" fmla="*/ 43 h 136"/>
                <a:gd name="T20" fmla="*/ 21 w 44"/>
                <a:gd name="T21" fmla="*/ 47 h 136"/>
                <a:gd name="T22" fmla="*/ 24 w 44"/>
                <a:gd name="T23" fmla="*/ 51 h 136"/>
                <a:gd name="T24" fmla="*/ 26 w 44"/>
                <a:gd name="T25" fmla="*/ 56 h 136"/>
                <a:gd name="T26" fmla="*/ 29 w 44"/>
                <a:gd name="T27" fmla="*/ 60 h 136"/>
                <a:gd name="T28" fmla="*/ 32 w 44"/>
                <a:gd name="T29" fmla="*/ 64 h 136"/>
                <a:gd name="T30" fmla="*/ 34 w 44"/>
                <a:gd name="T31" fmla="*/ 68 h 136"/>
                <a:gd name="T32" fmla="*/ 36 w 44"/>
                <a:gd name="T33" fmla="*/ 73 h 136"/>
                <a:gd name="T34" fmla="*/ 38 w 44"/>
                <a:gd name="T35" fmla="*/ 77 h 136"/>
                <a:gd name="T36" fmla="*/ 40 w 44"/>
                <a:gd name="T37" fmla="*/ 81 h 136"/>
                <a:gd name="T38" fmla="*/ 41 w 44"/>
                <a:gd name="T39" fmla="*/ 85 h 136"/>
                <a:gd name="T40" fmla="*/ 42 w 44"/>
                <a:gd name="T41" fmla="*/ 90 h 136"/>
                <a:gd name="T42" fmla="*/ 43 w 44"/>
                <a:gd name="T43" fmla="*/ 94 h 136"/>
                <a:gd name="T44" fmla="*/ 43 w 44"/>
                <a:gd name="T45" fmla="*/ 98 h 136"/>
                <a:gd name="T46" fmla="*/ 43 w 44"/>
                <a:gd name="T47" fmla="*/ 102 h 136"/>
                <a:gd name="T48" fmla="*/ 42 w 44"/>
                <a:gd name="T49" fmla="*/ 106 h 136"/>
                <a:gd name="T50" fmla="*/ 41 w 44"/>
                <a:gd name="T51" fmla="*/ 110 h 136"/>
                <a:gd name="T52" fmla="*/ 39 w 44"/>
                <a:gd name="T53" fmla="*/ 114 h 136"/>
                <a:gd name="T54" fmla="*/ 36 w 44"/>
                <a:gd name="T55" fmla="*/ 119 h 136"/>
                <a:gd name="T56" fmla="*/ 34 w 44"/>
                <a:gd name="T57" fmla="*/ 123 h 136"/>
                <a:gd name="T58" fmla="*/ 30 w 44"/>
                <a:gd name="T59" fmla="*/ 127 h 136"/>
                <a:gd name="T60" fmla="*/ 25 w 44"/>
                <a:gd name="T61" fmla="*/ 131 h 136"/>
                <a:gd name="T62" fmla="*/ 20 w 44"/>
                <a:gd name="T63" fmla="*/ 135 h 1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4" h="136">
                  <a:moveTo>
                    <a:pt x="0" y="0"/>
                  </a:moveTo>
                  <a:lnTo>
                    <a:pt x="1" y="8"/>
                  </a:lnTo>
                  <a:lnTo>
                    <a:pt x="2" y="12"/>
                  </a:lnTo>
                  <a:lnTo>
                    <a:pt x="4" y="17"/>
                  </a:lnTo>
                  <a:lnTo>
                    <a:pt x="6" y="21"/>
                  </a:lnTo>
                  <a:lnTo>
                    <a:pt x="8" y="26"/>
                  </a:lnTo>
                  <a:lnTo>
                    <a:pt x="10" y="30"/>
                  </a:lnTo>
                  <a:lnTo>
                    <a:pt x="13" y="34"/>
                  </a:lnTo>
                  <a:lnTo>
                    <a:pt x="16" y="38"/>
                  </a:lnTo>
                  <a:lnTo>
                    <a:pt x="18" y="43"/>
                  </a:lnTo>
                  <a:lnTo>
                    <a:pt x="21" y="47"/>
                  </a:lnTo>
                  <a:lnTo>
                    <a:pt x="24" y="51"/>
                  </a:lnTo>
                  <a:lnTo>
                    <a:pt x="26" y="56"/>
                  </a:lnTo>
                  <a:lnTo>
                    <a:pt x="29" y="60"/>
                  </a:lnTo>
                  <a:lnTo>
                    <a:pt x="32" y="64"/>
                  </a:lnTo>
                  <a:lnTo>
                    <a:pt x="34" y="68"/>
                  </a:lnTo>
                  <a:lnTo>
                    <a:pt x="36" y="73"/>
                  </a:lnTo>
                  <a:lnTo>
                    <a:pt x="38" y="77"/>
                  </a:lnTo>
                  <a:lnTo>
                    <a:pt x="40" y="81"/>
                  </a:lnTo>
                  <a:lnTo>
                    <a:pt x="41" y="85"/>
                  </a:lnTo>
                  <a:lnTo>
                    <a:pt x="42" y="90"/>
                  </a:lnTo>
                  <a:lnTo>
                    <a:pt x="43" y="94"/>
                  </a:lnTo>
                  <a:lnTo>
                    <a:pt x="43" y="98"/>
                  </a:lnTo>
                  <a:lnTo>
                    <a:pt x="43" y="102"/>
                  </a:lnTo>
                  <a:lnTo>
                    <a:pt x="42" y="106"/>
                  </a:lnTo>
                  <a:lnTo>
                    <a:pt x="41" y="110"/>
                  </a:lnTo>
                  <a:lnTo>
                    <a:pt x="39" y="114"/>
                  </a:lnTo>
                  <a:lnTo>
                    <a:pt x="36" y="119"/>
                  </a:lnTo>
                  <a:lnTo>
                    <a:pt x="34" y="123"/>
                  </a:lnTo>
                  <a:lnTo>
                    <a:pt x="30" y="127"/>
                  </a:lnTo>
                  <a:lnTo>
                    <a:pt x="25" y="131"/>
                  </a:lnTo>
                  <a:lnTo>
                    <a:pt x="20" y="13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63" name="Freeform 92">
              <a:extLst>
                <a:ext uri="{FF2B5EF4-FFF2-40B4-BE49-F238E27FC236}">
                  <a16:creationId xmlns:a16="http://schemas.microsoft.com/office/drawing/2014/main" id="{FED66FED-DE8A-4791-7EF7-D9935713948B}"/>
                </a:ext>
              </a:extLst>
            </p:cNvPr>
            <p:cNvSpPr>
              <a:spLocks/>
            </p:cNvSpPr>
            <p:nvPr/>
          </p:nvSpPr>
          <p:spPr bwMode="auto">
            <a:xfrm>
              <a:off x="3792" y="2727"/>
              <a:ext cx="250" cy="231"/>
            </a:xfrm>
            <a:custGeom>
              <a:avLst/>
              <a:gdLst>
                <a:gd name="T0" fmla="*/ 249 w 250"/>
                <a:gd name="T1" fmla="*/ 0 h 231"/>
                <a:gd name="T2" fmla="*/ 231 w 250"/>
                <a:gd name="T3" fmla="*/ 10 h 231"/>
                <a:gd name="T4" fmla="*/ 223 w 250"/>
                <a:gd name="T5" fmla="*/ 16 h 231"/>
                <a:gd name="T6" fmla="*/ 214 w 250"/>
                <a:gd name="T7" fmla="*/ 22 h 231"/>
                <a:gd name="T8" fmla="*/ 206 w 250"/>
                <a:gd name="T9" fmla="*/ 29 h 231"/>
                <a:gd name="T10" fmla="*/ 198 w 250"/>
                <a:gd name="T11" fmla="*/ 35 h 231"/>
                <a:gd name="T12" fmla="*/ 190 w 250"/>
                <a:gd name="T13" fmla="*/ 42 h 231"/>
                <a:gd name="T14" fmla="*/ 182 w 250"/>
                <a:gd name="T15" fmla="*/ 49 h 231"/>
                <a:gd name="T16" fmla="*/ 174 w 250"/>
                <a:gd name="T17" fmla="*/ 56 h 231"/>
                <a:gd name="T18" fmla="*/ 166 w 250"/>
                <a:gd name="T19" fmla="*/ 63 h 231"/>
                <a:gd name="T20" fmla="*/ 158 w 250"/>
                <a:gd name="T21" fmla="*/ 71 h 231"/>
                <a:gd name="T22" fmla="*/ 151 w 250"/>
                <a:gd name="T23" fmla="*/ 78 h 231"/>
                <a:gd name="T24" fmla="*/ 143 w 250"/>
                <a:gd name="T25" fmla="*/ 86 h 231"/>
                <a:gd name="T26" fmla="*/ 136 w 250"/>
                <a:gd name="T27" fmla="*/ 94 h 231"/>
                <a:gd name="T28" fmla="*/ 128 w 250"/>
                <a:gd name="T29" fmla="*/ 101 h 231"/>
                <a:gd name="T30" fmla="*/ 121 w 250"/>
                <a:gd name="T31" fmla="*/ 109 h 231"/>
                <a:gd name="T32" fmla="*/ 113 w 250"/>
                <a:gd name="T33" fmla="*/ 117 h 231"/>
                <a:gd name="T34" fmla="*/ 106 w 250"/>
                <a:gd name="T35" fmla="*/ 125 h 231"/>
                <a:gd name="T36" fmla="*/ 98 w 250"/>
                <a:gd name="T37" fmla="*/ 133 h 231"/>
                <a:gd name="T38" fmla="*/ 91 w 250"/>
                <a:gd name="T39" fmla="*/ 141 h 231"/>
                <a:gd name="T40" fmla="*/ 84 w 250"/>
                <a:gd name="T41" fmla="*/ 149 h 231"/>
                <a:gd name="T42" fmla="*/ 76 w 250"/>
                <a:gd name="T43" fmla="*/ 157 h 231"/>
                <a:gd name="T44" fmla="*/ 69 w 250"/>
                <a:gd name="T45" fmla="*/ 165 h 231"/>
                <a:gd name="T46" fmla="*/ 62 w 250"/>
                <a:gd name="T47" fmla="*/ 173 h 231"/>
                <a:gd name="T48" fmla="*/ 54 w 250"/>
                <a:gd name="T49" fmla="*/ 180 h 231"/>
                <a:gd name="T50" fmla="*/ 46 w 250"/>
                <a:gd name="T51" fmla="*/ 188 h 231"/>
                <a:gd name="T52" fmla="*/ 39 w 250"/>
                <a:gd name="T53" fmla="*/ 195 h 231"/>
                <a:gd name="T54" fmla="*/ 31 w 250"/>
                <a:gd name="T55" fmla="*/ 202 h 231"/>
                <a:gd name="T56" fmla="*/ 23 w 250"/>
                <a:gd name="T57" fmla="*/ 209 h 231"/>
                <a:gd name="T58" fmla="*/ 15 w 250"/>
                <a:gd name="T59" fmla="*/ 216 h 231"/>
                <a:gd name="T60" fmla="*/ 8 w 250"/>
                <a:gd name="T61" fmla="*/ 223 h 231"/>
                <a:gd name="T62" fmla="*/ 0 w 250"/>
                <a:gd name="T63" fmla="*/ 230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0" h="231">
                  <a:moveTo>
                    <a:pt x="249" y="0"/>
                  </a:moveTo>
                  <a:lnTo>
                    <a:pt x="231" y="10"/>
                  </a:lnTo>
                  <a:lnTo>
                    <a:pt x="223" y="16"/>
                  </a:lnTo>
                  <a:lnTo>
                    <a:pt x="214" y="22"/>
                  </a:lnTo>
                  <a:lnTo>
                    <a:pt x="206" y="29"/>
                  </a:lnTo>
                  <a:lnTo>
                    <a:pt x="198" y="35"/>
                  </a:lnTo>
                  <a:lnTo>
                    <a:pt x="190" y="42"/>
                  </a:lnTo>
                  <a:lnTo>
                    <a:pt x="182" y="49"/>
                  </a:lnTo>
                  <a:lnTo>
                    <a:pt x="174" y="56"/>
                  </a:lnTo>
                  <a:lnTo>
                    <a:pt x="166" y="63"/>
                  </a:lnTo>
                  <a:lnTo>
                    <a:pt x="158" y="71"/>
                  </a:lnTo>
                  <a:lnTo>
                    <a:pt x="151" y="78"/>
                  </a:lnTo>
                  <a:lnTo>
                    <a:pt x="143" y="86"/>
                  </a:lnTo>
                  <a:lnTo>
                    <a:pt x="136" y="94"/>
                  </a:lnTo>
                  <a:lnTo>
                    <a:pt x="128" y="101"/>
                  </a:lnTo>
                  <a:lnTo>
                    <a:pt x="121" y="109"/>
                  </a:lnTo>
                  <a:lnTo>
                    <a:pt x="113" y="117"/>
                  </a:lnTo>
                  <a:lnTo>
                    <a:pt x="106" y="125"/>
                  </a:lnTo>
                  <a:lnTo>
                    <a:pt x="98" y="133"/>
                  </a:lnTo>
                  <a:lnTo>
                    <a:pt x="91" y="141"/>
                  </a:lnTo>
                  <a:lnTo>
                    <a:pt x="84" y="149"/>
                  </a:lnTo>
                  <a:lnTo>
                    <a:pt x="76" y="157"/>
                  </a:lnTo>
                  <a:lnTo>
                    <a:pt x="69" y="165"/>
                  </a:lnTo>
                  <a:lnTo>
                    <a:pt x="62" y="173"/>
                  </a:lnTo>
                  <a:lnTo>
                    <a:pt x="54" y="180"/>
                  </a:lnTo>
                  <a:lnTo>
                    <a:pt x="46" y="188"/>
                  </a:lnTo>
                  <a:lnTo>
                    <a:pt x="39" y="195"/>
                  </a:lnTo>
                  <a:lnTo>
                    <a:pt x="31" y="202"/>
                  </a:lnTo>
                  <a:lnTo>
                    <a:pt x="23" y="209"/>
                  </a:lnTo>
                  <a:lnTo>
                    <a:pt x="15" y="216"/>
                  </a:lnTo>
                  <a:lnTo>
                    <a:pt x="8" y="223"/>
                  </a:lnTo>
                  <a:lnTo>
                    <a:pt x="0" y="23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64" name="Freeform 93">
              <a:extLst>
                <a:ext uri="{FF2B5EF4-FFF2-40B4-BE49-F238E27FC236}">
                  <a16:creationId xmlns:a16="http://schemas.microsoft.com/office/drawing/2014/main" id="{CF7BA997-108F-651A-9426-718FF0B41F73}"/>
                </a:ext>
              </a:extLst>
            </p:cNvPr>
            <p:cNvSpPr>
              <a:spLocks/>
            </p:cNvSpPr>
            <p:nvPr/>
          </p:nvSpPr>
          <p:spPr bwMode="auto">
            <a:xfrm>
              <a:off x="4166" y="3553"/>
              <a:ext cx="218" cy="259"/>
            </a:xfrm>
            <a:custGeom>
              <a:avLst/>
              <a:gdLst>
                <a:gd name="T0" fmla="*/ 174 w 218"/>
                <a:gd name="T1" fmla="*/ 0 h 259"/>
                <a:gd name="T2" fmla="*/ 192 w 218"/>
                <a:gd name="T3" fmla="*/ 1 h 259"/>
                <a:gd name="T4" fmla="*/ 199 w 218"/>
                <a:gd name="T5" fmla="*/ 3 h 259"/>
                <a:gd name="T6" fmla="*/ 205 w 218"/>
                <a:gd name="T7" fmla="*/ 7 h 259"/>
                <a:gd name="T8" fmla="*/ 209 w 218"/>
                <a:gd name="T9" fmla="*/ 12 h 259"/>
                <a:gd name="T10" fmla="*/ 213 w 218"/>
                <a:gd name="T11" fmla="*/ 19 h 259"/>
                <a:gd name="T12" fmla="*/ 216 w 218"/>
                <a:gd name="T13" fmla="*/ 26 h 259"/>
                <a:gd name="T14" fmla="*/ 217 w 218"/>
                <a:gd name="T15" fmla="*/ 35 h 259"/>
                <a:gd name="T16" fmla="*/ 217 w 218"/>
                <a:gd name="T17" fmla="*/ 44 h 259"/>
                <a:gd name="T18" fmla="*/ 217 w 218"/>
                <a:gd name="T19" fmla="*/ 54 h 259"/>
                <a:gd name="T20" fmla="*/ 215 w 218"/>
                <a:gd name="T21" fmla="*/ 65 h 259"/>
                <a:gd name="T22" fmla="*/ 212 w 218"/>
                <a:gd name="T23" fmla="*/ 77 h 259"/>
                <a:gd name="T24" fmla="*/ 209 w 218"/>
                <a:gd name="T25" fmla="*/ 88 h 259"/>
                <a:gd name="T26" fmla="*/ 204 w 218"/>
                <a:gd name="T27" fmla="*/ 101 h 259"/>
                <a:gd name="T28" fmla="*/ 199 w 218"/>
                <a:gd name="T29" fmla="*/ 113 h 259"/>
                <a:gd name="T30" fmla="*/ 193 w 218"/>
                <a:gd name="T31" fmla="*/ 125 h 259"/>
                <a:gd name="T32" fmla="*/ 186 w 218"/>
                <a:gd name="T33" fmla="*/ 138 h 259"/>
                <a:gd name="T34" fmla="*/ 178 w 218"/>
                <a:gd name="T35" fmla="*/ 151 h 259"/>
                <a:gd name="T36" fmla="*/ 169 w 218"/>
                <a:gd name="T37" fmla="*/ 163 h 259"/>
                <a:gd name="T38" fmla="*/ 160 w 218"/>
                <a:gd name="T39" fmla="*/ 175 h 259"/>
                <a:gd name="T40" fmla="*/ 150 w 218"/>
                <a:gd name="T41" fmla="*/ 187 h 259"/>
                <a:gd name="T42" fmla="*/ 139 w 218"/>
                <a:gd name="T43" fmla="*/ 197 h 259"/>
                <a:gd name="T44" fmla="*/ 128 w 218"/>
                <a:gd name="T45" fmla="*/ 208 h 259"/>
                <a:gd name="T46" fmla="*/ 116 w 218"/>
                <a:gd name="T47" fmla="*/ 218 h 259"/>
                <a:gd name="T48" fmla="*/ 103 w 218"/>
                <a:gd name="T49" fmla="*/ 227 h 259"/>
                <a:gd name="T50" fmla="*/ 90 w 218"/>
                <a:gd name="T51" fmla="*/ 235 h 259"/>
                <a:gd name="T52" fmla="*/ 76 w 218"/>
                <a:gd name="T53" fmla="*/ 242 h 259"/>
                <a:gd name="T54" fmla="*/ 62 w 218"/>
                <a:gd name="T55" fmla="*/ 248 h 259"/>
                <a:gd name="T56" fmla="*/ 47 w 218"/>
                <a:gd name="T57" fmla="*/ 252 h 259"/>
                <a:gd name="T58" fmla="*/ 32 w 218"/>
                <a:gd name="T59" fmla="*/ 255 h 259"/>
                <a:gd name="T60" fmla="*/ 16 w 218"/>
                <a:gd name="T61" fmla="*/ 257 h 259"/>
                <a:gd name="T62" fmla="*/ 0 w 218"/>
                <a:gd name="T63" fmla="*/ 258 h 2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8" h="259">
                  <a:moveTo>
                    <a:pt x="174" y="0"/>
                  </a:moveTo>
                  <a:lnTo>
                    <a:pt x="192" y="1"/>
                  </a:lnTo>
                  <a:lnTo>
                    <a:pt x="199" y="3"/>
                  </a:lnTo>
                  <a:lnTo>
                    <a:pt x="205" y="7"/>
                  </a:lnTo>
                  <a:lnTo>
                    <a:pt x="209" y="12"/>
                  </a:lnTo>
                  <a:lnTo>
                    <a:pt x="213" y="19"/>
                  </a:lnTo>
                  <a:lnTo>
                    <a:pt x="216" y="26"/>
                  </a:lnTo>
                  <a:lnTo>
                    <a:pt x="217" y="35"/>
                  </a:lnTo>
                  <a:lnTo>
                    <a:pt x="217" y="44"/>
                  </a:lnTo>
                  <a:lnTo>
                    <a:pt x="217" y="54"/>
                  </a:lnTo>
                  <a:lnTo>
                    <a:pt x="215" y="65"/>
                  </a:lnTo>
                  <a:lnTo>
                    <a:pt x="212" y="77"/>
                  </a:lnTo>
                  <a:lnTo>
                    <a:pt x="209" y="88"/>
                  </a:lnTo>
                  <a:lnTo>
                    <a:pt x="204" y="101"/>
                  </a:lnTo>
                  <a:lnTo>
                    <a:pt x="199" y="113"/>
                  </a:lnTo>
                  <a:lnTo>
                    <a:pt x="193" y="125"/>
                  </a:lnTo>
                  <a:lnTo>
                    <a:pt x="186" y="138"/>
                  </a:lnTo>
                  <a:lnTo>
                    <a:pt x="178" y="151"/>
                  </a:lnTo>
                  <a:lnTo>
                    <a:pt x="169" y="163"/>
                  </a:lnTo>
                  <a:lnTo>
                    <a:pt x="160" y="175"/>
                  </a:lnTo>
                  <a:lnTo>
                    <a:pt x="150" y="187"/>
                  </a:lnTo>
                  <a:lnTo>
                    <a:pt x="139" y="197"/>
                  </a:lnTo>
                  <a:lnTo>
                    <a:pt x="128" y="208"/>
                  </a:lnTo>
                  <a:lnTo>
                    <a:pt x="116" y="218"/>
                  </a:lnTo>
                  <a:lnTo>
                    <a:pt x="103" y="227"/>
                  </a:lnTo>
                  <a:lnTo>
                    <a:pt x="90" y="235"/>
                  </a:lnTo>
                  <a:lnTo>
                    <a:pt x="76" y="242"/>
                  </a:lnTo>
                  <a:lnTo>
                    <a:pt x="62" y="248"/>
                  </a:lnTo>
                  <a:lnTo>
                    <a:pt x="47" y="252"/>
                  </a:lnTo>
                  <a:lnTo>
                    <a:pt x="32" y="255"/>
                  </a:lnTo>
                  <a:lnTo>
                    <a:pt x="16" y="257"/>
                  </a:lnTo>
                  <a:lnTo>
                    <a:pt x="0" y="258"/>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65" name="Freeform 94">
              <a:extLst>
                <a:ext uri="{FF2B5EF4-FFF2-40B4-BE49-F238E27FC236}">
                  <a16:creationId xmlns:a16="http://schemas.microsoft.com/office/drawing/2014/main" id="{2A9324FE-8713-75EB-FC6C-D536CF086C9A}"/>
                </a:ext>
              </a:extLst>
            </p:cNvPr>
            <p:cNvSpPr>
              <a:spLocks/>
            </p:cNvSpPr>
            <p:nvPr/>
          </p:nvSpPr>
          <p:spPr bwMode="auto">
            <a:xfrm>
              <a:off x="3390" y="2849"/>
              <a:ext cx="56" cy="8"/>
            </a:xfrm>
            <a:custGeom>
              <a:avLst/>
              <a:gdLst>
                <a:gd name="T0" fmla="*/ 55 w 56"/>
                <a:gd name="T1" fmla="*/ 0 h 8"/>
                <a:gd name="T2" fmla="*/ 52 w 56"/>
                <a:gd name="T3" fmla="*/ 1 h 8"/>
                <a:gd name="T4" fmla="*/ 50 w 56"/>
                <a:gd name="T5" fmla="*/ 1 h 8"/>
                <a:gd name="T6" fmla="*/ 48 w 56"/>
                <a:gd name="T7" fmla="*/ 2 h 8"/>
                <a:gd name="T8" fmla="*/ 46 w 56"/>
                <a:gd name="T9" fmla="*/ 2 h 8"/>
                <a:gd name="T10" fmla="*/ 45 w 56"/>
                <a:gd name="T11" fmla="*/ 3 h 8"/>
                <a:gd name="T12" fmla="*/ 43 w 56"/>
                <a:gd name="T13" fmla="*/ 3 h 8"/>
                <a:gd name="T14" fmla="*/ 41 w 56"/>
                <a:gd name="T15" fmla="*/ 3 h 8"/>
                <a:gd name="T16" fmla="*/ 40 w 56"/>
                <a:gd name="T17" fmla="*/ 4 h 8"/>
                <a:gd name="T18" fmla="*/ 38 w 56"/>
                <a:gd name="T19" fmla="*/ 4 h 8"/>
                <a:gd name="T20" fmla="*/ 36 w 56"/>
                <a:gd name="T21" fmla="*/ 5 h 8"/>
                <a:gd name="T22" fmla="*/ 34 w 56"/>
                <a:gd name="T23" fmla="*/ 5 h 8"/>
                <a:gd name="T24" fmla="*/ 33 w 56"/>
                <a:gd name="T25" fmla="*/ 5 h 8"/>
                <a:gd name="T26" fmla="*/ 31 w 56"/>
                <a:gd name="T27" fmla="*/ 5 h 8"/>
                <a:gd name="T28" fmla="*/ 29 w 56"/>
                <a:gd name="T29" fmla="*/ 5 h 8"/>
                <a:gd name="T30" fmla="*/ 28 w 56"/>
                <a:gd name="T31" fmla="*/ 6 h 8"/>
                <a:gd name="T32" fmla="*/ 26 w 56"/>
                <a:gd name="T33" fmla="*/ 6 h 8"/>
                <a:gd name="T34" fmla="*/ 24 w 56"/>
                <a:gd name="T35" fmla="*/ 6 h 8"/>
                <a:gd name="T36" fmla="*/ 22 w 56"/>
                <a:gd name="T37" fmla="*/ 6 h 8"/>
                <a:gd name="T38" fmla="*/ 20 w 56"/>
                <a:gd name="T39" fmla="*/ 7 h 8"/>
                <a:gd name="T40" fmla="*/ 19 w 56"/>
                <a:gd name="T41" fmla="*/ 7 h 8"/>
                <a:gd name="T42" fmla="*/ 17 w 56"/>
                <a:gd name="T43" fmla="*/ 7 h 8"/>
                <a:gd name="T44" fmla="*/ 15 w 56"/>
                <a:gd name="T45" fmla="*/ 7 h 8"/>
                <a:gd name="T46" fmla="*/ 14 w 56"/>
                <a:gd name="T47" fmla="*/ 7 h 8"/>
                <a:gd name="T48" fmla="*/ 12 w 56"/>
                <a:gd name="T49" fmla="*/ 7 h 8"/>
                <a:gd name="T50" fmla="*/ 10 w 56"/>
                <a:gd name="T51" fmla="*/ 7 h 8"/>
                <a:gd name="T52" fmla="*/ 8 w 56"/>
                <a:gd name="T53" fmla="*/ 7 h 8"/>
                <a:gd name="T54" fmla="*/ 6 w 56"/>
                <a:gd name="T55" fmla="*/ 7 h 8"/>
                <a:gd name="T56" fmla="*/ 5 w 56"/>
                <a:gd name="T57" fmla="*/ 7 h 8"/>
                <a:gd name="T58" fmla="*/ 3 w 56"/>
                <a:gd name="T59" fmla="*/ 6 h 8"/>
                <a:gd name="T60" fmla="*/ 1 w 56"/>
                <a:gd name="T61" fmla="*/ 6 h 8"/>
                <a:gd name="T62" fmla="*/ 0 w 56"/>
                <a:gd name="T63" fmla="*/ 6 h 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8">
                  <a:moveTo>
                    <a:pt x="55" y="0"/>
                  </a:moveTo>
                  <a:lnTo>
                    <a:pt x="52" y="1"/>
                  </a:lnTo>
                  <a:lnTo>
                    <a:pt x="50" y="1"/>
                  </a:lnTo>
                  <a:lnTo>
                    <a:pt x="48" y="2"/>
                  </a:lnTo>
                  <a:lnTo>
                    <a:pt x="46" y="2"/>
                  </a:lnTo>
                  <a:lnTo>
                    <a:pt x="45" y="3"/>
                  </a:lnTo>
                  <a:lnTo>
                    <a:pt x="43" y="3"/>
                  </a:lnTo>
                  <a:lnTo>
                    <a:pt x="41" y="3"/>
                  </a:lnTo>
                  <a:lnTo>
                    <a:pt x="40" y="4"/>
                  </a:lnTo>
                  <a:lnTo>
                    <a:pt x="38" y="4"/>
                  </a:lnTo>
                  <a:lnTo>
                    <a:pt x="36" y="5"/>
                  </a:lnTo>
                  <a:lnTo>
                    <a:pt x="34" y="5"/>
                  </a:lnTo>
                  <a:lnTo>
                    <a:pt x="33" y="5"/>
                  </a:lnTo>
                  <a:lnTo>
                    <a:pt x="31" y="5"/>
                  </a:lnTo>
                  <a:lnTo>
                    <a:pt x="29" y="5"/>
                  </a:lnTo>
                  <a:lnTo>
                    <a:pt x="28" y="6"/>
                  </a:lnTo>
                  <a:lnTo>
                    <a:pt x="26" y="6"/>
                  </a:lnTo>
                  <a:lnTo>
                    <a:pt x="24" y="6"/>
                  </a:lnTo>
                  <a:lnTo>
                    <a:pt x="22" y="6"/>
                  </a:lnTo>
                  <a:lnTo>
                    <a:pt x="20" y="7"/>
                  </a:lnTo>
                  <a:lnTo>
                    <a:pt x="19" y="7"/>
                  </a:lnTo>
                  <a:lnTo>
                    <a:pt x="17" y="7"/>
                  </a:lnTo>
                  <a:lnTo>
                    <a:pt x="15" y="7"/>
                  </a:lnTo>
                  <a:lnTo>
                    <a:pt x="14" y="7"/>
                  </a:lnTo>
                  <a:lnTo>
                    <a:pt x="12" y="7"/>
                  </a:lnTo>
                  <a:lnTo>
                    <a:pt x="10" y="7"/>
                  </a:lnTo>
                  <a:lnTo>
                    <a:pt x="8" y="7"/>
                  </a:lnTo>
                  <a:lnTo>
                    <a:pt x="6" y="7"/>
                  </a:lnTo>
                  <a:lnTo>
                    <a:pt x="5" y="7"/>
                  </a:lnTo>
                  <a:lnTo>
                    <a:pt x="3" y="6"/>
                  </a:lnTo>
                  <a:lnTo>
                    <a:pt x="1" y="6"/>
                  </a:lnTo>
                  <a:lnTo>
                    <a:pt x="0" y="6"/>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66" name="Freeform 95">
              <a:extLst>
                <a:ext uri="{FF2B5EF4-FFF2-40B4-BE49-F238E27FC236}">
                  <a16:creationId xmlns:a16="http://schemas.microsoft.com/office/drawing/2014/main" id="{1843991D-E78B-7F5D-74E0-387207F13291}"/>
                </a:ext>
              </a:extLst>
            </p:cNvPr>
            <p:cNvSpPr>
              <a:spLocks/>
            </p:cNvSpPr>
            <p:nvPr/>
          </p:nvSpPr>
          <p:spPr bwMode="auto">
            <a:xfrm>
              <a:off x="3424" y="2773"/>
              <a:ext cx="85" cy="16"/>
            </a:xfrm>
            <a:custGeom>
              <a:avLst/>
              <a:gdLst>
                <a:gd name="T0" fmla="*/ 84 w 85"/>
                <a:gd name="T1" fmla="*/ 1 h 16"/>
                <a:gd name="T2" fmla="*/ 78 w 85"/>
                <a:gd name="T3" fmla="*/ 1 h 16"/>
                <a:gd name="T4" fmla="*/ 75 w 85"/>
                <a:gd name="T5" fmla="*/ 1 h 16"/>
                <a:gd name="T6" fmla="*/ 72 w 85"/>
                <a:gd name="T7" fmla="*/ 1 h 16"/>
                <a:gd name="T8" fmla="*/ 70 w 85"/>
                <a:gd name="T9" fmla="*/ 1 h 16"/>
                <a:gd name="T10" fmla="*/ 67 w 85"/>
                <a:gd name="T11" fmla="*/ 0 h 16"/>
                <a:gd name="T12" fmla="*/ 64 w 85"/>
                <a:gd name="T13" fmla="*/ 0 h 16"/>
                <a:gd name="T14" fmla="*/ 62 w 85"/>
                <a:gd name="T15" fmla="*/ 0 h 16"/>
                <a:gd name="T16" fmla="*/ 59 w 85"/>
                <a:gd name="T17" fmla="*/ 0 h 16"/>
                <a:gd name="T18" fmla="*/ 56 w 85"/>
                <a:gd name="T19" fmla="*/ 0 h 16"/>
                <a:gd name="T20" fmla="*/ 53 w 85"/>
                <a:gd name="T21" fmla="*/ 0 h 16"/>
                <a:gd name="T22" fmla="*/ 51 w 85"/>
                <a:gd name="T23" fmla="*/ 0 h 16"/>
                <a:gd name="T24" fmla="*/ 48 w 85"/>
                <a:gd name="T25" fmla="*/ 0 h 16"/>
                <a:gd name="T26" fmla="*/ 45 w 85"/>
                <a:gd name="T27" fmla="*/ 0 h 16"/>
                <a:gd name="T28" fmla="*/ 43 w 85"/>
                <a:gd name="T29" fmla="*/ 0 h 16"/>
                <a:gd name="T30" fmla="*/ 40 w 85"/>
                <a:gd name="T31" fmla="*/ 0 h 16"/>
                <a:gd name="T32" fmla="*/ 37 w 85"/>
                <a:gd name="T33" fmla="*/ 0 h 16"/>
                <a:gd name="T34" fmla="*/ 35 w 85"/>
                <a:gd name="T35" fmla="*/ 1 h 16"/>
                <a:gd name="T36" fmla="*/ 32 w 85"/>
                <a:gd name="T37" fmla="*/ 1 h 16"/>
                <a:gd name="T38" fmla="*/ 30 w 85"/>
                <a:gd name="T39" fmla="*/ 1 h 16"/>
                <a:gd name="T40" fmla="*/ 27 w 85"/>
                <a:gd name="T41" fmla="*/ 2 h 16"/>
                <a:gd name="T42" fmla="*/ 24 w 85"/>
                <a:gd name="T43" fmla="*/ 2 h 16"/>
                <a:gd name="T44" fmla="*/ 22 w 85"/>
                <a:gd name="T45" fmla="*/ 3 h 16"/>
                <a:gd name="T46" fmla="*/ 19 w 85"/>
                <a:gd name="T47" fmla="*/ 4 h 16"/>
                <a:gd name="T48" fmla="*/ 17 w 85"/>
                <a:gd name="T49" fmla="*/ 5 h 16"/>
                <a:gd name="T50" fmla="*/ 14 w 85"/>
                <a:gd name="T51" fmla="*/ 6 h 16"/>
                <a:gd name="T52" fmla="*/ 12 w 85"/>
                <a:gd name="T53" fmla="*/ 7 h 16"/>
                <a:gd name="T54" fmla="*/ 10 w 85"/>
                <a:gd name="T55" fmla="*/ 8 h 16"/>
                <a:gd name="T56" fmla="*/ 7 w 85"/>
                <a:gd name="T57" fmla="*/ 9 h 16"/>
                <a:gd name="T58" fmla="*/ 5 w 85"/>
                <a:gd name="T59" fmla="*/ 11 h 16"/>
                <a:gd name="T60" fmla="*/ 2 w 85"/>
                <a:gd name="T61" fmla="*/ 13 h 16"/>
                <a:gd name="T62" fmla="*/ 0 w 85"/>
                <a:gd name="T63" fmla="*/ 15 h 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16">
                  <a:moveTo>
                    <a:pt x="84" y="1"/>
                  </a:moveTo>
                  <a:lnTo>
                    <a:pt x="78" y="1"/>
                  </a:lnTo>
                  <a:lnTo>
                    <a:pt x="75" y="1"/>
                  </a:lnTo>
                  <a:lnTo>
                    <a:pt x="72" y="1"/>
                  </a:lnTo>
                  <a:lnTo>
                    <a:pt x="70" y="1"/>
                  </a:lnTo>
                  <a:lnTo>
                    <a:pt x="67" y="0"/>
                  </a:lnTo>
                  <a:lnTo>
                    <a:pt x="64" y="0"/>
                  </a:lnTo>
                  <a:lnTo>
                    <a:pt x="62" y="0"/>
                  </a:lnTo>
                  <a:lnTo>
                    <a:pt x="59" y="0"/>
                  </a:lnTo>
                  <a:lnTo>
                    <a:pt x="56" y="0"/>
                  </a:lnTo>
                  <a:lnTo>
                    <a:pt x="53" y="0"/>
                  </a:lnTo>
                  <a:lnTo>
                    <a:pt x="51" y="0"/>
                  </a:lnTo>
                  <a:lnTo>
                    <a:pt x="48" y="0"/>
                  </a:lnTo>
                  <a:lnTo>
                    <a:pt x="45" y="0"/>
                  </a:lnTo>
                  <a:lnTo>
                    <a:pt x="43" y="0"/>
                  </a:lnTo>
                  <a:lnTo>
                    <a:pt x="40" y="0"/>
                  </a:lnTo>
                  <a:lnTo>
                    <a:pt x="37" y="0"/>
                  </a:lnTo>
                  <a:lnTo>
                    <a:pt x="35" y="1"/>
                  </a:lnTo>
                  <a:lnTo>
                    <a:pt x="32" y="1"/>
                  </a:lnTo>
                  <a:lnTo>
                    <a:pt x="30" y="1"/>
                  </a:lnTo>
                  <a:lnTo>
                    <a:pt x="27" y="2"/>
                  </a:lnTo>
                  <a:lnTo>
                    <a:pt x="24" y="2"/>
                  </a:lnTo>
                  <a:lnTo>
                    <a:pt x="22" y="3"/>
                  </a:lnTo>
                  <a:lnTo>
                    <a:pt x="19" y="4"/>
                  </a:lnTo>
                  <a:lnTo>
                    <a:pt x="17" y="5"/>
                  </a:lnTo>
                  <a:lnTo>
                    <a:pt x="14" y="6"/>
                  </a:lnTo>
                  <a:lnTo>
                    <a:pt x="12" y="7"/>
                  </a:lnTo>
                  <a:lnTo>
                    <a:pt x="10" y="8"/>
                  </a:lnTo>
                  <a:lnTo>
                    <a:pt x="7" y="9"/>
                  </a:lnTo>
                  <a:lnTo>
                    <a:pt x="5" y="11"/>
                  </a:lnTo>
                  <a:lnTo>
                    <a:pt x="2" y="13"/>
                  </a:lnTo>
                  <a:lnTo>
                    <a:pt x="0" y="15"/>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67" name="Freeform 96">
              <a:extLst>
                <a:ext uri="{FF2B5EF4-FFF2-40B4-BE49-F238E27FC236}">
                  <a16:creationId xmlns:a16="http://schemas.microsoft.com/office/drawing/2014/main" id="{56F9A09D-C152-157F-E1BA-21523F678942}"/>
                </a:ext>
              </a:extLst>
            </p:cNvPr>
            <p:cNvSpPr>
              <a:spLocks/>
            </p:cNvSpPr>
            <p:nvPr/>
          </p:nvSpPr>
          <p:spPr bwMode="auto">
            <a:xfrm>
              <a:off x="3362" y="2855"/>
              <a:ext cx="56" cy="1"/>
            </a:xfrm>
            <a:custGeom>
              <a:avLst/>
              <a:gdLst>
                <a:gd name="T0" fmla="*/ 55 w 56"/>
                <a:gd name="T1" fmla="*/ 0 h 1"/>
                <a:gd name="T2" fmla="*/ 52 w 56"/>
                <a:gd name="T3" fmla="*/ 0 h 1"/>
                <a:gd name="T4" fmla="*/ 50 w 56"/>
                <a:gd name="T5" fmla="*/ 0 h 1"/>
                <a:gd name="T6" fmla="*/ 48 w 56"/>
                <a:gd name="T7" fmla="*/ 0 h 1"/>
                <a:gd name="T8" fmla="*/ 46 w 56"/>
                <a:gd name="T9" fmla="*/ 0 h 1"/>
                <a:gd name="T10" fmla="*/ 45 w 56"/>
                <a:gd name="T11" fmla="*/ 0 h 1"/>
                <a:gd name="T12" fmla="*/ 43 w 56"/>
                <a:gd name="T13" fmla="*/ 0 h 1"/>
                <a:gd name="T14" fmla="*/ 41 w 56"/>
                <a:gd name="T15" fmla="*/ 0 h 1"/>
                <a:gd name="T16" fmla="*/ 40 w 56"/>
                <a:gd name="T17" fmla="*/ 0 h 1"/>
                <a:gd name="T18" fmla="*/ 38 w 56"/>
                <a:gd name="T19" fmla="*/ 0 h 1"/>
                <a:gd name="T20" fmla="*/ 36 w 56"/>
                <a:gd name="T21" fmla="*/ 0 h 1"/>
                <a:gd name="T22" fmla="*/ 34 w 56"/>
                <a:gd name="T23" fmla="*/ 0 h 1"/>
                <a:gd name="T24" fmla="*/ 32 w 56"/>
                <a:gd name="T25" fmla="*/ 0 h 1"/>
                <a:gd name="T26" fmla="*/ 31 w 56"/>
                <a:gd name="T27" fmla="*/ 0 h 1"/>
                <a:gd name="T28" fmla="*/ 29 w 56"/>
                <a:gd name="T29" fmla="*/ 0 h 1"/>
                <a:gd name="T30" fmla="*/ 28 w 56"/>
                <a:gd name="T31" fmla="*/ 0 h 1"/>
                <a:gd name="T32" fmla="*/ 26 w 56"/>
                <a:gd name="T33" fmla="*/ 0 h 1"/>
                <a:gd name="T34" fmla="*/ 24 w 56"/>
                <a:gd name="T35" fmla="*/ 0 h 1"/>
                <a:gd name="T36" fmla="*/ 22 w 56"/>
                <a:gd name="T37" fmla="*/ 0 h 1"/>
                <a:gd name="T38" fmla="*/ 20 w 56"/>
                <a:gd name="T39" fmla="*/ 0 h 1"/>
                <a:gd name="T40" fmla="*/ 19 w 56"/>
                <a:gd name="T41" fmla="*/ 0 h 1"/>
                <a:gd name="T42" fmla="*/ 17 w 56"/>
                <a:gd name="T43" fmla="*/ 0 h 1"/>
                <a:gd name="T44" fmla="*/ 15 w 56"/>
                <a:gd name="T45" fmla="*/ 0 h 1"/>
                <a:gd name="T46" fmla="*/ 14 w 56"/>
                <a:gd name="T47" fmla="*/ 0 h 1"/>
                <a:gd name="T48" fmla="*/ 12 w 56"/>
                <a:gd name="T49" fmla="*/ 0 h 1"/>
                <a:gd name="T50" fmla="*/ 10 w 56"/>
                <a:gd name="T51" fmla="*/ 0 h 1"/>
                <a:gd name="T52" fmla="*/ 8 w 56"/>
                <a:gd name="T53" fmla="*/ 0 h 1"/>
                <a:gd name="T54" fmla="*/ 6 w 56"/>
                <a:gd name="T55" fmla="*/ 0 h 1"/>
                <a:gd name="T56" fmla="*/ 5 w 56"/>
                <a:gd name="T57" fmla="*/ 0 h 1"/>
                <a:gd name="T58" fmla="*/ 3 w 56"/>
                <a:gd name="T59" fmla="*/ 0 h 1"/>
                <a:gd name="T60" fmla="*/ 2 w 56"/>
                <a:gd name="T61" fmla="*/ 0 h 1"/>
                <a:gd name="T62" fmla="*/ 0 w 56"/>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 h="1">
                  <a:moveTo>
                    <a:pt x="55" y="0"/>
                  </a:moveTo>
                  <a:lnTo>
                    <a:pt x="52" y="0"/>
                  </a:lnTo>
                  <a:lnTo>
                    <a:pt x="50" y="0"/>
                  </a:lnTo>
                  <a:lnTo>
                    <a:pt x="48" y="0"/>
                  </a:lnTo>
                  <a:lnTo>
                    <a:pt x="46" y="0"/>
                  </a:lnTo>
                  <a:lnTo>
                    <a:pt x="45" y="0"/>
                  </a:lnTo>
                  <a:lnTo>
                    <a:pt x="43" y="0"/>
                  </a:lnTo>
                  <a:lnTo>
                    <a:pt x="41" y="0"/>
                  </a:lnTo>
                  <a:lnTo>
                    <a:pt x="40" y="0"/>
                  </a:lnTo>
                  <a:lnTo>
                    <a:pt x="38" y="0"/>
                  </a:lnTo>
                  <a:lnTo>
                    <a:pt x="36" y="0"/>
                  </a:lnTo>
                  <a:lnTo>
                    <a:pt x="34" y="0"/>
                  </a:lnTo>
                  <a:lnTo>
                    <a:pt x="32" y="0"/>
                  </a:lnTo>
                  <a:lnTo>
                    <a:pt x="31" y="0"/>
                  </a:lnTo>
                  <a:lnTo>
                    <a:pt x="29" y="0"/>
                  </a:lnTo>
                  <a:lnTo>
                    <a:pt x="28" y="0"/>
                  </a:lnTo>
                  <a:lnTo>
                    <a:pt x="26" y="0"/>
                  </a:lnTo>
                  <a:lnTo>
                    <a:pt x="24" y="0"/>
                  </a:lnTo>
                  <a:lnTo>
                    <a:pt x="22" y="0"/>
                  </a:lnTo>
                  <a:lnTo>
                    <a:pt x="20" y="0"/>
                  </a:lnTo>
                  <a:lnTo>
                    <a:pt x="19" y="0"/>
                  </a:lnTo>
                  <a:lnTo>
                    <a:pt x="17" y="0"/>
                  </a:lnTo>
                  <a:lnTo>
                    <a:pt x="15" y="0"/>
                  </a:lnTo>
                  <a:lnTo>
                    <a:pt x="14" y="0"/>
                  </a:lnTo>
                  <a:lnTo>
                    <a:pt x="12" y="0"/>
                  </a:lnTo>
                  <a:lnTo>
                    <a:pt x="10" y="0"/>
                  </a:lnTo>
                  <a:lnTo>
                    <a:pt x="8" y="0"/>
                  </a:lnTo>
                  <a:lnTo>
                    <a:pt x="6" y="0"/>
                  </a:lnTo>
                  <a:lnTo>
                    <a:pt x="5" y="0"/>
                  </a:lnTo>
                  <a:lnTo>
                    <a:pt x="3" y="0"/>
                  </a:lnTo>
                  <a:lnTo>
                    <a:pt x="2" y="0"/>
                  </a:lnTo>
                  <a:lnTo>
                    <a:pt x="0" y="0"/>
                  </a:lnTo>
                </a:path>
              </a:pathLst>
            </a:custGeom>
            <a:noFill/>
            <a:ln w="37465" cap="flat" cmpd="sng">
              <a:solidFill>
                <a:srgbClr val="0080FF"/>
              </a:solidFill>
              <a:prstDash val="solid"/>
              <a:round/>
              <a:headEnd type="none" w="med" len="med"/>
              <a:tailEnd type="none" w="med" len="med"/>
            </a:ln>
            <a:effectLst>
              <a:prstShdw prst="shdw17" dist="17961" dir="13500000">
                <a:srgbClr val="004D99"/>
              </a:prst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368" name="Line 97">
              <a:extLst>
                <a:ext uri="{FF2B5EF4-FFF2-40B4-BE49-F238E27FC236}">
                  <a16:creationId xmlns:a16="http://schemas.microsoft.com/office/drawing/2014/main" id="{C15CA0B3-56DE-544D-06EF-1C45E1C1D62F}"/>
                </a:ext>
              </a:extLst>
            </p:cNvPr>
            <p:cNvSpPr>
              <a:spLocks noChangeShapeType="1"/>
            </p:cNvSpPr>
            <p:nvPr/>
          </p:nvSpPr>
          <p:spPr bwMode="auto">
            <a:xfrm flipH="1">
              <a:off x="4617" y="2476"/>
              <a:ext cx="28" cy="6"/>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369" name="Line 98">
              <a:extLst>
                <a:ext uri="{FF2B5EF4-FFF2-40B4-BE49-F238E27FC236}">
                  <a16:creationId xmlns:a16="http://schemas.microsoft.com/office/drawing/2014/main" id="{16854348-E667-C0A4-4139-BF5D7CD1BECF}"/>
                </a:ext>
              </a:extLst>
            </p:cNvPr>
            <p:cNvSpPr>
              <a:spLocks noChangeShapeType="1"/>
            </p:cNvSpPr>
            <p:nvPr/>
          </p:nvSpPr>
          <p:spPr bwMode="auto">
            <a:xfrm>
              <a:off x="4631" y="2469"/>
              <a:ext cx="14" cy="27"/>
            </a:xfrm>
            <a:prstGeom prst="line">
              <a:avLst/>
            </a:prstGeom>
            <a:noFill/>
            <a:ln w="37465">
              <a:solidFill>
                <a:srgbClr val="0080FF"/>
              </a:solidFill>
              <a:round/>
              <a:headEnd/>
              <a:tailEnd/>
            </a:ln>
            <a:effectLst>
              <a:prstShdw prst="shdw17" dist="17961" dir="13500000">
                <a:srgbClr val="004D99"/>
              </a:prstShdw>
            </a:effectLst>
            <a:extLst>
              <a:ext uri="{909E8E84-426E-40DD-AFC4-6F175D3DCCD1}">
                <a14:hiddenFill xmlns:a14="http://schemas.microsoft.com/office/drawing/2010/main">
                  <a:noFill/>
                </a14:hiddenFill>
              </a:ext>
            </a:extLst>
          </p:spPr>
          <p:txBody>
            <a:bodyPr/>
            <a:lstStyle/>
            <a:p>
              <a:endParaRPr lang="en-US"/>
            </a:p>
          </p:txBody>
        </p:sp>
        <p:sp>
          <p:nvSpPr>
            <p:cNvPr id="11370" name="Rectangle 99">
              <a:extLst>
                <a:ext uri="{FF2B5EF4-FFF2-40B4-BE49-F238E27FC236}">
                  <a16:creationId xmlns:a16="http://schemas.microsoft.com/office/drawing/2014/main" id="{1D3E5DFA-0A8E-AD33-42BD-241D687C900B}"/>
                </a:ext>
              </a:extLst>
            </p:cNvPr>
            <p:cNvSpPr>
              <a:spLocks noChangeArrowheads="1"/>
            </p:cNvSpPr>
            <p:nvPr/>
          </p:nvSpPr>
          <p:spPr bwMode="auto">
            <a:xfrm flipV="1">
              <a:off x="3842" y="3037"/>
              <a:ext cx="13" cy="1"/>
            </a:xfrm>
            <a:prstGeom prst="rect">
              <a:avLst/>
            </a:prstGeom>
            <a:solidFill>
              <a:srgbClr val="FF0000"/>
            </a:solidFill>
            <a:ln>
              <a:noFill/>
            </a:ln>
            <a:effectLst>
              <a:prstShdw prst="shdw17" dist="17961" dir="13500000">
                <a:srgbClr val="990000"/>
              </a:prstShdw>
            </a:effectLst>
            <a:extLst>
              <a:ext uri="{91240B29-F687-4F45-9708-019B960494DF}">
                <a14:hiddenLine xmlns:a14="http://schemas.microsoft.com/office/drawing/2010/main" w="37465">
                  <a:solidFill>
                    <a:srgbClr val="0080FF"/>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37989" name="Text Box 101">
            <a:extLst>
              <a:ext uri="{FF2B5EF4-FFF2-40B4-BE49-F238E27FC236}">
                <a16:creationId xmlns:a16="http://schemas.microsoft.com/office/drawing/2014/main" id="{73C39196-68EC-7BB6-ED7F-C9D2A3133745}"/>
              </a:ext>
            </a:extLst>
          </p:cNvPr>
          <p:cNvSpPr txBox="1">
            <a:spLocks noChangeArrowheads="1"/>
          </p:cNvSpPr>
          <p:nvPr/>
        </p:nvSpPr>
        <p:spPr bwMode="auto">
          <a:xfrm>
            <a:off x="517544" y="3176812"/>
            <a:ext cx="7963720" cy="2182392"/>
          </a:xfrm>
          <a:prstGeom prst="rect">
            <a:avLst/>
          </a:prstGeom>
          <a:noFill/>
          <a:ln>
            <a:noFill/>
          </a:ln>
          <a:effectLst/>
        </p:spPr>
        <p:txBody>
          <a:bodyPr wrap="none" anchor="ctr">
            <a:spAutoFit/>
          </a:bodyPr>
          <a:lstStyle/>
          <a:p>
            <a:pPr algn="ctr" eaLnBrk="1" hangingPunct="1">
              <a:lnSpc>
                <a:spcPct val="73000"/>
              </a:lnSpc>
              <a:spcBef>
                <a:spcPct val="30000"/>
              </a:spcBef>
              <a:defRPr/>
            </a:pPr>
            <a:endParaRPr lang="en-US" altLang="en-US" sz="4800" b="1" dirty="0">
              <a:solidFill>
                <a:schemeClr val="bg1"/>
              </a:solidFill>
              <a:effectLst>
                <a:outerShdw blurRad="38100" dist="38100" dir="2700000" algn="tl">
                  <a:srgbClr val="000000"/>
                </a:outerShdw>
              </a:effectLst>
            </a:endParaRPr>
          </a:p>
          <a:p>
            <a:pPr algn="ctr" eaLnBrk="1" hangingPunct="1">
              <a:lnSpc>
                <a:spcPct val="73000"/>
              </a:lnSpc>
              <a:spcBef>
                <a:spcPct val="30000"/>
              </a:spcBef>
              <a:defRPr/>
            </a:pPr>
            <a:r>
              <a:rPr lang="en-US" altLang="en-US" sz="4800" b="1" dirty="0">
                <a:solidFill>
                  <a:schemeClr val="bg1"/>
                </a:solidFill>
                <a:effectLst>
                  <a:outerShdw blurRad="38100" dist="38100" dir="2700000" algn="tl">
                    <a:srgbClr val="000000"/>
                  </a:outerShdw>
                </a:effectLst>
              </a:rPr>
              <a:t>It’s Not </a:t>
            </a:r>
            <a:r>
              <a:rPr lang="en-US" altLang="en-US" sz="4800" b="1" i="1" dirty="0">
                <a:solidFill>
                  <a:schemeClr val="bg1"/>
                </a:solidFill>
                <a:effectLst>
                  <a:outerShdw blurRad="38100" dist="38100" dir="2700000" algn="tl">
                    <a:srgbClr val="000000"/>
                  </a:outerShdw>
                </a:effectLst>
              </a:rPr>
              <a:t>Just                            </a:t>
            </a:r>
            <a:r>
              <a:rPr lang="en-US" altLang="en-US" sz="4800" b="1" dirty="0">
                <a:solidFill>
                  <a:schemeClr val="bg1"/>
                </a:solidFill>
                <a:effectLst>
                  <a:outerShdw blurRad="38100" dist="38100" dir="2700000" algn="tl">
                    <a:srgbClr val="000000"/>
                  </a:outerShdw>
                </a:effectLst>
              </a:rPr>
              <a:t> </a:t>
            </a:r>
          </a:p>
          <a:p>
            <a:pPr algn="ctr" eaLnBrk="1" hangingPunct="1">
              <a:lnSpc>
                <a:spcPct val="73000"/>
              </a:lnSpc>
              <a:spcBef>
                <a:spcPct val="30000"/>
              </a:spcBef>
              <a:defRPr/>
            </a:pPr>
            <a:r>
              <a:rPr lang="en-US" altLang="en-US" sz="4800" b="1" dirty="0">
                <a:solidFill>
                  <a:schemeClr val="bg1"/>
                </a:solidFill>
                <a:effectLst>
                  <a:outerShdw blurRad="38100" dist="38100" dir="2700000" algn="tl">
                    <a:srgbClr val="000000"/>
                  </a:outerShdw>
                </a:effectLst>
              </a:rPr>
              <a:t>   </a:t>
            </a:r>
            <a:endParaRPr lang="en-US" altLang="en-US" sz="4800" dirty="0">
              <a:solidFill>
                <a:schemeClr val="bg1"/>
              </a:solidFill>
            </a:endParaRPr>
          </a:p>
        </p:txBody>
      </p:sp>
      <p:sp>
        <p:nvSpPr>
          <p:cNvPr id="37990" name="Text Box 102">
            <a:extLst>
              <a:ext uri="{FF2B5EF4-FFF2-40B4-BE49-F238E27FC236}">
                <a16:creationId xmlns:a16="http://schemas.microsoft.com/office/drawing/2014/main" id="{76AA3201-F041-9C2D-57F9-837069FB4F39}"/>
              </a:ext>
            </a:extLst>
          </p:cNvPr>
          <p:cNvSpPr txBox="1">
            <a:spLocks noChangeArrowheads="1"/>
          </p:cNvSpPr>
          <p:nvPr/>
        </p:nvSpPr>
        <p:spPr bwMode="auto">
          <a:xfrm>
            <a:off x="-146103" y="369303"/>
            <a:ext cx="8494249" cy="1253420"/>
          </a:xfrm>
          <a:prstGeom prst="rect">
            <a:avLst/>
          </a:prstGeom>
          <a:noFill/>
          <a:ln>
            <a:noFill/>
          </a:ln>
          <a:effectLst/>
        </p:spPr>
        <p:txBody>
          <a:bodyPr wrap="none" anchor="ctr">
            <a:spAutoFit/>
          </a:bodyPr>
          <a:lstStyle/>
          <a:p>
            <a:pPr algn="ctr" eaLnBrk="1" hangingPunct="1">
              <a:lnSpc>
                <a:spcPct val="60000"/>
              </a:lnSpc>
              <a:spcBef>
                <a:spcPct val="30000"/>
              </a:spcBef>
              <a:defRPr/>
            </a:pPr>
            <a:r>
              <a:rPr lang="en-US" altLang="en-US" sz="4800" b="1" dirty="0">
                <a:solidFill>
                  <a:schemeClr val="bg1"/>
                </a:solidFill>
                <a:effectLst>
                  <a:outerShdw blurRad="38100" dist="38100" dir="2700000" algn="tl">
                    <a:srgbClr val="000000"/>
                  </a:outerShdw>
                </a:effectLst>
              </a:rPr>
              <a:t>Addiction is, Fundamentally, </a:t>
            </a:r>
          </a:p>
          <a:p>
            <a:pPr algn="ctr" eaLnBrk="1" hangingPunct="1">
              <a:lnSpc>
                <a:spcPct val="60000"/>
              </a:lnSpc>
              <a:spcBef>
                <a:spcPct val="30000"/>
              </a:spcBef>
              <a:defRPr/>
            </a:pPr>
            <a:r>
              <a:rPr lang="en-US" altLang="en-US" sz="4800" b="1" dirty="0">
                <a:solidFill>
                  <a:schemeClr val="bg1"/>
                </a:solidFill>
                <a:effectLst>
                  <a:outerShdw blurRad="38100" dist="38100" dir="2700000" algn="tl">
                    <a:srgbClr val="000000"/>
                  </a:outerShdw>
                </a:effectLst>
              </a:rPr>
              <a:t>A                        </a:t>
            </a:r>
            <a:endParaRPr lang="en-US" altLang="en-US" sz="4800" i="1" dirty="0">
              <a:solidFill>
                <a:schemeClr val="bg1"/>
              </a:solidFill>
              <a:effectLst>
                <a:outerShdw blurRad="38100" dist="38100" dir="2700000" algn="tl">
                  <a:srgbClr val="FFFFFF"/>
                </a:outerShdw>
              </a:effectLst>
            </a:endParaRPr>
          </a:p>
        </p:txBody>
      </p:sp>
      <p:sp>
        <p:nvSpPr>
          <p:cNvPr id="37991" name="Line 103">
            <a:extLst>
              <a:ext uri="{FF2B5EF4-FFF2-40B4-BE49-F238E27FC236}">
                <a16:creationId xmlns:a16="http://schemas.microsoft.com/office/drawing/2014/main" id="{7FE5EB53-B0F5-BEE2-0361-7C221A81C430}"/>
              </a:ext>
            </a:extLst>
          </p:cNvPr>
          <p:cNvSpPr>
            <a:spLocks noChangeShapeType="1"/>
          </p:cNvSpPr>
          <p:nvPr/>
        </p:nvSpPr>
        <p:spPr bwMode="auto">
          <a:xfrm>
            <a:off x="2971800" y="4568323"/>
            <a:ext cx="949325"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92" name="Text Box 104">
            <a:extLst>
              <a:ext uri="{FF2B5EF4-FFF2-40B4-BE49-F238E27FC236}">
                <a16:creationId xmlns:a16="http://schemas.microsoft.com/office/drawing/2014/main" id="{555E8002-6376-EEB8-E11C-41FE70A3BB93}"/>
              </a:ext>
            </a:extLst>
          </p:cNvPr>
          <p:cNvSpPr txBox="1">
            <a:spLocks noChangeArrowheads="1"/>
          </p:cNvSpPr>
          <p:nvPr/>
        </p:nvSpPr>
        <p:spPr bwMode="auto">
          <a:xfrm>
            <a:off x="2395342" y="953108"/>
            <a:ext cx="4304383" cy="660694"/>
          </a:xfrm>
          <a:prstGeom prst="rect">
            <a:avLst/>
          </a:prstGeom>
          <a:noFill/>
          <a:ln>
            <a:noFill/>
          </a:ln>
          <a:effectLst/>
        </p:spPr>
        <p:txBody>
          <a:bodyPr wrap="none" anchor="ctr">
            <a:spAutoFit/>
          </a:bodyPr>
          <a:lstStyle/>
          <a:p>
            <a:pPr algn="ctr" eaLnBrk="1" hangingPunct="1">
              <a:lnSpc>
                <a:spcPct val="73000"/>
              </a:lnSpc>
              <a:spcBef>
                <a:spcPct val="30000"/>
              </a:spcBef>
              <a:defRPr/>
            </a:pPr>
            <a:r>
              <a:rPr lang="en-US" altLang="en-US" sz="4800" b="1" i="1" dirty="0">
                <a:solidFill>
                  <a:schemeClr val="accent1"/>
                </a:solidFill>
                <a:effectLst>
                  <a:outerShdw blurRad="38100" dist="38100" dir="2700000" algn="tl">
                    <a:srgbClr val="000000"/>
                  </a:outerShdw>
                </a:effectLst>
              </a:rPr>
              <a:t>  Brain Disease</a:t>
            </a:r>
            <a:endParaRPr lang="en-US" altLang="en-US" sz="4800" i="1" dirty="0">
              <a:solidFill>
                <a:schemeClr val="accent1"/>
              </a:solidFill>
              <a:effectLst>
                <a:outerShdw blurRad="38100" dist="38100" dir="2700000" algn="tl">
                  <a:srgbClr val="000000"/>
                </a:outerShdw>
              </a:effectLst>
            </a:endParaRPr>
          </a:p>
        </p:txBody>
      </p:sp>
      <p:sp>
        <p:nvSpPr>
          <p:cNvPr id="37993" name="Text Box 105">
            <a:extLst>
              <a:ext uri="{FF2B5EF4-FFF2-40B4-BE49-F238E27FC236}">
                <a16:creationId xmlns:a16="http://schemas.microsoft.com/office/drawing/2014/main" id="{AB3323AD-FE86-3C85-DE46-6ECF572D0994}"/>
              </a:ext>
            </a:extLst>
          </p:cNvPr>
          <p:cNvSpPr txBox="1">
            <a:spLocks noChangeArrowheads="1"/>
          </p:cNvSpPr>
          <p:nvPr/>
        </p:nvSpPr>
        <p:spPr bwMode="auto">
          <a:xfrm>
            <a:off x="3498253" y="3176812"/>
            <a:ext cx="5153975" cy="1960793"/>
          </a:xfrm>
          <a:prstGeom prst="rect">
            <a:avLst/>
          </a:prstGeom>
          <a:noFill/>
          <a:ln>
            <a:noFill/>
          </a:ln>
          <a:effectLst/>
        </p:spPr>
        <p:txBody>
          <a:bodyPr wrap="none" anchor="ctr">
            <a:spAutoFit/>
          </a:bodyPr>
          <a:lstStyle/>
          <a:p>
            <a:pPr algn="ctr" eaLnBrk="1" hangingPunct="1">
              <a:lnSpc>
                <a:spcPct val="73000"/>
              </a:lnSpc>
              <a:spcBef>
                <a:spcPct val="30000"/>
              </a:spcBef>
              <a:defRPr/>
            </a:pPr>
            <a:endParaRPr lang="en-US" altLang="en-US" sz="4800" b="1" dirty="0">
              <a:solidFill>
                <a:schemeClr val="bg1"/>
              </a:solidFill>
              <a:effectLst>
                <a:outerShdw blurRad="38100" dist="38100" dir="2700000" algn="tl">
                  <a:srgbClr val="000000"/>
                </a:outerShdw>
              </a:effectLst>
            </a:endParaRPr>
          </a:p>
          <a:p>
            <a:pPr algn="ctr" eaLnBrk="1" hangingPunct="1">
              <a:lnSpc>
                <a:spcPct val="73000"/>
              </a:lnSpc>
              <a:spcBef>
                <a:spcPct val="30000"/>
              </a:spcBef>
              <a:defRPr/>
            </a:pPr>
            <a:r>
              <a:rPr lang="en-US" altLang="en-US" sz="4800" b="1" dirty="0">
                <a:solidFill>
                  <a:schemeClr val="bg1"/>
                </a:solidFill>
                <a:effectLst>
                  <a:outerShdw blurRad="38100" dist="38100" dir="2700000" algn="tl">
                    <a:srgbClr val="000000"/>
                  </a:outerShdw>
                </a:effectLst>
              </a:rPr>
              <a:t>   A Brain Disease</a:t>
            </a:r>
            <a:br>
              <a:rPr lang="en-US" altLang="en-US" sz="4800" b="1" dirty="0">
                <a:solidFill>
                  <a:schemeClr val="bg1"/>
                </a:solidFill>
                <a:effectLst>
                  <a:outerShdw blurRad="38100" dist="38100" dir="2700000" algn="tl">
                    <a:srgbClr val="000000"/>
                  </a:outerShdw>
                </a:effectLst>
              </a:rPr>
            </a:br>
            <a:endParaRPr lang="en-US" altLang="en-US" sz="4800" dirty="0">
              <a:solidFill>
                <a:schemeClr val="bg1"/>
              </a:solidFill>
            </a:endParaRPr>
          </a:p>
        </p:txBody>
      </p:sp>
      <p:sp>
        <p:nvSpPr>
          <p:cNvPr id="37994" name="Text Box 106">
            <a:extLst>
              <a:ext uri="{FF2B5EF4-FFF2-40B4-BE49-F238E27FC236}">
                <a16:creationId xmlns:a16="http://schemas.microsoft.com/office/drawing/2014/main" id="{377E066B-11A3-7EB7-E006-555C6275C555}"/>
              </a:ext>
            </a:extLst>
          </p:cNvPr>
          <p:cNvSpPr txBox="1">
            <a:spLocks noChangeArrowheads="1"/>
          </p:cNvSpPr>
          <p:nvPr/>
        </p:nvSpPr>
        <p:spPr bwMode="auto">
          <a:xfrm>
            <a:off x="2209800" y="2305170"/>
            <a:ext cx="20313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4800" b="1" i="1" dirty="0">
                <a:solidFill>
                  <a:schemeClr val="bg1"/>
                </a:solidFill>
              </a:rPr>
              <a:t>…BUT</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4D10C97F-2B11-C1CC-519B-C60BB71B4FA9}"/>
              </a:ext>
            </a:extLst>
          </p:cNvPr>
          <p:cNvGrpSpPr>
            <a:grpSpLocks/>
          </p:cNvGrpSpPr>
          <p:nvPr/>
        </p:nvGrpSpPr>
        <p:grpSpPr bwMode="auto">
          <a:xfrm>
            <a:off x="2057400" y="319089"/>
            <a:ext cx="8105790" cy="6083299"/>
            <a:chOff x="378" y="201"/>
            <a:chExt cx="5744" cy="3832"/>
          </a:xfrm>
        </p:grpSpPr>
        <p:sp>
          <p:nvSpPr>
            <p:cNvPr id="38915" name="Text Box 3">
              <a:extLst>
                <a:ext uri="{FF2B5EF4-FFF2-40B4-BE49-F238E27FC236}">
                  <a16:creationId xmlns:a16="http://schemas.microsoft.com/office/drawing/2014/main" id="{C078DF2E-605B-02A9-5DB9-558EAD9A8709}"/>
                </a:ext>
              </a:extLst>
            </p:cNvPr>
            <p:cNvSpPr txBox="1">
              <a:spLocks noChangeArrowheads="1"/>
            </p:cNvSpPr>
            <p:nvPr/>
          </p:nvSpPr>
          <p:spPr bwMode="auto">
            <a:xfrm>
              <a:off x="2820" y="411"/>
              <a:ext cx="1226" cy="325"/>
            </a:xfrm>
            <a:prstGeom prst="rect">
              <a:avLst/>
            </a:prstGeom>
            <a:noFill/>
            <a:ln>
              <a:noFill/>
            </a:ln>
            <a:effectLst/>
          </p:spPr>
          <p:txBody>
            <a:bodyPr wrap="none" anchor="ctr">
              <a:spAutoFit/>
            </a:bodyPr>
            <a:lstStyle/>
            <a:p>
              <a:pPr eaLnBrk="1" hangingPunct="1">
                <a:lnSpc>
                  <a:spcPct val="85000"/>
                </a:lnSpc>
                <a:spcBef>
                  <a:spcPct val="30000"/>
                </a:spcBef>
                <a:defRPr/>
              </a:pPr>
              <a:r>
                <a:rPr lang="en-US" altLang="en-US" sz="3200" b="1">
                  <a:solidFill>
                    <a:srgbClr val="00FF00"/>
                  </a:solidFill>
                  <a:effectLst>
                    <a:outerShdw blurRad="38100" dist="38100" dir="2700000" algn="tl">
                      <a:srgbClr val="000000"/>
                    </a:outerShdw>
                  </a:effectLst>
                </a:rPr>
                <a:t>DRUGS</a:t>
              </a:r>
              <a:endParaRPr lang="en-US" altLang="en-US"/>
            </a:p>
          </p:txBody>
        </p:sp>
        <p:sp>
          <p:nvSpPr>
            <p:cNvPr id="38916" name="Text Box 4">
              <a:extLst>
                <a:ext uri="{FF2B5EF4-FFF2-40B4-BE49-F238E27FC236}">
                  <a16:creationId xmlns:a16="http://schemas.microsoft.com/office/drawing/2014/main" id="{62EE6A19-3A68-D123-0337-87A8C2FD9074}"/>
                </a:ext>
              </a:extLst>
            </p:cNvPr>
            <p:cNvSpPr txBox="1">
              <a:spLocks noChangeArrowheads="1"/>
            </p:cNvSpPr>
            <p:nvPr/>
          </p:nvSpPr>
          <p:spPr bwMode="auto">
            <a:xfrm>
              <a:off x="2259" y="1666"/>
              <a:ext cx="2277" cy="523"/>
            </a:xfrm>
            <a:prstGeom prst="rect">
              <a:avLst/>
            </a:prstGeom>
            <a:noFill/>
            <a:ln>
              <a:noFill/>
            </a:ln>
            <a:effectLst/>
          </p:spPr>
          <p:txBody>
            <a:bodyPr wrap="none" anchor="ctr">
              <a:spAutoFit/>
            </a:bodyPr>
            <a:lstStyle/>
            <a:p>
              <a:pPr algn="ctr" eaLnBrk="1" hangingPunct="1">
                <a:lnSpc>
                  <a:spcPct val="73000"/>
                </a:lnSpc>
                <a:spcBef>
                  <a:spcPct val="30000"/>
                </a:spcBef>
                <a:defRPr/>
              </a:pPr>
              <a:r>
                <a:rPr lang="en-US" altLang="en-US" sz="3200" b="1">
                  <a:solidFill>
                    <a:srgbClr val="FFFF00"/>
                  </a:solidFill>
                  <a:effectLst>
                    <a:outerShdw blurRad="38100" dist="38100" dir="2700000" algn="tl">
                      <a:srgbClr val="000000"/>
                    </a:outerShdw>
                  </a:effectLst>
                </a:rPr>
                <a:t>BRAIN </a:t>
              </a:r>
              <a:br>
                <a:rPr lang="en-US" altLang="en-US" sz="3200" b="1">
                  <a:solidFill>
                    <a:srgbClr val="FFFF00"/>
                  </a:solidFill>
                  <a:effectLst>
                    <a:outerShdw blurRad="38100" dist="38100" dir="2700000" algn="tl">
                      <a:srgbClr val="000000"/>
                    </a:outerShdw>
                  </a:effectLst>
                </a:rPr>
              </a:br>
              <a:r>
                <a:rPr lang="en-US" altLang="en-US" sz="3200" b="1">
                  <a:solidFill>
                    <a:srgbClr val="FFFF00"/>
                  </a:solidFill>
                  <a:effectLst>
                    <a:outerShdw blurRad="38100" dist="38100" dir="2700000" algn="tl">
                      <a:srgbClr val="000000"/>
                    </a:outerShdw>
                  </a:effectLst>
                </a:rPr>
                <a:t>MECHANISMS</a:t>
              </a:r>
              <a:endParaRPr lang="en-US" altLang="en-US"/>
            </a:p>
          </p:txBody>
        </p:sp>
        <p:sp>
          <p:nvSpPr>
            <p:cNvPr id="38917" name="Text Box 5">
              <a:extLst>
                <a:ext uri="{FF2B5EF4-FFF2-40B4-BE49-F238E27FC236}">
                  <a16:creationId xmlns:a16="http://schemas.microsoft.com/office/drawing/2014/main" id="{5DA8D208-C32A-4D62-D7FE-E46720DA873D}"/>
                </a:ext>
              </a:extLst>
            </p:cNvPr>
            <p:cNvSpPr txBox="1">
              <a:spLocks noChangeArrowheads="1"/>
            </p:cNvSpPr>
            <p:nvPr/>
          </p:nvSpPr>
          <p:spPr bwMode="auto">
            <a:xfrm>
              <a:off x="2537" y="2814"/>
              <a:ext cx="1719" cy="325"/>
            </a:xfrm>
            <a:prstGeom prst="rect">
              <a:avLst/>
            </a:prstGeom>
            <a:noFill/>
            <a:ln>
              <a:noFill/>
            </a:ln>
            <a:effectLst/>
          </p:spPr>
          <p:txBody>
            <a:bodyPr wrap="none" anchor="ctr">
              <a:spAutoFit/>
            </a:bodyPr>
            <a:lstStyle/>
            <a:p>
              <a:pPr algn="ctr" eaLnBrk="1" hangingPunct="1">
                <a:lnSpc>
                  <a:spcPct val="85000"/>
                </a:lnSpc>
                <a:spcBef>
                  <a:spcPct val="30000"/>
                </a:spcBef>
                <a:defRPr/>
              </a:pPr>
              <a:r>
                <a:rPr lang="en-US" altLang="en-US" sz="3200" b="1">
                  <a:solidFill>
                    <a:srgbClr val="FF0080"/>
                  </a:solidFill>
                  <a:effectLst>
                    <a:outerShdw blurRad="38100" dist="38100" dir="2700000" algn="tl">
                      <a:srgbClr val="000000"/>
                    </a:outerShdw>
                  </a:effectLst>
                </a:rPr>
                <a:t>BEHAVIOR</a:t>
              </a:r>
              <a:endParaRPr lang="en-US" altLang="en-US"/>
            </a:p>
          </p:txBody>
        </p:sp>
        <p:sp>
          <p:nvSpPr>
            <p:cNvPr id="38918" name="Text Box 6">
              <a:extLst>
                <a:ext uri="{FF2B5EF4-FFF2-40B4-BE49-F238E27FC236}">
                  <a16:creationId xmlns:a16="http://schemas.microsoft.com/office/drawing/2014/main" id="{F1CC60BE-BB95-E3CB-0F45-D43E0A979841}"/>
                </a:ext>
              </a:extLst>
            </p:cNvPr>
            <p:cNvSpPr txBox="1">
              <a:spLocks noChangeArrowheads="1"/>
            </p:cNvSpPr>
            <p:nvPr/>
          </p:nvSpPr>
          <p:spPr bwMode="auto">
            <a:xfrm>
              <a:off x="2182" y="3708"/>
              <a:ext cx="2483" cy="325"/>
            </a:xfrm>
            <a:prstGeom prst="rect">
              <a:avLst/>
            </a:prstGeom>
            <a:noFill/>
            <a:ln>
              <a:noFill/>
            </a:ln>
            <a:effectLst/>
          </p:spPr>
          <p:txBody>
            <a:bodyPr wrap="none" anchor="ctr">
              <a:spAutoFit/>
            </a:bodyPr>
            <a:lstStyle/>
            <a:p>
              <a:pPr algn="ctr" eaLnBrk="1" hangingPunct="1">
                <a:lnSpc>
                  <a:spcPct val="85000"/>
                </a:lnSpc>
                <a:spcBef>
                  <a:spcPct val="30000"/>
                </a:spcBef>
                <a:defRPr/>
              </a:pPr>
              <a:r>
                <a:rPr lang="en-US" altLang="en-US" sz="3200" b="1">
                  <a:solidFill>
                    <a:srgbClr val="00FFFF"/>
                  </a:solidFill>
                  <a:effectLst>
                    <a:outerShdw blurRad="38100" dist="38100" dir="2700000" algn="tl">
                      <a:srgbClr val="000000"/>
                    </a:outerShdw>
                  </a:effectLst>
                </a:rPr>
                <a:t>ENVIRONMENT</a:t>
              </a:r>
              <a:endParaRPr lang="en-US" altLang="en-US"/>
            </a:p>
          </p:txBody>
        </p:sp>
        <p:sp>
          <p:nvSpPr>
            <p:cNvPr id="38919" name="Text Box 7">
              <a:extLst>
                <a:ext uri="{FF2B5EF4-FFF2-40B4-BE49-F238E27FC236}">
                  <a16:creationId xmlns:a16="http://schemas.microsoft.com/office/drawing/2014/main" id="{D36BF0F8-D4B9-82D2-29F1-13C16A766E7F}"/>
                </a:ext>
              </a:extLst>
            </p:cNvPr>
            <p:cNvSpPr txBox="1">
              <a:spLocks noChangeArrowheads="1"/>
            </p:cNvSpPr>
            <p:nvPr/>
          </p:nvSpPr>
          <p:spPr bwMode="auto">
            <a:xfrm>
              <a:off x="973" y="217"/>
              <a:ext cx="1439" cy="241"/>
            </a:xfrm>
            <a:prstGeom prst="rect">
              <a:avLst/>
            </a:prstGeom>
            <a:noFill/>
            <a:ln>
              <a:noFill/>
            </a:ln>
            <a:effectLst/>
          </p:spPr>
          <p:txBody>
            <a:bodyPr wrap="none" anchor="ctr">
              <a:spAutoFit/>
            </a:bodyPr>
            <a:lstStyle/>
            <a:p>
              <a:pPr eaLnBrk="1" hangingPunct="1">
                <a:lnSpc>
                  <a:spcPct val="85000"/>
                </a:lnSpc>
                <a:spcBef>
                  <a:spcPct val="30000"/>
                </a:spcBef>
                <a:defRPr/>
              </a:pPr>
              <a:r>
                <a:rPr lang="en-US" altLang="en-US" sz="2200" b="1">
                  <a:solidFill>
                    <a:srgbClr val="00FF00"/>
                  </a:solidFill>
                  <a:effectLst>
                    <a:outerShdw blurRad="38100" dist="38100" dir="2700000" algn="tl">
                      <a:srgbClr val="000000"/>
                    </a:outerShdw>
                  </a:effectLst>
                </a:rPr>
                <a:t>HISTORICAL</a:t>
              </a:r>
              <a:endParaRPr lang="en-US" altLang="en-US"/>
            </a:p>
          </p:txBody>
        </p:sp>
        <p:sp>
          <p:nvSpPr>
            <p:cNvPr id="38920" name="Text Box 8">
              <a:extLst>
                <a:ext uri="{FF2B5EF4-FFF2-40B4-BE49-F238E27FC236}">
                  <a16:creationId xmlns:a16="http://schemas.microsoft.com/office/drawing/2014/main" id="{651AE3DC-D972-2698-A67D-6FA16440B84D}"/>
                </a:ext>
              </a:extLst>
            </p:cNvPr>
            <p:cNvSpPr txBox="1">
              <a:spLocks noChangeArrowheads="1"/>
            </p:cNvSpPr>
            <p:nvPr/>
          </p:nvSpPr>
          <p:spPr bwMode="auto">
            <a:xfrm>
              <a:off x="378" y="1033"/>
              <a:ext cx="2010" cy="241"/>
            </a:xfrm>
            <a:prstGeom prst="rect">
              <a:avLst/>
            </a:prstGeom>
            <a:noFill/>
            <a:ln>
              <a:noFill/>
            </a:ln>
            <a:effectLst/>
          </p:spPr>
          <p:txBody>
            <a:bodyPr wrap="none" anchor="ctr">
              <a:spAutoFit/>
            </a:bodyPr>
            <a:lstStyle/>
            <a:p>
              <a:pPr eaLnBrk="1" hangingPunct="1">
                <a:lnSpc>
                  <a:spcPct val="85000"/>
                </a:lnSpc>
                <a:spcBef>
                  <a:spcPct val="30000"/>
                </a:spcBef>
                <a:defRPr/>
              </a:pPr>
              <a:r>
                <a:rPr lang="en-US" altLang="en-US" sz="2200" b="1">
                  <a:solidFill>
                    <a:srgbClr val="00FF00"/>
                  </a:solidFill>
                  <a:effectLst>
                    <a:outerShdw blurRad="38100" dist="38100" dir="2700000" algn="tl">
                      <a:srgbClr val="000000"/>
                    </a:outerShdw>
                  </a:effectLst>
                </a:rPr>
                <a:t>ENVIRONMENTAL</a:t>
              </a:r>
              <a:endParaRPr lang="en-US" altLang="en-US"/>
            </a:p>
          </p:txBody>
        </p:sp>
        <p:sp>
          <p:nvSpPr>
            <p:cNvPr id="38921" name="Text Box 9">
              <a:extLst>
                <a:ext uri="{FF2B5EF4-FFF2-40B4-BE49-F238E27FC236}">
                  <a16:creationId xmlns:a16="http://schemas.microsoft.com/office/drawing/2014/main" id="{D21401F6-DED0-13AC-8475-3FA169BFE973}"/>
                </a:ext>
              </a:extLst>
            </p:cNvPr>
            <p:cNvSpPr txBox="1">
              <a:spLocks noChangeArrowheads="1"/>
            </p:cNvSpPr>
            <p:nvPr/>
          </p:nvSpPr>
          <p:spPr bwMode="auto">
            <a:xfrm>
              <a:off x="973" y="391"/>
              <a:ext cx="1303" cy="455"/>
            </a:xfrm>
            <a:prstGeom prst="rect">
              <a:avLst/>
            </a:prstGeom>
            <a:noFill/>
            <a:ln>
              <a:noFill/>
            </a:ln>
            <a:effectLst/>
          </p:spPr>
          <p:txBody>
            <a:bodyPr wrap="none" anchor="ctr">
              <a:spAutoFit/>
            </a:bodyPr>
            <a:lstStyle/>
            <a:p>
              <a:pPr eaLnBrk="1" hangingPunct="1">
                <a:lnSpc>
                  <a:spcPct val="85000"/>
                </a:lnSpc>
                <a:spcBef>
                  <a:spcPct val="30000"/>
                </a:spcBef>
                <a:defRPr/>
              </a:pPr>
              <a:r>
                <a:rPr lang="en-US" altLang="en-US" sz="1600" b="1" dirty="0">
                  <a:solidFill>
                    <a:srgbClr val="00FF00"/>
                  </a:solidFill>
                  <a:effectLst>
                    <a:outerShdw blurRad="38100" dist="38100" dir="2700000" algn="tl">
                      <a:srgbClr val="000000"/>
                    </a:outerShdw>
                  </a:effectLst>
                </a:rPr>
                <a:t>- previous history</a:t>
              </a:r>
              <a:br>
                <a:rPr lang="en-US" altLang="en-US" sz="1600" b="1" dirty="0">
                  <a:solidFill>
                    <a:srgbClr val="00FF00"/>
                  </a:solidFill>
                  <a:effectLst>
                    <a:outerShdw blurRad="38100" dist="38100" dir="2700000" algn="tl">
                      <a:srgbClr val="000000"/>
                    </a:outerShdw>
                  </a:effectLst>
                </a:rPr>
              </a:br>
              <a:r>
                <a:rPr lang="en-US" altLang="en-US" sz="1600" b="1" dirty="0">
                  <a:solidFill>
                    <a:srgbClr val="00FF00"/>
                  </a:solidFill>
                  <a:effectLst>
                    <a:outerShdw blurRad="38100" dist="38100" dir="2700000" algn="tl">
                      <a:srgbClr val="000000"/>
                    </a:outerShdw>
                  </a:effectLst>
                </a:rPr>
                <a:t>- expectation</a:t>
              </a:r>
              <a:br>
                <a:rPr lang="en-US" altLang="en-US" sz="1600" b="1" dirty="0">
                  <a:solidFill>
                    <a:srgbClr val="00FF00"/>
                  </a:solidFill>
                  <a:effectLst>
                    <a:outerShdw blurRad="38100" dist="38100" dir="2700000" algn="tl">
                      <a:srgbClr val="000000"/>
                    </a:outerShdw>
                  </a:effectLst>
                </a:rPr>
              </a:br>
              <a:r>
                <a:rPr lang="en-US" altLang="en-US" sz="1600" b="1" dirty="0">
                  <a:solidFill>
                    <a:srgbClr val="00FF00"/>
                  </a:solidFill>
                  <a:effectLst>
                    <a:outerShdw blurRad="38100" dist="38100" dir="2700000" algn="tl">
                      <a:srgbClr val="000000"/>
                    </a:outerShdw>
                  </a:effectLst>
                </a:rPr>
                <a:t>- learning</a:t>
              </a:r>
              <a:endParaRPr lang="en-US" altLang="en-US" dirty="0"/>
            </a:p>
          </p:txBody>
        </p:sp>
        <p:sp>
          <p:nvSpPr>
            <p:cNvPr id="38922" name="Text Box 10">
              <a:extLst>
                <a:ext uri="{FF2B5EF4-FFF2-40B4-BE49-F238E27FC236}">
                  <a16:creationId xmlns:a16="http://schemas.microsoft.com/office/drawing/2014/main" id="{CF298402-83C5-EF27-CFD5-17DE40E64C9A}"/>
                </a:ext>
              </a:extLst>
            </p:cNvPr>
            <p:cNvSpPr txBox="1">
              <a:spLocks noChangeArrowheads="1"/>
            </p:cNvSpPr>
            <p:nvPr/>
          </p:nvSpPr>
          <p:spPr bwMode="auto">
            <a:xfrm>
              <a:off x="378" y="1203"/>
              <a:ext cx="1530" cy="455"/>
            </a:xfrm>
            <a:prstGeom prst="rect">
              <a:avLst/>
            </a:prstGeom>
            <a:noFill/>
            <a:ln>
              <a:noFill/>
            </a:ln>
            <a:effectLst/>
          </p:spPr>
          <p:txBody>
            <a:bodyPr wrap="none" anchor="ctr">
              <a:spAutoFit/>
            </a:bodyPr>
            <a:lstStyle/>
            <a:p>
              <a:pPr eaLnBrk="1" hangingPunct="1">
                <a:lnSpc>
                  <a:spcPct val="85000"/>
                </a:lnSpc>
                <a:spcBef>
                  <a:spcPct val="30000"/>
                </a:spcBef>
                <a:defRPr/>
              </a:pPr>
              <a:r>
                <a:rPr lang="en-US" altLang="en-US" sz="1600" b="1">
                  <a:solidFill>
                    <a:srgbClr val="00FF00"/>
                  </a:solidFill>
                  <a:effectLst>
                    <a:outerShdw blurRad="38100" dist="38100" dir="2700000" algn="tl">
                      <a:srgbClr val="000000"/>
                    </a:outerShdw>
                  </a:effectLst>
                </a:rPr>
                <a:t>- social interactions</a:t>
              </a:r>
              <a:br>
                <a:rPr lang="en-US" altLang="en-US" sz="1600" b="1">
                  <a:solidFill>
                    <a:srgbClr val="00FF00"/>
                  </a:solidFill>
                  <a:effectLst>
                    <a:outerShdw blurRad="38100" dist="38100" dir="2700000" algn="tl">
                      <a:srgbClr val="000000"/>
                    </a:outerShdw>
                  </a:effectLst>
                </a:rPr>
              </a:br>
              <a:r>
                <a:rPr lang="en-US" altLang="en-US" sz="1600" b="1">
                  <a:solidFill>
                    <a:srgbClr val="00FF00"/>
                  </a:solidFill>
                  <a:effectLst>
                    <a:outerShdw blurRad="38100" dist="38100" dir="2700000" algn="tl">
                      <a:srgbClr val="000000"/>
                    </a:outerShdw>
                  </a:effectLst>
                </a:rPr>
                <a:t>- stress</a:t>
              </a:r>
              <a:br>
                <a:rPr lang="en-US" altLang="en-US" sz="1600" b="1">
                  <a:solidFill>
                    <a:srgbClr val="00FF00"/>
                  </a:solidFill>
                  <a:effectLst>
                    <a:outerShdw blurRad="38100" dist="38100" dir="2700000" algn="tl">
                      <a:srgbClr val="000000"/>
                    </a:outerShdw>
                  </a:effectLst>
                </a:rPr>
              </a:br>
              <a:r>
                <a:rPr lang="en-US" altLang="en-US" sz="1600" b="1">
                  <a:solidFill>
                    <a:srgbClr val="00FF00"/>
                  </a:solidFill>
                  <a:effectLst>
                    <a:outerShdw blurRad="38100" dist="38100" dir="2700000" algn="tl">
                      <a:srgbClr val="000000"/>
                    </a:outerShdw>
                  </a:effectLst>
                </a:rPr>
                <a:t>- conditioned stimuli</a:t>
              </a:r>
              <a:endParaRPr lang="en-US" altLang="en-US"/>
            </a:p>
          </p:txBody>
        </p:sp>
        <p:sp>
          <p:nvSpPr>
            <p:cNvPr id="38923" name="Text Box 11">
              <a:extLst>
                <a:ext uri="{FF2B5EF4-FFF2-40B4-BE49-F238E27FC236}">
                  <a16:creationId xmlns:a16="http://schemas.microsoft.com/office/drawing/2014/main" id="{34B83435-6254-BDF8-15C3-FC06C5C051F5}"/>
                </a:ext>
              </a:extLst>
            </p:cNvPr>
            <p:cNvSpPr txBox="1">
              <a:spLocks noChangeArrowheads="1"/>
            </p:cNvSpPr>
            <p:nvPr/>
          </p:nvSpPr>
          <p:spPr bwMode="auto">
            <a:xfrm>
              <a:off x="4475" y="373"/>
              <a:ext cx="1417" cy="587"/>
            </a:xfrm>
            <a:prstGeom prst="rect">
              <a:avLst/>
            </a:prstGeom>
            <a:noFill/>
            <a:ln>
              <a:noFill/>
            </a:ln>
            <a:effectLst/>
          </p:spPr>
          <p:txBody>
            <a:bodyPr wrap="none" anchor="ctr">
              <a:spAutoFit/>
            </a:bodyPr>
            <a:lstStyle/>
            <a:p>
              <a:pPr eaLnBrk="1" hangingPunct="1">
                <a:lnSpc>
                  <a:spcPct val="85000"/>
                </a:lnSpc>
                <a:spcBef>
                  <a:spcPct val="30000"/>
                </a:spcBef>
                <a:defRPr/>
              </a:pPr>
              <a:r>
                <a:rPr lang="en-US" altLang="en-US" sz="1600" b="1">
                  <a:solidFill>
                    <a:srgbClr val="00FF00"/>
                  </a:solidFill>
                  <a:effectLst>
                    <a:outerShdw blurRad="38100" dist="38100" dir="2700000" algn="tl">
                      <a:srgbClr val="000000"/>
                    </a:outerShdw>
                  </a:effectLst>
                </a:rPr>
                <a:t>- genetics</a:t>
              </a:r>
              <a:br>
                <a:rPr lang="en-US" altLang="en-US" sz="1600" b="1">
                  <a:solidFill>
                    <a:srgbClr val="00FF00"/>
                  </a:solidFill>
                  <a:effectLst>
                    <a:outerShdw blurRad="38100" dist="38100" dir="2700000" algn="tl">
                      <a:srgbClr val="000000"/>
                    </a:outerShdw>
                  </a:effectLst>
                </a:rPr>
              </a:br>
              <a:r>
                <a:rPr lang="en-US" altLang="en-US" sz="1600" b="1">
                  <a:solidFill>
                    <a:srgbClr val="00FF00"/>
                  </a:solidFill>
                  <a:effectLst>
                    <a:outerShdw blurRad="38100" dist="38100" dir="2700000" algn="tl">
                      <a:srgbClr val="000000"/>
                    </a:outerShdw>
                  </a:effectLst>
                </a:rPr>
                <a:t>- circadian rhythms</a:t>
              </a:r>
              <a:br>
                <a:rPr lang="en-US" altLang="en-US" sz="1600" b="1">
                  <a:solidFill>
                    <a:srgbClr val="00FF00"/>
                  </a:solidFill>
                  <a:effectLst>
                    <a:outerShdw blurRad="38100" dist="38100" dir="2700000" algn="tl">
                      <a:srgbClr val="000000"/>
                    </a:outerShdw>
                  </a:effectLst>
                </a:rPr>
              </a:br>
              <a:r>
                <a:rPr lang="en-US" altLang="en-US" sz="1600" b="1">
                  <a:solidFill>
                    <a:srgbClr val="00FF00"/>
                  </a:solidFill>
                  <a:effectLst>
                    <a:outerShdw blurRad="38100" dist="38100" dir="2700000" algn="tl">
                      <a:srgbClr val="000000"/>
                    </a:outerShdw>
                  </a:effectLst>
                </a:rPr>
                <a:t>- disease states</a:t>
              </a:r>
              <a:br>
                <a:rPr lang="en-US" altLang="en-US" sz="1600" b="1">
                  <a:solidFill>
                    <a:srgbClr val="00FF00"/>
                  </a:solidFill>
                  <a:effectLst>
                    <a:outerShdw blurRad="38100" dist="38100" dir="2700000" algn="tl">
                      <a:srgbClr val="000000"/>
                    </a:outerShdw>
                  </a:effectLst>
                </a:rPr>
              </a:br>
              <a:r>
                <a:rPr lang="en-US" altLang="en-US" sz="1600" b="1">
                  <a:solidFill>
                    <a:srgbClr val="00FF00"/>
                  </a:solidFill>
                  <a:effectLst>
                    <a:outerShdw blurRad="38100" dist="38100" dir="2700000" algn="tl">
                      <a:srgbClr val="000000"/>
                    </a:outerShdw>
                  </a:effectLst>
                </a:rPr>
                <a:t>- gender</a:t>
              </a:r>
              <a:endParaRPr lang="en-US" altLang="en-US"/>
            </a:p>
          </p:txBody>
        </p:sp>
        <p:grpSp>
          <p:nvGrpSpPr>
            <p:cNvPr id="12300" name="Group 12">
              <a:extLst>
                <a:ext uri="{FF2B5EF4-FFF2-40B4-BE49-F238E27FC236}">
                  <a16:creationId xmlns:a16="http://schemas.microsoft.com/office/drawing/2014/main" id="{573CA0B8-7372-72BF-B361-F95F7EC3BB01}"/>
                </a:ext>
              </a:extLst>
            </p:cNvPr>
            <p:cNvGrpSpPr>
              <a:grpSpLocks/>
            </p:cNvGrpSpPr>
            <p:nvPr/>
          </p:nvGrpSpPr>
          <p:grpSpPr bwMode="auto">
            <a:xfrm>
              <a:off x="3281" y="781"/>
              <a:ext cx="270" cy="698"/>
              <a:chOff x="2917" y="781"/>
              <a:chExt cx="240" cy="698"/>
            </a:xfrm>
          </p:grpSpPr>
          <p:sp>
            <p:nvSpPr>
              <p:cNvPr id="12337" name="Rectangle 13">
                <a:extLst>
                  <a:ext uri="{FF2B5EF4-FFF2-40B4-BE49-F238E27FC236}">
                    <a16:creationId xmlns:a16="http://schemas.microsoft.com/office/drawing/2014/main" id="{80F39363-12D4-C837-AF48-6E5078B2D52A}"/>
                  </a:ext>
                </a:extLst>
              </p:cNvPr>
              <p:cNvSpPr>
                <a:spLocks noChangeArrowheads="1"/>
              </p:cNvSpPr>
              <p:nvPr/>
            </p:nvSpPr>
            <p:spPr bwMode="auto">
              <a:xfrm flipV="1">
                <a:off x="3001" y="781"/>
                <a:ext cx="71" cy="521"/>
              </a:xfrm>
              <a:prstGeom prst="rect">
                <a:avLst/>
              </a:prstGeom>
              <a:gradFill rotWithShape="0">
                <a:gsLst>
                  <a:gs pos="0">
                    <a:srgbClr val="00FF00"/>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38" name="Freeform 14">
                <a:extLst>
                  <a:ext uri="{FF2B5EF4-FFF2-40B4-BE49-F238E27FC236}">
                    <a16:creationId xmlns:a16="http://schemas.microsoft.com/office/drawing/2014/main" id="{E1EDE2C6-D742-253D-326F-5F87F881A680}"/>
                  </a:ext>
                </a:extLst>
              </p:cNvPr>
              <p:cNvSpPr>
                <a:spLocks/>
              </p:cNvSpPr>
              <p:nvPr/>
            </p:nvSpPr>
            <p:spPr bwMode="auto">
              <a:xfrm>
                <a:off x="2917" y="1271"/>
                <a:ext cx="240" cy="208"/>
              </a:xfrm>
              <a:custGeom>
                <a:avLst/>
                <a:gdLst>
                  <a:gd name="T0" fmla="*/ 0 w 240"/>
                  <a:gd name="T1" fmla="*/ 0 h 208"/>
                  <a:gd name="T2" fmla="*/ 119 w 240"/>
                  <a:gd name="T3" fmla="*/ 207 h 208"/>
                  <a:gd name="T4" fmla="*/ 239 w 240"/>
                  <a:gd name="T5" fmla="*/ 0 h 208"/>
                  <a:gd name="T6" fmla="*/ 0 w 240"/>
                  <a:gd name="T7" fmla="*/ 0 h 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208">
                    <a:moveTo>
                      <a:pt x="0" y="0"/>
                    </a:moveTo>
                    <a:lnTo>
                      <a:pt x="119" y="207"/>
                    </a:lnTo>
                    <a:lnTo>
                      <a:pt x="239" y="0"/>
                    </a:lnTo>
                    <a:lnTo>
                      <a:pt x="0" y="0"/>
                    </a:lnTo>
                  </a:path>
                </a:pathLst>
              </a:cu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301" name="Rectangle 15">
              <a:extLst>
                <a:ext uri="{FF2B5EF4-FFF2-40B4-BE49-F238E27FC236}">
                  <a16:creationId xmlns:a16="http://schemas.microsoft.com/office/drawing/2014/main" id="{764F4839-589C-4934-D918-CD147E8C6D5D}"/>
                </a:ext>
              </a:extLst>
            </p:cNvPr>
            <p:cNvSpPr>
              <a:spLocks noChangeArrowheads="1"/>
            </p:cNvSpPr>
            <p:nvPr/>
          </p:nvSpPr>
          <p:spPr bwMode="auto">
            <a:xfrm flipV="1">
              <a:off x="4417" y="2958"/>
              <a:ext cx="969" cy="74"/>
            </a:xfrm>
            <a:prstGeom prst="rect">
              <a:avLst/>
            </a:prstGeom>
            <a:solidFill>
              <a:srgbClr val="FF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02" name="Rectangle 16">
              <a:extLst>
                <a:ext uri="{FF2B5EF4-FFF2-40B4-BE49-F238E27FC236}">
                  <a16:creationId xmlns:a16="http://schemas.microsoft.com/office/drawing/2014/main" id="{7ACC1EFB-F976-B2FF-9AD6-A665B4751E2A}"/>
                </a:ext>
              </a:extLst>
            </p:cNvPr>
            <p:cNvSpPr>
              <a:spLocks noChangeArrowheads="1"/>
            </p:cNvSpPr>
            <p:nvPr/>
          </p:nvSpPr>
          <p:spPr bwMode="auto">
            <a:xfrm flipV="1">
              <a:off x="5310" y="2021"/>
              <a:ext cx="76" cy="972"/>
            </a:xfrm>
            <a:prstGeom prst="rect">
              <a:avLst/>
            </a:prstGeom>
            <a:gradFill rotWithShape="0">
              <a:gsLst>
                <a:gs pos="0">
                  <a:srgbClr val="FFFF00"/>
                </a:gs>
                <a:gs pos="100000">
                  <a:srgbClr val="FF008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03" name="Rectangle 17">
              <a:extLst>
                <a:ext uri="{FF2B5EF4-FFF2-40B4-BE49-F238E27FC236}">
                  <a16:creationId xmlns:a16="http://schemas.microsoft.com/office/drawing/2014/main" id="{42A1A1EF-9F12-6C82-2E8B-B43D8EFDBE99}"/>
                </a:ext>
              </a:extLst>
            </p:cNvPr>
            <p:cNvSpPr>
              <a:spLocks noChangeArrowheads="1"/>
            </p:cNvSpPr>
            <p:nvPr/>
          </p:nvSpPr>
          <p:spPr bwMode="auto">
            <a:xfrm flipV="1">
              <a:off x="4883" y="1979"/>
              <a:ext cx="503" cy="8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04" name="Freeform 18">
              <a:extLst>
                <a:ext uri="{FF2B5EF4-FFF2-40B4-BE49-F238E27FC236}">
                  <a16:creationId xmlns:a16="http://schemas.microsoft.com/office/drawing/2014/main" id="{F7E60A57-A5C2-33F4-4E49-76FF169F8830}"/>
                </a:ext>
              </a:extLst>
            </p:cNvPr>
            <p:cNvSpPr>
              <a:spLocks/>
            </p:cNvSpPr>
            <p:nvPr/>
          </p:nvSpPr>
          <p:spPr bwMode="auto">
            <a:xfrm>
              <a:off x="4739" y="1918"/>
              <a:ext cx="242" cy="210"/>
            </a:xfrm>
            <a:custGeom>
              <a:avLst/>
              <a:gdLst>
                <a:gd name="T0" fmla="*/ 375 w 215"/>
                <a:gd name="T1" fmla="*/ 0 h 210"/>
                <a:gd name="T2" fmla="*/ 0 w 215"/>
                <a:gd name="T3" fmla="*/ 109 h 210"/>
                <a:gd name="T4" fmla="*/ 386 w 215"/>
                <a:gd name="T5" fmla="*/ 209 h 210"/>
                <a:gd name="T6" fmla="*/ 375 w 215"/>
                <a:gd name="T7" fmla="*/ 0 h 2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 h="210">
                  <a:moveTo>
                    <a:pt x="208" y="0"/>
                  </a:moveTo>
                  <a:lnTo>
                    <a:pt x="0" y="109"/>
                  </a:lnTo>
                  <a:lnTo>
                    <a:pt x="214" y="209"/>
                  </a:lnTo>
                  <a:lnTo>
                    <a:pt x="208" y="0"/>
                  </a:lnTo>
                </a:path>
              </a:pathLst>
            </a:cu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5" name="Freeform 19">
              <a:extLst>
                <a:ext uri="{FF2B5EF4-FFF2-40B4-BE49-F238E27FC236}">
                  <a16:creationId xmlns:a16="http://schemas.microsoft.com/office/drawing/2014/main" id="{DE3BD9C9-225A-9E32-BECC-FFE41BCE5199}"/>
                </a:ext>
              </a:extLst>
            </p:cNvPr>
            <p:cNvSpPr>
              <a:spLocks/>
            </p:cNvSpPr>
            <p:nvPr/>
          </p:nvSpPr>
          <p:spPr bwMode="auto">
            <a:xfrm>
              <a:off x="2036" y="1314"/>
              <a:ext cx="457" cy="371"/>
            </a:xfrm>
            <a:custGeom>
              <a:avLst/>
              <a:gdLst>
                <a:gd name="T0" fmla="*/ 662 w 406"/>
                <a:gd name="T1" fmla="*/ 370 h 371"/>
                <a:gd name="T2" fmla="*/ 0 w 406"/>
                <a:gd name="T3" fmla="*/ 54 h 371"/>
                <a:gd name="T4" fmla="*/ 72 w 406"/>
                <a:gd name="T5" fmla="*/ 0 h 371"/>
                <a:gd name="T6" fmla="*/ 731 w 406"/>
                <a:gd name="T7" fmla="*/ 316 h 371"/>
                <a:gd name="T8" fmla="*/ 662 w 406"/>
                <a:gd name="T9" fmla="*/ 370 h 3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 h="371">
                  <a:moveTo>
                    <a:pt x="366" y="370"/>
                  </a:moveTo>
                  <a:lnTo>
                    <a:pt x="0" y="54"/>
                  </a:lnTo>
                  <a:lnTo>
                    <a:pt x="40" y="0"/>
                  </a:lnTo>
                  <a:lnTo>
                    <a:pt x="405" y="316"/>
                  </a:lnTo>
                  <a:lnTo>
                    <a:pt x="366" y="370"/>
                  </a:lnTo>
                </a:path>
              </a:pathLst>
            </a:custGeom>
            <a:gradFill rotWithShape="0">
              <a:gsLst>
                <a:gs pos="0">
                  <a:srgbClr val="00FF00"/>
                </a:gs>
                <a:gs pos="100000">
                  <a:srgbClr val="FFF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6" name="Rectangle 20">
              <a:extLst>
                <a:ext uri="{FF2B5EF4-FFF2-40B4-BE49-F238E27FC236}">
                  <a16:creationId xmlns:a16="http://schemas.microsoft.com/office/drawing/2014/main" id="{7B0A6A9A-46E8-465D-B63D-3F47F6B37379}"/>
                </a:ext>
              </a:extLst>
            </p:cNvPr>
            <p:cNvSpPr>
              <a:spLocks noChangeArrowheads="1"/>
            </p:cNvSpPr>
            <p:nvPr/>
          </p:nvSpPr>
          <p:spPr bwMode="auto">
            <a:xfrm rot="19129688" flipV="1">
              <a:off x="2385" y="640"/>
              <a:ext cx="75" cy="890"/>
            </a:xfrm>
            <a:prstGeom prst="rect">
              <a:avLst/>
            </a:prstGeom>
            <a:gradFill rotWithShape="0">
              <a:gsLst>
                <a:gs pos="0">
                  <a:srgbClr val="00FF00"/>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07" name="Freeform 21">
              <a:extLst>
                <a:ext uri="{FF2B5EF4-FFF2-40B4-BE49-F238E27FC236}">
                  <a16:creationId xmlns:a16="http://schemas.microsoft.com/office/drawing/2014/main" id="{E5B5F35E-A967-6C24-903A-E183EA798BB8}"/>
                </a:ext>
              </a:extLst>
            </p:cNvPr>
            <p:cNvSpPr>
              <a:spLocks/>
            </p:cNvSpPr>
            <p:nvPr/>
          </p:nvSpPr>
          <p:spPr bwMode="auto">
            <a:xfrm>
              <a:off x="3830" y="935"/>
              <a:ext cx="654" cy="498"/>
            </a:xfrm>
            <a:custGeom>
              <a:avLst/>
              <a:gdLst>
                <a:gd name="T0" fmla="*/ 87 w 581"/>
                <a:gd name="T1" fmla="*/ 497 h 498"/>
                <a:gd name="T2" fmla="*/ 1048 w 581"/>
                <a:gd name="T3" fmla="*/ 31 h 498"/>
                <a:gd name="T4" fmla="*/ 962 w 581"/>
                <a:gd name="T5" fmla="*/ 0 h 498"/>
                <a:gd name="T6" fmla="*/ 0 w 581"/>
                <a:gd name="T7" fmla="*/ 467 h 498"/>
                <a:gd name="T8" fmla="*/ 87 w 581"/>
                <a:gd name="T9" fmla="*/ 497 h 4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1" h="498">
                  <a:moveTo>
                    <a:pt x="47" y="497"/>
                  </a:moveTo>
                  <a:lnTo>
                    <a:pt x="580" y="31"/>
                  </a:lnTo>
                  <a:lnTo>
                    <a:pt x="533" y="0"/>
                  </a:lnTo>
                  <a:lnTo>
                    <a:pt x="0" y="467"/>
                  </a:lnTo>
                  <a:lnTo>
                    <a:pt x="47" y="497"/>
                  </a:lnTo>
                </a:path>
              </a:pathLst>
            </a:custGeom>
            <a:gradFill rotWithShape="0">
              <a:gsLst>
                <a:gs pos="0">
                  <a:srgbClr val="00FF00"/>
                </a:gs>
                <a:gs pos="100000">
                  <a:srgbClr val="FFF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308" name="Group 22">
              <a:extLst>
                <a:ext uri="{FF2B5EF4-FFF2-40B4-BE49-F238E27FC236}">
                  <a16:creationId xmlns:a16="http://schemas.microsoft.com/office/drawing/2014/main" id="{0E53F39E-F8EA-1268-2EAD-B65A6D3096B2}"/>
                </a:ext>
              </a:extLst>
            </p:cNvPr>
            <p:cNvGrpSpPr>
              <a:grpSpLocks/>
            </p:cNvGrpSpPr>
            <p:nvPr/>
          </p:nvGrpSpPr>
          <p:grpSpPr bwMode="auto">
            <a:xfrm>
              <a:off x="3281" y="2222"/>
              <a:ext cx="270" cy="584"/>
              <a:chOff x="2917" y="2222"/>
              <a:chExt cx="240" cy="584"/>
            </a:xfrm>
          </p:grpSpPr>
          <p:sp>
            <p:nvSpPr>
              <p:cNvPr id="12335" name="Rectangle 23">
                <a:extLst>
                  <a:ext uri="{FF2B5EF4-FFF2-40B4-BE49-F238E27FC236}">
                    <a16:creationId xmlns:a16="http://schemas.microsoft.com/office/drawing/2014/main" id="{D1F9F682-FB6E-A909-FB2F-004B89E80F67}"/>
                  </a:ext>
                </a:extLst>
              </p:cNvPr>
              <p:cNvSpPr>
                <a:spLocks noChangeArrowheads="1"/>
              </p:cNvSpPr>
              <p:nvPr/>
            </p:nvSpPr>
            <p:spPr bwMode="auto">
              <a:xfrm flipV="1">
                <a:off x="2996" y="2222"/>
                <a:ext cx="80" cy="430"/>
              </a:xfrm>
              <a:prstGeom prst="rect">
                <a:avLst/>
              </a:prstGeom>
              <a:gradFill rotWithShape="0">
                <a:gsLst>
                  <a:gs pos="0">
                    <a:srgbClr val="FFFF00"/>
                  </a:gs>
                  <a:gs pos="100000">
                    <a:srgbClr val="FF008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36" name="Freeform 24">
                <a:extLst>
                  <a:ext uri="{FF2B5EF4-FFF2-40B4-BE49-F238E27FC236}">
                    <a16:creationId xmlns:a16="http://schemas.microsoft.com/office/drawing/2014/main" id="{4B350F4F-53AE-272B-9F05-FE122C8CCB24}"/>
                  </a:ext>
                </a:extLst>
              </p:cNvPr>
              <p:cNvSpPr>
                <a:spLocks/>
              </p:cNvSpPr>
              <p:nvPr/>
            </p:nvSpPr>
            <p:spPr bwMode="auto">
              <a:xfrm>
                <a:off x="2917" y="2598"/>
                <a:ext cx="240" cy="208"/>
              </a:xfrm>
              <a:custGeom>
                <a:avLst/>
                <a:gdLst>
                  <a:gd name="T0" fmla="*/ 0 w 240"/>
                  <a:gd name="T1" fmla="*/ 0 h 208"/>
                  <a:gd name="T2" fmla="*/ 119 w 240"/>
                  <a:gd name="T3" fmla="*/ 207 h 208"/>
                  <a:gd name="T4" fmla="*/ 239 w 240"/>
                  <a:gd name="T5" fmla="*/ 0 h 208"/>
                  <a:gd name="T6" fmla="*/ 0 w 240"/>
                  <a:gd name="T7" fmla="*/ 0 h 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208">
                    <a:moveTo>
                      <a:pt x="0" y="0"/>
                    </a:moveTo>
                    <a:lnTo>
                      <a:pt x="119" y="207"/>
                    </a:lnTo>
                    <a:lnTo>
                      <a:pt x="239" y="0"/>
                    </a:lnTo>
                    <a:lnTo>
                      <a:pt x="0" y="0"/>
                    </a:lnTo>
                  </a:path>
                </a:pathLst>
              </a:custGeom>
              <a:solidFill>
                <a:srgbClr val="FF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309" name="Group 25">
              <a:extLst>
                <a:ext uri="{FF2B5EF4-FFF2-40B4-BE49-F238E27FC236}">
                  <a16:creationId xmlns:a16="http://schemas.microsoft.com/office/drawing/2014/main" id="{ED5209CC-02F7-B859-DE7C-BB97DDCFA221}"/>
                </a:ext>
              </a:extLst>
            </p:cNvPr>
            <p:cNvGrpSpPr>
              <a:grpSpLocks/>
            </p:cNvGrpSpPr>
            <p:nvPr/>
          </p:nvGrpSpPr>
          <p:grpSpPr bwMode="auto">
            <a:xfrm>
              <a:off x="2825" y="3166"/>
              <a:ext cx="270" cy="505"/>
              <a:chOff x="2511" y="3166"/>
              <a:chExt cx="240" cy="505"/>
            </a:xfrm>
          </p:grpSpPr>
          <p:sp>
            <p:nvSpPr>
              <p:cNvPr id="12333" name="Rectangle 26">
                <a:extLst>
                  <a:ext uri="{FF2B5EF4-FFF2-40B4-BE49-F238E27FC236}">
                    <a16:creationId xmlns:a16="http://schemas.microsoft.com/office/drawing/2014/main" id="{638B0363-2C2A-0F13-995B-A5360322F323}"/>
                  </a:ext>
                </a:extLst>
              </p:cNvPr>
              <p:cNvSpPr>
                <a:spLocks noChangeArrowheads="1"/>
              </p:cNvSpPr>
              <p:nvPr/>
            </p:nvSpPr>
            <p:spPr bwMode="auto">
              <a:xfrm flipV="1">
                <a:off x="2598" y="3166"/>
                <a:ext cx="65" cy="294"/>
              </a:xfrm>
              <a:prstGeom prst="rect">
                <a:avLst/>
              </a:prstGeom>
              <a:gradFill rotWithShape="0">
                <a:gsLst>
                  <a:gs pos="0">
                    <a:srgbClr val="FF0080"/>
                  </a:gs>
                  <a:gs pos="100000">
                    <a:srgbClr val="00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34" name="Freeform 27">
                <a:extLst>
                  <a:ext uri="{FF2B5EF4-FFF2-40B4-BE49-F238E27FC236}">
                    <a16:creationId xmlns:a16="http://schemas.microsoft.com/office/drawing/2014/main" id="{5FED1229-BAEB-F3DB-5E7C-856E279ABDFE}"/>
                  </a:ext>
                </a:extLst>
              </p:cNvPr>
              <p:cNvSpPr>
                <a:spLocks/>
              </p:cNvSpPr>
              <p:nvPr/>
            </p:nvSpPr>
            <p:spPr bwMode="auto">
              <a:xfrm>
                <a:off x="2511" y="3464"/>
                <a:ext cx="240" cy="207"/>
              </a:xfrm>
              <a:custGeom>
                <a:avLst/>
                <a:gdLst>
                  <a:gd name="T0" fmla="*/ 0 w 240"/>
                  <a:gd name="T1" fmla="*/ 0 h 207"/>
                  <a:gd name="T2" fmla="*/ 119 w 240"/>
                  <a:gd name="T3" fmla="*/ 206 h 207"/>
                  <a:gd name="T4" fmla="*/ 239 w 240"/>
                  <a:gd name="T5" fmla="*/ 0 h 207"/>
                  <a:gd name="T6" fmla="*/ 0 w 240"/>
                  <a:gd name="T7" fmla="*/ 0 h 2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207">
                    <a:moveTo>
                      <a:pt x="0" y="0"/>
                    </a:moveTo>
                    <a:lnTo>
                      <a:pt x="119" y="206"/>
                    </a:lnTo>
                    <a:lnTo>
                      <a:pt x="239" y="0"/>
                    </a:lnTo>
                    <a:lnTo>
                      <a:pt x="0" y="0"/>
                    </a:lnTo>
                  </a:path>
                </a:pathLst>
              </a:cu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310" name="Group 28">
              <a:extLst>
                <a:ext uri="{FF2B5EF4-FFF2-40B4-BE49-F238E27FC236}">
                  <a16:creationId xmlns:a16="http://schemas.microsoft.com/office/drawing/2014/main" id="{E506F631-D0EF-91CA-1C06-642C0BA700BC}"/>
                </a:ext>
              </a:extLst>
            </p:cNvPr>
            <p:cNvGrpSpPr>
              <a:grpSpLocks/>
            </p:cNvGrpSpPr>
            <p:nvPr/>
          </p:nvGrpSpPr>
          <p:grpSpPr bwMode="auto">
            <a:xfrm>
              <a:off x="3585" y="3166"/>
              <a:ext cx="270" cy="502"/>
              <a:chOff x="3187" y="3166"/>
              <a:chExt cx="240" cy="502"/>
            </a:xfrm>
          </p:grpSpPr>
          <p:sp>
            <p:nvSpPr>
              <p:cNvPr id="12331" name="Rectangle 29">
                <a:extLst>
                  <a:ext uri="{FF2B5EF4-FFF2-40B4-BE49-F238E27FC236}">
                    <a16:creationId xmlns:a16="http://schemas.microsoft.com/office/drawing/2014/main" id="{71D59F26-391F-C15F-5BD2-D5BF0D36361F}"/>
                  </a:ext>
                </a:extLst>
              </p:cNvPr>
              <p:cNvSpPr>
                <a:spLocks noChangeArrowheads="1"/>
              </p:cNvSpPr>
              <p:nvPr/>
            </p:nvSpPr>
            <p:spPr bwMode="auto">
              <a:xfrm flipV="1">
                <a:off x="3274" y="3375"/>
                <a:ext cx="65" cy="293"/>
              </a:xfrm>
              <a:prstGeom prst="rect">
                <a:avLst/>
              </a:prstGeom>
              <a:gradFill rotWithShape="0">
                <a:gsLst>
                  <a:gs pos="0">
                    <a:srgbClr val="FF0080"/>
                  </a:gs>
                  <a:gs pos="100000">
                    <a:srgbClr val="00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32" name="Freeform 30">
                <a:extLst>
                  <a:ext uri="{FF2B5EF4-FFF2-40B4-BE49-F238E27FC236}">
                    <a16:creationId xmlns:a16="http://schemas.microsoft.com/office/drawing/2014/main" id="{10D65611-89E2-CCB0-B34B-679AA2238D09}"/>
                  </a:ext>
                </a:extLst>
              </p:cNvPr>
              <p:cNvSpPr>
                <a:spLocks/>
              </p:cNvSpPr>
              <p:nvPr/>
            </p:nvSpPr>
            <p:spPr bwMode="auto">
              <a:xfrm>
                <a:off x="3187" y="3166"/>
                <a:ext cx="240" cy="208"/>
              </a:xfrm>
              <a:custGeom>
                <a:avLst/>
                <a:gdLst>
                  <a:gd name="T0" fmla="*/ 239 w 240"/>
                  <a:gd name="T1" fmla="*/ 207 h 208"/>
                  <a:gd name="T2" fmla="*/ 120 w 240"/>
                  <a:gd name="T3" fmla="*/ 0 h 208"/>
                  <a:gd name="T4" fmla="*/ 0 w 240"/>
                  <a:gd name="T5" fmla="*/ 207 h 208"/>
                  <a:gd name="T6" fmla="*/ 239 w 240"/>
                  <a:gd name="T7" fmla="*/ 207 h 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208">
                    <a:moveTo>
                      <a:pt x="239" y="207"/>
                    </a:moveTo>
                    <a:lnTo>
                      <a:pt x="120" y="0"/>
                    </a:lnTo>
                    <a:lnTo>
                      <a:pt x="0" y="207"/>
                    </a:lnTo>
                    <a:lnTo>
                      <a:pt x="239" y="207"/>
                    </a:lnTo>
                  </a:path>
                </a:pathLst>
              </a:custGeom>
              <a:solidFill>
                <a:srgbClr val="FF008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311" name="Rectangle 31">
              <a:extLst>
                <a:ext uri="{FF2B5EF4-FFF2-40B4-BE49-F238E27FC236}">
                  <a16:creationId xmlns:a16="http://schemas.microsoft.com/office/drawing/2014/main" id="{08F649CB-2798-87A1-9D91-693E8BE2EC37}"/>
                </a:ext>
              </a:extLst>
            </p:cNvPr>
            <p:cNvSpPr>
              <a:spLocks noChangeArrowheads="1"/>
            </p:cNvSpPr>
            <p:nvPr/>
          </p:nvSpPr>
          <p:spPr bwMode="auto">
            <a:xfrm flipV="1">
              <a:off x="4642" y="3831"/>
              <a:ext cx="1237" cy="87"/>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12" name="Rectangle 32">
              <a:extLst>
                <a:ext uri="{FF2B5EF4-FFF2-40B4-BE49-F238E27FC236}">
                  <a16:creationId xmlns:a16="http://schemas.microsoft.com/office/drawing/2014/main" id="{F971723C-C67D-BABD-B958-2B327627B975}"/>
                </a:ext>
              </a:extLst>
            </p:cNvPr>
            <p:cNvSpPr>
              <a:spLocks noChangeArrowheads="1"/>
            </p:cNvSpPr>
            <p:nvPr/>
          </p:nvSpPr>
          <p:spPr bwMode="auto">
            <a:xfrm flipV="1">
              <a:off x="5799" y="1693"/>
              <a:ext cx="80" cy="2154"/>
            </a:xfrm>
            <a:prstGeom prst="rect">
              <a:avLst/>
            </a:prstGeom>
            <a:gradFill rotWithShape="0">
              <a:gsLst>
                <a:gs pos="0">
                  <a:srgbClr val="FFFF00"/>
                </a:gs>
                <a:gs pos="100000">
                  <a:srgbClr val="00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13" name="Rectangle 33">
              <a:extLst>
                <a:ext uri="{FF2B5EF4-FFF2-40B4-BE49-F238E27FC236}">
                  <a16:creationId xmlns:a16="http://schemas.microsoft.com/office/drawing/2014/main" id="{5077DA1B-0C03-89C3-0256-66DD6337D4AF}"/>
                </a:ext>
              </a:extLst>
            </p:cNvPr>
            <p:cNvSpPr>
              <a:spLocks noChangeArrowheads="1"/>
            </p:cNvSpPr>
            <p:nvPr/>
          </p:nvSpPr>
          <p:spPr bwMode="auto">
            <a:xfrm flipV="1">
              <a:off x="4948" y="1669"/>
              <a:ext cx="931" cy="8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14" name="Rectangle 34">
              <a:extLst>
                <a:ext uri="{FF2B5EF4-FFF2-40B4-BE49-F238E27FC236}">
                  <a16:creationId xmlns:a16="http://schemas.microsoft.com/office/drawing/2014/main" id="{E1984738-3E6F-C26A-1276-A17E50784332}"/>
                </a:ext>
              </a:extLst>
            </p:cNvPr>
            <p:cNvSpPr>
              <a:spLocks noChangeArrowheads="1"/>
            </p:cNvSpPr>
            <p:nvPr/>
          </p:nvSpPr>
          <p:spPr bwMode="auto">
            <a:xfrm flipV="1">
              <a:off x="1690" y="2048"/>
              <a:ext cx="360" cy="94"/>
            </a:xfrm>
            <a:prstGeom prst="rect">
              <a:avLst/>
            </a:pr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15" name="Rectangle 35">
              <a:extLst>
                <a:ext uri="{FF2B5EF4-FFF2-40B4-BE49-F238E27FC236}">
                  <a16:creationId xmlns:a16="http://schemas.microsoft.com/office/drawing/2014/main" id="{B53C7D1F-E85B-17B8-C819-870D92FCF03D}"/>
                </a:ext>
              </a:extLst>
            </p:cNvPr>
            <p:cNvSpPr>
              <a:spLocks noChangeArrowheads="1"/>
            </p:cNvSpPr>
            <p:nvPr/>
          </p:nvSpPr>
          <p:spPr bwMode="auto">
            <a:xfrm flipV="1">
              <a:off x="1246" y="2050"/>
              <a:ext cx="359" cy="95"/>
            </a:xfrm>
            <a:prstGeom prst="rect">
              <a:avLst/>
            </a:pr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16" name="Rectangle 36">
              <a:extLst>
                <a:ext uri="{FF2B5EF4-FFF2-40B4-BE49-F238E27FC236}">
                  <a16:creationId xmlns:a16="http://schemas.microsoft.com/office/drawing/2014/main" id="{338A7F7E-DF92-BA64-8A85-DD45C7125033}"/>
                </a:ext>
              </a:extLst>
            </p:cNvPr>
            <p:cNvSpPr>
              <a:spLocks noChangeArrowheads="1"/>
            </p:cNvSpPr>
            <p:nvPr/>
          </p:nvSpPr>
          <p:spPr bwMode="auto">
            <a:xfrm flipV="1">
              <a:off x="802" y="2053"/>
              <a:ext cx="359" cy="94"/>
            </a:xfrm>
            <a:prstGeom prst="rect">
              <a:avLst/>
            </a:pr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17" name="Rectangle 37">
              <a:extLst>
                <a:ext uri="{FF2B5EF4-FFF2-40B4-BE49-F238E27FC236}">
                  <a16:creationId xmlns:a16="http://schemas.microsoft.com/office/drawing/2014/main" id="{A2F6A23B-C6C3-0063-C16F-AE4FE42BC493}"/>
                </a:ext>
              </a:extLst>
            </p:cNvPr>
            <p:cNvSpPr>
              <a:spLocks noChangeArrowheads="1"/>
            </p:cNvSpPr>
            <p:nvPr/>
          </p:nvSpPr>
          <p:spPr bwMode="auto">
            <a:xfrm rot="16200000" flipV="1">
              <a:off x="696" y="2168"/>
              <a:ext cx="319" cy="106"/>
            </a:xfrm>
            <a:prstGeom prst="rect">
              <a:avLst/>
            </a:pr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18" name="Rectangle 38">
              <a:extLst>
                <a:ext uri="{FF2B5EF4-FFF2-40B4-BE49-F238E27FC236}">
                  <a16:creationId xmlns:a16="http://schemas.microsoft.com/office/drawing/2014/main" id="{11F8B55F-7F47-E977-3A2C-61728761F3D9}"/>
                </a:ext>
              </a:extLst>
            </p:cNvPr>
            <p:cNvSpPr>
              <a:spLocks noChangeArrowheads="1"/>
            </p:cNvSpPr>
            <p:nvPr/>
          </p:nvSpPr>
          <p:spPr bwMode="auto">
            <a:xfrm rot="16200000" flipV="1">
              <a:off x="695" y="2555"/>
              <a:ext cx="320" cy="106"/>
            </a:xfrm>
            <a:prstGeom prst="rect">
              <a:avLst/>
            </a:prstGeom>
            <a:gradFill rotWithShape="0">
              <a:gsLst>
                <a:gs pos="0">
                  <a:srgbClr val="FFFF00"/>
                </a:gs>
                <a:gs pos="100000">
                  <a:srgbClr val="FF008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19" name="Rectangle 39">
              <a:extLst>
                <a:ext uri="{FF2B5EF4-FFF2-40B4-BE49-F238E27FC236}">
                  <a16:creationId xmlns:a16="http://schemas.microsoft.com/office/drawing/2014/main" id="{86AA8EFC-1D51-3146-EAE1-BACD2E9BB9D0}"/>
                </a:ext>
              </a:extLst>
            </p:cNvPr>
            <p:cNvSpPr>
              <a:spLocks noChangeArrowheads="1"/>
            </p:cNvSpPr>
            <p:nvPr/>
          </p:nvSpPr>
          <p:spPr bwMode="auto">
            <a:xfrm rot="16200000" flipV="1">
              <a:off x="695" y="2942"/>
              <a:ext cx="320" cy="106"/>
            </a:xfrm>
            <a:prstGeom prst="rect">
              <a:avLst/>
            </a:prstGeom>
            <a:solidFill>
              <a:srgbClr val="FF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20" name="Rectangle 40">
              <a:extLst>
                <a:ext uri="{FF2B5EF4-FFF2-40B4-BE49-F238E27FC236}">
                  <a16:creationId xmlns:a16="http://schemas.microsoft.com/office/drawing/2014/main" id="{6D613F30-B195-7135-679D-9F18AD5795CB}"/>
                </a:ext>
              </a:extLst>
            </p:cNvPr>
            <p:cNvSpPr>
              <a:spLocks noChangeArrowheads="1"/>
            </p:cNvSpPr>
            <p:nvPr/>
          </p:nvSpPr>
          <p:spPr bwMode="auto">
            <a:xfrm rot="16200000" flipV="1">
              <a:off x="695" y="3329"/>
              <a:ext cx="320" cy="106"/>
            </a:xfrm>
            <a:prstGeom prst="rect">
              <a:avLst/>
            </a:prstGeom>
            <a:gradFill rotWithShape="0">
              <a:gsLst>
                <a:gs pos="0">
                  <a:srgbClr val="FF0080"/>
                </a:gs>
                <a:gs pos="100000">
                  <a:srgbClr val="00FF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21" name="Rectangle 41">
              <a:extLst>
                <a:ext uri="{FF2B5EF4-FFF2-40B4-BE49-F238E27FC236}">
                  <a16:creationId xmlns:a16="http://schemas.microsoft.com/office/drawing/2014/main" id="{9FC191C7-CAFE-000A-1CFC-5BC6DAB837F8}"/>
                </a:ext>
              </a:extLst>
            </p:cNvPr>
            <p:cNvSpPr>
              <a:spLocks noChangeArrowheads="1"/>
            </p:cNvSpPr>
            <p:nvPr/>
          </p:nvSpPr>
          <p:spPr bwMode="auto">
            <a:xfrm rot="16200000" flipV="1">
              <a:off x="695" y="3712"/>
              <a:ext cx="320" cy="106"/>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22" name="Rectangle 42">
              <a:extLst>
                <a:ext uri="{FF2B5EF4-FFF2-40B4-BE49-F238E27FC236}">
                  <a16:creationId xmlns:a16="http://schemas.microsoft.com/office/drawing/2014/main" id="{8C809F62-EF6C-2C07-6365-C2CD0325CACD}"/>
                </a:ext>
              </a:extLst>
            </p:cNvPr>
            <p:cNvSpPr>
              <a:spLocks noChangeArrowheads="1"/>
            </p:cNvSpPr>
            <p:nvPr/>
          </p:nvSpPr>
          <p:spPr bwMode="auto">
            <a:xfrm flipV="1">
              <a:off x="802" y="3831"/>
              <a:ext cx="359" cy="95"/>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23" name="Rectangle 43">
              <a:extLst>
                <a:ext uri="{FF2B5EF4-FFF2-40B4-BE49-F238E27FC236}">
                  <a16:creationId xmlns:a16="http://schemas.microsoft.com/office/drawing/2014/main" id="{916FB868-1889-B6EA-AE09-B13B81606ECC}"/>
                </a:ext>
              </a:extLst>
            </p:cNvPr>
            <p:cNvSpPr>
              <a:spLocks noChangeArrowheads="1"/>
            </p:cNvSpPr>
            <p:nvPr/>
          </p:nvSpPr>
          <p:spPr bwMode="auto">
            <a:xfrm flipV="1">
              <a:off x="1241" y="3831"/>
              <a:ext cx="359" cy="95"/>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24" name="Rectangle 44">
              <a:extLst>
                <a:ext uri="{FF2B5EF4-FFF2-40B4-BE49-F238E27FC236}">
                  <a16:creationId xmlns:a16="http://schemas.microsoft.com/office/drawing/2014/main" id="{3DA8183F-24A4-3892-2288-5E50B783C1B4}"/>
                </a:ext>
              </a:extLst>
            </p:cNvPr>
            <p:cNvSpPr>
              <a:spLocks noChangeArrowheads="1"/>
            </p:cNvSpPr>
            <p:nvPr/>
          </p:nvSpPr>
          <p:spPr bwMode="auto">
            <a:xfrm flipV="1">
              <a:off x="1680" y="3831"/>
              <a:ext cx="358" cy="95"/>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12325" name="Freeform 45">
              <a:extLst>
                <a:ext uri="{FF2B5EF4-FFF2-40B4-BE49-F238E27FC236}">
                  <a16:creationId xmlns:a16="http://schemas.microsoft.com/office/drawing/2014/main" id="{F4709C49-880C-D724-74CB-BE9DAD2D2052}"/>
                </a:ext>
              </a:extLst>
            </p:cNvPr>
            <p:cNvSpPr>
              <a:spLocks/>
            </p:cNvSpPr>
            <p:nvPr/>
          </p:nvSpPr>
          <p:spPr bwMode="auto">
            <a:xfrm>
              <a:off x="4736" y="1588"/>
              <a:ext cx="233" cy="227"/>
            </a:xfrm>
            <a:custGeom>
              <a:avLst/>
              <a:gdLst>
                <a:gd name="T0" fmla="*/ 362 w 207"/>
                <a:gd name="T1" fmla="*/ 0 h 227"/>
                <a:gd name="T2" fmla="*/ 0 w 207"/>
                <a:gd name="T3" fmla="*/ 118 h 227"/>
                <a:gd name="T4" fmla="*/ 373 w 207"/>
                <a:gd name="T5" fmla="*/ 226 h 227"/>
                <a:gd name="T6" fmla="*/ 362 w 207"/>
                <a:gd name="T7" fmla="*/ 0 h 2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7" h="227">
                  <a:moveTo>
                    <a:pt x="201" y="0"/>
                  </a:moveTo>
                  <a:lnTo>
                    <a:pt x="0" y="118"/>
                  </a:lnTo>
                  <a:lnTo>
                    <a:pt x="206" y="226"/>
                  </a:lnTo>
                  <a:lnTo>
                    <a:pt x="201" y="0"/>
                  </a:lnTo>
                </a:path>
              </a:pathLst>
            </a:cu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6" name="Freeform 46">
              <a:extLst>
                <a:ext uri="{FF2B5EF4-FFF2-40B4-BE49-F238E27FC236}">
                  <a16:creationId xmlns:a16="http://schemas.microsoft.com/office/drawing/2014/main" id="{0D4C52C5-3E36-C0C8-765F-335620B40271}"/>
                </a:ext>
              </a:extLst>
            </p:cNvPr>
            <p:cNvSpPr>
              <a:spLocks/>
            </p:cNvSpPr>
            <p:nvPr/>
          </p:nvSpPr>
          <p:spPr bwMode="auto">
            <a:xfrm>
              <a:off x="3798" y="1255"/>
              <a:ext cx="253" cy="236"/>
            </a:xfrm>
            <a:custGeom>
              <a:avLst/>
              <a:gdLst>
                <a:gd name="T0" fmla="*/ 403 w 225"/>
                <a:gd name="T1" fmla="*/ 154 h 236"/>
                <a:gd name="T2" fmla="*/ 0 w 225"/>
                <a:gd name="T3" fmla="*/ 235 h 236"/>
                <a:gd name="T4" fmla="*/ 75 w 225"/>
                <a:gd name="T5" fmla="*/ 0 h 236"/>
                <a:gd name="T6" fmla="*/ 403 w 225"/>
                <a:gd name="T7" fmla="*/ 154 h 2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 h="236">
                  <a:moveTo>
                    <a:pt x="224" y="154"/>
                  </a:moveTo>
                  <a:lnTo>
                    <a:pt x="0" y="235"/>
                  </a:lnTo>
                  <a:lnTo>
                    <a:pt x="42" y="0"/>
                  </a:lnTo>
                  <a:lnTo>
                    <a:pt x="224" y="154"/>
                  </a:lnTo>
                </a:path>
              </a:pathLst>
            </a:cu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7" name="Freeform 47">
              <a:extLst>
                <a:ext uri="{FF2B5EF4-FFF2-40B4-BE49-F238E27FC236}">
                  <a16:creationId xmlns:a16="http://schemas.microsoft.com/office/drawing/2014/main" id="{015C27E7-93FC-1D73-4519-594C15C64543}"/>
                </a:ext>
              </a:extLst>
            </p:cNvPr>
            <p:cNvSpPr>
              <a:spLocks/>
            </p:cNvSpPr>
            <p:nvPr/>
          </p:nvSpPr>
          <p:spPr bwMode="auto">
            <a:xfrm>
              <a:off x="2577" y="1263"/>
              <a:ext cx="255" cy="236"/>
            </a:xfrm>
            <a:custGeom>
              <a:avLst/>
              <a:gdLst>
                <a:gd name="T0" fmla="*/ 0 w 226"/>
                <a:gd name="T1" fmla="*/ 154 h 236"/>
                <a:gd name="T2" fmla="*/ 413 w 226"/>
                <a:gd name="T3" fmla="*/ 235 h 236"/>
                <a:gd name="T4" fmla="*/ 334 w 226"/>
                <a:gd name="T5" fmla="*/ 0 h 236"/>
                <a:gd name="T6" fmla="*/ 0 w 226"/>
                <a:gd name="T7" fmla="*/ 154 h 2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 h="236">
                  <a:moveTo>
                    <a:pt x="0" y="154"/>
                  </a:moveTo>
                  <a:lnTo>
                    <a:pt x="225" y="235"/>
                  </a:lnTo>
                  <a:lnTo>
                    <a:pt x="183" y="0"/>
                  </a:lnTo>
                  <a:lnTo>
                    <a:pt x="0" y="154"/>
                  </a:lnTo>
                </a:path>
              </a:pathLst>
            </a:cu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8" name="Freeform 48">
              <a:extLst>
                <a:ext uri="{FF2B5EF4-FFF2-40B4-BE49-F238E27FC236}">
                  <a16:creationId xmlns:a16="http://schemas.microsoft.com/office/drawing/2014/main" id="{6782938E-D130-A7FE-6D93-97C9BD057BAF}"/>
                </a:ext>
              </a:extLst>
            </p:cNvPr>
            <p:cNvSpPr>
              <a:spLocks/>
            </p:cNvSpPr>
            <p:nvPr/>
          </p:nvSpPr>
          <p:spPr bwMode="auto">
            <a:xfrm>
              <a:off x="2342" y="1553"/>
              <a:ext cx="253" cy="236"/>
            </a:xfrm>
            <a:custGeom>
              <a:avLst/>
              <a:gdLst>
                <a:gd name="T0" fmla="*/ 0 w 225"/>
                <a:gd name="T1" fmla="*/ 154 h 236"/>
                <a:gd name="T2" fmla="*/ 403 w 225"/>
                <a:gd name="T3" fmla="*/ 235 h 236"/>
                <a:gd name="T4" fmla="*/ 328 w 225"/>
                <a:gd name="T5" fmla="*/ 0 h 236"/>
                <a:gd name="T6" fmla="*/ 0 w 225"/>
                <a:gd name="T7" fmla="*/ 154 h 2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 h="236">
                  <a:moveTo>
                    <a:pt x="0" y="154"/>
                  </a:moveTo>
                  <a:lnTo>
                    <a:pt x="224" y="235"/>
                  </a:lnTo>
                  <a:lnTo>
                    <a:pt x="182" y="0"/>
                  </a:lnTo>
                  <a:lnTo>
                    <a:pt x="0" y="154"/>
                  </a:lnTo>
                </a:path>
              </a:pathLst>
            </a:custGeom>
            <a:gradFill rotWithShape="0">
              <a:gsLst>
                <a:gs pos="0">
                  <a:srgbClr val="FFFF00"/>
                </a:gs>
                <a:gs pos="100000">
                  <a:srgbClr val="FFFF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9" name="Freeform 49">
              <a:extLst>
                <a:ext uri="{FF2B5EF4-FFF2-40B4-BE49-F238E27FC236}">
                  <a16:creationId xmlns:a16="http://schemas.microsoft.com/office/drawing/2014/main" id="{D6487B06-BA67-8938-325F-6FCF5F399847}"/>
                </a:ext>
              </a:extLst>
            </p:cNvPr>
            <p:cNvSpPr>
              <a:spLocks/>
            </p:cNvSpPr>
            <p:nvPr/>
          </p:nvSpPr>
          <p:spPr bwMode="auto">
            <a:xfrm>
              <a:off x="1943" y="3759"/>
              <a:ext cx="234" cy="240"/>
            </a:xfrm>
            <a:custGeom>
              <a:avLst/>
              <a:gdLst>
                <a:gd name="T0" fmla="*/ 0 w 208"/>
                <a:gd name="T1" fmla="*/ 239 h 240"/>
                <a:gd name="T2" fmla="*/ 374 w 208"/>
                <a:gd name="T3" fmla="*/ 119 h 240"/>
                <a:gd name="T4" fmla="*/ 0 w 208"/>
                <a:gd name="T5" fmla="*/ 0 h 240"/>
                <a:gd name="T6" fmla="*/ 0 w 208"/>
                <a:gd name="T7" fmla="*/ 239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8" h="240">
                  <a:moveTo>
                    <a:pt x="0" y="239"/>
                  </a:moveTo>
                  <a:lnTo>
                    <a:pt x="207" y="119"/>
                  </a:lnTo>
                  <a:lnTo>
                    <a:pt x="0" y="0"/>
                  </a:lnTo>
                  <a:lnTo>
                    <a:pt x="0" y="239"/>
                  </a:lnTo>
                </a:path>
              </a:pathLst>
            </a:custGeom>
            <a:solidFill>
              <a:srgbClr val="00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62" name="Text Box 50">
              <a:extLst>
                <a:ext uri="{FF2B5EF4-FFF2-40B4-BE49-F238E27FC236}">
                  <a16:creationId xmlns:a16="http://schemas.microsoft.com/office/drawing/2014/main" id="{ADF01119-CD6C-EC23-6C09-108C53883653}"/>
                </a:ext>
              </a:extLst>
            </p:cNvPr>
            <p:cNvSpPr txBox="1">
              <a:spLocks noChangeArrowheads="1"/>
            </p:cNvSpPr>
            <p:nvPr/>
          </p:nvSpPr>
          <p:spPr bwMode="auto">
            <a:xfrm>
              <a:off x="4249" y="201"/>
              <a:ext cx="1873" cy="241"/>
            </a:xfrm>
            <a:prstGeom prst="rect">
              <a:avLst/>
            </a:prstGeom>
            <a:noFill/>
            <a:ln>
              <a:noFill/>
            </a:ln>
            <a:effectLst/>
          </p:spPr>
          <p:txBody>
            <a:bodyPr wrap="none" anchor="ctr">
              <a:spAutoFit/>
            </a:bodyPr>
            <a:lstStyle/>
            <a:p>
              <a:pPr eaLnBrk="1" hangingPunct="1">
                <a:lnSpc>
                  <a:spcPct val="85000"/>
                </a:lnSpc>
                <a:spcBef>
                  <a:spcPct val="30000"/>
                </a:spcBef>
                <a:defRPr/>
              </a:pPr>
              <a:r>
                <a:rPr lang="en-US" altLang="en-US" sz="2200" b="1">
                  <a:solidFill>
                    <a:srgbClr val="00FF00"/>
                  </a:solidFill>
                  <a:effectLst>
                    <a:outerShdw blurRad="38100" dist="38100" dir="2700000" algn="tl">
                      <a:srgbClr val="000000"/>
                    </a:outerShdw>
                  </a:effectLst>
                </a:rPr>
                <a:t>PHYSIOLOGICAL</a:t>
              </a:r>
              <a:endParaRPr lang="en-US" altLang="en-US"/>
            </a:p>
          </p:txBody>
        </p:sp>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DB2829-DF62-6A4C-BD6E-78FAB6143E29}"/>
              </a:ext>
            </a:extLst>
          </p:cNvPr>
          <p:cNvSpPr txBox="1"/>
          <p:nvPr/>
        </p:nvSpPr>
        <p:spPr>
          <a:xfrm>
            <a:off x="2124681" y="4233539"/>
            <a:ext cx="7857519" cy="1077218"/>
          </a:xfrm>
          <a:prstGeom prst="rect">
            <a:avLst/>
          </a:prstGeom>
          <a:noFill/>
        </p:spPr>
        <p:txBody>
          <a:bodyPr wrap="square" rtlCol="0">
            <a:spAutoFit/>
          </a:bodyPr>
          <a:lstStyle/>
          <a:p>
            <a:pPr algn="ctr"/>
            <a:r>
              <a:rPr lang="en-US" sz="3200" dirty="0">
                <a:solidFill>
                  <a:schemeClr val="accent5"/>
                </a:solidFill>
              </a:rPr>
              <a:t>Questions?</a:t>
            </a:r>
            <a:br>
              <a:rPr lang="en-US" sz="3200" dirty="0">
                <a:solidFill>
                  <a:schemeClr val="accent5"/>
                </a:solidFill>
              </a:rPr>
            </a:br>
            <a:r>
              <a:rPr lang="en-US" sz="3200" dirty="0">
                <a:solidFill>
                  <a:schemeClr val="accent5"/>
                </a:solidFill>
                <a:hlinkClick r:id="rId2"/>
              </a:rPr>
              <a:t>RRAWSON@MEDNET.UCLA.EDU</a:t>
            </a:r>
            <a:r>
              <a:rPr lang="en-US" sz="3200" dirty="0">
                <a:solidFill>
                  <a:schemeClr val="accent5"/>
                </a:solidFill>
              </a:rPr>
              <a:t> </a:t>
            </a:r>
            <a:endParaRPr lang="en-US" sz="2800" dirty="0">
              <a:solidFill>
                <a:schemeClr val="accent5"/>
              </a:solidFill>
            </a:endParaRPr>
          </a:p>
        </p:txBody>
      </p:sp>
      <p:pic>
        <p:nvPicPr>
          <p:cNvPr id="6" name="Picture 8" descr="Image result for questions clear background">
            <a:extLst>
              <a:ext uri="{FF2B5EF4-FFF2-40B4-BE49-F238E27FC236}">
                <a16:creationId xmlns:a16="http://schemas.microsoft.com/office/drawing/2014/main" id="{56340413-B495-294F-90E1-11836FF133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2404" y="837738"/>
            <a:ext cx="4507191" cy="338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752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F2EB9-7FCA-37F3-68C8-8CD3443F5D70}"/>
              </a:ext>
            </a:extLst>
          </p:cNvPr>
          <p:cNvSpPr>
            <a:spLocks noGrp="1"/>
          </p:cNvSpPr>
          <p:nvPr>
            <p:ph sz="quarter" idx="13"/>
          </p:nvPr>
        </p:nvSpPr>
        <p:spPr>
          <a:xfrm>
            <a:off x="228600" y="3463159"/>
            <a:ext cx="11811000" cy="2571116"/>
          </a:xfrm>
        </p:spPr>
        <p:txBody>
          <a:bodyPr/>
          <a:lstStyle/>
          <a:p>
            <a:pPr algn="l"/>
            <a:endParaRPr lang="en-US" sz="1800" b="0" i="0" u="none" strike="noStrike" baseline="0" dirty="0">
              <a:solidFill>
                <a:srgbClr val="000000"/>
              </a:solidFill>
              <a:latin typeface="Cambria" panose="02040503050406030204" pitchFamily="18" charset="0"/>
            </a:endParaRPr>
          </a:p>
          <a:p>
            <a:pPr marL="0" indent="0" algn="ctr">
              <a:buNone/>
            </a:pPr>
            <a:r>
              <a:rPr lang="en-US" sz="1800" b="1" i="0" u="none" strike="noStrike" baseline="0" dirty="0">
                <a:solidFill>
                  <a:srgbClr val="000000"/>
                </a:solidFill>
                <a:latin typeface="Cambria" panose="02040503050406030204" pitchFamily="18" charset="0"/>
              </a:rPr>
              <a:t>Joint Hearing of the Senate Public Safety Committee and the Senate Health Committee</a:t>
            </a:r>
          </a:p>
          <a:p>
            <a:pPr marL="0" indent="0" algn="ctr">
              <a:buNone/>
            </a:pPr>
            <a:r>
              <a:rPr lang="en-US" sz="18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February 27, 2023</a:t>
            </a:r>
          </a:p>
          <a:p>
            <a:pPr marL="0" indent="0" algn="ctr">
              <a:buNone/>
            </a:pPr>
            <a:endParaRPr lang="en-US" sz="1800" b="1" dirty="0">
              <a:solidFill>
                <a:srgbClr val="000000"/>
              </a:solidFill>
              <a:latin typeface="Cambria" panose="02040503050406030204" pitchFamily="18" charset="0"/>
              <a:ea typeface="Calibri" panose="020F0502020204030204" pitchFamily="34" charset="0"/>
              <a:cs typeface="Times New Roman" panose="02020603050405020304" pitchFamily="18" charset="0"/>
            </a:endParaRPr>
          </a:p>
          <a:p>
            <a:pPr marL="0" indent="0" algn="ctr">
              <a:buNone/>
            </a:pPr>
            <a:r>
              <a:rPr lang="en-US" sz="18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Darren Urada, Ph.D.</a:t>
            </a:r>
          </a:p>
        </p:txBody>
      </p:sp>
      <p:sp>
        <p:nvSpPr>
          <p:cNvPr id="3" name="Title 2">
            <a:extLst>
              <a:ext uri="{FF2B5EF4-FFF2-40B4-BE49-F238E27FC236}">
                <a16:creationId xmlns:a16="http://schemas.microsoft.com/office/drawing/2014/main" id="{D6883FC9-FBA3-C8C9-0D3B-010811796380}"/>
              </a:ext>
            </a:extLst>
          </p:cNvPr>
          <p:cNvSpPr>
            <a:spLocks noGrp="1"/>
          </p:cNvSpPr>
          <p:nvPr>
            <p:ph type="title"/>
          </p:nvPr>
        </p:nvSpPr>
        <p:spPr>
          <a:xfrm>
            <a:off x="647700" y="1447800"/>
            <a:ext cx="10972800" cy="1409700"/>
          </a:xfrm>
        </p:spPr>
        <p:txBody>
          <a:bodyPr>
            <a:noAutofit/>
          </a:bodyPr>
          <a:lstStyle/>
          <a:p>
            <a:pPr algn="ctr"/>
            <a:r>
              <a:rPr lang="en-US" sz="3600" dirty="0">
                <a:solidFill>
                  <a:schemeClr val="bg2"/>
                </a:solidFill>
                <a:latin typeface="Arial" panose="020B0604020202020204" pitchFamily="34" charset="0"/>
                <a:cs typeface="Arial" panose="020B0604020202020204" pitchFamily="34" charset="0"/>
              </a:rPr>
              <a:t>Overview of the Opioid Crisis and Evaluation of State Programs</a:t>
            </a:r>
            <a:endParaRPr lang="en-US" sz="2800" dirty="0">
              <a:solidFill>
                <a:schemeClr val="bg2"/>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158D8DA4-17F0-5CC0-AD6F-A18E81DB6CFD}"/>
              </a:ext>
            </a:extLst>
          </p:cNvPr>
          <p:cNvSpPr>
            <a:spLocks noGrp="1"/>
          </p:cNvSpPr>
          <p:nvPr>
            <p:ph type="dt" sz="half" idx="4294967295"/>
          </p:nvPr>
        </p:nvSpPr>
        <p:spPr>
          <a:xfrm>
            <a:off x="8915400" y="6272128"/>
            <a:ext cx="2844800" cy="365125"/>
          </a:xfrm>
          <a:prstGeom prst="rect">
            <a:avLst/>
          </a:prstGeom>
        </p:spPr>
        <p:txBody>
          <a:bodyPr/>
          <a:lstStyle/>
          <a:p>
            <a:fld id="{3FE98728-8B25-A142-A87B-AACB3930A169}" type="slidenum">
              <a:rPr lang="en-US" smtClean="0"/>
              <a:t>38</a:t>
            </a:fld>
            <a:endParaRPr lang="en-US" dirty="0"/>
          </a:p>
        </p:txBody>
      </p:sp>
    </p:spTree>
    <p:extLst>
      <p:ext uri="{BB962C8B-B14F-4D97-AF65-F5344CB8AC3E}">
        <p14:creationId xmlns:p14="http://schemas.microsoft.com/office/powerpoint/2010/main" val="1155554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B79A-7D1A-D342-5967-3202C776A8E3}"/>
              </a:ext>
            </a:extLst>
          </p:cNvPr>
          <p:cNvSpPr>
            <a:spLocks noGrp="1"/>
          </p:cNvSpPr>
          <p:nvPr>
            <p:ph type="title"/>
          </p:nvPr>
        </p:nvSpPr>
        <p:spPr>
          <a:xfrm>
            <a:off x="0" y="6351"/>
            <a:ext cx="12192000" cy="673100"/>
          </a:xfrm>
        </p:spPr>
        <p:txBody>
          <a:bodyPr>
            <a:normAutofit fontScale="90000"/>
          </a:bodyPr>
          <a:lstStyle/>
          <a:p>
            <a:pPr algn="ctr"/>
            <a:r>
              <a:rPr lang="en-US" dirty="0">
                <a:solidFill>
                  <a:srgbClr val="002060"/>
                </a:solidFill>
                <a:highlight>
                  <a:srgbClr val="FFFFFF"/>
                </a:highlight>
              </a:rPr>
              <a:t>DHCS Projects UCLA is Collecting Data on</a:t>
            </a:r>
          </a:p>
        </p:txBody>
      </p:sp>
      <p:sp>
        <p:nvSpPr>
          <p:cNvPr id="3" name="Content Placeholder 2">
            <a:extLst>
              <a:ext uri="{FF2B5EF4-FFF2-40B4-BE49-F238E27FC236}">
                <a16:creationId xmlns:a16="http://schemas.microsoft.com/office/drawing/2014/main" id="{BA37E410-918D-1F7F-065C-77A90927D87A}"/>
              </a:ext>
            </a:extLst>
          </p:cNvPr>
          <p:cNvSpPr>
            <a:spLocks noGrp="1"/>
          </p:cNvSpPr>
          <p:nvPr>
            <p:ph idx="1"/>
          </p:nvPr>
        </p:nvSpPr>
        <p:spPr>
          <a:xfrm>
            <a:off x="273269" y="609600"/>
            <a:ext cx="11582400" cy="5918419"/>
          </a:xfrm>
        </p:spPr>
        <p:txBody>
          <a:bodyPr numCol="3">
            <a:noAutofit/>
          </a:bodyPr>
          <a:lstStyle/>
          <a:p>
            <a:pPr>
              <a:lnSpc>
                <a:spcPct val="100000"/>
              </a:lnSpc>
              <a:spcBef>
                <a:spcPts val="40"/>
              </a:spcBef>
            </a:pPr>
            <a:r>
              <a:rPr lang="en-US" sz="1600" dirty="0"/>
              <a:t>Addiction Treatment Starts Here Equity-Centered Community Learning Collaborative and Learning Network</a:t>
            </a:r>
          </a:p>
          <a:p>
            <a:pPr>
              <a:lnSpc>
                <a:spcPct val="100000"/>
              </a:lnSpc>
              <a:spcBef>
                <a:spcPts val="40"/>
              </a:spcBef>
            </a:pPr>
            <a:r>
              <a:rPr lang="en-US" sz="1600" dirty="0"/>
              <a:t>ATLAS Treatment Locator</a:t>
            </a:r>
          </a:p>
          <a:p>
            <a:pPr>
              <a:lnSpc>
                <a:spcPct val="100000"/>
              </a:lnSpc>
              <a:spcBef>
                <a:spcPts val="40"/>
              </a:spcBef>
            </a:pPr>
            <a:r>
              <a:rPr lang="en-US" sz="1600" dirty="0"/>
              <a:t>Behavioral Health Workforce Expansion</a:t>
            </a:r>
          </a:p>
          <a:p>
            <a:pPr>
              <a:lnSpc>
                <a:spcPct val="100000"/>
              </a:lnSpc>
              <a:spcBef>
                <a:spcPts val="40"/>
              </a:spcBef>
            </a:pPr>
            <a:r>
              <a:rPr lang="en-US" sz="1600" dirty="0"/>
              <a:t>Behavioral Health Justice Intervention Services</a:t>
            </a:r>
          </a:p>
          <a:p>
            <a:pPr>
              <a:lnSpc>
                <a:spcPct val="100000"/>
              </a:lnSpc>
              <a:spcBef>
                <a:spcPts val="40"/>
              </a:spcBef>
            </a:pPr>
            <a:r>
              <a:rPr lang="en-US" sz="1600" dirty="0"/>
              <a:t>CA Bridge Program</a:t>
            </a:r>
          </a:p>
          <a:p>
            <a:pPr>
              <a:lnSpc>
                <a:spcPct val="100000"/>
              </a:lnSpc>
              <a:spcBef>
                <a:spcPts val="40"/>
              </a:spcBef>
            </a:pPr>
            <a:r>
              <a:rPr lang="en-US" sz="1600" dirty="0"/>
              <a:t>CDPH Projects</a:t>
            </a:r>
          </a:p>
          <a:p>
            <a:pPr>
              <a:lnSpc>
                <a:spcPct val="100000"/>
              </a:lnSpc>
              <a:spcBef>
                <a:spcPts val="40"/>
              </a:spcBef>
            </a:pPr>
            <a:r>
              <a:rPr lang="en-US" sz="1600" dirty="0"/>
              <a:t>Crisis Care Mobile Units Program</a:t>
            </a:r>
          </a:p>
          <a:p>
            <a:pPr>
              <a:lnSpc>
                <a:spcPct val="100000"/>
              </a:lnSpc>
              <a:spcBef>
                <a:spcPts val="40"/>
              </a:spcBef>
            </a:pPr>
            <a:r>
              <a:rPr lang="en-US" sz="1600" dirty="0"/>
              <a:t>CA Hub &amp; Spoke System</a:t>
            </a:r>
          </a:p>
          <a:p>
            <a:pPr>
              <a:lnSpc>
                <a:spcPct val="100000"/>
              </a:lnSpc>
              <a:spcBef>
                <a:spcPts val="40"/>
              </a:spcBef>
            </a:pPr>
            <a:r>
              <a:rPr lang="en-US" sz="1600" dirty="0"/>
              <a:t>CA Overdose Prevention Network</a:t>
            </a:r>
          </a:p>
          <a:p>
            <a:pPr>
              <a:lnSpc>
                <a:spcPct val="100000"/>
              </a:lnSpc>
              <a:spcBef>
                <a:spcPts val="40"/>
              </a:spcBef>
            </a:pPr>
            <a:r>
              <a:rPr lang="en-US" sz="1600" dirty="0"/>
              <a:t>CA Substance Use Line</a:t>
            </a:r>
          </a:p>
          <a:p>
            <a:pPr>
              <a:lnSpc>
                <a:spcPct val="100000"/>
              </a:lnSpc>
              <a:spcBef>
                <a:spcPts val="40"/>
              </a:spcBef>
            </a:pPr>
            <a:r>
              <a:rPr lang="en-US" sz="1600" dirty="0"/>
              <a:t>CA Youth Opioid Response</a:t>
            </a:r>
          </a:p>
          <a:p>
            <a:pPr>
              <a:lnSpc>
                <a:spcPct val="100000"/>
              </a:lnSpc>
              <a:spcBef>
                <a:spcPts val="40"/>
              </a:spcBef>
            </a:pPr>
            <a:r>
              <a:rPr lang="en-US" sz="1600" dirty="0"/>
              <a:t>CalAIM / Drug Medi-Cal Organized Delivery System</a:t>
            </a:r>
          </a:p>
          <a:p>
            <a:pPr lvl="1">
              <a:spcBef>
                <a:spcPts val="40"/>
              </a:spcBef>
            </a:pPr>
            <a:r>
              <a:rPr lang="en-US" sz="1200" dirty="0"/>
              <a:t>Recovery Incentives Program: CA’s Contingency Management Benefit</a:t>
            </a:r>
          </a:p>
          <a:p>
            <a:pPr>
              <a:lnSpc>
                <a:spcPct val="100000"/>
              </a:lnSpc>
              <a:spcBef>
                <a:spcPts val="40"/>
              </a:spcBef>
            </a:pPr>
            <a:r>
              <a:rPr lang="en-US" sz="1600" dirty="0"/>
              <a:t>CalAIM Transformation Training for Leadership and Statewide Documentation Training</a:t>
            </a:r>
          </a:p>
          <a:p>
            <a:pPr>
              <a:lnSpc>
                <a:spcPct val="100000"/>
              </a:lnSpc>
              <a:spcBef>
                <a:spcPts val="40"/>
              </a:spcBef>
            </a:pPr>
            <a:r>
              <a:rPr lang="en-US" sz="1600" dirty="0"/>
              <a:t>DUI MAT Integration</a:t>
            </a:r>
          </a:p>
          <a:p>
            <a:pPr>
              <a:lnSpc>
                <a:spcPct val="100000"/>
              </a:lnSpc>
              <a:spcBef>
                <a:spcPts val="40"/>
              </a:spcBef>
            </a:pPr>
            <a:r>
              <a:rPr lang="en-US" sz="1600" dirty="0"/>
              <a:t>First Episode Psychosis Coordinated Specialty Care Learning Collaboratives</a:t>
            </a:r>
          </a:p>
          <a:p>
            <a:pPr>
              <a:lnSpc>
                <a:spcPct val="100000"/>
              </a:lnSpc>
              <a:spcBef>
                <a:spcPts val="40"/>
              </a:spcBef>
            </a:pPr>
            <a:r>
              <a:rPr lang="en-US" sz="1600" dirty="0"/>
              <a:t>Friday Night Live Youth Prevention</a:t>
            </a:r>
          </a:p>
          <a:p>
            <a:pPr>
              <a:lnSpc>
                <a:spcPct val="100000"/>
              </a:lnSpc>
              <a:spcBef>
                <a:spcPts val="40"/>
              </a:spcBef>
            </a:pPr>
            <a:r>
              <a:rPr lang="en-US" sz="1600" dirty="0"/>
              <a:t>MAT Access Points</a:t>
            </a:r>
          </a:p>
          <a:p>
            <a:pPr lvl="1">
              <a:spcBef>
                <a:spcPts val="40"/>
              </a:spcBef>
            </a:pPr>
            <a:r>
              <a:rPr lang="en-US" sz="1200" dirty="0"/>
              <a:t>Stimulant Use Disorder Prevention and Education</a:t>
            </a:r>
          </a:p>
          <a:p>
            <a:pPr lvl="1">
              <a:lnSpc>
                <a:spcPct val="100000"/>
              </a:lnSpc>
              <a:spcBef>
                <a:spcPts val="40"/>
              </a:spcBef>
            </a:pPr>
            <a:r>
              <a:rPr lang="en-US" sz="1200" dirty="0"/>
              <a:t>24/7 NTP Program</a:t>
            </a:r>
          </a:p>
          <a:p>
            <a:pPr lvl="1">
              <a:lnSpc>
                <a:spcPct val="100000"/>
              </a:lnSpc>
              <a:spcBef>
                <a:spcPts val="40"/>
              </a:spcBef>
            </a:pPr>
            <a:r>
              <a:rPr lang="en-US" sz="1200" dirty="0"/>
              <a:t>Opioid and Stimulant Prevention and Education in 2S/LGBTQ+ Communities</a:t>
            </a:r>
          </a:p>
          <a:p>
            <a:pPr lvl="1">
              <a:lnSpc>
                <a:spcPct val="100000"/>
              </a:lnSpc>
              <a:spcBef>
                <a:spcPts val="40"/>
              </a:spcBef>
            </a:pPr>
            <a:r>
              <a:rPr lang="en-US" sz="1200" dirty="0"/>
              <a:t>Low-Barrier Opioid Treatment in Syringe Service Programs</a:t>
            </a:r>
          </a:p>
          <a:p>
            <a:pPr>
              <a:lnSpc>
                <a:spcPct val="100000"/>
              </a:lnSpc>
              <a:spcBef>
                <a:spcPts val="40"/>
              </a:spcBef>
            </a:pPr>
            <a:r>
              <a:rPr lang="en-US" sz="1600" dirty="0"/>
              <a:t>MAT in Jails and Drug Courts</a:t>
            </a:r>
          </a:p>
          <a:p>
            <a:pPr>
              <a:lnSpc>
                <a:spcPct val="100000"/>
              </a:lnSpc>
              <a:spcBef>
                <a:spcPts val="40"/>
              </a:spcBef>
            </a:pPr>
            <a:r>
              <a:rPr lang="en-US" sz="1600" dirty="0"/>
              <a:t>MAT Toolkits and GPRA Data Collection</a:t>
            </a:r>
          </a:p>
          <a:p>
            <a:pPr>
              <a:lnSpc>
                <a:spcPct val="100000"/>
              </a:lnSpc>
              <a:spcBef>
                <a:spcPts val="40"/>
              </a:spcBef>
            </a:pPr>
            <a:r>
              <a:rPr lang="en-US" sz="1600" dirty="0"/>
              <a:t>Media Campaign</a:t>
            </a:r>
          </a:p>
          <a:p>
            <a:pPr>
              <a:lnSpc>
                <a:spcPct val="100000"/>
              </a:lnSpc>
              <a:spcBef>
                <a:spcPts val="40"/>
              </a:spcBef>
            </a:pPr>
            <a:r>
              <a:rPr lang="en-US" sz="1600" dirty="0"/>
              <a:t>Mental Health Continuum Analysis</a:t>
            </a:r>
          </a:p>
          <a:p>
            <a:pPr>
              <a:lnSpc>
                <a:spcPct val="100000"/>
              </a:lnSpc>
              <a:spcBef>
                <a:spcPts val="40"/>
              </a:spcBef>
            </a:pPr>
            <a:r>
              <a:rPr lang="en-US" sz="1600" dirty="0"/>
              <a:t>Naloxone Distribution Project</a:t>
            </a:r>
          </a:p>
          <a:p>
            <a:pPr>
              <a:lnSpc>
                <a:spcPct val="100000"/>
              </a:lnSpc>
              <a:spcBef>
                <a:spcPts val="40"/>
              </a:spcBef>
            </a:pPr>
            <a:r>
              <a:rPr lang="en-US" sz="1600" dirty="0"/>
              <a:t>Opioid Overdose Data Collection &amp; Analysis</a:t>
            </a:r>
          </a:p>
          <a:p>
            <a:pPr>
              <a:lnSpc>
                <a:spcPct val="100000"/>
              </a:lnSpc>
              <a:spcBef>
                <a:spcPts val="40"/>
              </a:spcBef>
            </a:pPr>
            <a:r>
              <a:rPr lang="en-US" sz="1600" dirty="0"/>
              <a:t>Primary Prevention Evidence-based Registry</a:t>
            </a:r>
          </a:p>
          <a:p>
            <a:pPr>
              <a:lnSpc>
                <a:spcPct val="100000"/>
              </a:lnSpc>
              <a:spcBef>
                <a:spcPts val="40"/>
              </a:spcBef>
            </a:pPr>
            <a:r>
              <a:rPr lang="en-US" sz="1600" dirty="0"/>
              <a:t>Provider Training – General</a:t>
            </a:r>
          </a:p>
          <a:p>
            <a:pPr>
              <a:lnSpc>
                <a:spcPct val="100000"/>
              </a:lnSpc>
              <a:spcBef>
                <a:spcPts val="40"/>
              </a:spcBef>
            </a:pPr>
            <a:r>
              <a:rPr lang="en-US" sz="1600" dirty="0"/>
              <a:t>Public Health/First Responder Collaborations</a:t>
            </a:r>
          </a:p>
          <a:p>
            <a:pPr>
              <a:lnSpc>
                <a:spcPct val="100000"/>
              </a:lnSpc>
              <a:spcBef>
                <a:spcPts val="40"/>
              </a:spcBef>
            </a:pPr>
            <a:r>
              <a:rPr lang="en-US" sz="1600" dirty="0"/>
              <a:t>Recovery Services</a:t>
            </a:r>
          </a:p>
          <a:p>
            <a:pPr>
              <a:lnSpc>
                <a:spcPct val="100000"/>
              </a:lnSpc>
              <a:spcBef>
                <a:spcPts val="40"/>
              </a:spcBef>
            </a:pPr>
            <a:r>
              <a:rPr lang="en-US" sz="1600" dirty="0"/>
              <a:t>Residency Program Training</a:t>
            </a:r>
          </a:p>
          <a:p>
            <a:pPr>
              <a:lnSpc>
                <a:spcPct val="100000"/>
              </a:lnSpc>
              <a:spcBef>
                <a:spcPts val="40"/>
              </a:spcBef>
            </a:pPr>
            <a:r>
              <a:rPr lang="en-US" sz="1600" dirty="0"/>
              <a:t>State Projects Administered by Counties (BHRRP)</a:t>
            </a:r>
          </a:p>
          <a:p>
            <a:pPr>
              <a:lnSpc>
                <a:spcPct val="100000"/>
              </a:lnSpc>
              <a:spcBef>
                <a:spcPts val="40"/>
              </a:spcBef>
            </a:pPr>
            <a:r>
              <a:rPr lang="en-US" sz="1600" dirty="0"/>
              <a:t>Statewide Prevention Plan</a:t>
            </a:r>
          </a:p>
          <a:p>
            <a:pPr>
              <a:lnSpc>
                <a:spcPct val="100000"/>
              </a:lnSpc>
              <a:spcBef>
                <a:spcPts val="40"/>
              </a:spcBef>
            </a:pPr>
            <a:r>
              <a:rPr lang="en-US" sz="1600" dirty="0"/>
              <a:t>Statewide Anti-Stigma Campaign</a:t>
            </a:r>
          </a:p>
          <a:p>
            <a:pPr>
              <a:lnSpc>
                <a:spcPct val="100000"/>
              </a:lnSpc>
              <a:spcBef>
                <a:spcPts val="40"/>
              </a:spcBef>
            </a:pPr>
            <a:r>
              <a:rPr lang="en-US" sz="1600" dirty="0"/>
              <a:t>SUD Provider Workforce Training</a:t>
            </a:r>
          </a:p>
          <a:p>
            <a:pPr>
              <a:lnSpc>
                <a:spcPct val="100000"/>
              </a:lnSpc>
              <a:spcBef>
                <a:spcPts val="40"/>
              </a:spcBef>
            </a:pPr>
            <a:r>
              <a:rPr lang="en-US" sz="1600" dirty="0"/>
              <a:t>Suspected Overdose Death Detection Pilot Project</a:t>
            </a:r>
          </a:p>
          <a:p>
            <a:pPr>
              <a:lnSpc>
                <a:spcPct val="100000"/>
              </a:lnSpc>
              <a:spcBef>
                <a:spcPts val="40"/>
              </a:spcBef>
            </a:pPr>
            <a:r>
              <a:rPr lang="en-US" sz="1600" dirty="0"/>
              <a:t>Systems of Care</a:t>
            </a:r>
          </a:p>
          <a:p>
            <a:pPr>
              <a:lnSpc>
                <a:spcPct val="100000"/>
              </a:lnSpc>
              <a:spcBef>
                <a:spcPts val="40"/>
              </a:spcBef>
            </a:pPr>
            <a:r>
              <a:rPr lang="en-US" sz="1600" dirty="0"/>
              <a:t>Telehealth Expansion</a:t>
            </a:r>
          </a:p>
          <a:p>
            <a:pPr>
              <a:lnSpc>
                <a:spcPct val="100000"/>
              </a:lnSpc>
              <a:spcBef>
                <a:spcPts val="40"/>
              </a:spcBef>
            </a:pPr>
            <a:r>
              <a:rPr lang="en-US" sz="1600" dirty="0"/>
              <a:t>Tribal MAT Project</a:t>
            </a:r>
          </a:p>
          <a:p>
            <a:pPr>
              <a:lnSpc>
                <a:spcPct val="100000"/>
              </a:lnSpc>
              <a:spcBef>
                <a:spcPts val="40"/>
              </a:spcBef>
            </a:pPr>
            <a:r>
              <a:rPr lang="en-US" sz="1600" dirty="0"/>
              <a:t>Young People in Recovery</a:t>
            </a:r>
          </a:p>
          <a:p>
            <a:pPr>
              <a:lnSpc>
                <a:spcPct val="100000"/>
              </a:lnSpc>
              <a:spcBef>
                <a:spcPts val="40"/>
              </a:spcBef>
            </a:pPr>
            <a:r>
              <a:rPr lang="en-US" sz="1600" dirty="0"/>
              <a:t>Youth Opioid Education and Awareness and Fentanyl</a:t>
            </a:r>
          </a:p>
          <a:p>
            <a:pPr>
              <a:lnSpc>
                <a:spcPct val="100000"/>
              </a:lnSpc>
              <a:spcBef>
                <a:spcPts val="40"/>
              </a:spcBef>
            </a:pPr>
            <a:r>
              <a:rPr lang="en-US" sz="1600" dirty="0"/>
              <a:t>Youth Peer Mentor Program</a:t>
            </a:r>
          </a:p>
          <a:p>
            <a:pPr marL="0" indent="0">
              <a:lnSpc>
                <a:spcPct val="100000"/>
              </a:lnSpc>
              <a:spcBef>
                <a:spcPts val="40"/>
              </a:spcBef>
              <a:buNone/>
            </a:pPr>
            <a:endParaRPr lang="en-US" sz="1600" dirty="0"/>
          </a:p>
          <a:p>
            <a:pPr marL="0" indent="0">
              <a:lnSpc>
                <a:spcPct val="100000"/>
              </a:lnSpc>
              <a:spcBef>
                <a:spcPts val="40"/>
              </a:spcBef>
              <a:buNone/>
            </a:pPr>
            <a:r>
              <a:rPr lang="en-US" sz="1600" dirty="0"/>
              <a:t>For more information see:</a:t>
            </a:r>
          </a:p>
          <a:p>
            <a:pPr marL="0" indent="0">
              <a:lnSpc>
                <a:spcPct val="100000"/>
              </a:lnSpc>
              <a:spcBef>
                <a:spcPts val="40"/>
              </a:spcBef>
              <a:buNone/>
            </a:pPr>
            <a:r>
              <a:rPr lang="en-US" sz="1300" dirty="0">
                <a:hlinkClick r:id="rId3"/>
              </a:rPr>
              <a:t>https://californiamat.org/mat-projects/</a:t>
            </a:r>
            <a:endParaRPr lang="en-US" sz="1300" dirty="0"/>
          </a:p>
          <a:p>
            <a:pPr marL="0" indent="0">
              <a:lnSpc>
                <a:spcPct val="100000"/>
              </a:lnSpc>
              <a:spcBef>
                <a:spcPts val="40"/>
              </a:spcBef>
              <a:buNone/>
            </a:pPr>
            <a:endParaRPr lang="en-US" sz="1300" dirty="0"/>
          </a:p>
          <a:p>
            <a:pPr marL="0" indent="0">
              <a:lnSpc>
                <a:spcPct val="100000"/>
              </a:lnSpc>
              <a:spcBef>
                <a:spcPts val="40"/>
              </a:spcBef>
              <a:buNone/>
            </a:pPr>
            <a:r>
              <a:rPr lang="en-US" sz="1300" dirty="0">
                <a:hlinkClick r:id="rId4"/>
              </a:rPr>
              <a:t>https://www.dhcs.ca.gov/provgovpart/Pages/Drug-Medi-Cal-Organized-Delivery-System.aspx</a:t>
            </a:r>
            <a:endParaRPr lang="en-US" sz="1300" dirty="0"/>
          </a:p>
          <a:p>
            <a:pPr marL="0" indent="0">
              <a:lnSpc>
                <a:spcPct val="100000"/>
              </a:lnSpc>
              <a:spcBef>
                <a:spcPts val="40"/>
              </a:spcBef>
              <a:buNone/>
            </a:pPr>
            <a:endParaRPr lang="en-US" sz="1300" dirty="0"/>
          </a:p>
          <a:p>
            <a:pPr marL="0" indent="0">
              <a:lnSpc>
                <a:spcPct val="100000"/>
              </a:lnSpc>
              <a:spcBef>
                <a:spcPts val="40"/>
              </a:spcBef>
              <a:buNone/>
            </a:pPr>
            <a:r>
              <a:rPr lang="en-US" sz="1300" dirty="0">
                <a:hlinkClick r:id="rId5"/>
              </a:rPr>
              <a:t>https://www.dhcs.ca.gov/services/MH/Pages/BHRRP-Projects.aspx</a:t>
            </a:r>
            <a:endParaRPr lang="en-US" sz="1300" dirty="0"/>
          </a:p>
          <a:p>
            <a:pPr>
              <a:lnSpc>
                <a:spcPct val="100000"/>
              </a:lnSpc>
              <a:spcBef>
                <a:spcPts val="40"/>
              </a:spcBef>
            </a:pPr>
            <a:endParaRPr lang="en-US" sz="1600" dirty="0"/>
          </a:p>
          <a:p>
            <a:pPr>
              <a:lnSpc>
                <a:spcPct val="100000"/>
              </a:lnSpc>
              <a:spcBef>
                <a:spcPts val="40"/>
              </a:spcBef>
            </a:pPr>
            <a:endParaRPr lang="en-US" sz="1600" dirty="0"/>
          </a:p>
          <a:p>
            <a:pPr>
              <a:lnSpc>
                <a:spcPct val="100000"/>
              </a:lnSpc>
              <a:spcBef>
                <a:spcPts val="40"/>
              </a:spcBef>
            </a:pPr>
            <a:endParaRPr lang="en-US" sz="1600" dirty="0"/>
          </a:p>
        </p:txBody>
      </p:sp>
    </p:spTree>
    <p:extLst>
      <p:ext uri="{BB962C8B-B14F-4D97-AF65-F5344CB8AC3E}">
        <p14:creationId xmlns:p14="http://schemas.microsoft.com/office/powerpoint/2010/main" val="387310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AA5078-95E6-0DD6-CCF8-ABD90B6D8DAB}"/>
              </a:ext>
            </a:extLst>
          </p:cNvPr>
          <p:cNvPicPr>
            <a:picLocks noChangeAspect="1"/>
          </p:cNvPicPr>
          <p:nvPr/>
        </p:nvPicPr>
        <p:blipFill>
          <a:blip r:embed="rId2"/>
          <a:stretch>
            <a:fillRect/>
          </a:stretch>
        </p:blipFill>
        <p:spPr>
          <a:xfrm>
            <a:off x="147780" y="873578"/>
            <a:ext cx="11711709" cy="5794818"/>
          </a:xfrm>
          <a:prstGeom prst="rect">
            <a:avLst/>
          </a:prstGeom>
        </p:spPr>
      </p:pic>
      <p:sp>
        <p:nvSpPr>
          <p:cNvPr id="10" name="TextBox 9">
            <a:extLst>
              <a:ext uri="{FF2B5EF4-FFF2-40B4-BE49-F238E27FC236}">
                <a16:creationId xmlns:a16="http://schemas.microsoft.com/office/drawing/2014/main" id="{E9B9D624-2D78-7C3B-2B5A-74C2CCA03769}"/>
              </a:ext>
            </a:extLst>
          </p:cNvPr>
          <p:cNvSpPr txBox="1"/>
          <p:nvPr/>
        </p:nvSpPr>
        <p:spPr>
          <a:xfrm>
            <a:off x="-184727" y="189604"/>
            <a:ext cx="12376727"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solidFill>
                <a:effectLst/>
                <a:uLnTx/>
                <a:uFillTx/>
                <a:latin typeface="Calibri" panose="020F0502020204030204"/>
                <a:ea typeface="+mn-ea"/>
                <a:cs typeface="+mn-cs"/>
              </a:rPr>
              <a:t>Overdose Rates Are Increasing Faster in California Than Any Other State</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DD3DE5DA-9887-DC6A-A247-20F73A34ECBE}"/>
              </a:ext>
            </a:extLst>
          </p:cNvPr>
          <p:cNvSpPr/>
          <p:nvPr/>
        </p:nvSpPr>
        <p:spPr>
          <a:xfrm>
            <a:off x="8092867" y="2948299"/>
            <a:ext cx="3102124" cy="21193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California had far more overdose deaths in 2021 (over 11,000) than any other state. </a:t>
            </a:r>
          </a:p>
        </p:txBody>
      </p:sp>
    </p:spTree>
    <p:extLst>
      <p:ext uri="{BB962C8B-B14F-4D97-AF65-F5344CB8AC3E}">
        <p14:creationId xmlns:p14="http://schemas.microsoft.com/office/powerpoint/2010/main" val="29501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C1559C0-6095-52F4-7E46-D922A7D08345}"/>
              </a:ext>
            </a:extLst>
          </p:cNvPr>
          <p:cNvPicPr>
            <a:picLocks noChangeAspect="1"/>
          </p:cNvPicPr>
          <p:nvPr/>
        </p:nvPicPr>
        <p:blipFill>
          <a:blip r:embed="rId3"/>
          <a:stretch>
            <a:fillRect/>
          </a:stretch>
        </p:blipFill>
        <p:spPr>
          <a:xfrm>
            <a:off x="4491834" y="2245143"/>
            <a:ext cx="4804566" cy="2860257"/>
          </a:xfrm>
          <a:prstGeom prst="rect">
            <a:avLst/>
          </a:prstGeom>
          <a:ln>
            <a:solidFill>
              <a:schemeClr val="bg1"/>
            </a:solidFill>
          </a:ln>
        </p:spPr>
      </p:pic>
      <p:pic>
        <p:nvPicPr>
          <p:cNvPr id="35" name="Picture 34">
            <a:extLst>
              <a:ext uri="{FF2B5EF4-FFF2-40B4-BE49-F238E27FC236}">
                <a16:creationId xmlns:a16="http://schemas.microsoft.com/office/drawing/2014/main" id="{CE7936CF-FBD6-1E58-EDC2-E39278CD952F}"/>
              </a:ext>
            </a:extLst>
          </p:cNvPr>
          <p:cNvPicPr>
            <a:picLocks noChangeAspect="1"/>
          </p:cNvPicPr>
          <p:nvPr/>
        </p:nvPicPr>
        <p:blipFill>
          <a:blip r:embed="rId4"/>
          <a:stretch>
            <a:fillRect/>
          </a:stretch>
        </p:blipFill>
        <p:spPr>
          <a:xfrm>
            <a:off x="5257800" y="2741987"/>
            <a:ext cx="4937404" cy="2973013"/>
          </a:xfrm>
          <a:prstGeom prst="rect">
            <a:avLst/>
          </a:prstGeom>
          <a:ln>
            <a:solidFill>
              <a:schemeClr val="bg1"/>
            </a:solidFill>
          </a:ln>
        </p:spPr>
      </p:pic>
      <p:sp>
        <p:nvSpPr>
          <p:cNvPr id="14" name="TextBox 13">
            <a:extLst>
              <a:ext uri="{FF2B5EF4-FFF2-40B4-BE49-F238E27FC236}">
                <a16:creationId xmlns:a16="http://schemas.microsoft.com/office/drawing/2014/main" id="{888FBD36-BC88-21DE-001C-B9FF34C15FF9}"/>
              </a:ext>
            </a:extLst>
          </p:cNvPr>
          <p:cNvSpPr txBox="1"/>
          <p:nvPr/>
        </p:nvSpPr>
        <p:spPr>
          <a:xfrm>
            <a:off x="351511" y="23942"/>
            <a:ext cx="11488978" cy="116955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Dashboard (SOR II Dashboard as an example)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Palatino Linotype"/>
                <a:ea typeface="+mn-ea"/>
                <a:cs typeface="+mn-cs"/>
                <a:hlinkClick r:id="rId5"/>
              </a:rPr>
              <a:t>https://uclaisap.org/sor-eval/html/dashboard.html</a:t>
            </a:r>
            <a:r>
              <a:rPr kumimoji="0" lang="en-US" sz="1000" b="0" i="0" u="none" strike="noStrike" kern="1200" cap="none" spc="0" normalizeH="0" baseline="0" noProof="0" dirty="0">
                <a:ln>
                  <a:noFill/>
                </a:ln>
                <a:solidFill>
                  <a:prstClr val="black"/>
                </a:solidFill>
                <a:effectLst/>
                <a:uLnTx/>
                <a:uFillTx/>
                <a:latin typeface="Palatino Linotype"/>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Coming soon: New Dashboard for SOR III + other projects, data briefs,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MAT Expansion Impact Analysis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28" name="Picture 27">
            <a:extLst>
              <a:ext uri="{FF2B5EF4-FFF2-40B4-BE49-F238E27FC236}">
                <a16:creationId xmlns:a16="http://schemas.microsoft.com/office/drawing/2014/main" id="{B8787CD5-D85A-2FB6-A5D8-4A581FACE17B}"/>
              </a:ext>
            </a:extLst>
          </p:cNvPr>
          <p:cNvPicPr>
            <a:picLocks noChangeAspect="1"/>
          </p:cNvPicPr>
          <p:nvPr/>
        </p:nvPicPr>
        <p:blipFill>
          <a:blip r:embed="rId6"/>
          <a:stretch>
            <a:fillRect/>
          </a:stretch>
        </p:blipFill>
        <p:spPr>
          <a:xfrm>
            <a:off x="44736" y="2245143"/>
            <a:ext cx="3783458" cy="3255446"/>
          </a:xfrm>
          <a:prstGeom prst="rect">
            <a:avLst/>
          </a:prstGeom>
          <a:ln>
            <a:solidFill>
              <a:schemeClr val="bg1"/>
            </a:solidFill>
          </a:ln>
        </p:spPr>
      </p:pic>
      <p:pic>
        <p:nvPicPr>
          <p:cNvPr id="30" name="Picture 29">
            <a:extLst>
              <a:ext uri="{FF2B5EF4-FFF2-40B4-BE49-F238E27FC236}">
                <a16:creationId xmlns:a16="http://schemas.microsoft.com/office/drawing/2014/main" id="{402C2ABB-4919-6FF1-0D80-C4B4D9FFC845}"/>
              </a:ext>
            </a:extLst>
          </p:cNvPr>
          <p:cNvPicPr>
            <a:picLocks noChangeAspect="1"/>
          </p:cNvPicPr>
          <p:nvPr/>
        </p:nvPicPr>
        <p:blipFill>
          <a:blip r:embed="rId7"/>
          <a:stretch>
            <a:fillRect/>
          </a:stretch>
        </p:blipFill>
        <p:spPr>
          <a:xfrm>
            <a:off x="609600" y="3505200"/>
            <a:ext cx="3727891" cy="3255446"/>
          </a:xfrm>
          <a:prstGeom prst="rect">
            <a:avLst/>
          </a:prstGeom>
          <a:ln>
            <a:solidFill>
              <a:schemeClr val="bg1"/>
            </a:solidFill>
          </a:ln>
        </p:spPr>
      </p:pic>
      <p:pic>
        <p:nvPicPr>
          <p:cNvPr id="33" name="Picture 32">
            <a:extLst>
              <a:ext uri="{FF2B5EF4-FFF2-40B4-BE49-F238E27FC236}">
                <a16:creationId xmlns:a16="http://schemas.microsoft.com/office/drawing/2014/main" id="{360F4EA2-97A7-2E51-2463-A656E2080F5F}"/>
              </a:ext>
            </a:extLst>
          </p:cNvPr>
          <p:cNvPicPr>
            <a:picLocks noChangeAspect="1"/>
          </p:cNvPicPr>
          <p:nvPr/>
        </p:nvPicPr>
        <p:blipFill>
          <a:blip r:embed="rId8"/>
          <a:stretch>
            <a:fillRect/>
          </a:stretch>
        </p:blipFill>
        <p:spPr>
          <a:xfrm>
            <a:off x="6241339" y="3303226"/>
            <a:ext cx="4960061" cy="2945174"/>
          </a:xfrm>
          <a:prstGeom prst="rect">
            <a:avLst/>
          </a:prstGeom>
          <a:ln>
            <a:solidFill>
              <a:schemeClr val="bg1"/>
            </a:solidFill>
          </a:ln>
        </p:spPr>
      </p:pic>
      <p:pic>
        <p:nvPicPr>
          <p:cNvPr id="11" name="Picture 10">
            <a:extLst>
              <a:ext uri="{FF2B5EF4-FFF2-40B4-BE49-F238E27FC236}">
                <a16:creationId xmlns:a16="http://schemas.microsoft.com/office/drawing/2014/main" id="{E4B41167-D2B6-5BD2-175F-7ADE9DC8CE1C}"/>
              </a:ext>
            </a:extLst>
          </p:cNvPr>
          <p:cNvPicPr>
            <a:picLocks noChangeAspect="1"/>
          </p:cNvPicPr>
          <p:nvPr/>
        </p:nvPicPr>
        <p:blipFill>
          <a:blip r:embed="rId9"/>
          <a:stretch>
            <a:fillRect/>
          </a:stretch>
        </p:blipFill>
        <p:spPr>
          <a:xfrm>
            <a:off x="7010400" y="3836626"/>
            <a:ext cx="4870696" cy="2945174"/>
          </a:xfrm>
          <a:prstGeom prst="rect">
            <a:avLst/>
          </a:prstGeom>
          <a:ln>
            <a:solidFill>
              <a:schemeClr val="bg1"/>
            </a:solidFill>
          </a:ln>
        </p:spPr>
      </p:pic>
      <p:pic>
        <p:nvPicPr>
          <p:cNvPr id="39" name="Picture 38">
            <a:extLst>
              <a:ext uri="{FF2B5EF4-FFF2-40B4-BE49-F238E27FC236}">
                <a16:creationId xmlns:a16="http://schemas.microsoft.com/office/drawing/2014/main" id="{8DDAB039-DB41-A625-2661-3573FBDD1F4B}"/>
              </a:ext>
            </a:extLst>
          </p:cNvPr>
          <p:cNvPicPr>
            <a:picLocks noChangeAspect="1"/>
          </p:cNvPicPr>
          <p:nvPr/>
        </p:nvPicPr>
        <p:blipFill>
          <a:blip r:embed="rId10"/>
          <a:stretch>
            <a:fillRect/>
          </a:stretch>
        </p:blipFill>
        <p:spPr>
          <a:xfrm>
            <a:off x="3008725" y="914400"/>
            <a:ext cx="6174549" cy="1295400"/>
          </a:xfrm>
          <a:prstGeom prst="rect">
            <a:avLst/>
          </a:prstGeom>
          <a:ln>
            <a:solidFill>
              <a:schemeClr val="bg1"/>
            </a:solidFill>
          </a:ln>
        </p:spPr>
      </p:pic>
    </p:spTree>
    <p:extLst>
      <p:ext uri="{BB962C8B-B14F-4D97-AF65-F5344CB8AC3E}">
        <p14:creationId xmlns:p14="http://schemas.microsoft.com/office/powerpoint/2010/main" val="864711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5FDC7-509F-F9B9-DDAB-6F3795AB45A4}"/>
              </a:ext>
            </a:extLst>
          </p:cNvPr>
          <p:cNvSpPr>
            <a:spLocks noGrp="1"/>
          </p:cNvSpPr>
          <p:nvPr>
            <p:ph type="title"/>
          </p:nvPr>
        </p:nvSpPr>
        <p:spPr>
          <a:xfrm>
            <a:off x="838200" y="457200"/>
            <a:ext cx="10515600" cy="926416"/>
          </a:xfrm>
        </p:spPr>
        <p:txBody>
          <a:bodyPr/>
          <a:lstStyle/>
          <a:p>
            <a:r>
              <a:rPr lang="en-US" dirty="0">
                <a:solidFill>
                  <a:srgbClr val="002060"/>
                </a:solidFill>
              </a:rPr>
              <a:t>What Should be Next?</a:t>
            </a:r>
          </a:p>
        </p:txBody>
      </p:sp>
      <p:sp>
        <p:nvSpPr>
          <p:cNvPr id="3" name="Content Placeholder 2">
            <a:extLst>
              <a:ext uri="{FF2B5EF4-FFF2-40B4-BE49-F238E27FC236}">
                <a16:creationId xmlns:a16="http://schemas.microsoft.com/office/drawing/2014/main" id="{FFFB5066-2917-925F-F00F-D8A4F986D072}"/>
              </a:ext>
            </a:extLst>
          </p:cNvPr>
          <p:cNvSpPr>
            <a:spLocks noGrp="1"/>
          </p:cNvSpPr>
          <p:nvPr>
            <p:ph idx="1"/>
          </p:nvPr>
        </p:nvSpPr>
        <p:spPr>
          <a:xfrm>
            <a:off x="457200" y="1295401"/>
            <a:ext cx="10896600" cy="4724400"/>
          </a:xfrm>
        </p:spPr>
        <p:txBody>
          <a:bodyPr>
            <a:normAutofit fontScale="85000" lnSpcReduction="10000"/>
          </a:bodyPr>
          <a:lstStyle/>
          <a:p>
            <a:r>
              <a:rPr lang="en-US" dirty="0"/>
              <a:t>Continue or expand: Medications, contingency management, </a:t>
            </a:r>
            <a:r>
              <a:rPr lang="en-US" dirty="0">
                <a:effectLst/>
                <a:ea typeface="Times New Roman" panose="02020603050405020304" pitchFamily="18" charset="0"/>
              </a:rPr>
              <a:t>Naloxone Distribution Program, fentanyl test strips, education. </a:t>
            </a:r>
            <a:endParaRPr lang="en-US" dirty="0"/>
          </a:p>
          <a:p>
            <a:r>
              <a:rPr lang="en-US" dirty="0"/>
              <a:t>Take advantage of buprenorphine X-waiver requirement removal</a:t>
            </a:r>
          </a:p>
          <a:p>
            <a:r>
              <a:rPr lang="en-US" dirty="0"/>
              <a:t>Measure &amp; eliminate disparities</a:t>
            </a:r>
          </a:p>
          <a:p>
            <a:r>
              <a:rPr lang="en-US" dirty="0"/>
              <a:t>Expand beyond the walls of SUD programs, integrate with harm reduction, primary care, mental health, jails. Methadone outside of NTPs, field &amp; community-based services.</a:t>
            </a:r>
          </a:p>
          <a:p>
            <a:r>
              <a:rPr lang="en-US" dirty="0"/>
              <a:t>Address short-term funding challenges</a:t>
            </a:r>
          </a:p>
          <a:p>
            <a:r>
              <a:rPr lang="en-US" dirty="0"/>
              <a:t>Youth prevention</a:t>
            </a:r>
          </a:p>
          <a:p>
            <a:r>
              <a:rPr lang="en-US" dirty="0"/>
              <a:t>Lower barriers to getting treatment through Medi-Cal</a:t>
            </a:r>
          </a:p>
          <a:p>
            <a:endParaRPr lang="en-US" dirty="0"/>
          </a:p>
          <a:p>
            <a:endParaRPr lang="en-US" dirty="0"/>
          </a:p>
        </p:txBody>
      </p:sp>
    </p:spTree>
    <p:extLst>
      <p:ext uri="{BB962C8B-B14F-4D97-AF65-F5344CB8AC3E}">
        <p14:creationId xmlns:p14="http://schemas.microsoft.com/office/powerpoint/2010/main" val="968332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DB2829-DF62-6A4C-BD6E-78FAB6143E29}"/>
              </a:ext>
            </a:extLst>
          </p:cNvPr>
          <p:cNvSpPr txBox="1"/>
          <p:nvPr/>
        </p:nvSpPr>
        <p:spPr>
          <a:xfrm>
            <a:off x="2124681" y="1888691"/>
            <a:ext cx="785751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Questions?</a:t>
            </a:r>
            <a:br>
              <a:rPr kumimoji="0" lang="en-US" sz="3200" b="0" i="0" u="none" strike="noStrike" kern="1200" cap="none" spc="0" normalizeH="0" baseline="0" noProof="0" dirty="0">
                <a:ln>
                  <a:noFill/>
                </a:ln>
                <a:solidFill>
                  <a:srgbClr val="4BACC6"/>
                </a:solidFill>
                <a:effectLst/>
                <a:uLnTx/>
                <a:uFillTx/>
                <a:latin typeface="Palatino Linotype"/>
                <a:ea typeface="+mn-ea"/>
                <a:cs typeface="+mn-cs"/>
              </a:rPr>
            </a:br>
            <a:r>
              <a:rPr kumimoji="0" lang="en-US" sz="3200" b="0" i="0" u="none" strike="noStrike" kern="1200" cap="none" spc="0" normalizeH="0" baseline="0" noProof="0" dirty="0">
                <a:ln>
                  <a:noFill/>
                </a:ln>
                <a:solidFill>
                  <a:srgbClr val="4BACC6"/>
                </a:solidFill>
                <a:effectLst/>
                <a:uLnTx/>
                <a:uFillTx/>
                <a:latin typeface="Palatino Linotype"/>
                <a:ea typeface="+mn-ea"/>
                <a:cs typeface="+mn-cs"/>
                <a:hlinkClick r:id="rId2"/>
              </a:rPr>
              <a:t>DURADA@MEDNET.UCLA.EDU</a:t>
            </a:r>
            <a:endParaRPr kumimoji="0" lang="en-US" sz="3200" b="0" i="0" u="none" strike="noStrike" kern="1200" cap="none" spc="0" normalizeH="0" baseline="0" noProof="0" dirty="0">
              <a:ln>
                <a:noFill/>
              </a:ln>
              <a:solidFill>
                <a:srgbClr val="4BACC6"/>
              </a:solidFill>
              <a:effectLst/>
              <a:uLnTx/>
              <a:uFillTx/>
              <a:latin typeface="Palatino Linotype"/>
              <a:ea typeface="+mn-ea"/>
              <a:cs typeface="+mn-cs"/>
            </a:endParaRPr>
          </a:p>
        </p:txBody>
      </p:sp>
    </p:spTree>
    <p:extLst>
      <p:ext uri="{BB962C8B-B14F-4D97-AF65-F5344CB8AC3E}">
        <p14:creationId xmlns:p14="http://schemas.microsoft.com/office/powerpoint/2010/main" val="3109093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6E205E-42A1-C147-1213-D74F9D312AB8}"/>
              </a:ext>
            </a:extLst>
          </p:cNvPr>
          <p:cNvPicPr>
            <a:picLocks noChangeAspect="1"/>
          </p:cNvPicPr>
          <p:nvPr/>
        </p:nvPicPr>
        <p:blipFill>
          <a:blip r:embed="rId3"/>
          <a:stretch>
            <a:fillRect/>
          </a:stretch>
        </p:blipFill>
        <p:spPr>
          <a:xfrm>
            <a:off x="1600200" y="457200"/>
            <a:ext cx="9448800" cy="5745675"/>
          </a:xfrm>
          <a:prstGeom prst="rect">
            <a:avLst/>
          </a:prstGeom>
        </p:spPr>
      </p:pic>
      <p:sp>
        <p:nvSpPr>
          <p:cNvPr id="3" name="TextBox 2">
            <a:extLst>
              <a:ext uri="{FF2B5EF4-FFF2-40B4-BE49-F238E27FC236}">
                <a16:creationId xmlns:a16="http://schemas.microsoft.com/office/drawing/2014/main" id="{2D3973A2-521C-3F2D-76B3-DD0893245772}"/>
              </a:ext>
            </a:extLst>
          </p:cNvPr>
          <p:cNvSpPr txBox="1"/>
          <p:nvPr/>
        </p:nvSpPr>
        <p:spPr>
          <a:xfrm>
            <a:off x="3805641" y="111081"/>
            <a:ext cx="50379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For reference: Treatment Admissions since 1992</a:t>
            </a:r>
          </a:p>
        </p:txBody>
      </p:sp>
    </p:spTree>
    <p:extLst>
      <p:ext uri="{BB962C8B-B14F-4D97-AF65-F5344CB8AC3E}">
        <p14:creationId xmlns:p14="http://schemas.microsoft.com/office/powerpoint/2010/main" val="230263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58A39-99B2-35B6-E6F2-79E7069B94B4}"/>
              </a:ext>
            </a:extLst>
          </p:cNvPr>
          <p:cNvPicPr>
            <a:picLocks noChangeAspect="1"/>
          </p:cNvPicPr>
          <p:nvPr/>
        </p:nvPicPr>
        <p:blipFill>
          <a:blip r:embed="rId2"/>
          <a:stretch>
            <a:fillRect/>
          </a:stretch>
        </p:blipFill>
        <p:spPr>
          <a:xfrm>
            <a:off x="0" y="759426"/>
            <a:ext cx="12109391" cy="6013529"/>
          </a:xfrm>
          <a:prstGeom prst="rect">
            <a:avLst/>
          </a:prstGeom>
        </p:spPr>
      </p:pic>
      <p:sp>
        <p:nvSpPr>
          <p:cNvPr id="7" name="Title 1">
            <a:extLst>
              <a:ext uri="{FF2B5EF4-FFF2-40B4-BE49-F238E27FC236}">
                <a16:creationId xmlns:a16="http://schemas.microsoft.com/office/drawing/2014/main" id="{E86B56E0-4730-44FA-8DF8-E9EC32ABCFF3}"/>
              </a:ext>
            </a:extLst>
          </p:cNvPr>
          <p:cNvSpPr txBox="1">
            <a:spLocks/>
          </p:cNvSpPr>
          <p:nvPr/>
        </p:nvSpPr>
        <p:spPr>
          <a:xfrm>
            <a:off x="129611" y="427333"/>
            <a:ext cx="11451365" cy="33209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rgbClr val="24408F"/>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Light" panose="020F0302020204030204"/>
                <a:ea typeface="+mj-ea"/>
                <a:cs typeface="+mj-cs"/>
              </a:rPr>
              <a:t>Black and Indigenous Californians Are the Most Affected</a:t>
            </a:r>
          </a:p>
        </p:txBody>
      </p:sp>
      <p:sp>
        <p:nvSpPr>
          <p:cNvPr id="4" name="Rectangle: Rounded Corners 3">
            <a:extLst>
              <a:ext uri="{FF2B5EF4-FFF2-40B4-BE49-F238E27FC236}">
                <a16:creationId xmlns:a16="http://schemas.microsoft.com/office/drawing/2014/main" id="{20DD35FA-C329-8A16-34E6-D3CC31DDA66B}"/>
              </a:ext>
            </a:extLst>
          </p:cNvPr>
          <p:cNvSpPr/>
          <p:nvPr/>
        </p:nvSpPr>
        <p:spPr>
          <a:xfrm>
            <a:off x="871671" y="2170632"/>
            <a:ext cx="6417892" cy="965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Black Death Rate 44 % Higher than White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Native Death Rate 51% Higher than White</a:t>
            </a:r>
          </a:p>
        </p:txBody>
      </p:sp>
    </p:spTree>
    <p:extLst>
      <p:ext uri="{BB962C8B-B14F-4D97-AF65-F5344CB8AC3E}">
        <p14:creationId xmlns:p14="http://schemas.microsoft.com/office/powerpoint/2010/main" val="17546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0A2A4B65-4B03-4D15-E3E4-AC7126FBC6E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ACD0624-F833-B857-BAAB-64F82C38421E}"/>
              </a:ext>
            </a:extLst>
          </p:cNvPr>
          <p:cNvSpPr txBox="1"/>
          <p:nvPr/>
        </p:nvSpPr>
        <p:spPr>
          <a:xfrm>
            <a:off x="435880" y="133229"/>
            <a:ext cx="1117178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Counterfeit Pills Are Driving Risk for California Teens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FDEA460-6F4A-7611-E23E-7DEC76F09E76}"/>
              </a:ext>
            </a:extLst>
          </p:cNvPr>
          <p:cNvPicPr>
            <a:picLocks noChangeAspect="1"/>
          </p:cNvPicPr>
          <p:nvPr/>
        </p:nvPicPr>
        <p:blipFill>
          <a:blip r:embed="rId2"/>
          <a:stretch>
            <a:fillRect/>
          </a:stretch>
        </p:blipFill>
        <p:spPr>
          <a:xfrm>
            <a:off x="5440828" y="1927716"/>
            <a:ext cx="6751172" cy="4653211"/>
          </a:xfrm>
          <a:prstGeom prst="rect">
            <a:avLst/>
          </a:prstGeom>
        </p:spPr>
      </p:pic>
      <p:pic>
        <p:nvPicPr>
          <p:cNvPr id="3" name="Picture 2">
            <a:extLst>
              <a:ext uri="{FF2B5EF4-FFF2-40B4-BE49-F238E27FC236}">
                <a16:creationId xmlns:a16="http://schemas.microsoft.com/office/drawing/2014/main" id="{1D43D545-A1B2-0C9B-76AC-2FDEAB957D3A}"/>
              </a:ext>
            </a:extLst>
          </p:cNvPr>
          <p:cNvPicPr>
            <a:picLocks noChangeAspect="1"/>
          </p:cNvPicPr>
          <p:nvPr/>
        </p:nvPicPr>
        <p:blipFill rotWithShape="1">
          <a:blip r:embed="rId3"/>
          <a:srcRect t="43371" r="16374" b="1978"/>
          <a:stretch/>
        </p:blipFill>
        <p:spPr>
          <a:xfrm>
            <a:off x="9595833" y="1409605"/>
            <a:ext cx="2380659" cy="326034"/>
          </a:xfrm>
          <a:prstGeom prst="rect">
            <a:avLst/>
          </a:prstGeom>
        </p:spPr>
      </p:pic>
      <p:pic>
        <p:nvPicPr>
          <p:cNvPr id="1026" name="Picture 2" descr="jama-logo - CureHHT">
            <a:extLst>
              <a:ext uri="{FF2B5EF4-FFF2-40B4-BE49-F238E27FC236}">
                <a16:creationId xmlns:a16="http://schemas.microsoft.com/office/drawing/2014/main" id="{C966939C-9E57-C0E4-52A4-61BA79FFCB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151" b="31873"/>
          <a:stretch/>
        </p:blipFill>
        <p:spPr bwMode="auto">
          <a:xfrm>
            <a:off x="9319017" y="718004"/>
            <a:ext cx="2657475" cy="671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02BF74F-556F-D765-79A6-7FFC4133F38B}"/>
              </a:ext>
            </a:extLst>
          </p:cNvPr>
          <p:cNvPicPr>
            <a:picLocks noChangeAspect="1"/>
          </p:cNvPicPr>
          <p:nvPr/>
        </p:nvPicPr>
        <p:blipFill>
          <a:blip r:embed="rId5"/>
          <a:stretch>
            <a:fillRect/>
          </a:stretch>
        </p:blipFill>
        <p:spPr>
          <a:xfrm>
            <a:off x="11041161" y="1818453"/>
            <a:ext cx="935331" cy="929411"/>
          </a:xfrm>
          <a:prstGeom prst="rect">
            <a:avLst/>
          </a:prstGeom>
        </p:spPr>
      </p:pic>
      <p:pic>
        <p:nvPicPr>
          <p:cNvPr id="5" name="Picture 4">
            <a:extLst>
              <a:ext uri="{FF2B5EF4-FFF2-40B4-BE49-F238E27FC236}">
                <a16:creationId xmlns:a16="http://schemas.microsoft.com/office/drawing/2014/main" id="{9695DF99-9430-593A-BB55-85707C420962}"/>
              </a:ext>
            </a:extLst>
          </p:cNvPr>
          <p:cNvPicPr>
            <a:picLocks noChangeAspect="1"/>
          </p:cNvPicPr>
          <p:nvPr/>
        </p:nvPicPr>
        <p:blipFill>
          <a:blip r:embed="rId6"/>
          <a:stretch>
            <a:fillRect/>
          </a:stretch>
        </p:blipFill>
        <p:spPr>
          <a:xfrm>
            <a:off x="162375" y="2429780"/>
            <a:ext cx="5305003" cy="2501143"/>
          </a:xfrm>
          <a:prstGeom prst="rect">
            <a:avLst/>
          </a:prstGeom>
        </p:spPr>
      </p:pic>
      <p:pic>
        <p:nvPicPr>
          <p:cNvPr id="7" name="Picture 6">
            <a:extLst>
              <a:ext uri="{FF2B5EF4-FFF2-40B4-BE49-F238E27FC236}">
                <a16:creationId xmlns:a16="http://schemas.microsoft.com/office/drawing/2014/main" id="{41BA2F79-F0CB-4466-454C-33C0E9FDF6C9}"/>
              </a:ext>
            </a:extLst>
          </p:cNvPr>
          <p:cNvPicPr>
            <a:picLocks noChangeAspect="1"/>
          </p:cNvPicPr>
          <p:nvPr/>
        </p:nvPicPr>
        <p:blipFill>
          <a:blip r:embed="rId7"/>
          <a:stretch>
            <a:fillRect/>
          </a:stretch>
        </p:blipFill>
        <p:spPr>
          <a:xfrm>
            <a:off x="215508" y="827267"/>
            <a:ext cx="8857845" cy="1525297"/>
          </a:xfrm>
          <a:prstGeom prst="rect">
            <a:avLst/>
          </a:prstGeom>
        </p:spPr>
      </p:pic>
    </p:spTree>
    <p:extLst>
      <p:ext uri="{BB962C8B-B14F-4D97-AF65-F5344CB8AC3E}">
        <p14:creationId xmlns:p14="http://schemas.microsoft.com/office/powerpoint/2010/main" val="100718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876017D-DCFA-403C-9B6D-F9547B212CC1}"/>
              </a:ext>
            </a:extLst>
          </p:cNvPr>
          <p:cNvSpPr txBox="1">
            <a:spLocks/>
          </p:cNvSpPr>
          <p:nvPr/>
        </p:nvSpPr>
        <p:spPr>
          <a:xfrm>
            <a:off x="2764762" y="4939373"/>
            <a:ext cx="6870954" cy="16756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Joseph Friedman, PhD, MPH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Center for Social Medicine, UCLA Medical School</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Joseph.Robert.Friedman@gmail.com | @JosephRFriedman</a:t>
            </a:r>
          </a:p>
        </p:txBody>
      </p:sp>
      <p:pic>
        <p:nvPicPr>
          <p:cNvPr id="17" name="Picture 2">
            <a:extLst>
              <a:ext uri="{FF2B5EF4-FFF2-40B4-BE49-F238E27FC236}">
                <a16:creationId xmlns:a16="http://schemas.microsoft.com/office/drawing/2014/main" id="{5079E8DB-F001-4A10-A38D-4BADB589D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5117" y="5698874"/>
            <a:ext cx="468075" cy="4240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Email Icon Blue transparent PNG - StickPNG">
            <a:extLst>
              <a:ext uri="{FF2B5EF4-FFF2-40B4-BE49-F238E27FC236}">
                <a16:creationId xmlns:a16="http://schemas.microsoft.com/office/drawing/2014/main" id="{3078EA96-9515-4FC1-AA92-1AF3252F0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603614" y="5698874"/>
            <a:ext cx="468075" cy="4240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95E3B35-F729-41B2-9AAC-A93EF91EC5B5}"/>
              </a:ext>
            </a:extLst>
          </p:cNvPr>
          <p:cNvPicPr>
            <a:picLocks noChangeAspect="1"/>
          </p:cNvPicPr>
          <p:nvPr/>
        </p:nvPicPr>
        <p:blipFill>
          <a:blip r:embed="rId4"/>
          <a:stretch>
            <a:fillRect/>
          </a:stretch>
        </p:blipFill>
        <p:spPr>
          <a:xfrm>
            <a:off x="5169341" y="2731302"/>
            <a:ext cx="2224347" cy="2208071"/>
          </a:xfrm>
          <a:prstGeom prst="rect">
            <a:avLst/>
          </a:prstGeom>
        </p:spPr>
      </p:pic>
      <p:sp>
        <p:nvSpPr>
          <p:cNvPr id="22" name="Subtitle 2">
            <a:extLst>
              <a:ext uri="{FF2B5EF4-FFF2-40B4-BE49-F238E27FC236}">
                <a16:creationId xmlns:a16="http://schemas.microsoft.com/office/drawing/2014/main" id="{C6A7130A-3FAB-428D-85FE-3693A39D17AC}"/>
              </a:ext>
            </a:extLst>
          </p:cNvPr>
          <p:cNvSpPr txBox="1">
            <a:spLocks/>
          </p:cNvSpPr>
          <p:nvPr/>
        </p:nvSpPr>
        <p:spPr>
          <a:xfrm>
            <a:off x="4595433" y="2296007"/>
            <a:ext cx="3209611" cy="3899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Articles Referenced</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526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F2EB9-7FCA-37F3-68C8-8CD3443F5D70}"/>
              </a:ext>
            </a:extLst>
          </p:cNvPr>
          <p:cNvSpPr>
            <a:spLocks noGrp="1"/>
          </p:cNvSpPr>
          <p:nvPr>
            <p:ph sz="quarter" idx="13"/>
          </p:nvPr>
        </p:nvSpPr>
        <p:spPr>
          <a:xfrm>
            <a:off x="0" y="3463159"/>
            <a:ext cx="12192000" cy="2571116"/>
          </a:xfrm>
        </p:spPr>
        <p:txBody>
          <a:bodyPr/>
          <a:lstStyle/>
          <a:p>
            <a:pPr algn="l"/>
            <a:endParaRPr lang="en-US" sz="1800" b="0" i="0" u="none" strike="noStrike" baseline="0" dirty="0">
              <a:solidFill>
                <a:srgbClr val="000000"/>
              </a:solidFill>
              <a:latin typeface="Cambria" panose="02040503050406030204" pitchFamily="18" charset="0"/>
            </a:endParaRPr>
          </a:p>
          <a:p>
            <a:pPr marL="0" indent="0" algn="ctr">
              <a:buNone/>
            </a:pPr>
            <a:r>
              <a:rPr lang="en-US" sz="1800" b="1" i="0" u="none" strike="noStrike" baseline="0" dirty="0">
                <a:solidFill>
                  <a:srgbClr val="000000"/>
                </a:solidFill>
                <a:latin typeface="Cambria" panose="02040503050406030204" pitchFamily="18" charset="0"/>
              </a:rPr>
              <a:t>Joint Hearing of the Senate Public Safety Committee and the Senate Health Committee</a:t>
            </a:r>
          </a:p>
          <a:p>
            <a:pPr marL="0" indent="0" algn="ctr">
              <a:buNone/>
            </a:pPr>
            <a:r>
              <a:rPr lang="en-US" sz="18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February 27, 2023</a:t>
            </a:r>
          </a:p>
          <a:p>
            <a:pPr marL="0" indent="0" algn="ctr">
              <a:buNone/>
            </a:pPr>
            <a:endParaRPr lang="en-US" sz="1800" b="1" dirty="0">
              <a:solidFill>
                <a:srgbClr val="000000"/>
              </a:solidFill>
              <a:latin typeface="Cambria" panose="02040503050406030204" pitchFamily="18" charset="0"/>
              <a:ea typeface="Calibri" panose="020F0502020204030204" pitchFamily="34" charset="0"/>
              <a:cs typeface="Times New Roman" panose="02020603050405020304" pitchFamily="18" charset="0"/>
            </a:endParaRPr>
          </a:p>
          <a:p>
            <a:pPr marL="0" indent="0" algn="ctr">
              <a:buNone/>
            </a:pPr>
            <a:r>
              <a:rPr lang="en-US" sz="1800" b="1" dirty="0">
                <a:solidFill>
                  <a:srgbClr val="000000"/>
                </a:solidFill>
                <a:latin typeface="Cambria" panose="02040503050406030204" pitchFamily="18" charset="0"/>
                <a:ea typeface="Calibri" panose="020F0502020204030204" pitchFamily="34" charset="0"/>
                <a:cs typeface="Times New Roman" panose="02020603050405020304" pitchFamily="18" charset="0"/>
              </a:rPr>
              <a:t>Richard Rawson, Ph.D.</a:t>
            </a:r>
          </a:p>
        </p:txBody>
      </p:sp>
      <p:sp>
        <p:nvSpPr>
          <p:cNvPr id="3" name="Title 2">
            <a:extLst>
              <a:ext uri="{FF2B5EF4-FFF2-40B4-BE49-F238E27FC236}">
                <a16:creationId xmlns:a16="http://schemas.microsoft.com/office/drawing/2014/main" id="{D6883FC9-FBA3-C8C9-0D3B-010811796380}"/>
              </a:ext>
            </a:extLst>
          </p:cNvPr>
          <p:cNvSpPr>
            <a:spLocks noGrp="1"/>
          </p:cNvSpPr>
          <p:nvPr>
            <p:ph type="title"/>
          </p:nvPr>
        </p:nvSpPr>
        <p:spPr>
          <a:xfrm>
            <a:off x="647700" y="1447800"/>
            <a:ext cx="10972800" cy="1409700"/>
          </a:xfrm>
        </p:spPr>
        <p:txBody>
          <a:bodyPr>
            <a:noAutofit/>
          </a:bodyPr>
          <a:lstStyle/>
          <a:p>
            <a:pPr algn="ctr"/>
            <a:r>
              <a:rPr lang="en-US" sz="3600" dirty="0">
                <a:solidFill>
                  <a:schemeClr val="bg2"/>
                </a:solidFill>
                <a:latin typeface="Arial" panose="020B0604020202020204" pitchFamily="34" charset="0"/>
                <a:cs typeface="Arial" panose="020B0604020202020204" pitchFamily="34" charset="0"/>
              </a:rPr>
              <a:t>Overview of the Opioid Crisis and Evaluation of State Programs</a:t>
            </a:r>
            <a:endParaRPr lang="en-US" sz="2800" dirty="0">
              <a:solidFill>
                <a:schemeClr val="bg2"/>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158D8DA4-17F0-5CC0-AD6F-A18E81DB6CFD}"/>
              </a:ext>
            </a:extLst>
          </p:cNvPr>
          <p:cNvSpPr>
            <a:spLocks noGrp="1"/>
          </p:cNvSpPr>
          <p:nvPr>
            <p:ph type="dt" sz="half" idx="4294967295"/>
          </p:nvPr>
        </p:nvSpPr>
        <p:spPr>
          <a:xfrm>
            <a:off x="8915400" y="6272128"/>
            <a:ext cx="2844800" cy="365125"/>
          </a:xfrm>
          <a:prstGeom prst="rect">
            <a:avLst/>
          </a:prstGeom>
        </p:spPr>
        <p:txBody>
          <a:bodyPr/>
          <a:lstStyle/>
          <a:p>
            <a:fld id="{3FE98728-8B25-A142-A87B-AACB3930A169}" type="slidenum">
              <a:rPr lang="en-US" smtClean="0"/>
              <a:t>8</a:t>
            </a:fld>
            <a:endParaRPr lang="en-US" dirty="0"/>
          </a:p>
        </p:txBody>
      </p:sp>
    </p:spTree>
    <p:extLst>
      <p:ext uri="{BB962C8B-B14F-4D97-AF65-F5344CB8AC3E}">
        <p14:creationId xmlns:p14="http://schemas.microsoft.com/office/powerpoint/2010/main" val="303338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C04522-77B7-BD2A-456C-993B9A276FC6}"/>
              </a:ext>
            </a:extLst>
          </p:cNvPr>
          <p:cNvSpPr>
            <a:spLocks noGrp="1"/>
          </p:cNvSpPr>
          <p:nvPr>
            <p:ph sz="quarter" idx="13"/>
          </p:nvPr>
        </p:nvSpPr>
        <p:spPr>
          <a:xfrm>
            <a:off x="609600" y="2362200"/>
            <a:ext cx="10972800" cy="3505200"/>
          </a:xfrm>
        </p:spPr>
        <p:txBody>
          <a:bodyPr/>
          <a:lstStyle/>
          <a:p>
            <a:pPr marL="0" indent="0" algn="ctr">
              <a:buNone/>
            </a:pPr>
            <a:r>
              <a:rPr lang="en-US" sz="4800" b="1" dirty="0">
                <a:latin typeface="Calibri Light" panose="020F0302020204030204" pitchFamily="34" charset="0"/>
                <a:cs typeface="Calibri Light" panose="020F0302020204030204" pitchFamily="34" charset="0"/>
              </a:rPr>
              <a:t>Fentanyl</a:t>
            </a:r>
          </a:p>
        </p:txBody>
      </p:sp>
      <p:sp>
        <p:nvSpPr>
          <p:cNvPr id="4" name="Date Placeholder 3">
            <a:extLst>
              <a:ext uri="{FF2B5EF4-FFF2-40B4-BE49-F238E27FC236}">
                <a16:creationId xmlns:a16="http://schemas.microsoft.com/office/drawing/2014/main" id="{19D374BD-148C-E00F-566C-2DE725C85762}"/>
              </a:ext>
            </a:extLst>
          </p:cNvPr>
          <p:cNvSpPr>
            <a:spLocks noGrp="1"/>
          </p:cNvSpPr>
          <p:nvPr>
            <p:ph type="dt" sz="half" idx="4294967295"/>
          </p:nvPr>
        </p:nvSpPr>
        <p:spPr>
          <a:xfrm>
            <a:off x="8915400" y="6272128"/>
            <a:ext cx="2844800" cy="365125"/>
          </a:xfrm>
          <a:prstGeom prst="rect">
            <a:avLst/>
          </a:prstGeom>
        </p:spPr>
        <p:txBody>
          <a:bodyPr/>
          <a:lstStyle/>
          <a:p>
            <a:fld id="{3FE98728-8B25-A142-A87B-AACB3930A169}" type="slidenum">
              <a:rPr lang="en-US" smtClean="0"/>
              <a:t>9</a:t>
            </a:fld>
            <a:endParaRPr lang="en-US" dirty="0"/>
          </a:p>
        </p:txBody>
      </p:sp>
    </p:spTree>
    <p:extLst>
      <p:ext uri="{BB962C8B-B14F-4D97-AF65-F5344CB8AC3E}">
        <p14:creationId xmlns:p14="http://schemas.microsoft.com/office/powerpoint/2010/main" val="1538204878"/>
      </p:ext>
    </p:extLst>
  </p:cSld>
  <p:clrMapOvr>
    <a:masterClrMapping/>
  </p:clrMapOvr>
</p:sld>
</file>

<file path=ppt/theme/theme1.xml><?xml version="1.0" encoding="utf-8"?>
<a:theme xmlns:a="http://schemas.openxmlformats.org/drawingml/2006/main" name="KeckSchoolof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LA ISAP Template" id="{9918895D-031B-409D-B5CE-926929FFFCC2}" vid="{D8693154-F71A-437F-8021-7252FC8E67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35756</TotalTime>
  <Words>1684</Words>
  <Application>Microsoft Office PowerPoint</Application>
  <PresentationFormat>Widescreen</PresentationFormat>
  <Paragraphs>220</Paragraphs>
  <Slides>43</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Adobe Caslon Pro</vt:lpstr>
      <vt:lpstr>Arial</vt:lpstr>
      <vt:lpstr>Calibri</vt:lpstr>
      <vt:lpstr>Calibri Light</vt:lpstr>
      <vt:lpstr>Cambria</vt:lpstr>
      <vt:lpstr>Palatino Linotype</vt:lpstr>
      <vt:lpstr>Roboto Slab</vt:lpstr>
      <vt:lpstr>SegoeUI</vt:lpstr>
      <vt:lpstr>Times New Roman</vt:lpstr>
      <vt:lpstr>KeckSchoolofMedicine</vt:lpstr>
      <vt:lpstr>Office Theme</vt:lpstr>
      <vt:lpstr>The Overdose Crisis in California: Key Trends</vt:lpstr>
      <vt:lpstr>Statements made by the presenters do not necessarily represent the views of UCLA or any other funding or associated institution.</vt:lpstr>
      <vt:lpstr>PowerPoint Presentation</vt:lpstr>
      <vt:lpstr>PowerPoint Presentation</vt:lpstr>
      <vt:lpstr>PowerPoint Presentation</vt:lpstr>
      <vt:lpstr>PowerPoint Presentation</vt:lpstr>
      <vt:lpstr>PowerPoint Presentation</vt:lpstr>
      <vt:lpstr>Overview of the Opioid Crisis and Evaluation of State Programs</vt:lpstr>
      <vt:lpstr>PowerPoint Presentation</vt:lpstr>
      <vt:lpstr>Fentanyl and heroin</vt:lpstr>
      <vt:lpstr>A lethal dose</vt:lpstr>
      <vt:lpstr>Overdose and Origins</vt:lpstr>
      <vt:lpstr>Fake “Oxys”  M30s</vt:lpstr>
      <vt:lpstr>Rainbow fentanyl</vt:lpstr>
      <vt:lpstr>The Fentanyl Problem</vt:lpstr>
      <vt:lpstr>Testing for Fentanyl</vt:lpstr>
      <vt:lpstr>New Fentanyl Compounds </vt:lpstr>
      <vt:lpstr>Xylazine</vt:lpstr>
      <vt:lpstr>“For horses and cervidae”</vt:lpstr>
      <vt:lpstr>Use of Xylazine in veterinary medicine</vt:lpstr>
      <vt:lpstr>Xylazine – Pharmacology/Clinical Effects</vt:lpstr>
      <vt:lpstr>Xylazine information from NIDA</vt:lpstr>
      <vt:lpstr>Xylazine in an overdose</vt:lpstr>
      <vt:lpstr>Treatment of Overdose, Withdrawal, and Wounds Associated with Xylazine (From D’Orazio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the Opioid Crisis and Evaluation of State Programs</vt:lpstr>
      <vt:lpstr>DHCS Projects UCLA is Collecting Data on</vt:lpstr>
      <vt:lpstr>PowerPoint Presentation</vt:lpstr>
      <vt:lpstr>What Should be Next?</vt:lpstr>
      <vt:lpstr>PowerPoint Presentation</vt:lpstr>
      <vt:lpstr>PowerPoint Presentation</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DUrada@mednet.ucla.edu</dc:creator>
  <cp:lastModifiedBy>Urada, Darren</cp:lastModifiedBy>
  <cp:revision>383</cp:revision>
  <cp:lastPrinted>2015-06-02T19:26:51Z</cp:lastPrinted>
  <dcterms:created xsi:type="dcterms:W3CDTF">2012-04-18T21:20:42Z</dcterms:created>
  <dcterms:modified xsi:type="dcterms:W3CDTF">2023-02-27T15:45:08Z</dcterms:modified>
</cp:coreProperties>
</file>