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64" r:id="rId5"/>
    <p:sldId id="265" r:id="rId6"/>
    <p:sldId id="260" r:id="rId7"/>
    <p:sldId id="267" r:id="rId8"/>
    <p:sldId id="319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3" r:id="rId17"/>
    <p:sldId id="276" r:id="rId18"/>
    <p:sldId id="277" r:id="rId19"/>
    <p:sldId id="278" r:id="rId20"/>
    <p:sldId id="280" r:id="rId21"/>
    <p:sldId id="281" r:id="rId22"/>
    <p:sldId id="284" r:id="rId23"/>
    <p:sldId id="282" r:id="rId24"/>
    <p:sldId id="287" r:id="rId25"/>
    <p:sldId id="298" r:id="rId26"/>
    <p:sldId id="285" r:id="rId27"/>
    <p:sldId id="286" r:id="rId28"/>
    <p:sldId id="308" r:id="rId29"/>
    <p:sldId id="307" r:id="rId30"/>
    <p:sldId id="292" r:id="rId31"/>
    <p:sldId id="290" r:id="rId32"/>
    <p:sldId id="317" r:id="rId33"/>
    <p:sldId id="288" r:id="rId34"/>
    <p:sldId id="291" r:id="rId35"/>
    <p:sldId id="293" r:id="rId36"/>
    <p:sldId id="294" r:id="rId37"/>
    <p:sldId id="295" r:id="rId38"/>
    <p:sldId id="296" r:id="rId39"/>
    <p:sldId id="304" r:id="rId40"/>
    <p:sldId id="299" r:id="rId41"/>
    <p:sldId id="300" r:id="rId42"/>
    <p:sldId id="301" r:id="rId43"/>
    <p:sldId id="302" r:id="rId44"/>
    <p:sldId id="303" r:id="rId45"/>
    <p:sldId id="313" r:id="rId46"/>
    <p:sldId id="314" r:id="rId47"/>
    <p:sldId id="315" r:id="rId48"/>
    <p:sldId id="316" r:id="rId49"/>
    <p:sldId id="305" r:id="rId50"/>
    <p:sldId id="306" r:id="rId51"/>
    <p:sldId id="318" r:id="rId52"/>
    <p:sldId id="309" r:id="rId53"/>
    <p:sldId id="311" r:id="rId54"/>
    <p:sldId id="31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9"/>
    <a:srgbClr val="8A3A81"/>
    <a:srgbClr val="893B81"/>
    <a:srgbClr val="BCD62A"/>
    <a:srgbClr val="F8972A"/>
    <a:srgbClr val="8A8C91"/>
    <a:srgbClr val="00343D"/>
    <a:srgbClr val="0E2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18" autoAdjust="0"/>
  </p:normalViewPr>
  <p:slideViewPr>
    <p:cSldViewPr snapToGrid="0" snapToObjects="1"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392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H-FLT-2K8-TL\RhMiller\Documents\SU%20CARES%20Referrals%20Report%20December%20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SU CARES Referrals Monthly Totals</a:t>
            </a:r>
          </a:p>
        </c:rich>
      </c:tx>
      <c:layout>
        <c:manualLayout>
          <c:xMode val="edge"/>
          <c:yMode val="edge"/>
          <c:x val="0.14267190225075035"/>
          <c:y val="4.20756085195951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947841626179703E-2"/>
          <c:y val="0.18221979086327242"/>
          <c:w val="0.90938677768371734"/>
          <c:h val="0.67153741332205585"/>
        </c:manualLayout>
      </c:layout>
      <c:barChart>
        <c:barDir val="col"/>
        <c:grouping val="clustered"/>
        <c:varyColors val="0"/>
        <c:ser>
          <c:idx val="0"/>
          <c:order val="0"/>
          <c:tx>
            <c:v>2014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Data!$B$2:$B$13</c:f>
              <c:numCache>
                <c:formatCode>General</c:formatCode>
                <c:ptCount val="12"/>
                <c:pt idx="0">
                  <c:v>8</c:v>
                </c:pt>
                <c:pt idx="1">
                  <c:v>16</c:v>
                </c:pt>
                <c:pt idx="2">
                  <c:v>23</c:v>
                </c:pt>
                <c:pt idx="3">
                  <c:v>18</c:v>
                </c:pt>
                <c:pt idx="4">
                  <c:v>19</c:v>
                </c:pt>
                <c:pt idx="5">
                  <c:v>33</c:v>
                </c:pt>
                <c:pt idx="6">
                  <c:v>40</c:v>
                </c:pt>
                <c:pt idx="7">
                  <c:v>37</c:v>
                </c:pt>
                <c:pt idx="8">
                  <c:v>41</c:v>
                </c:pt>
                <c:pt idx="9">
                  <c:v>36</c:v>
                </c:pt>
                <c:pt idx="10">
                  <c:v>32</c:v>
                </c:pt>
                <c:pt idx="1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C-4A64-9E2F-8B8AC4891E4C}"/>
            </c:ext>
          </c:extLst>
        </c:ser>
        <c:ser>
          <c:idx val="1"/>
          <c:order val="1"/>
          <c:tx>
            <c:v>2015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Data!$C$2:$C$13</c:f>
              <c:numCache>
                <c:formatCode>General</c:formatCode>
                <c:ptCount val="12"/>
                <c:pt idx="0">
                  <c:v>43</c:v>
                </c:pt>
                <c:pt idx="1">
                  <c:v>39</c:v>
                </c:pt>
                <c:pt idx="2">
                  <c:v>95</c:v>
                </c:pt>
                <c:pt idx="3">
                  <c:v>69</c:v>
                </c:pt>
                <c:pt idx="4">
                  <c:v>102</c:v>
                </c:pt>
                <c:pt idx="5">
                  <c:v>101</c:v>
                </c:pt>
                <c:pt idx="6">
                  <c:v>75</c:v>
                </c:pt>
                <c:pt idx="7">
                  <c:v>93</c:v>
                </c:pt>
                <c:pt idx="8">
                  <c:v>85</c:v>
                </c:pt>
                <c:pt idx="9">
                  <c:v>75</c:v>
                </c:pt>
                <c:pt idx="10">
                  <c:v>74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8C-4A64-9E2F-8B8AC4891E4C}"/>
            </c:ext>
          </c:extLst>
        </c:ser>
        <c:ser>
          <c:idx val="2"/>
          <c:order val="2"/>
          <c:tx>
            <c:v>2016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Data!$D$2:$D$13</c:f>
              <c:numCache>
                <c:formatCode>General</c:formatCode>
                <c:ptCount val="12"/>
                <c:pt idx="0">
                  <c:v>130</c:v>
                </c:pt>
                <c:pt idx="1">
                  <c:v>104</c:v>
                </c:pt>
                <c:pt idx="2">
                  <c:v>114</c:v>
                </c:pt>
                <c:pt idx="3">
                  <c:v>108</c:v>
                </c:pt>
                <c:pt idx="4">
                  <c:v>140</c:v>
                </c:pt>
                <c:pt idx="5">
                  <c:v>168</c:v>
                </c:pt>
                <c:pt idx="6">
                  <c:v>170</c:v>
                </c:pt>
                <c:pt idx="7">
                  <c:v>148</c:v>
                </c:pt>
                <c:pt idx="8">
                  <c:v>172</c:v>
                </c:pt>
                <c:pt idx="9">
                  <c:v>160</c:v>
                </c:pt>
                <c:pt idx="10">
                  <c:v>161</c:v>
                </c:pt>
                <c:pt idx="11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8C-4A64-9E2F-8B8AC4891E4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5279232"/>
        <c:axId val="285275312"/>
      </c:barChart>
      <c:catAx>
        <c:axId val="28527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5275312"/>
        <c:crosses val="autoZero"/>
        <c:auto val="1"/>
        <c:lblAlgn val="ctr"/>
        <c:lblOffset val="100"/>
        <c:noMultiLvlLbl val="0"/>
      </c:catAx>
      <c:valAx>
        <c:axId val="285275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527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662837856704088"/>
          <c:y val="5.558355604182736E-2"/>
          <c:w val="0.23329895431953984"/>
          <c:h val="9.2060516922856189E-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Completed</c:v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'MH SUCARES Weekly RPT 20817 319'!$A$9:$A$26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 formatCode="d\-mmm">
                  <c:v>43149</c:v>
                </c:pt>
                <c:pt idx="14" formatCode="d\-mmm">
                  <c:v>43177</c:v>
                </c:pt>
                <c:pt idx="15" formatCode="d\-mmm">
                  <c:v>43208</c:v>
                </c:pt>
                <c:pt idx="16" formatCode="d\-mmm">
                  <c:v>43238</c:v>
                </c:pt>
                <c:pt idx="17" formatCode="d\-mmm">
                  <c:v>43269</c:v>
                </c:pt>
              </c:numCache>
            </c:numRef>
          </c:cat>
          <c:val>
            <c:numRef>
              <c:f>'MH SUCARES Weekly RPT 20817 319'!$B$9:$B$26</c:f>
              <c:numCache>
                <c:formatCode>General</c:formatCode>
                <c:ptCount val="18"/>
                <c:pt idx="0">
                  <c:v>370</c:v>
                </c:pt>
                <c:pt idx="1">
                  <c:v>3301</c:v>
                </c:pt>
                <c:pt idx="2">
                  <c:v>3861</c:v>
                </c:pt>
                <c:pt idx="3">
                  <c:v>3549</c:v>
                </c:pt>
                <c:pt idx="4">
                  <c:v>3817</c:v>
                </c:pt>
                <c:pt idx="5">
                  <c:v>3339</c:v>
                </c:pt>
                <c:pt idx="6">
                  <c:v>2917</c:v>
                </c:pt>
                <c:pt idx="7">
                  <c:v>3120</c:v>
                </c:pt>
                <c:pt idx="8">
                  <c:v>2911</c:v>
                </c:pt>
                <c:pt idx="9">
                  <c:v>4121</c:v>
                </c:pt>
                <c:pt idx="10">
                  <c:v>3882</c:v>
                </c:pt>
                <c:pt idx="11">
                  <c:v>3349</c:v>
                </c:pt>
                <c:pt idx="12">
                  <c:v>3419</c:v>
                </c:pt>
                <c:pt idx="13">
                  <c:v>2831</c:v>
                </c:pt>
                <c:pt idx="14">
                  <c:v>2987</c:v>
                </c:pt>
                <c:pt idx="15">
                  <c:v>3023</c:v>
                </c:pt>
                <c:pt idx="16">
                  <c:v>3447</c:v>
                </c:pt>
                <c:pt idx="17">
                  <c:v>3627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9-4841-880F-B5EA8FC1120D}"/>
            </c:ext>
          </c:extLst>
        </c:ser>
        <c:ser>
          <c:idx val="1"/>
          <c:order val="1"/>
          <c:tx>
            <c:v>Incomplete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'MH SUCARES Weekly RPT 20817 319'!$A$9:$A$26</c:f>
              <c:numCache>
                <c:formatCode>mmm\-yy</c:formatCode>
                <c:ptCount val="18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  <c:pt idx="12">
                  <c:v>43101</c:v>
                </c:pt>
                <c:pt idx="13" formatCode="d\-mmm">
                  <c:v>43149</c:v>
                </c:pt>
                <c:pt idx="14" formatCode="d\-mmm">
                  <c:v>43177</c:v>
                </c:pt>
                <c:pt idx="15" formatCode="d\-mmm">
                  <c:v>43208</c:v>
                </c:pt>
                <c:pt idx="16" formatCode="d\-mmm">
                  <c:v>43238</c:v>
                </c:pt>
                <c:pt idx="17" formatCode="d\-mmm">
                  <c:v>43269</c:v>
                </c:pt>
              </c:numCache>
            </c:numRef>
          </c:cat>
          <c:val>
            <c:numRef>
              <c:f>'MH SUCARES Weekly RPT 20817 319'!$C$9:$C$26</c:f>
              <c:numCache>
                <c:formatCode>General</c:formatCode>
                <c:ptCount val="18"/>
                <c:pt idx="1">
                  <c:v>710</c:v>
                </c:pt>
                <c:pt idx="2">
                  <c:v>310</c:v>
                </c:pt>
                <c:pt idx="3">
                  <c:v>287</c:v>
                </c:pt>
                <c:pt idx="4">
                  <c:v>259</c:v>
                </c:pt>
                <c:pt idx="5">
                  <c:v>207</c:v>
                </c:pt>
                <c:pt idx="6">
                  <c:v>146</c:v>
                </c:pt>
                <c:pt idx="7">
                  <c:v>118</c:v>
                </c:pt>
                <c:pt idx="8">
                  <c:v>108</c:v>
                </c:pt>
                <c:pt idx="9">
                  <c:v>262</c:v>
                </c:pt>
                <c:pt idx="10">
                  <c:v>274</c:v>
                </c:pt>
                <c:pt idx="11">
                  <c:v>390</c:v>
                </c:pt>
                <c:pt idx="12">
                  <c:v>275</c:v>
                </c:pt>
                <c:pt idx="13">
                  <c:v>259</c:v>
                </c:pt>
                <c:pt idx="14">
                  <c:v>198</c:v>
                </c:pt>
                <c:pt idx="15">
                  <c:v>186</c:v>
                </c:pt>
                <c:pt idx="16">
                  <c:v>104</c:v>
                </c:pt>
                <c:pt idx="17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9-4841-880F-B5EA8FC11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08146784"/>
        <c:axId val="308139336"/>
      </c:barChart>
      <c:dateAx>
        <c:axId val="30814678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308139336"/>
        <c:crosses val="autoZero"/>
        <c:auto val="1"/>
        <c:lblOffset val="100"/>
        <c:baseTimeUnit val="months"/>
      </c:dateAx>
      <c:valAx>
        <c:axId val="308139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8146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ysClr val="windowText" lastClr="000000"/>
                </a:solidFill>
              </a:rPr>
              <a:t>Residential Active Clients by Month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51259694233136"/>
          <c:y val="0.10374151640808232"/>
          <c:w val="0.87122437732006663"/>
          <c:h val="0.663209360294460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Outpatient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Sheet1!$B$2:$B$18</c:f>
            </c:numRef>
          </c:val>
          <c:smooth val="0"/>
          <c:extLst>
            <c:ext xmlns:c16="http://schemas.microsoft.com/office/drawing/2014/chart" uri="{C3380CC4-5D6E-409C-BE32-E72D297353CC}">
              <c16:uniqueId val="{00000000-8A0D-4C05-BC47-4D5E42C769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NTP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Sheet1!$C$2:$C$18</c:f>
            </c:numRef>
          </c:val>
          <c:smooth val="0"/>
          <c:extLst>
            <c:ext xmlns:c16="http://schemas.microsoft.com/office/drawing/2014/chart" uri="{C3380CC4-5D6E-409C-BE32-E72D297353CC}">
              <c16:uniqueId val="{00000001-8A0D-4C05-BC47-4D5E42C769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IOT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3"/>
              </a:solidFill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Sheet1!$D$2:$D$18</c:f>
            </c:numRef>
          </c:val>
          <c:smooth val="0"/>
          <c:extLst>
            <c:ext xmlns:c16="http://schemas.microsoft.com/office/drawing/2014/chart" uri="{C3380CC4-5D6E-409C-BE32-E72D297353CC}">
              <c16:uniqueId val="{00000002-8A0D-4C05-BC47-4D5E42C769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367</c:v>
                </c:pt>
                <c:pt idx="1">
                  <c:v>410</c:v>
                </c:pt>
                <c:pt idx="2">
                  <c:v>484</c:v>
                </c:pt>
                <c:pt idx="3">
                  <c:v>535</c:v>
                </c:pt>
                <c:pt idx="4">
                  <c:v>516</c:v>
                </c:pt>
                <c:pt idx="5">
                  <c:v>554</c:v>
                </c:pt>
                <c:pt idx="6">
                  <c:v>556</c:v>
                </c:pt>
                <c:pt idx="7">
                  <c:v>570</c:v>
                </c:pt>
                <c:pt idx="8">
                  <c:v>561</c:v>
                </c:pt>
                <c:pt idx="9">
                  <c:v>590</c:v>
                </c:pt>
                <c:pt idx="10">
                  <c:v>609</c:v>
                </c:pt>
                <c:pt idx="11">
                  <c:v>609</c:v>
                </c:pt>
                <c:pt idx="12">
                  <c:v>625</c:v>
                </c:pt>
                <c:pt idx="13">
                  <c:v>632</c:v>
                </c:pt>
                <c:pt idx="14">
                  <c:v>584</c:v>
                </c:pt>
                <c:pt idx="15">
                  <c:v>615</c:v>
                </c:pt>
                <c:pt idx="16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0D-4C05-BC47-4D5E42C769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308145216"/>
        <c:axId val="308141688"/>
      </c:lineChart>
      <c:dateAx>
        <c:axId val="308145216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one"/>
        <c:crossAx val="308141688"/>
        <c:crosses val="autoZero"/>
        <c:auto val="1"/>
        <c:lblOffset val="100"/>
        <c:baseTimeUnit val="months"/>
      </c:dateAx>
      <c:valAx>
        <c:axId val="30814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1452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Detox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Sheet1!$K$2:$K$18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Sheet1!$L$2:$L$18</c:f>
              <c:numCache>
                <c:formatCode>General</c:formatCode>
                <c:ptCount val="17"/>
                <c:pt idx="0">
                  <c:v>86</c:v>
                </c:pt>
                <c:pt idx="1">
                  <c:v>117</c:v>
                </c:pt>
                <c:pt idx="2">
                  <c:v>119</c:v>
                </c:pt>
                <c:pt idx="3">
                  <c:v>128</c:v>
                </c:pt>
                <c:pt idx="4">
                  <c:v>120</c:v>
                </c:pt>
                <c:pt idx="5">
                  <c:v>136</c:v>
                </c:pt>
                <c:pt idx="6">
                  <c:v>116</c:v>
                </c:pt>
                <c:pt idx="7">
                  <c:v>148</c:v>
                </c:pt>
                <c:pt idx="8">
                  <c:v>148</c:v>
                </c:pt>
                <c:pt idx="9">
                  <c:v>164</c:v>
                </c:pt>
                <c:pt idx="10">
                  <c:v>184</c:v>
                </c:pt>
                <c:pt idx="11">
                  <c:v>208</c:v>
                </c:pt>
                <c:pt idx="12">
                  <c:v>205</c:v>
                </c:pt>
                <c:pt idx="13">
                  <c:v>190</c:v>
                </c:pt>
                <c:pt idx="14">
                  <c:v>143</c:v>
                </c:pt>
                <c:pt idx="15">
                  <c:v>155</c:v>
                </c:pt>
                <c:pt idx="16">
                  <c:v>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90-474A-8C53-E51231CF845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337704"/>
        <c:axId val="313340056"/>
      </c:lineChart>
      <c:dateAx>
        <c:axId val="3133377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40056"/>
        <c:crosses val="autoZero"/>
        <c:auto val="1"/>
        <c:lblOffset val="100"/>
        <c:baseTimeUnit val="months"/>
      </c:dateAx>
      <c:valAx>
        <c:axId val="313340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Sheet1!$E$26</c:f>
              <c:strCache>
                <c:ptCount val="1"/>
                <c:pt idx="0">
                  <c:v>Recovery Services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Sheet1!$A$27:$D$43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Sheet1!$E$27:$E$43</c:f>
              <c:numCache>
                <c:formatCode>General</c:formatCode>
                <c:ptCount val="17"/>
                <c:pt idx="10">
                  <c:v>61</c:v>
                </c:pt>
                <c:pt idx="11">
                  <c:v>66</c:v>
                </c:pt>
                <c:pt idx="12">
                  <c:v>49</c:v>
                </c:pt>
                <c:pt idx="13">
                  <c:v>60</c:v>
                </c:pt>
                <c:pt idx="14">
                  <c:v>97</c:v>
                </c:pt>
                <c:pt idx="15">
                  <c:v>111</c:v>
                </c:pt>
                <c:pt idx="16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9E-4187-B7D3-11BF5A46E74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338880"/>
        <c:axId val="313338096"/>
      </c:lineChart>
      <c:dateAx>
        <c:axId val="313338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8096"/>
        <c:crosses val="autoZero"/>
        <c:auto val="1"/>
        <c:lblOffset val="100"/>
        <c:baseTimeUnit val="months"/>
      </c:dateAx>
      <c:valAx>
        <c:axId val="31333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none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 dirty="0">
                <a:solidFill>
                  <a:sysClr val="windowText" lastClr="000000"/>
                </a:solidFill>
              </a:rPr>
              <a:t>Outpatient and </a:t>
            </a:r>
            <a:r>
              <a:rPr lang="en-US" sz="1800" b="1" baseline="0" dirty="0" smtClean="0">
                <a:solidFill>
                  <a:sysClr val="windowText" lastClr="000000"/>
                </a:solidFill>
              </a:rPr>
              <a:t>OTP </a:t>
            </a:r>
            <a:r>
              <a:rPr lang="en-US" sz="1800" b="1" dirty="0">
                <a:solidFill>
                  <a:sysClr val="windowText" lastClr="000000"/>
                </a:solidFill>
              </a:rPr>
              <a:t>Active Clients by Month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none" spc="2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51259694233136"/>
          <c:y val="0.10374151640808232"/>
          <c:w val="0.87122437732006663"/>
          <c:h val="0.663209360294460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Outpatient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1029</c:v>
                </c:pt>
                <c:pt idx="1">
                  <c:v>1128</c:v>
                </c:pt>
                <c:pt idx="2">
                  <c:v>1135</c:v>
                </c:pt>
                <c:pt idx="3">
                  <c:v>1101</c:v>
                </c:pt>
                <c:pt idx="4">
                  <c:v>1057</c:v>
                </c:pt>
                <c:pt idx="5">
                  <c:v>1020</c:v>
                </c:pt>
                <c:pt idx="6">
                  <c:v>1097</c:v>
                </c:pt>
                <c:pt idx="7">
                  <c:v>1040</c:v>
                </c:pt>
                <c:pt idx="8">
                  <c:v>1023</c:v>
                </c:pt>
                <c:pt idx="9">
                  <c:v>986</c:v>
                </c:pt>
                <c:pt idx="10">
                  <c:v>1031</c:v>
                </c:pt>
                <c:pt idx="11">
                  <c:v>1038</c:v>
                </c:pt>
                <c:pt idx="12">
                  <c:v>991</c:v>
                </c:pt>
                <c:pt idx="13">
                  <c:v>1033</c:v>
                </c:pt>
                <c:pt idx="14">
                  <c:v>1003</c:v>
                </c:pt>
                <c:pt idx="15">
                  <c:v>1073</c:v>
                </c:pt>
                <c:pt idx="16">
                  <c:v>1048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5F-4BA4-B593-29294933F9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NTP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chemeClr val="accent2"/>
              </a:solidFill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>
                <a:solidFill>
                  <a:schemeClr val="dk1">
                    <a:lumMod val="65000"/>
                    <a:lumOff val="35000"/>
                  </a:schemeClr>
                </a:solidFill>
              </a:ln>
              <a:effectLst/>
            </c:spPr>
          </c:errBar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1136</c:v>
                </c:pt>
                <c:pt idx="1">
                  <c:v>1149</c:v>
                </c:pt>
                <c:pt idx="2">
                  <c:v>1207</c:v>
                </c:pt>
                <c:pt idx="3">
                  <c:v>1208</c:v>
                </c:pt>
                <c:pt idx="4">
                  <c:v>1274</c:v>
                </c:pt>
                <c:pt idx="5">
                  <c:v>1189</c:v>
                </c:pt>
                <c:pt idx="6">
                  <c:v>1193</c:v>
                </c:pt>
                <c:pt idx="7">
                  <c:v>1193</c:v>
                </c:pt>
                <c:pt idx="8">
                  <c:v>1217</c:v>
                </c:pt>
                <c:pt idx="9">
                  <c:v>1254</c:v>
                </c:pt>
                <c:pt idx="10">
                  <c:v>1260</c:v>
                </c:pt>
                <c:pt idx="11">
                  <c:v>1241</c:v>
                </c:pt>
                <c:pt idx="12">
                  <c:v>1264</c:v>
                </c:pt>
                <c:pt idx="13">
                  <c:v>1313</c:v>
                </c:pt>
                <c:pt idx="14">
                  <c:v>1320</c:v>
                </c:pt>
                <c:pt idx="15">
                  <c:v>1307</c:v>
                </c:pt>
                <c:pt idx="16">
                  <c:v>1309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5F-4BA4-B593-29294933F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smooth val="0"/>
        <c:axId val="313333392"/>
        <c:axId val="313332608"/>
      </c:lineChart>
      <c:dateAx>
        <c:axId val="313333392"/>
        <c:scaling>
          <c:orientation val="minMax"/>
        </c:scaling>
        <c:delete val="1"/>
        <c:axPos val="b"/>
        <c:numFmt formatCode="mmm\-yy" sourceLinked="1"/>
        <c:majorTickMark val="none"/>
        <c:minorTickMark val="none"/>
        <c:tickLblPos val="none"/>
        <c:crossAx val="313332608"/>
        <c:crosses val="autoZero"/>
        <c:auto val="1"/>
        <c:lblOffset val="100"/>
        <c:baseTimeUnit val="months"/>
      </c:dateAx>
      <c:valAx>
        <c:axId val="313332608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33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IOT Active Clients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Outpatient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Sheet1!$B$2:$B$18</c:f>
            </c:numRef>
          </c:val>
          <c:smooth val="0"/>
          <c:extLst>
            <c:ext xmlns:c16="http://schemas.microsoft.com/office/drawing/2014/chart" uri="{C3380CC4-5D6E-409C-BE32-E72D297353CC}">
              <c16:uniqueId val="{00000000-8212-4B32-BF78-1E22477636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NTP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Sheet1!$C$2:$C$18</c:f>
            </c:numRef>
          </c:val>
          <c:smooth val="0"/>
          <c:extLst>
            <c:ext xmlns:c16="http://schemas.microsoft.com/office/drawing/2014/chart" uri="{C3380CC4-5D6E-409C-BE32-E72D297353CC}">
              <c16:uniqueId val="{00000001-8212-4B32-BF78-1E22477636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IOT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Sheet1!$A$2:$A$18</c:f>
              <c:numCache>
                <c:formatCode>mmm\-yy</c:formatCode>
                <c:ptCount val="17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43101</c:v>
                </c:pt>
                <c:pt idx="12">
                  <c:v>43132</c:v>
                </c:pt>
                <c:pt idx="13">
                  <c:v>43160</c:v>
                </c:pt>
                <c:pt idx="14">
                  <c:v>43191</c:v>
                </c:pt>
                <c:pt idx="15">
                  <c:v>43221</c:v>
                </c:pt>
                <c:pt idx="16">
                  <c:v>43252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198</c:v>
                </c:pt>
                <c:pt idx="1">
                  <c:v>214</c:v>
                </c:pt>
                <c:pt idx="2">
                  <c:v>197</c:v>
                </c:pt>
                <c:pt idx="3">
                  <c:v>234</c:v>
                </c:pt>
                <c:pt idx="4">
                  <c:v>212</c:v>
                </c:pt>
                <c:pt idx="5">
                  <c:v>231</c:v>
                </c:pt>
                <c:pt idx="6">
                  <c:v>255</c:v>
                </c:pt>
                <c:pt idx="7">
                  <c:v>228</c:v>
                </c:pt>
                <c:pt idx="8">
                  <c:v>259</c:v>
                </c:pt>
                <c:pt idx="9">
                  <c:v>229</c:v>
                </c:pt>
                <c:pt idx="10">
                  <c:v>247</c:v>
                </c:pt>
                <c:pt idx="11">
                  <c:v>260</c:v>
                </c:pt>
                <c:pt idx="12">
                  <c:v>249</c:v>
                </c:pt>
                <c:pt idx="13">
                  <c:v>245</c:v>
                </c:pt>
                <c:pt idx="14">
                  <c:v>242</c:v>
                </c:pt>
                <c:pt idx="15">
                  <c:v>254</c:v>
                </c:pt>
                <c:pt idx="16">
                  <c:v>230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12-4B32-BF78-1E224776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334960"/>
        <c:axId val="313338488"/>
      </c:lineChart>
      <c:dateAx>
        <c:axId val="3133349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8488"/>
        <c:crosses val="autoZero"/>
        <c:auto val="1"/>
        <c:lblOffset val="100"/>
        <c:baseTimeUnit val="months"/>
      </c:dateAx>
      <c:valAx>
        <c:axId val="31333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33349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Total ASAMs Completed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v>Total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6"/>
              <c:pt idx="0">
                <c:v>Desert CCT 3362CCT</c:v>
              </c:pt>
              <c:pt idx="1">
                <c:v>Riverside CCT 3361CCT</c:v>
              </c:pt>
              <c:pt idx="2">
                <c:v>START Desert 002148</c:v>
              </c:pt>
              <c:pt idx="3">
                <c:v>START Mid-County  00214M Term 5/1/16 </c:v>
              </c:pt>
              <c:pt idx="4">
                <c:v>START Riverside  002147 </c:v>
              </c:pt>
              <c:pt idx="5">
                <c:v>SU CARES 214201</c:v>
              </c:pt>
            </c:strLit>
          </c:cat>
          <c:val>
            <c:numLit>
              <c:formatCode>General</c:formatCode>
              <c:ptCount val="6"/>
              <c:pt idx="0">
                <c:v>351</c:v>
              </c:pt>
              <c:pt idx="1">
                <c:v>202</c:v>
              </c:pt>
              <c:pt idx="2">
                <c:v>42</c:v>
              </c:pt>
              <c:pt idx="3">
                <c:v>1</c:v>
              </c:pt>
              <c:pt idx="4">
                <c:v>381</c:v>
              </c:pt>
              <c:pt idx="5">
                <c:v>4372</c:v>
              </c:pt>
            </c:numLit>
          </c:val>
          <c:extLst>
            <c:ext xmlns:c16="http://schemas.microsoft.com/office/drawing/2014/chart" uri="{C3380CC4-5D6E-409C-BE32-E72D297353CC}">
              <c16:uniqueId val="{00000000-DEDC-4C63-A87F-4D506ADAF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ASAM Level of Care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136492755524967E-2"/>
          <c:y val="0.32887010447223503"/>
          <c:w val="0.52226569195455619"/>
          <c:h val="0.52845273017343419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'Level of Care'!$C$7:$C$8</c:f>
              <c:strCache>
                <c:ptCount val="2"/>
                <c:pt idx="0">
                  <c:v>LOC Matched</c:v>
                </c:pt>
                <c:pt idx="1">
                  <c:v>LOC Did not Match</c:v>
                </c:pt>
              </c:strCache>
            </c:strRef>
          </c:cat>
          <c:val>
            <c:numRef>
              <c:f>'Level of Care'!$D$7:$D$8</c:f>
              <c:numCache>
                <c:formatCode>General</c:formatCode>
                <c:ptCount val="2"/>
                <c:pt idx="0">
                  <c:v>15379</c:v>
                </c:pt>
                <c:pt idx="1">
                  <c:v>1064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3-4693-B158-65DE1F9F1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A4FF4-699F-BC4B-B154-6705EC2C7C44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D138A-7E5A-454E-80B6-3AA759CC3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7110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62EC5-AE31-824A-A6CF-0D601FC9C181}" type="datetime1">
              <a:rPr lang="en-US" smtClean="0"/>
              <a:t>3/7/2019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67045-AED8-7945-8C2B-B479983C9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96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A62EC5-AE31-824A-A6CF-0D601FC9C181}" type="datetime1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E167045-AED8-7945-8C2B-B479983C93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HS CornerstoneBoarder3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9B63-6DA0-6B42-8766-858B842843D2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F897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3EEED-3947-8B41-A8EE-12D501F7E98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2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BCD62A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3DA6-F793-CC4D-B54D-E131A7CB7144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29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893B8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8B8C-BFE8-1940-A56A-B459BE5F8B2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0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72FAF-A488-E94C-8F38-746E2B9B3C0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220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49BDC-7703-954B-8D10-EBF3812C80B9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4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 - Two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BB6BD-75D0-6C46-98AE-F7680F46FE91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2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545D3-98CC-8746-882B-7DC091D9522F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6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Only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04404-ECE1-0A49-9902-749AA9266E45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EE84D-9939-324F-B27A-AACD494A23B3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75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y Slide - Two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7888-5ACE-244C-B4D6-997750E9636B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6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S CornerstoneBoarder3.ai"/>
          <p:cNvPicPr>
            <a:picLocks noChangeAspect="1"/>
          </p:cNvPicPr>
          <p:nvPr userDrawn="1"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8"/>
          <a:stretch/>
        </p:blipFill>
        <p:spPr>
          <a:xfrm>
            <a:off x="0" y="0"/>
            <a:ext cx="9156633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7929-DB83-8B43-89DE-4C7B18CA6B81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24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Comparis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0EF9-BB69-8E4F-8971-B8FAB6798AC4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0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Only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DEB52-2389-CA4F-B8C4-6F353338A3E0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76C1C-36E2-074A-8DDD-A5FC3F6C42C0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555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py Slide - 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C42F-C345-D940-AB7F-4C585BDC34E1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647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8146" y="0"/>
            <a:ext cx="227939" cy="6858000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96EA-7EE6-7845-8BDF-98848005FFB7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08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Onl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1E-94A7-EC4B-8084-0CAFF61CA7E4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8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itle and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45D7-8EB9-0F49-9C44-C3D64FADF8F8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94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y Slide - Two Conten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93192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828800"/>
            <a:ext cx="3931920" cy="3886200"/>
          </a:xfrm>
        </p:spPr>
        <p:txBody>
          <a:bodyPr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6ECC-F0CA-7747-9895-7BDA0DE2453C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1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py Slide - Two Content Comparis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9252F-DDA4-4E47-A56F-9EF0EB9C8F0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3931920" cy="2971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754880" y="1828800"/>
            <a:ext cx="39319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2"/>
          </p:nvPr>
        </p:nvSpPr>
        <p:spPr>
          <a:xfrm>
            <a:off x="4754880" y="2743200"/>
            <a:ext cx="3931920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227724" cy="6858000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2971800" cy="1143000"/>
          </a:xfrm>
        </p:spPr>
        <p:txBody>
          <a:bodyPr anchor="b"/>
          <a:lstStyle>
            <a:lvl1pPr algn="l">
              <a:lnSpc>
                <a:spcPts val="2200"/>
              </a:lnSpc>
              <a:defRPr sz="2000" b="1"/>
            </a:lvl1pPr>
          </a:lstStyle>
          <a:p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300" y="457201"/>
            <a:ext cx="50165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27200"/>
            <a:ext cx="2971800" cy="3987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54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.ai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1" t="18827" r="26117" b="42710"/>
          <a:stretch/>
        </p:blipFill>
        <p:spPr>
          <a:xfrm>
            <a:off x="1" y="0"/>
            <a:ext cx="9143999" cy="693590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AEA1D-5743-8D42-A5D4-C1EE4DEFD16F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036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681728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486400" cy="461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5C488-4E58-A345-8DE7-184D658C552A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57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3999" cy="228600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6629400"/>
            <a:ext cx="9143999" cy="228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68" y="2331719"/>
            <a:ext cx="3703685" cy="188531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D13B-884C-554D-9C2C-4E1D6D3AF66F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9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 Scree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UHS CornerstoneBoarder2.ai"/>
          <p:cNvPicPr>
            <a:picLocks noChangeAspect="1"/>
          </p:cNvPicPr>
          <p:nvPr userDrawn="1"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5216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143000"/>
            <a:ext cx="7086600" cy="1828800"/>
          </a:xfrm>
        </p:spPr>
        <p:txBody>
          <a:bodyPr anchor="b" anchorCtr="1"/>
          <a:lstStyle>
            <a:lvl1pPr>
              <a:lnSpc>
                <a:spcPts val="4600"/>
              </a:lnSpc>
              <a:defRPr>
                <a:solidFill>
                  <a:srgbClr val="003469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00200" y="3200400"/>
            <a:ext cx="7086600" cy="2743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118AD-DF09-3E4B-A053-7E52489C844D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32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reaker Slide - Horiz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00346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E8CC-1EF5-824B-9684-D6A739127D97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4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F897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F650-CA4A-3A48-B707-43B85B7D5426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BCD62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351A-D498-C444-B6CF-C0F356DCAD41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4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Horiz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700784"/>
            <a:ext cx="9144000" cy="3196897"/>
          </a:xfrm>
          <a:prstGeom prst="rect">
            <a:avLst/>
          </a:prstGeom>
          <a:solidFill>
            <a:srgbClr val="893B8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159000"/>
            <a:ext cx="8229600" cy="2286000"/>
          </a:xfrm>
        </p:spPr>
        <p:txBody>
          <a:bodyPr anchor="ctr" anchorCtr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E396E-AE53-664B-B73F-46E6BA5B8301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5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 - Ver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" cy="6858000"/>
          </a:xfrm>
          <a:prstGeom prst="rect">
            <a:avLst/>
          </a:prstGeom>
          <a:solidFill>
            <a:srgbClr val="00346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DE2E2-3BE5-CF49-95B0-67426CE48C97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828800"/>
            <a:ext cx="7315200" cy="1828800"/>
          </a:xfrm>
        </p:spPr>
        <p:txBody>
          <a:bodyPr anchor="b" anchorCtr="1"/>
          <a:lstStyle/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15200" cy="1600200"/>
          </a:xfrm>
        </p:spPr>
        <p:txBody>
          <a:bodyPr anchor="t" anchorCtr="1"/>
          <a:lstStyle>
            <a:lvl1pPr marL="0" indent="0" algn="ctr">
              <a:buNone/>
              <a:defRPr>
                <a:solidFill>
                  <a:srgbClr val="8A8C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4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84782" y="6018719"/>
            <a:ext cx="408288" cy="36737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39319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400800"/>
            <a:ext cx="9144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7A1A-AA9A-B044-8F62-CBD937703812}" type="datetime1">
              <a:rPr lang="en-US" smtClean="0"/>
              <a:t>3/7/2019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6400800"/>
            <a:ext cx="27432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29200" y="6400800"/>
            <a:ext cx="685800" cy="228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42CBD-A71F-E145-880C-AAE76057568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5742432"/>
            <a:ext cx="1700052" cy="86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8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7" r:id="rId2"/>
    <p:sldLayoutId id="2147483674" r:id="rId3"/>
    <p:sldLayoutId id="2147483675" r:id="rId4"/>
    <p:sldLayoutId id="2147483662" r:id="rId5"/>
    <p:sldLayoutId id="2147483670" r:id="rId6"/>
    <p:sldLayoutId id="2147483671" r:id="rId7"/>
    <p:sldLayoutId id="2147483676" r:id="rId8"/>
    <p:sldLayoutId id="2147483651" r:id="rId9"/>
    <p:sldLayoutId id="2147483667" r:id="rId10"/>
    <p:sldLayoutId id="2147483668" r:id="rId11"/>
    <p:sldLayoutId id="2147483669" r:id="rId12"/>
    <p:sldLayoutId id="2147483677" r:id="rId13"/>
    <p:sldLayoutId id="2147483652" r:id="rId14"/>
    <p:sldLayoutId id="2147483654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58" r:id="rId29"/>
    <p:sldLayoutId id="2147483659" r:id="rId30"/>
    <p:sldLayoutId id="2147483666" r:id="rId31"/>
  </p:sldLayoutIdLst>
  <p:hf sldNum="0" hdr="0" ftr="0" dt="0"/>
  <p:txStyles>
    <p:titleStyle>
      <a:lvl1pPr algn="ctr" defTabSz="914400" rtl="0" eaLnBrk="1" latinLnBrk="0" hangingPunct="1">
        <a:lnSpc>
          <a:spcPts val="4600"/>
        </a:lnSpc>
        <a:spcBef>
          <a:spcPct val="0"/>
        </a:spcBef>
        <a:buNone/>
        <a:defRPr sz="4400" u="none" kern="1200" baseline="0">
          <a:solidFill>
            <a:srgbClr val="003469"/>
          </a:solidFill>
          <a:uFill>
            <a:solidFill>
              <a:schemeClr val="tx2">
                <a:lumMod val="40000"/>
                <a:lumOff val="60000"/>
              </a:schemeClr>
            </a:solidFill>
          </a:uFill>
          <a:latin typeface="Open Sans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3469"/>
          </a:solidFill>
          <a:latin typeface="Open Sans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3469"/>
          </a:solidFill>
          <a:latin typeface="Open Sans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3469"/>
          </a:solidFill>
          <a:latin typeface="Open Sans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469"/>
          </a:solidFill>
          <a:latin typeface="Open Sans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469"/>
          </a:solidFill>
          <a:latin typeface="Open 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wiharris@RUHealth.org" TargetMode="External"/><Relationship Id="rId2" Type="http://schemas.openxmlformats.org/officeDocument/2006/relationships/hyperlink" Target="mailto:rmiller@RUHealth.org" TargetMode="Externa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eldelrio@RUHealth.org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Creating an Enhanced Service System through DMC-ODS:</a:t>
            </a:r>
            <a:br>
              <a:rPr lang="en-US" sz="3600" b="1" dirty="0" smtClean="0"/>
            </a:br>
            <a:r>
              <a:rPr lang="en-US" sz="3600" b="1" dirty="0" smtClean="0"/>
              <a:t>Riverside County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6629400" cy="60113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March 2019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478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Services covered previously under State Plan Amendment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Services not reimbursable under DMC and billed to SAPT Block Grant</a:t>
            </a:r>
          </a:p>
          <a:p>
            <a:pPr lvl="1"/>
            <a:r>
              <a:rPr lang="en-US" sz="2000" dirty="0"/>
              <a:t>Non-perinatal </a:t>
            </a:r>
            <a:r>
              <a:rPr lang="en-US" sz="2000" dirty="0" smtClean="0"/>
              <a:t>residential (adult and adolescent)</a:t>
            </a:r>
            <a:endParaRPr lang="en-US" sz="2000" dirty="0"/>
          </a:p>
          <a:p>
            <a:pPr lvl="1"/>
            <a:r>
              <a:rPr lang="en-US" sz="2000" dirty="0"/>
              <a:t>Medication Assisted Treatment (MAT)</a:t>
            </a:r>
          </a:p>
          <a:p>
            <a:pPr lvl="1"/>
            <a:r>
              <a:rPr lang="en-US" sz="2000" dirty="0"/>
              <a:t>Case </a:t>
            </a:r>
            <a:r>
              <a:rPr lang="en-US" sz="2000" dirty="0" smtClean="0"/>
              <a:t>Management</a:t>
            </a:r>
          </a:p>
          <a:p>
            <a:pPr lvl="1"/>
            <a:r>
              <a:rPr lang="en-US" sz="2000" dirty="0" smtClean="0"/>
              <a:t>Individual Counseling Sessions (ODF and IOT) other than crisis intervention and collateral sessions</a:t>
            </a:r>
          </a:p>
          <a:p>
            <a:pPr lvl="2"/>
            <a:r>
              <a:rPr lang="en-US" sz="1600" dirty="0" smtClean="0"/>
              <a:t>Family sessions</a:t>
            </a:r>
          </a:p>
          <a:p>
            <a:pPr lvl="2"/>
            <a:r>
              <a:rPr lang="en-US" sz="1600" dirty="0" smtClean="0"/>
              <a:t>Weekly individual sessions</a:t>
            </a:r>
          </a:p>
          <a:p>
            <a:pPr lvl="1"/>
            <a:r>
              <a:rPr lang="en-US" sz="2000" dirty="0" smtClean="0"/>
              <a:t>Withdrawal Management (Detox)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Other limitations with </a:t>
            </a:r>
            <a:br>
              <a:rPr lang="en-US" sz="3600" b="1" dirty="0" smtClean="0"/>
            </a:br>
            <a:r>
              <a:rPr lang="en-US" sz="3600" b="1" dirty="0" smtClean="0"/>
              <a:t>State Plan Amendment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Wait time for county funded residential beds anywhere from 3 weeks to 6 months</a:t>
            </a:r>
          </a:p>
          <a:p>
            <a:r>
              <a:rPr lang="en-US" sz="2400" dirty="0" smtClean="0"/>
              <a:t>SAPT-BG limited the number of available county funded beds</a:t>
            </a:r>
          </a:p>
          <a:p>
            <a:r>
              <a:rPr lang="en-US" sz="2400" dirty="0" smtClean="0"/>
              <a:t>Unable to provide therapy with Clinical Therapist</a:t>
            </a:r>
          </a:p>
          <a:p>
            <a:r>
              <a:rPr lang="en-US" sz="2400" dirty="0" smtClean="0"/>
              <a:t>Aftercare not available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64" y="451922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3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Conceptual Elements of </a:t>
            </a:r>
            <a:br>
              <a:rPr lang="en-US" sz="3600" b="1" dirty="0" smtClean="0"/>
            </a:br>
            <a:r>
              <a:rPr lang="en-US" sz="3600" b="1" dirty="0" smtClean="0"/>
              <a:t>System Redesign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06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New Elements Reimbursable </a:t>
            </a:r>
            <a:r>
              <a:rPr lang="en-US" sz="3600" b="1" dirty="0"/>
              <a:t>U</a:t>
            </a:r>
            <a:r>
              <a:rPr lang="en-US" sz="3600" b="1" dirty="0" smtClean="0"/>
              <a:t>nder </a:t>
            </a:r>
            <a:br>
              <a:rPr lang="en-US" sz="3600" b="1" dirty="0" smtClean="0"/>
            </a:br>
            <a:r>
              <a:rPr lang="en-US" sz="3600" b="1" dirty="0" smtClean="0"/>
              <a:t>DMC-ODS Waiver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13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Multiple Levels of Residential Care based on ASAM</a:t>
            </a:r>
          </a:p>
          <a:p>
            <a:r>
              <a:rPr lang="en-US" sz="2400" dirty="0" smtClean="0"/>
              <a:t>Multiple Levels of Withdrawal Management based on ASAM</a:t>
            </a:r>
          </a:p>
          <a:p>
            <a:r>
              <a:rPr lang="en-US" sz="2400" dirty="0" smtClean="0"/>
              <a:t>Multiple Levels of Outpatient Care based on ASAM</a:t>
            </a:r>
          </a:p>
          <a:p>
            <a:r>
              <a:rPr lang="en-US" sz="2400" dirty="0" smtClean="0"/>
              <a:t>Case Management Services</a:t>
            </a:r>
          </a:p>
          <a:p>
            <a:r>
              <a:rPr lang="en-US" sz="2400" dirty="0" smtClean="0"/>
              <a:t>Recovery Services (Aftercare)</a:t>
            </a:r>
          </a:p>
          <a:p>
            <a:r>
              <a:rPr lang="en-US" sz="2400" dirty="0" smtClean="0"/>
              <a:t>Physician Consultations</a:t>
            </a:r>
          </a:p>
          <a:p>
            <a:r>
              <a:rPr lang="en-US" sz="2400" dirty="0"/>
              <a:t>Medication Assisted </a:t>
            </a:r>
            <a:r>
              <a:rPr lang="en-US" sz="2400" dirty="0" smtClean="0"/>
              <a:t>Treatment</a:t>
            </a:r>
          </a:p>
          <a:p>
            <a:r>
              <a:rPr lang="en-US" sz="2400" dirty="0" smtClean="0"/>
              <a:t>OTP/NTP – expanded drug selection</a:t>
            </a:r>
          </a:p>
          <a:p>
            <a:pPr lvl="1"/>
            <a:r>
              <a:rPr lang="en-US" sz="2000" dirty="0" smtClean="0"/>
              <a:t>Buprenorphine</a:t>
            </a:r>
          </a:p>
          <a:p>
            <a:pPr lvl="1"/>
            <a:r>
              <a:rPr lang="en-US" sz="2000" dirty="0" smtClean="0"/>
              <a:t>Naloxone</a:t>
            </a:r>
          </a:p>
          <a:p>
            <a:pPr lvl="1"/>
            <a:r>
              <a:rPr lang="en-US" sz="2000" dirty="0" smtClean="0"/>
              <a:t>Disulfiram</a:t>
            </a:r>
          </a:p>
          <a:p>
            <a:pPr lvl="1"/>
            <a:r>
              <a:rPr lang="en-US" sz="2000" dirty="0" smtClean="0"/>
              <a:t>Methadone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95" y="4843550"/>
            <a:ext cx="1808335" cy="16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53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ASAM Levels of Care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92260"/>
              </p:ext>
            </p:extLst>
          </p:nvPr>
        </p:nvGraphicFramePr>
        <p:xfrm>
          <a:off x="457200" y="18288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of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Intensive Outpatient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Partial Hospitalization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Intensity Residential (Clinically Managed)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Med. Intensity Residential (Population Specific; Clinically</a:t>
                      </a:r>
                      <a:r>
                        <a:rPr lang="en-US" baseline="0" dirty="0" smtClean="0"/>
                        <a:t> Managed)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Intensity Residential (Clinically Managed)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Opiate Treatment Program (formerly NTP)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13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ASAM Levels of Care (cont.)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121166"/>
              </p:ext>
            </p:extLst>
          </p:nvPr>
        </p:nvGraphicFramePr>
        <p:xfrm>
          <a:off x="457200" y="18288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of Care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Intensive</a:t>
                      </a:r>
                      <a:r>
                        <a:rPr lang="en-US" baseline="0" dirty="0" smtClean="0"/>
                        <a:t> Inpatient Services (Medically Monitored)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Intensive Inpatient</a:t>
                      </a:r>
                      <a:r>
                        <a:rPr lang="en-US" baseline="0" dirty="0" smtClean="0"/>
                        <a:t> Services (Medically Managed)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1.0-WM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Ambulatory Withdrawal Management (w/o on-site monitoring)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2.0-WM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Ambulatory Withdrawal</a:t>
                      </a:r>
                      <a:r>
                        <a:rPr lang="en-US" baseline="0" dirty="0" smtClean="0"/>
                        <a:t> Management (with on-site monitoring)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3.2</a:t>
                      </a:r>
                      <a:r>
                        <a:rPr lang="en-US" baseline="0" dirty="0" smtClean="0"/>
                        <a:t>-WM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Clinically Managed Residential Withdrawal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3.7</a:t>
                      </a:r>
                      <a:r>
                        <a:rPr lang="en-US" baseline="0" dirty="0" smtClean="0"/>
                        <a:t>-WM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Medically Monitored Inpatient Withdrawal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4.0-WM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Medically Managed Inpatient Withdrawal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6" y="5166360"/>
            <a:ext cx="1373145" cy="156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Minimal Requirements for </a:t>
            </a:r>
            <a:br>
              <a:rPr lang="en-US" sz="3600" b="1" dirty="0" smtClean="0"/>
            </a:br>
            <a:r>
              <a:rPr lang="en-US" sz="3600" b="1" dirty="0" smtClean="0"/>
              <a:t>DMC-ODS Counties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32026"/>
              </p:ext>
            </p:extLst>
          </p:nvPr>
        </p:nvGraphicFramePr>
        <p:xfrm>
          <a:off x="457200" y="1828800"/>
          <a:ext cx="776004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5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Early Intervention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Level 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Outpatient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1.0 and Level 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Residential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At least one ASAM</a:t>
                      </a:r>
                      <a:r>
                        <a:rPr lang="en-US" baseline="0" dirty="0" smtClean="0"/>
                        <a:t> level of services initially (3.1, 3.3, or 3.5)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NTP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Required (includes</a:t>
                      </a:r>
                      <a:r>
                        <a:rPr lang="en-US" baseline="0" dirty="0" smtClean="0"/>
                        <a:t> 4 drug options)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04">
                <a:tc>
                  <a:txBody>
                    <a:bodyPr/>
                    <a:lstStyle/>
                    <a:p>
                      <a:r>
                        <a:rPr lang="en-US" dirty="0" smtClean="0"/>
                        <a:t>Withdrawal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 least one level of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Recovery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Case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288">
                <a:tc>
                  <a:txBody>
                    <a:bodyPr/>
                    <a:lstStyle/>
                    <a:p>
                      <a:r>
                        <a:rPr lang="en-US" dirty="0" smtClean="0"/>
                        <a:t>Physician</a:t>
                      </a:r>
                      <a:r>
                        <a:rPr lang="en-US" baseline="0" dirty="0" smtClean="0"/>
                        <a:t> Consultation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75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Additional Conceptual Elements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605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24-hour access hotline (required by waiver)</a:t>
            </a:r>
          </a:p>
          <a:p>
            <a:r>
              <a:rPr lang="en-US" sz="2000" dirty="0" smtClean="0"/>
              <a:t>Level of Care determined by ASAM</a:t>
            </a:r>
          </a:p>
          <a:p>
            <a:r>
              <a:rPr lang="en-US" sz="2000" dirty="0" smtClean="0"/>
              <a:t>Residential Placements controlled by County instead of providers</a:t>
            </a:r>
          </a:p>
          <a:p>
            <a:r>
              <a:rPr lang="en-US" sz="2000" dirty="0" smtClean="0"/>
              <a:t>Creation of ASAM Screening Tools</a:t>
            </a:r>
          </a:p>
          <a:p>
            <a:r>
              <a:rPr lang="en-US" sz="2000" dirty="0" smtClean="0"/>
              <a:t>Countywide Care Coordination Team to provide case management for residential and high risk consumers</a:t>
            </a:r>
          </a:p>
          <a:p>
            <a:r>
              <a:rPr lang="en-US" sz="2000" dirty="0" smtClean="0"/>
              <a:t>Peer and Clinical Therapist Involvement</a:t>
            </a:r>
          </a:p>
          <a:p>
            <a:r>
              <a:rPr lang="en-US" sz="2000" dirty="0" smtClean="0"/>
              <a:t>Provider involvement throughout the design process</a:t>
            </a:r>
          </a:p>
          <a:p>
            <a:r>
              <a:rPr lang="en-US" sz="2000" dirty="0" smtClean="0"/>
              <a:t>Service delivery in schools (prevention &amp; treatment)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1" y="5391150"/>
            <a:ext cx="2204282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Plan Development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Behavioral Health Commission</a:t>
            </a:r>
          </a:p>
          <a:p>
            <a:r>
              <a:rPr lang="en-US" sz="2400" dirty="0" smtClean="0"/>
              <a:t>Interdisciplinary Care Team</a:t>
            </a:r>
          </a:p>
          <a:p>
            <a:r>
              <a:rPr lang="en-US" sz="2400" dirty="0" smtClean="0"/>
              <a:t>Youth Interagency Committee</a:t>
            </a:r>
          </a:p>
          <a:p>
            <a:r>
              <a:rPr lang="en-US" sz="2400" dirty="0" smtClean="0"/>
              <a:t>Contract Provider &amp; Community Stakeholders</a:t>
            </a:r>
          </a:p>
          <a:p>
            <a:r>
              <a:rPr lang="en-US" sz="2400" dirty="0" smtClean="0"/>
              <a:t>Strategic Partner Committees </a:t>
            </a:r>
            <a:r>
              <a:rPr lang="en-US" sz="1800" dirty="0" smtClean="0">
                <a:solidFill>
                  <a:srgbClr val="FF0000"/>
                </a:solidFill>
              </a:rPr>
              <a:t>(Residential, Outpatient, Adolescent Services, MAT/OTP)</a:t>
            </a:r>
          </a:p>
          <a:p>
            <a:r>
              <a:rPr lang="en-US" sz="2400" dirty="0" smtClean="0"/>
              <a:t>Internal Readiness Committee </a:t>
            </a:r>
            <a:r>
              <a:rPr lang="en-US" sz="1800" dirty="0" smtClean="0">
                <a:solidFill>
                  <a:srgbClr val="FF0000"/>
                </a:solidFill>
              </a:rPr>
              <a:t>(Fiscal, Billing, EHR, Contracts, Program, QI, Compliance)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93" y="5058418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4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90648" y="422910"/>
            <a:ext cx="5775960" cy="6012180"/>
            <a:chOff x="0" y="0"/>
            <a:chExt cx="5775960" cy="6012180"/>
          </a:xfrm>
        </p:grpSpPr>
        <p:grpSp>
          <p:nvGrpSpPr>
            <p:cNvPr id="6" name="Group 5"/>
            <p:cNvGrpSpPr/>
            <p:nvPr/>
          </p:nvGrpSpPr>
          <p:grpSpPr>
            <a:xfrm>
              <a:off x="605790" y="0"/>
              <a:ext cx="3021330" cy="914400"/>
              <a:chOff x="605790" y="0"/>
              <a:chExt cx="3021330" cy="914400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219200" y="0"/>
                <a:ext cx="2407920" cy="525780"/>
              </a:xfrm>
              <a:prstGeom prst="rect">
                <a:avLst/>
              </a:prstGeom>
              <a:solidFill>
                <a:srgbClr val="4F81BD">
                  <a:lumMod val="60000"/>
                  <a:lumOff val="40000"/>
                </a:srgb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Behavioral Health Commission</a:t>
                </a:r>
              </a:p>
            </p:txBody>
          </p:sp>
          <p:cxnSp>
            <p:nvCxnSpPr>
              <p:cNvPr id="45" name="Elbow Connector 44"/>
              <p:cNvCxnSpPr>
                <a:stCxn id="8" idx="2"/>
              </p:cNvCxnSpPr>
              <p:nvPr/>
            </p:nvCxnSpPr>
            <p:spPr>
              <a:xfrm rot="5400000">
                <a:off x="1320165" y="-188595"/>
                <a:ext cx="388620" cy="1817370"/>
              </a:xfrm>
              <a:prstGeom prst="bentConnector3">
                <a:avLst>
                  <a:gd name="adj1" fmla="val 50000"/>
                </a:avLst>
              </a:prstGeom>
              <a:noFill/>
              <a:ln w="15875" cap="flat" cmpd="sng" algn="ctr">
                <a:solidFill>
                  <a:srgbClr val="1F497D">
                    <a:lumMod val="7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  <p:cxnSp>
            <p:nvCxnSpPr>
              <p:cNvPr id="46" name="Elbow Connector 45"/>
              <p:cNvCxnSpPr>
                <a:stCxn id="8" idx="2"/>
              </p:cNvCxnSpPr>
              <p:nvPr/>
            </p:nvCxnSpPr>
            <p:spPr>
              <a:xfrm rot="16200000" flipH="1">
                <a:off x="2546985" y="401955"/>
                <a:ext cx="381000" cy="628650"/>
              </a:xfrm>
              <a:prstGeom prst="bentConnector3">
                <a:avLst>
                  <a:gd name="adj1" fmla="val 50000"/>
                </a:avLst>
              </a:prstGeom>
              <a:noFill/>
              <a:ln w="15875" cap="flat" cmpd="sng" algn="ctr">
                <a:solidFill>
                  <a:srgbClr val="1F497D">
                    <a:lumMod val="75000"/>
                  </a:srgbClr>
                </a:solidFill>
                <a:prstDash val="solid"/>
                <a:headEnd type="arrow"/>
                <a:tailEnd type="arrow"/>
              </a:ln>
              <a:effectLst/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0" y="906780"/>
              <a:ext cx="5775960" cy="5105400"/>
              <a:chOff x="0" y="906780"/>
              <a:chExt cx="5775960" cy="51054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446020" y="906780"/>
                <a:ext cx="1211580" cy="525780"/>
              </a:xfrm>
              <a:prstGeom prst="rect">
                <a:avLst/>
              </a:prstGeom>
              <a:solidFill>
                <a:srgbClr val="EEECE1">
                  <a:lumMod val="75000"/>
                </a:srgbClr>
              </a:solidFill>
              <a:ln w="25400" cap="flat" cmpd="sng" algn="ctr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EEECE1">
                        <a:lumMod val="2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MH Substance Use Program</a:t>
                </a: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0" y="914400"/>
                <a:ext cx="2446020" cy="5090160"/>
                <a:chOff x="0" y="914400"/>
                <a:chExt cx="2446020" cy="509016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0" y="914400"/>
                  <a:ext cx="1211580" cy="525780"/>
                </a:xfrm>
                <a:prstGeom prst="rect">
                  <a:avLst/>
                </a:prstGeom>
                <a:solidFill>
                  <a:srgbClr val="EEECE1">
                    <a:lumMod val="75000"/>
                  </a:srgbClr>
                </a:solidFill>
                <a:ln w="25400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EEECE1">
                          <a:lumMod val="25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Community Sub-Committees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0" y="182880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Children's Committee</a:t>
                  </a:r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7620" y="255270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Adult System of Care Committee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0" y="474726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tIns="0" bIns="0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Older Adult System of Care Committee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0" y="403098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Housing Committee</a:t>
                  </a: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7620" y="328422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Criminal Justice Committee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7620" y="5478780"/>
                  <a:ext cx="1211580" cy="525780"/>
                </a:xfrm>
                <a:prstGeom prst="rect">
                  <a:avLst/>
                </a:prstGeom>
                <a:solidFill>
                  <a:srgbClr val="F79646">
                    <a:lumMod val="60000"/>
                    <a:lumOff val="40000"/>
                  </a:srgbClr>
                </a:solidFill>
                <a:ln w="2540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79646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Veterans Committee</a:t>
                  </a:r>
                </a:p>
              </p:txBody>
            </p:sp>
            <p:cxnSp>
              <p:nvCxnSpPr>
                <p:cNvPr id="37" name="Shape 30"/>
                <p:cNvCxnSpPr>
                  <a:stCxn id="30" idx="3"/>
                </p:cNvCxnSpPr>
                <p:nvPr/>
              </p:nvCxnSpPr>
              <p:spPr>
                <a:xfrm flipH="1" flipV="1">
                  <a:off x="605790" y="1440180"/>
                  <a:ext cx="605790" cy="651510"/>
                </a:xfrm>
                <a:prstGeom prst="bentConnector4">
                  <a:avLst>
                    <a:gd name="adj1" fmla="val -37736"/>
                    <a:gd name="adj2" fmla="val 70175"/>
                  </a:avLst>
                </a:prstGeom>
                <a:noFill/>
                <a:ln w="15875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8" name="Shape 32"/>
                <p:cNvCxnSpPr>
                  <a:stCxn id="32" idx="3"/>
                </p:cNvCxnSpPr>
                <p:nvPr/>
              </p:nvCxnSpPr>
              <p:spPr>
                <a:xfrm flipH="1" flipV="1">
                  <a:off x="605790" y="1440180"/>
                  <a:ext cx="613410" cy="1375410"/>
                </a:xfrm>
                <a:prstGeom prst="bentConnector4">
                  <a:avLst>
                    <a:gd name="adj1" fmla="val -37267"/>
                    <a:gd name="adj2" fmla="val 85596"/>
                  </a:avLst>
                </a:prstGeom>
                <a:noFill/>
                <a:ln w="15875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39" name="Shape 39"/>
                <p:cNvCxnSpPr>
                  <a:stCxn id="35" idx="3"/>
                </p:cNvCxnSpPr>
                <p:nvPr/>
              </p:nvCxnSpPr>
              <p:spPr>
                <a:xfrm flipH="1" flipV="1">
                  <a:off x="605790" y="1440180"/>
                  <a:ext cx="613410" cy="2106930"/>
                </a:xfrm>
                <a:prstGeom prst="bentConnector4">
                  <a:avLst>
                    <a:gd name="adj1" fmla="val -37267"/>
                    <a:gd name="adj2" fmla="val 90959"/>
                  </a:avLst>
                </a:prstGeom>
                <a:noFill/>
                <a:ln w="15875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0" name="Shape 42"/>
                <p:cNvCxnSpPr>
                  <a:stCxn id="34" idx="3"/>
                </p:cNvCxnSpPr>
                <p:nvPr/>
              </p:nvCxnSpPr>
              <p:spPr>
                <a:xfrm flipH="1" flipV="1">
                  <a:off x="605790" y="1440180"/>
                  <a:ext cx="605790" cy="2853690"/>
                </a:xfrm>
                <a:prstGeom prst="bentConnector4">
                  <a:avLst>
                    <a:gd name="adj1" fmla="val -37736"/>
                    <a:gd name="adj2" fmla="val 93324"/>
                  </a:avLst>
                </a:prstGeom>
                <a:noFill/>
                <a:ln w="15875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1" name="Shape 45"/>
                <p:cNvCxnSpPr>
                  <a:stCxn id="33" idx="3"/>
                </p:cNvCxnSpPr>
                <p:nvPr/>
              </p:nvCxnSpPr>
              <p:spPr>
                <a:xfrm flipH="1" flipV="1">
                  <a:off x="605790" y="1440180"/>
                  <a:ext cx="605790" cy="3569970"/>
                </a:xfrm>
                <a:prstGeom prst="bentConnector4">
                  <a:avLst>
                    <a:gd name="adj1" fmla="val -37736"/>
                    <a:gd name="adj2" fmla="val 94664"/>
                  </a:avLst>
                </a:prstGeom>
                <a:noFill/>
                <a:ln w="15875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2" name="Shape 48"/>
                <p:cNvCxnSpPr>
                  <a:stCxn id="36" idx="3"/>
                </p:cNvCxnSpPr>
                <p:nvPr/>
              </p:nvCxnSpPr>
              <p:spPr>
                <a:xfrm flipH="1" flipV="1">
                  <a:off x="605790" y="1440180"/>
                  <a:ext cx="613410" cy="4301490"/>
                </a:xfrm>
                <a:prstGeom prst="bentConnector4">
                  <a:avLst>
                    <a:gd name="adj1" fmla="val -37267"/>
                    <a:gd name="adj2" fmla="val 95572"/>
                  </a:avLst>
                </a:prstGeom>
                <a:noFill/>
                <a:ln w="19050" cap="flat" cmpd="sng" algn="ctr">
                  <a:solidFill>
                    <a:srgbClr val="F79646">
                      <a:lumMod val="75000"/>
                    </a:srgbClr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1211580" y="1169670"/>
                  <a:ext cx="1234440" cy="762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  <p:grpSp>
            <p:nvGrpSpPr>
              <p:cNvPr id="10" name="Group 9"/>
              <p:cNvGrpSpPr/>
              <p:nvPr/>
            </p:nvGrpSpPr>
            <p:grpSpPr>
              <a:xfrm>
                <a:off x="2430780" y="1432560"/>
                <a:ext cx="3345180" cy="4579620"/>
                <a:chOff x="2430780" y="1432560"/>
                <a:chExt cx="3345180" cy="457962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2430780" y="2552700"/>
                  <a:ext cx="1211580" cy="525780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Contracted Providers</a:t>
                  </a: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2446020" y="4747260"/>
                  <a:ext cx="1211580" cy="525780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Criminal Justice</a:t>
                  </a: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2438400" y="3291840"/>
                  <a:ext cx="1211580" cy="525780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County Clinics</a:t>
                  </a: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438400" y="4030980"/>
                  <a:ext cx="1211580" cy="525780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tIns="0" bIns="0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Youth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Interagency Committee</a:t>
                  </a:r>
                </a:p>
              </p:txBody>
            </p:sp>
            <p:cxnSp>
              <p:nvCxnSpPr>
                <p:cNvPr id="15" name="Shape 51"/>
                <p:cNvCxnSpPr>
                  <a:endCxn id="23" idx="1"/>
                </p:cNvCxnSpPr>
                <p:nvPr/>
              </p:nvCxnSpPr>
              <p:spPr>
                <a:xfrm rot="5400000">
                  <a:off x="2419350" y="1451610"/>
                  <a:ext cx="651510" cy="613410"/>
                </a:xfrm>
                <a:prstGeom prst="bentConnector4">
                  <a:avLst>
                    <a:gd name="adj1" fmla="val 29825"/>
                    <a:gd name="adj2" fmla="val 137267"/>
                  </a:avLst>
                </a:prstGeom>
                <a:noFill/>
                <a:ln w="15875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6" name="Shape 53"/>
                <p:cNvCxnSpPr>
                  <a:stCxn id="11" idx="1"/>
                </p:cNvCxnSpPr>
                <p:nvPr/>
              </p:nvCxnSpPr>
              <p:spPr>
                <a:xfrm rot="10800000" flipH="1">
                  <a:off x="2430780" y="1432560"/>
                  <a:ext cx="621030" cy="1383030"/>
                </a:xfrm>
                <a:prstGeom prst="bentConnector4">
                  <a:avLst>
                    <a:gd name="adj1" fmla="val -36810"/>
                    <a:gd name="adj2" fmla="val 85950"/>
                  </a:avLst>
                </a:prstGeom>
                <a:noFill/>
                <a:ln w="15875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7" name="Shape 56"/>
                <p:cNvCxnSpPr>
                  <a:endCxn id="13" idx="1"/>
                </p:cNvCxnSpPr>
                <p:nvPr/>
              </p:nvCxnSpPr>
              <p:spPr>
                <a:xfrm rot="5400000">
                  <a:off x="1684020" y="2186940"/>
                  <a:ext cx="2122170" cy="613410"/>
                </a:xfrm>
                <a:prstGeom prst="bentConnector4">
                  <a:avLst>
                    <a:gd name="adj1" fmla="val 8977"/>
                    <a:gd name="adj2" fmla="val 137267"/>
                  </a:avLst>
                </a:prstGeom>
                <a:noFill/>
                <a:ln w="15875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8" name="Shape 61"/>
                <p:cNvCxnSpPr>
                  <a:endCxn id="14" idx="1"/>
                </p:cNvCxnSpPr>
                <p:nvPr/>
              </p:nvCxnSpPr>
              <p:spPr>
                <a:xfrm rot="5400000">
                  <a:off x="1314450" y="2556510"/>
                  <a:ext cx="2861310" cy="613410"/>
                </a:xfrm>
                <a:prstGeom prst="bentConnector4">
                  <a:avLst>
                    <a:gd name="adj1" fmla="val 6524"/>
                    <a:gd name="adj2" fmla="val 137267"/>
                  </a:avLst>
                </a:prstGeom>
                <a:noFill/>
                <a:ln w="15875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cxnSp>
              <p:nvCxnSpPr>
                <p:cNvPr id="19" name="Shape 64"/>
                <p:cNvCxnSpPr>
                  <a:endCxn id="12" idx="1"/>
                </p:cNvCxnSpPr>
                <p:nvPr/>
              </p:nvCxnSpPr>
              <p:spPr>
                <a:xfrm rot="5400000">
                  <a:off x="960120" y="2918460"/>
                  <a:ext cx="3577590" cy="605790"/>
                </a:xfrm>
                <a:prstGeom prst="bentConnector4">
                  <a:avLst>
                    <a:gd name="adj1" fmla="val 5218"/>
                    <a:gd name="adj2" fmla="val 137736"/>
                  </a:avLst>
                </a:prstGeom>
                <a:noFill/>
                <a:ln w="19050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  <p:grpSp>
              <p:nvGrpSpPr>
                <p:cNvPr id="20" name="Group 19"/>
                <p:cNvGrpSpPr/>
                <p:nvPr/>
              </p:nvGrpSpPr>
              <p:grpSpPr>
                <a:xfrm>
                  <a:off x="2438400" y="1508760"/>
                  <a:ext cx="3337560" cy="1988820"/>
                  <a:chOff x="2438400" y="1508760"/>
                  <a:chExt cx="3337560" cy="1988820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438400" y="1821180"/>
                    <a:ext cx="1211580" cy="525780"/>
                  </a:xfrm>
                  <a:prstGeom prst="rect">
                    <a:avLst/>
                  </a:prstGeom>
                  <a:solidFill>
                    <a:srgbClr val="8064A2">
                      <a:lumMod val="40000"/>
                      <a:lumOff val="60000"/>
                    </a:srgbClr>
                  </a:solidFill>
                  <a:ln w="25400" cap="flat" cmpd="sng" algn="ctr">
                    <a:solidFill>
                      <a:srgbClr val="8064A2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8064A2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Interdisciplinary Care Team (ICT)</a:t>
                    </a: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4564380" y="1508760"/>
                    <a:ext cx="1211580" cy="525780"/>
                  </a:xfrm>
                  <a:prstGeom prst="rect">
                    <a:avLst/>
                  </a:prstGeom>
                  <a:solidFill>
                    <a:srgbClr val="9BBB59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tIns="0" bIns="0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Inland Empire Health Plan (IEHP)</a:t>
                    </a: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4564380" y="2240280"/>
                    <a:ext cx="1211580" cy="525780"/>
                  </a:xfrm>
                  <a:prstGeom prst="rect">
                    <a:avLst/>
                  </a:prstGeom>
                  <a:solidFill>
                    <a:srgbClr val="9BBB59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Kaiser Permanente</a:t>
                    </a: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564380" y="2971800"/>
                    <a:ext cx="1211580" cy="525780"/>
                  </a:xfrm>
                  <a:prstGeom prst="rect">
                    <a:avLst/>
                  </a:prstGeom>
                  <a:solidFill>
                    <a:srgbClr val="9BBB59">
                      <a:lumMod val="60000"/>
                      <a:lumOff val="40000"/>
                    </a:srgbClr>
                  </a:solidFill>
                  <a:ln w="2540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Molina </a:t>
                    </a:r>
                  </a:p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9BBB59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Health Care</a:t>
                    </a:r>
                  </a:p>
                </p:txBody>
              </p:sp>
              <p:cxnSp>
                <p:nvCxnSpPr>
                  <p:cNvPr id="27" name="Elbow Connector 26"/>
                  <p:cNvCxnSpPr>
                    <a:stCxn id="24" idx="1"/>
                    <a:endCxn id="23" idx="3"/>
                  </p:cNvCxnSpPr>
                  <p:nvPr/>
                </p:nvCxnSpPr>
                <p:spPr>
                  <a:xfrm rot="10800000" flipV="1">
                    <a:off x="3649980" y="1771650"/>
                    <a:ext cx="914400" cy="31242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2225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8" name="Elbow Connector 27"/>
                  <p:cNvCxnSpPr>
                    <a:stCxn id="25" idx="1"/>
                    <a:endCxn id="23" idx="3"/>
                  </p:cNvCxnSpPr>
                  <p:nvPr/>
                </p:nvCxnSpPr>
                <p:spPr>
                  <a:xfrm rot="10800000">
                    <a:off x="3649980" y="2084070"/>
                    <a:ext cx="914400" cy="4191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  <p:cxnSp>
                <p:nvCxnSpPr>
                  <p:cNvPr id="29" name="Elbow Connector 28"/>
                  <p:cNvCxnSpPr>
                    <a:stCxn id="26" idx="1"/>
                    <a:endCxn id="23" idx="3"/>
                  </p:cNvCxnSpPr>
                  <p:nvPr/>
                </p:nvCxnSpPr>
                <p:spPr>
                  <a:xfrm rot="10800000">
                    <a:off x="3649980" y="2084070"/>
                    <a:ext cx="914400" cy="115062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19050" cap="flat" cmpd="sng" algn="ctr">
                    <a:solidFill>
                      <a:srgbClr val="9BBB59">
                        <a:lumMod val="75000"/>
                      </a:srgbClr>
                    </a:solidFill>
                    <a:prstDash val="solid"/>
                    <a:tailEnd type="arrow"/>
                  </a:ln>
                  <a:effectLst/>
                </p:spPr>
              </p:cxn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2438400" y="5486400"/>
                  <a:ext cx="1211580" cy="525780"/>
                </a:xfrm>
                <a:prstGeom prst="rect">
                  <a:avLst/>
                </a:prstGeom>
                <a:solidFill>
                  <a:srgbClr val="8064A2">
                    <a:lumMod val="40000"/>
                    <a:lumOff val="60000"/>
                  </a:srgbClr>
                </a:solidFill>
                <a:ln w="25400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8064A2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Community Health Clinics</a:t>
                  </a:r>
                </a:p>
              </p:txBody>
            </p:sp>
            <p:cxnSp>
              <p:nvCxnSpPr>
                <p:cNvPr id="22" name="Shape 44"/>
                <p:cNvCxnSpPr/>
                <p:nvPr/>
              </p:nvCxnSpPr>
              <p:spPr>
                <a:xfrm rot="10800000" flipH="1">
                  <a:off x="2453640" y="1432560"/>
                  <a:ext cx="613410" cy="4316730"/>
                </a:xfrm>
                <a:prstGeom prst="bentConnector4">
                  <a:avLst>
                    <a:gd name="adj1" fmla="val -37267"/>
                    <a:gd name="adj2" fmla="val 95410"/>
                  </a:avLst>
                </a:prstGeom>
                <a:noFill/>
                <a:ln w="19050" cap="flat" cmpd="sng" algn="ctr">
                  <a:solidFill>
                    <a:srgbClr val="EEECE1">
                      <a:lumMod val="50000"/>
                    </a:srgbClr>
                  </a:solidFill>
                  <a:prstDash val="solid"/>
                  <a:headEnd type="arrow"/>
                  <a:tailEnd type="arrow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8133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Outline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Previous System of Care</a:t>
            </a:r>
          </a:p>
          <a:p>
            <a:r>
              <a:rPr lang="en-US" dirty="0" smtClean="0"/>
              <a:t>Conceptual Elements of System Redesign</a:t>
            </a:r>
          </a:p>
          <a:p>
            <a:r>
              <a:rPr lang="en-US" dirty="0" smtClean="0"/>
              <a:t>New System Roll Out</a:t>
            </a:r>
          </a:p>
          <a:p>
            <a:r>
              <a:rPr lang="en-US" dirty="0" smtClean="0"/>
              <a:t>Lessons Learned</a:t>
            </a:r>
          </a:p>
          <a:p>
            <a:r>
              <a:rPr lang="en-US" dirty="0" smtClean="0"/>
              <a:t>Story Telling with Data</a:t>
            </a:r>
          </a:p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6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Substance Use Community Access Referral Evaluation &amp; Support Line (SU CARES)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24 Hour informational line as required by Waiver</a:t>
            </a:r>
          </a:p>
          <a:p>
            <a:r>
              <a:rPr lang="en-US" sz="2400" dirty="0" smtClean="0"/>
              <a:t>This team is responsible for all residential withdrawal management and residential treatment placement in County</a:t>
            </a:r>
          </a:p>
          <a:p>
            <a:r>
              <a:rPr lang="en-US" sz="2400" dirty="0" smtClean="0"/>
              <a:t>Calls initially answered by clerical staff which gather demographic information about client and check for </a:t>
            </a:r>
            <a:r>
              <a:rPr lang="en-US" sz="2400" dirty="0" err="1" smtClean="0"/>
              <a:t>Medi</a:t>
            </a:r>
            <a:r>
              <a:rPr lang="en-US" sz="2400" dirty="0" smtClean="0"/>
              <a:t>-Cal Availability.  Call then passed on to Counselor for ASAM Screening and placement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87" y="4988911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94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 CARES (cont.)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System was tested out for a full year before going live with clients referred from County Managed Care Plan – Inland Empire Health Plan (IEHP)</a:t>
            </a:r>
          </a:p>
          <a:p>
            <a:r>
              <a:rPr lang="en-US" sz="2400" dirty="0" smtClean="0"/>
              <a:t>Original team consisted of Supervisor, one clerical staff, and 2 counselors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4" y="4141470"/>
            <a:ext cx="3245452" cy="243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7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 CARES Volume by Month Beta Test</a:t>
            </a:r>
            <a:endParaRPr lang="en-US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49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Care Coordination Teams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Case management team assigned to consumers placed in residential withdrawal management and residential treatment.  Case managers follow clients through entire residential episode</a:t>
            </a:r>
          </a:p>
          <a:p>
            <a:r>
              <a:rPr lang="en-US" sz="2400" dirty="0" smtClean="0"/>
              <a:t>Originally had 3 CCT teams and 1 START team located in 3 distinct geographic regions of County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01" y="4174781"/>
            <a:ext cx="2542918" cy="265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2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Additional Preparations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699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 of ASAM screening tools (adult and adolescent)</a:t>
            </a:r>
          </a:p>
          <a:p>
            <a:r>
              <a:rPr lang="en-US" sz="2400" dirty="0" smtClean="0"/>
              <a:t>4 levels of ASAM training offered to counseling staff:  (A, B, C, Continuum of Care)</a:t>
            </a:r>
          </a:p>
          <a:p>
            <a:r>
              <a:rPr lang="en-US" sz="2400" dirty="0" smtClean="0"/>
              <a:t>Training on Evidence Based Practices for counseling staff:  MI, CBT, Relapse Prevention</a:t>
            </a:r>
          </a:p>
          <a:p>
            <a:r>
              <a:rPr lang="en-US" sz="2400" dirty="0" smtClean="0"/>
              <a:t>EBP Curriculum training for counseling staff:  Living in Balance, Matrix (Adult &amp; Adolescent), CBT for PTSD, Coping with Stress: Teens and Trauma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5" y="5303321"/>
            <a:ext cx="2153807" cy="13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50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Services Directly in Schools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Idea was to be able to provide services for high risk youth directly at school sites</a:t>
            </a:r>
          </a:p>
          <a:p>
            <a:r>
              <a:rPr lang="en-US" sz="2400" dirty="0" smtClean="0"/>
              <a:t>Created MOU with SELPA – this allowed us to be active in any district serviced by SELPA</a:t>
            </a:r>
          </a:p>
          <a:p>
            <a:r>
              <a:rPr lang="en-US" sz="2400" dirty="0" smtClean="0"/>
              <a:t>Providing Indicated Prevention Services (funded through SAPT-BG) and Treatment Services (DMC-ODS) as a satellite service from closest county operated SAPT clinic; </a:t>
            </a:r>
            <a:r>
              <a:rPr lang="en-US" sz="2400" dirty="0"/>
              <a:t>s</a:t>
            </a:r>
            <a:r>
              <a:rPr lang="en-US" sz="2400" dirty="0" smtClean="0"/>
              <a:t>ame counselor provides both services</a:t>
            </a:r>
          </a:p>
          <a:p>
            <a:r>
              <a:rPr lang="en-US" sz="2400" dirty="0" smtClean="0"/>
              <a:t>Currently active in 4 districts and 8 schools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39" y="5381626"/>
            <a:ext cx="2731128" cy="130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00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New System Rollout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164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New System Rollout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System live at 7:00 am on February 1, 2017.  Riverside and Santa Clara County were the first in California to roll-out waiver.  New contracts started on that day; Riverside County rolled out all services on that day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County SAPT program had 132 FTEs in April 2015 and 218 FTEs on February 1, 2017 (approximately 68 positions unfilled – 150 working)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0" y="4610871"/>
            <a:ext cx="3959311" cy="185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8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Medical Necessity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One of biggest challenges of rollout centered on the paradigm shift that treatment level of care should be based on medical necessity</a:t>
            </a:r>
          </a:p>
          <a:p>
            <a:r>
              <a:rPr lang="en-US" sz="2400" dirty="0" smtClean="0"/>
              <a:t>Lots of pushback from courts, probation, DPSS, etc. that  had mandated clients receive a specific regiment of treatment</a:t>
            </a:r>
          </a:p>
          <a:p>
            <a:r>
              <a:rPr lang="en-US" sz="2400" dirty="0" smtClean="0"/>
              <a:t>Great effort launched to prepare and educate our community partners of this change, which made the transition much smoother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34" y="5495925"/>
            <a:ext cx="33432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8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SU CARES Line Challenges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218" y="1439114"/>
            <a:ext cx="3827594" cy="220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92" y="2105025"/>
            <a:ext cx="3497262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59" y="3851871"/>
            <a:ext cx="4290805" cy="239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97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098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Initial Staffing Inadequate for </a:t>
            </a:r>
            <a:br>
              <a:rPr lang="en-US" sz="3600" b="1" dirty="0" smtClean="0"/>
            </a:br>
            <a:r>
              <a:rPr lang="en-US" sz="3600" b="1" dirty="0" smtClean="0"/>
              <a:t>SU CARES Line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Were not prepared for high number of calls into system</a:t>
            </a:r>
          </a:p>
          <a:p>
            <a:pPr lvl="1"/>
            <a:r>
              <a:rPr lang="en-US" sz="2000" dirty="0" smtClean="0"/>
              <a:t>Needed to bring in CCT Team in to assist with calls</a:t>
            </a:r>
          </a:p>
          <a:p>
            <a:pPr lvl="1"/>
            <a:r>
              <a:rPr lang="en-US" sz="2000" dirty="0" smtClean="0"/>
              <a:t>Needed to use clinic personnel from around the county to assist with calls as well</a:t>
            </a:r>
            <a:endParaRPr lang="en-US" sz="2400" dirty="0" smtClean="0"/>
          </a:p>
          <a:p>
            <a:r>
              <a:rPr lang="en-US" sz="2400" dirty="0" smtClean="0"/>
              <a:t>Staffing of SU CARES line now includes 3 clerical and 7 counselors along with supervisor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4" y="4438650"/>
            <a:ext cx="22574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96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SAPT Care Coordination Team Changes and Caseloads</a:t>
            </a:r>
            <a:endParaRPr lang="en-US" sz="3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Mid-County CCT Dissolved</a:t>
            </a:r>
          </a:p>
          <a:p>
            <a:r>
              <a:rPr lang="en-US" sz="2000" dirty="0" smtClean="0"/>
              <a:t>Desert CCT: Blythe Addition, START</a:t>
            </a:r>
          </a:p>
          <a:p>
            <a:r>
              <a:rPr lang="en-US" sz="2000" dirty="0" smtClean="0"/>
              <a:t>Riverside CCT Increase Staffing</a:t>
            </a:r>
          </a:p>
          <a:p>
            <a:r>
              <a:rPr lang="en-US" sz="2000" dirty="0" smtClean="0"/>
              <a:t>Adolescent Specific County Wide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211763" y="1828800"/>
            <a:ext cx="3932237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93% </a:t>
            </a:r>
            <a:r>
              <a:rPr lang="en-US" sz="2000" dirty="0" err="1" smtClean="0"/>
              <a:t>Medi</a:t>
            </a:r>
            <a:r>
              <a:rPr lang="en-US" sz="2000" dirty="0" smtClean="0"/>
              <a:t>-Cal (DMC)</a:t>
            </a:r>
          </a:p>
          <a:p>
            <a:r>
              <a:rPr lang="en-US" sz="2000" dirty="0" smtClean="0"/>
              <a:t>Increased Consumer </a:t>
            </a:r>
            <a:r>
              <a:rPr lang="en-US" sz="2000" dirty="0"/>
              <a:t>I</a:t>
            </a:r>
            <a:r>
              <a:rPr lang="en-US" sz="2000" dirty="0" smtClean="0"/>
              <a:t>nteraction</a:t>
            </a:r>
          </a:p>
          <a:p>
            <a:r>
              <a:rPr lang="en-US" sz="2000" dirty="0" smtClean="0"/>
              <a:t>Less Drive Time</a:t>
            </a:r>
          </a:p>
          <a:p>
            <a:r>
              <a:rPr lang="en-US" sz="2000" dirty="0" smtClean="0"/>
              <a:t>Increased Engagement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98" y="4189095"/>
            <a:ext cx="3307665" cy="23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63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Other Challenges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Keeping up with staffing - difficulty in increasing workforce and training workforce</a:t>
            </a:r>
            <a:endParaRPr lang="en-US" sz="2400" dirty="0"/>
          </a:p>
          <a:p>
            <a:r>
              <a:rPr lang="en-US" sz="2400" dirty="0" smtClean="0"/>
              <a:t>88 hours training every 6 month for the first 18 months that began 6 month before live date</a:t>
            </a:r>
          </a:p>
          <a:p>
            <a:r>
              <a:rPr lang="en-US" sz="2400" dirty="0" smtClean="0"/>
              <a:t>Staff mastery of the ASAM has been one of the more challenging components</a:t>
            </a:r>
          </a:p>
          <a:p>
            <a:r>
              <a:rPr lang="en-US" sz="2400" dirty="0" smtClean="0"/>
              <a:t>Also, trying to get staff to change their concept of treatment from a non-medical one to one based on an ASAM standpoint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23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Lessons Learned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32822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Contingency Plan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Don’t get caught off-guard – plan for contingency operations</a:t>
            </a:r>
          </a:p>
          <a:p>
            <a:pPr lvl="1"/>
            <a:r>
              <a:rPr lang="en-US" sz="2000" dirty="0" smtClean="0"/>
              <a:t>Electronic documents should be available as printed versions</a:t>
            </a:r>
          </a:p>
          <a:p>
            <a:pPr lvl="1"/>
            <a:r>
              <a:rPr lang="en-US" sz="2000" dirty="0" smtClean="0"/>
              <a:t>Computer systems crash – just plan on that happening</a:t>
            </a:r>
          </a:p>
          <a:p>
            <a:r>
              <a:rPr lang="en-US" sz="2400" dirty="0" smtClean="0"/>
              <a:t>Plan on having staffing snafus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43529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99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Document Content of all Calls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Calls into SU CARES line should be logged into EHR and call content recorded</a:t>
            </a:r>
          </a:p>
          <a:p>
            <a:r>
              <a:rPr lang="en-US" sz="2400" dirty="0" smtClean="0"/>
              <a:t>This is necessary since sometimes it takes several calls to gather all information on client and  previous counselor may not be available at time of call back</a:t>
            </a:r>
          </a:p>
          <a:p>
            <a:r>
              <a:rPr lang="en-US" sz="2400" dirty="0" smtClean="0"/>
              <a:t>Also important if call is accidentally dropped</a:t>
            </a:r>
          </a:p>
          <a:p>
            <a:r>
              <a:rPr lang="en-US" sz="2400" dirty="0" smtClean="0"/>
              <a:t>This way everyone that interacts with consumer has all pertinent information available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90" y="497938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7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Call Center Should Have </a:t>
            </a:r>
            <a:br>
              <a:rPr lang="en-US" sz="3600" b="1" dirty="0" smtClean="0"/>
            </a:br>
            <a:r>
              <a:rPr lang="en-US" sz="3600" b="1" dirty="0" smtClean="0"/>
              <a:t>Library of Local Resources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Many of calls coming in to SU CARES line are for information.</a:t>
            </a:r>
          </a:p>
          <a:p>
            <a:r>
              <a:rPr lang="en-US" sz="2000" dirty="0" smtClean="0"/>
              <a:t>Having library of local resources makes it easy to connect consumers with services</a:t>
            </a:r>
          </a:p>
          <a:p>
            <a:r>
              <a:rPr lang="en-US" sz="2000" dirty="0" smtClean="0"/>
              <a:t>Often, consumers going into residential treatment need to have certain issues addressed before treatment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l</a:t>
            </a:r>
            <a:r>
              <a:rPr lang="en-US" sz="2000" dirty="0" smtClean="0"/>
              <a:t>ocal resource library helps with this</a:t>
            </a:r>
          </a:p>
          <a:p>
            <a:r>
              <a:rPr lang="en-US" sz="2000" dirty="0" smtClean="0"/>
              <a:t>Also important to have contact information for SUD offices of other counties in area – especially important when consumers present with out-of-county </a:t>
            </a:r>
            <a:r>
              <a:rPr lang="en-US" sz="2000" dirty="0" err="1" smtClean="0"/>
              <a:t>Medi</a:t>
            </a:r>
            <a:r>
              <a:rPr lang="en-US" sz="2000" dirty="0" smtClean="0"/>
              <a:t>-Cal coverage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88" y="5082231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64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Wait Times Reduced or Eliminated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Once County took over bed placement for residential and withdrawal management services, providers committed to providing more beds and wait time for placement were reduced significantly or eliminated all together</a:t>
            </a:r>
          </a:p>
          <a:p>
            <a:r>
              <a:rPr lang="en-US" sz="2400" dirty="0" smtClean="0"/>
              <a:t>Residential beds for adolescents and beds for withdrawal management are scarce, so wait times can be around 2 weeks</a:t>
            </a:r>
          </a:p>
          <a:p>
            <a:r>
              <a:rPr lang="en-US" sz="2400" dirty="0" smtClean="0"/>
              <a:t>Many clients can be placed into a residential bed on same day or next day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127" y="5254814"/>
            <a:ext cx="1469012" cy="14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39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Story Telling with Data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877019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/>
              <a:t>SU CARES Line Monthly Call Volume</a:t>
            </a:r>
            <a:br>
              <a:rPr lang="en-US" sz="2400" b="1" dirty="0" smtClean="0"/>
            </a:br>
            <a:r>
              <a:rPr lang="en-US" sz="2400" b="1" dirty="0" smtClean="0"/>
              <a:t>January 2017 – June 2018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06228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781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What is DMC-ODS?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3270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DMC-ODS is a pilot program to test a new paradigm for the organized delivery of healthcare services for Medicaid eligible individuals with a SUD.  The DMC-ODS will demonstrate how organized substance use disorder care increases the success of DMC beneficiaries while decreasing other system healthcare costs.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6" y="4551044"/>
            <a:ext cx="275272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77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Residential Active Clients by Month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342256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911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WM Active Clients by Month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395717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844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74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RS Active Clients by Month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016087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3298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OT and OTP Active Clients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191265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474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IOT Active Clients by Month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813840"/>
              </p:ext>
            </p:extLst>
          </p:nvPr>
        </p:nvGraphicFramePr>
        <p:xfrm>
          <a:off x="457200" y="1828800"/>
          <a:ext cx="82296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4196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Total ASAMs completed by </a:t>
            </a:r>
            <a:br>
              <a:rPr lang="en-US" sz="3600" b="1" dirty="0" smtClean="0"/>
            </a:br>
            <a:r>
              <a:rPr lang="en-US" sz="3600" b="1" dirty="0" smtClean="0"/>
              <a:t>SU CARES and CCT Teams</a:t>
            </a:r>
            <a:endParaRPr lang="en-US" sz="3600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2031" y="3270733"/>
            <a:ext cx="2877300" cy="1002333"/>
          </a:xfrm>
          <a:prstGeom prst="rect">
            <a:avLst/>
          </a:prstGeo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57174736"/>
              </p:ext>
            </p:extLst>
          </p:nvPr>
        </p:nvGraphicFramePr>
        <p:xfrm>
          <a:off x="457199" y="1828799"/>
          <a:ext cx="4611189" cy="4493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42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5787231" y="3406140"/>
          <a:ext cx="1866900" cy="73152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of Care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Matched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 Did not Match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ASAMs matching LOC</a:t>
            </a:r>
            <a:endParaRPr lang="en-US" sz="36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7204594"/>
              </p:ext>
            </p:extLst>
          </p:nvPr>
        </p:nvGraphicFramePr>
        <p:xfrm>
          <a:off x="457199" y="1828800"/>
          <a:ext cx="5172891" cy="45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170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Performance Improvement Plan</a:t>
            </a:r>
            <a:endParaRPr lang="en-US"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9611"/>
            <a:ext cx="82296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976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Results from Year 1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671304"/>
              </p:ext>
            </p:extLst>
          </p:nvPr>
        </p:nvGraphicFramePr>
        <p:xfrm>
          <a:off x="1541780" y="1600199"/>
          <a:ext cx="6329475" cy="3607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9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Baseline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Goal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Result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49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clients that successfully transitioned from 3.2WM to either outpatient or residential LOC within 14 days of discharge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17% increase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Q4 FY16/17 = 66.9%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(55% increase)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Q2 FY17/18 = 64.9%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(51% </a:t>
                      </a:r>
                      <a:r>
                        <a:rPr lang="en-US" sz="1100" dirty="0" smtClean="0">
                          <a:effectLst/>
                        </a:rPr>
                        <a:t>increase)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1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% of clients transitioning from Residential to an outpatient level of care within 14 days of discharge from Residential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19.1% increase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Q4 FY16/17 = 15.4%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(26% decrease)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 FY17/18 = 20.0%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(4.3% decrease)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Number of residential discharges with a re-admission within 16-90 days and within 16-180- days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90 day = 4.63%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180 day = 7.6%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Decrease to 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Q2 FY 17/18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 day = 3.21%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(30.2</a:t>
                      </a:r>
                      <a:r>
                        <a:rPr lang="en-US" sz="1100" dirty="0">
                          <a:effectLst/>
                        </a:rPr>
                        <a:t>% decrease)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180 day = 4.86%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(36.1% </a:t>
                      </a:r>
                      <a:r>
                        <a:rPr lang="en-US" sz="1100" dirty="0">
                          <a:effectLst/>
                        </a:rPr>
                        <a:t>decrease)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76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Next Steps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1219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Essential Elements of DMC-ODS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Provision of a continuum of care based on ASAM Criteria</a:t>
            </a:r>
          </a:p>
          <a:p>
            <a:r>
              <a:rPr lang="en-US" sz="2400" dirty="0" smtClean="0"/>
              <a:t>Increased local control &amp; accountability</a:t>
            </a:r>
          </a:p>
          <a:p>
            <a:r>
              <a:rPr lang="en-US" sz="2400" dirty="0" smtClean="0"/>
              <a:t>Greater administrative oversight</a:t>
            </a:r>
          </a:p>
          <a:p>
            <a:r>
              <a:rPr lang="en-US" sz="2400" dirty="0" smtClean="0"/>
              <a:t>Creates utilization controls to improve care and efficient use of resources.</a:t>
            </a:r>
          </a:p>
          <a:p>
            <a:r>
              <a:rPr lang="en-US" sz="2400" dirty="0" smtClean="0"/>
              <a:t>Utilization of EPB in SUD treatment</a:t>
            </a:r>
          </a:p>
          <a:p>
            <a:r>
              <a:rPr lang="en-US" sz="2400" dirty="0" smtClean="0"/>
              <a:t>Increased coordination with other systems of care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87" y="5489257"/>
            <a:ext cx="45529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70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Service Expansion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Plans to release new RFP for Service Providers before end of year 2018 for services to begin for FY 19/20</a:t>
            </a:r>
          </a:p>
          <a:p>
            <a:r>
              <a:rPr lang="en-US" sz="2400" dirty="0" smtClean="0"/>
              <a:t>Looking to potentially expand services to include the following additional levels of care</a:t>
            </a:r>
          </a:p>
          <a:p>
            <a:pPr lvl="1"/>
            <a:r>
              <a:rPr lang="en-US" sz="2000" dirty="0" smtClean="0"/>
              <a:t>Level 2.5 – Partial Hospitalization</a:t>
            </a:r>
          </a:p>
          <a:p>
            <a:pPr lvl="1"/>
            <a:r>
              <a:rPr lang="en-US" sz="2000" dirty="0" smtClean="0"/>
              <a:t>Levels 1.0-WM and 2.0-WM</a:t>
            </a:r>
          </a:p>
          <a:p>
            <a:pPr lvl="1"/>
            <a:r>
              <a:rPr lang="en-US" sz="2000" dirty="0" smtClean="0"/>
              <a:t>Levels 3.7-WM and 4.0-WM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50" y="5194229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05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Additional Steps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Analyze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outcomes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Analyze Referral Sources and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trends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</a:rPr>
              <a:t>Analyze PIP’s and Data to make system changes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64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Questions???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36930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Contact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Rhyan A. Miller  </a:t>
            </a:r>
            <a:r>
              <a:rPr lang="en-US" sz="2400" dirty="0">
                <a:hlinkClick r:id="rId2"/>
              </a:rPr>
              <a:t>rmiller@RUHealth.org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William W. Harris  </a:t>
            </a:r>
            <a:r>
              <a:rPr lang="en-US" sz="2400" dirty="0" smtClean="0">
                <a:hlinkClick r:id="rId3"/>
              </a:rPr>
              <a:t>wiharris@RUHealth.org</a:t>
            </a:r>
            <a:r>
              <a:rPr lang="en-US" sz="2400" dirty="0" smtClean="0"/>
              <a:t>  </a:t>
            </a:r>
          </a:p>
          <a:p>
            <a:pPr marL="0" indent="0" algn="ctr">
              <a:buNone/>
            </a:pPr>
            <a:r>
              <a:rPr lang="en-US" sz="2400" dirty="0" smtClean="0"/>
              <a:t>Elizabeth M. Del Rio </a:t>
            </a:r>
            <a:r>
              <a:rPr lang="en-US" sz="2400" dirty="0" smtClean="0">
                <a:hlinkClick r:id="rId4"/>
              </a:rPr>
              <a:t>eldelrio@RUHealth.org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Riverside University Health System – Behavioral Health </a:t>
            </a:r>
          </a:p>
          <a:p>
            <a:pPr marL="0" indent="0" algn="ctr">
              <a:buNone/>
            </a:pPr>
            <a:r>
              <a:rPr lang="en-US" sz="2400" dirty="0" smtClean="0"/>
              <a:t>Substance Abuse Prevention &amp; Treatment</a:t>
            </a:r>
          </a:p>
          <a:p>
            <a:pPr marL="0" indent="0" algn="ctr">
              <a:buNone/>
            </a:pPr>
            <a:r>
              <a:rPr lang="en-US" sz="2400" dirty="0" smtClean="0"/>
              <a:t>3525 Presley Ave.</a:t>
            </a:r>
          </a:p>
          <a:p>
            <a:pPr marL="0" indent="0" algn="ctr">
              <a:buNone/>
            </a:pPr>
            <a:r>
              <a:rPr lang="en-US" sz="2400" dirty="0" smtClean="0"/>
              <a:t>Riverside, CA  92507</a:t>
            </a:r>
          </a:p>
          <a:p>
            <a:pPr marL="0" indent="0" algn="ctr">
              <a:buNone/>
            </a:pPr>
            <a:r>
              <a:rPr lang="en-US" sz="2400" dirty="0" smtClean="0"/>
              <a:t>(951) 782-2410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8733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62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Waiver History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5830" y="1440180"/>
            <a:ext cx="789813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dirty="0" smtClean="0">
              <a:solidFill>
                <a:srgbClr val="003469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469"/>
                </a:solidFill>
              </a:rPr>
              <a:t>First submitted to CMS on November 21, 2014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469"/>
                </a:solidFill>
              </a:rPr>
              <a:t>California DHCS announced federal approval of the State’s Drug </a:t>
            </a:r>
            <a:r>
              <a:rPr lang="en-US" sz="2800" dirty="0" err="1" smtClean="0">
                <a:solidFill>
                  <a:srgbClr val="003469"/>
                </a:solidFill>
              </a:rPr>
              <a:t>Medi</a:t>
            </a:r>
            <a:r>
              <a:rPr lang="en-US" sz="2800" dirty="0" smtClean="0">
                <a:solidFill>
                  <a:srgbClr val="003469"/>
                </a:solidFill>
              </a:rPr>
              <a:t>-Cal Organized Delivery System (DMC-ODS) on August 14, 2015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469"/>
                </a:solidFill>
              </a:rPr>
              <a:t>Counties have option to opt-in or opt-out of the DMC-ODS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469"/>
                </a:solidFill>
              </a:rPr>
              <a:t>Riverside and San Mateo Counties were first counties in California to go live with their plans – February 1, 2017</a:t>
            </a:r>
          </a:p>
          <a:p>
            <a:pPr marL="457200" indent="-45720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014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System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Riverside County System of Care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10 County operated Substance Abuse clinics providing prevention, outpatient, and intensive outpatient services</a:t>
            </a:r>
          </a:p>
          <a:p>
            <a:r>
              <a:rPr lang="en-US" sz="2400" dirty="0" smtClean="0"/>
              <a:t>16 Contracted Providers located at 50+ sites around the County that provide the balance of service</a:t>
            </a:r>
          </a:p>
          <a:p>
            <a:pPr lvl="1"/>
            <a:r>
              <a:rPr lang="en-US" sz="2000" dirty="0" smtClean="0"/>
              <a:t>Outpatient/Intensive Outpatient</a:t>
            </a:r>
          </a:p>
          <a:p>
            <a:pPr lvl="1"/>
            <a:r>
              <a:rPr lang="en-US" sz="2000" dirty="0" smtClean="0"/>
              <a:t>Residential</a:t>
            </a:r>
          </a:p>
          <a:p>
            <a:pPr lvl="1"/>
            <a:r>
              <a:rPr lang="en-US" sz="2000" dirty="0" smtClean="0"/>
              <a:t>Withdrawal Management</a:t>
            </a:r>
          </a:p>
          <a:p>
            <a:pPr lvl="1"/>
            <a:r>
              <a:rPr lang="en-US" sz="2000" dirty="0" smtClean="0"/>
              <a:t>NTP/OTP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7605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Services covered previously under State Plan Amendment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Services reimbursable under DMC</a:t>
            </a:r>
          </a:p>
          <a:p>
            <a:pPr lvl="1"/>
            <a:r>
              <a:rPr lang="en-US" sz="2000" dirty="0" smtClean="0"/>
              <a:t>Outpatient Drug Free (ODF) – group counseling</a:t>
            </a:r>
          </a:p>
          <a:p>
            <a:pPr lvl="1"/>
            <a:r>
              <a:rPr lang="en-US" sz="2000" dirty="0" smtClean="0"/>
              <a:t>Intensive Outpatient (IOT) – group counseling</a:t>
            </a:r>
          </a:p>
          <a:p>
            <a:pPr lvl="1"/>
            <a:r>
              <a:rPr lang="en-US" sz="2000" dirty="0" smtClean="0"/>
              <a:t>NTP (methadone only)</a:t>
            </a:r>
          </a:p>
          <a:p>
            <a:pPr lvl="1"/>
            <a:r>
              <a:rPr lang="en-US" sz="2000" dirty="0" smtClean="0"/>
              <a:t>Perinatal Residential</a:t>
            </a:r>
          </a:p>
          <a:p>
            <a:pPr lvl="1"/>
            <a:r>
              <a:rPr lang="en-US" sz="2000" dirty="0" smtClean="0"/>
              <a:t>Individual Counseling Sessions (ODF &amp; IOT)</a:t>
            </a:r>
          </a:p>
          <a:p>
            <a:pPr lvl="2"/>
            <a:r>
              <a:rPr lang="en-US" sz="1600" dirty="0" smtClean="0"/>
              <a:t>Crisis Intervention</a:t>
            </a:r>
          </a:p>
          <a:p>
            <a:pPr lvl="2"/>
            <a:r>
              <a:rPr lang="en-US" sz="1600" dirty="0" smtClean="0"/>
              <a:t>Collateral services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Other Individual Counseling sessions were not covered</a:t>
            </a:r>
          </a:p>
        </p:txBody>
      </p:sp>
    </p:spTree>
    <p:extLst>
      <p:ext uri="{BB962C8B-B14F-4D97-AF65-F5344CB8AC3E}">
        <p14:creationId xmlns:p14="http://schemas.microsoft.com/office/powerpoint/2010/main" val="4089209780"/>
      </p:ext>
    </p:extLst>
  </p:cSld>
  <p:clrMapOvr>
    <a:masterClrMapping/>
  </p:clrMapOvr>
</p:sld>
</file>

<file path=ppt/theme/theme1.xml><?xml version="1.0" encoding="utf-8"?>
<a:theme xmlns:a="http://schemas.openxmlformats.org/drawingml/2006/main" name="RUHS PPT template1">
  <a:themeElements>
    <a:clrScheme name="RUHS 2">
      <a:dk1>
        <a:srgbClr val="0E213D"/>
      </a:dk1>
      <a:lt1>
        <a:sysClr val="window" lastClr="FFFFFF"/>
      </a:lt1>
      <a:dk2>
        <a:srgbClr val="083065"/>
      </a:dk2>
      <a:lt2>
        <a:srgbClr val="EEECE1"/>
      </a:lt2>
      <a:accent1>
        <a:srgbClr val="073166"/>
      </a:accent1>
      <a:accent2>
        <a:srgbClr val="67235C"/>
      </a:accent2>
      <a:accent3>
        <a:srgbClr val="ACCB2A"/>
      </a:accent3>
      <a:accent4>
        <a:srgbClr val="E57C2A"/>
      </a:accent4>
      <a:accent5>
        <a:srgbClr val="FFFEFD"/>
      </a:accent5>
      <a:accent6>
        <a:srgbClr val="FFFDF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RUHS PPT template1</Template>
  <TotalTime>0</TotalTime>
  <Words>2012</Words>
  <Application>Microsoft Office PowerPoint</Application>
  <PresentationFormat>On-screen Show (4:3)</PresentationFormat>
  <Paragraphs>322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Open Sans</vt:lpstr>
      <vt:lpstr>Times New Roman</vt:lpstr>
      <vt:lpstr>RUHS PPT template1</vt:lpstr>
      <vt:lpstr>Creating an Enhanced Service System through DMC-ODS: Riverside County</vt:lpstr>
      <vt:lpstr>Outline</vt:lpstr>
      <vt:lpstr>Background</vt:lpstr>
      <vt:lpstr>What is DMC-ODS?</vt:lpstr>
      <vt:lpstr>Essential Elements of DMC-ODS</vt:lpstr>
      <vt:lpstr>Waiver History</vt:lpstr>
      <vt:lpstr>Previous System of Care</vt:lpstr>
      <vt:lpstr>Riverside County System of Care</vt:lpstr>
      <vt:lpstr>Services covered previously under State Plan Amendment</vt:lpstr>
      <vt:lpstr>Services covered previously under State Plan Amendment</vt:lpstr>
      <vt:lpstr>Other limitations with  State Plan Amendment</vt:lpstr>
      <vt:lpstr>Conceptual Elements of  System Redesign</vt:lpstr>
      <vt:lpstr>New Elements Reimbursable Under  DMC-ODS Waiver</vt:lpstr>
      <vt:lpstr>ASAM Levels of Care</vt:lpstr>
      <vt:lpstr>ASAM Levels of Care (cont.)</vt:lpstr>
      <vt:lpstr>Minimal Requirements for  DMC-ODS Counties</vt:lpstr>
      <vt:lpstr>Additional Conceptual Elements</vt:lpstr>
      <vt:lpstr>Plan Development</vt:lpstr>
      <vt:lpstr>PowerPoint Presentation</vt:lpstr>
      <vt:lpstr>Substance Use Community Access Referral Evaluation &amp; Support Line (SU CARES)</vt:lpstr>
      <vt:lpstr>SU CARES (cont.)</vt:lpstr>
      <vt:lpstr>SU CARES Volume by Month Beta Test</vt:lpstr>
      <vt:lpstr>Care Coordination Teams</vt:lpstr>
      <vt:lpstr>Additional Preparations</vt:lpstr>
      <vt:lpstr>Services Directly in Schools</vt:lpstr>
      <vt:lpstr>New System Rollout</vt:lpstr>
      <vt:lpstr>New System Rollout</vt:lpstr>
      <vt:lpstr>Medical Necessity</vt:lpstr>
      <vt:lpstr>SU CARES Line Challenges</vt:lpstr>
      <vt:lpstr>Initial Staffing Inadequate for  SU CARES Line</vt:lpstr>
      <vt:lpstr>SAPT Care Coordination Team Changes and Caseloads</vt:lpstr>
      <vt:lpstr>Other Challenges</vt:lpstr>
      <vt:lpstr>Lessons Learned</vt:lpstr>
      <vt:lpstr>Contingency Plan</vt:lpstr>
      <vt:lpstr>Document Content of all Calls</vt:lpstr>
      <vt:lpstr>Call Center Should Have  Library of Local Resources</vt:lpstr>
      <vt:lpstr>Wait Times Reduced or Eliminated</vt:lpstr>
      <vt:lpstr>Story Telling with Data</vt:lpstr>
      <vt:lpstr>SU CARES Line Monthly Call Volume January 2017 – June 2018</vt:lpstr>
      <vt:lpstr>Residential Active Clients by Month</vt:lpstr>
      <vt:lpstr>WM Active Clients by Month</vt:lpstr>
      <vt:lpstr>RS Active Clients by Month</vt:lpstr>
      <vt:lpstr>OT and OTP Active Clients</vt:lpstr>
      <vt:lpstr>IOT Active Clients by Month</vt:lpstr>
      <vt:lpstr>Total ASAMs completed by  SU CARES and CCT Teams</vt:lpstr>
      <vt:lpstr>ASAMs matching LOC</vt:lpstr>
      <vt:lpstr>Performance Improvement Plan</vt:lpstr>
      <vt:lpstr>Results from Year 1</vt:lpstr>
      <vt:lpstr>Next Steps</vt:lpstr>
      <vt:lpstr>Service Expansion</vt:lpstr>
      <vt:lpstr>Additional Steps</vt:lpstr>
      <vt:lpstr>Questions???</vt:lpstr>
      <vt:lpstr>Contact Information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2015-07-29T21:08:43Z</dcterms:created>
  <dcterms:modified xsi:type="dcterms:W3CDTF">2019-03-07T17:15:15Z</dcterms:modified>
</cp:coreProperties>
</file>