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5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11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5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3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0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90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916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511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98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7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775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0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67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56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34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3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C0E130-7920-49E0-B654-A03F6BF664BF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E082B26-ABD5-42B7-B2C8-F560B6967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47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Vulva and Vagina in Menopause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Tami Serene Rowen MD MS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smtClean="0"/>
              <a:t>University of California, San Francisco</a:t>
            </a:r>
          </a:p>
          <a:p>
            <a:r>
              <a:rPr lang="en-US" dirty="0" smtClean="0"/>
              <a:t>Obstetrics, Gynecology and Reproductive Sciences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12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Symptoms are we Talking About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45253" y="2351636"/>
            <a:ext cx="6096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Signs and symptoms of GSM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F1F1F"/>
                </a:solidFill>
                <a:effectLst/>
                <a:latin typeface="ElsevierGulliver"/>
              </a:rPr>
              <a:t>Urinary</a:t>
            </a:r>
            <a:endParaRPr lang="en-US" b="0" i="0" dirty="0" smtClean="0">
              <a:solidFill>
                <a:srgbClr val="1F1F1F"/>
              </a:solidFill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Frequency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Urgency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Post-void pain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ElsevierGulliver"/>
              </a:rPr>
              <a:t>Dysuria (pain with urination)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effectLst/>
                <a:latin typeface="ElsevierGulliver"/>
              </a:rPr>
              <a:t>Nocturia</a:t>
            </a:r>
            <a:r>
              <a:rPr lang="en-US" b="0" i="0" dirty="0" smtClean="0">
                <a:effectLst/>
                <a:latin typeface="ElsevierGulliver"/>
              </a:rPr>
              <a:t> (urinating at night)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ElsevierGulliver"/>
              </a:rPr>
              <a:t>Hematuria (blood in urine)</a:t>
            </a:r>
            <a:endParaRPr lang="en-US" b="0" i="0" dirty="0" smtClean="0"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Recurrent urinary tract infections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Prominence of urethral meatus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effectLst/>
                <a:latin typeface="ElsevierGulliver"/>
              </a:rPr>
              <a:t>Genital</a:t>
            </a:r>
            <a:endParaRPr lang="en-US" b="0" i="0" dirty="0" smtClean="0"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Dryness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effectLst/>
                <a:latin typeface="ElsevierGulliver"/>
              </a:rPr>
              <a:t>Imitation/Burning/Itching of vulva and vagina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latin typeface="ElsevierGulliver"/>
              </a:rPr>
              <a:t>Bothersome discharge</a:t>
            </a:r>
            <a:endParaRPr lang="en-US" b="0" i="0" dirty="0" smtClean="0">
              <a:effectLst/>
              <a:latin typeface="ElsevierGulliv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95751" y="2351636"/>
            <a:ext cx="4471096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Erythema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Tissue fragility/fissures/</a:t>
            </a:r>
            <a:r>
              <a:rPr lang="en-US" b="0" i="0" dirty="0" err="1" smtClean="0">
                <a:solidFill>
                  <a:srgbClr val="1F1F1F"/>
                </a:solidFill>
                <a:effectLst/>
                <a:latin typeface="ElsevierGulliver"/>
              </a:rPr>
              <a:t>petechiae</a:t>
            </a:r>
            <a:endParaRPr lang="en-US" b="0" i="0" dirty="0" smtClean="0">
              <a:solidFill>
                <a:srgbClr val="1F1F1F"/>
              </a:solidFill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Decreased vaginal moisture/elasticity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Labial shrinkage/labial fusion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Loss of vaginal </a:t>
            </a:r>
            <a:r>
              <a:rPr lang="en-US" b="0" i="0" dirty="0" err="1" smtClean="0">
                <a:solidFill>
                  <a:srgbClr val="1F1F1F"/>
                </a:solidFill>
                <a:effectLst/>
                <a:latin typeface="ElsevierGulliver"/>
              </a:rPr>
              <a:t>rugae</a:t>
            </a: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 (folds)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Clitoral hood retraction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Vaginal stenosis and shortening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i="0" dirty="0" smtClean="0">
              <a:solidFill>
                <a:srgbClr val="1F1F1F"/>
              </a:solidFill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i="0" dirty="0" smtClean="0">
                <a:solidFill>
                  <a:srgbClr val="1F1F1F"/>
                </a:solidFill>
                <a:effectLst/>
                <a:latin typeface="ElsevierGulliver"/>
              </a:rPr>
              <a:t>Sexual</a:t>
            </a:r>
            <a:endParaRPr lang="en-US" b="0" i="0" dirty="0" smtClean="0">
              <a:solidFill>
                <a:srgbClr val="1F1F1F"/>
              </a:solidFill>
              <a:effectLst/>
              <a:latin typeface="ElsevierGulliver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Decreased lubrication with sexual 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Dyspareunia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Post-coital bleeding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Decreased arousal/orgasm/desire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smtClean="0">
                <a:solidFill>
                  <a:srgbClr val="1F1F1F"/>
                </a:solidFill>
                <a:effectLst/>
                <a:latin typeface="ElsevierGulliver"/>
              </a:rPr>
              <a:t>Hypertonic pelvic floor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1F1F1F"/>
                </a:solidFill>
                <a:latin typeface="ElsevierGulliver"/>
              </a:rPr>
              <a:t>Pelvic pain</a:t>
            </a:r>
            <a:endParaRPr lang="en-US" b="0" i="0" dirty="0" smtClean="0">
              <a:solidFill>
                <a:srgbClr val="1F1F1F"/>
              </a:solidFill>
              <a:effectLst/>
              <a:latin typeface="ElsevierGulliver"/>
            </a:endParaRPr>
          </a:p>
        </p:txBody>
      </p:sp>
    </p:spTree>
    <p:extLst>
      <p:ext uri="{BB962C8B-B14F-4D97-AF65-F5344CB8AC3E}">
        <p14:creationId xmlns:p14="http://schemas.microsoft.com/office/powerpoint/2010/main" val="4967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Vaginal Symptoms and Menopause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Genitourinary Syndrome of Menopause (GSM) previously known as vulvovaginal atrophy are present in upwards of 905 of women (ranges 39-90% in various studies)</a:t>
            </a:r>
          </a:p>
          <a:p>
            <a:r>
              <a:rPr lang="en-US" dirty="0" smtClean="0"/>
              <a:t>Women in the United States have a higher rate of discomfort  discussing with a provider</a:t>
            </a:r>
          </a:p>
          <a:p>
            <a:r>
              <a:rPr lang="en-US" dirty="0" smtClean="0"/>
              <a:t>The </a:t>
            </a:r>
            <a:r>
              <a:rPr lang="en-US" dirty="0"/>
              <a:t>symptoms associated with GSM can occur during any reproductive stage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 lvl="1"/>
            <a:r>
              <a:rPr lang="en-US" dirty="0"/>
              <a:t> Relative low estrogen states </a:t>
            </a:r>
            <a:r>
              <a:rPr lang="en-US" dirty="0" smtClean="0"/>
              <a:t>can </a:t>
            </a:r>
            <a:r>
              <a:rPr lang="en-US" dirty="0"/>
              <a:t>occur in pre-menopausal women, altering circulating hormonal levels and microbiota. </a:t>
            </a:r>
            <a:endParaRPr lang="en-US" dirty="0" smtClean="0"/>
          </a:p>
          <a:p>
            <a:r>
              <a:rPr lang="en-US" u="sng" dirty="0" smtClean="0"/>
              <a:t>Fewer </a:t>
            </a:r>
            <a:r>
              <a:rPr lang="en-US" u="sng" dirty="0"/>
              <a:t>than 10% of women with GSM symptoms use prescribed therapy</a:t>
            </a:r>
            <a:r>
              <a:rPr lang="en-US" dirty="0"/>
              <a:t>; this disparity between prevalence and treatment can be attributed to a lack of patient and provider education and a failure to recognize symptoms.</a:t>
            </a:r>
          </a:p>
        </p:txBody>
      </p:sp>
    </p:spTree>
    <p:extLst>
      <p:ext uri="{BB962C8B-B14F-4D97-AF65-F5344CB8AC3E}">
        <p14:creationId xmlns:p14="http://schemas.microsoft.com/office/powerpoint/2010/main" val="1227339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comfort discussing symptoms</a:t>
            </a:r>
          </a:p>
          <a:p>
            <a:r>
              <a:rPr lang="en-US" dirty="0" smtClean="0"/>
              <a:t>Provider comfort asking about symptoms</a:t>
            </a:r>
          </a:p>
          <a:p>
            <a:r>
              <a:rPr lang="en-US" dirty="0" smtClean="0"/>
              <a:t>Limited knowledge about treatment options</a:t>
            </a:r>
          </a:p>
          <a:p>
            <a:r>
              <a:rPr lang="en-US" dirty="0" smtClean="0"/>
              <a:t>Concerns regarding safety of treatments</a:t>
            </a:r>
          </a:p>
          <a:p>
            <a:r>
              <a:rPr lang="en-US" dirty="0" smtClean="0"/>
              <a:t>Classification of treatments as “lifestyle medications”</a:t>
            </a:r>
          </a:p>
          <a:p>
            <a:endParaRPr lang="en-US" dirty="0" smtClean="0"/>
          </a:p>
          <a:p>
            <a:r>
              <a:rPr lang="en-US" b="1" u="sng" dirty="0" smtClean="0"/>
              <a:t>Cost barriers to treatment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442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Sex: Its not just GSM!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10" y="2323750"/>
            <a:ext cx="7877262" cy="3063867"/>
          </a:xfrm>
        </p:spPr>
      </p:pic>
      <p:sp>
        <p:nvSpPr>
          <p:cNvPr id="4" name="AutoShape 2" descr="https://img.medscapestatic.com/article/721/520/721520-fi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s://img.medscapestatic.com/article/721/520/721520-fig1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https://img.medscapestatic.com/article/721/520/721520-fig1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8831" y="5594550"/>
            <a:ext cx="111982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smtClean="0">
                <a:solidFill>
                  <a:srgbClr val="000000"/>
                </a:solidFill>
                <a:effectLst/>
                <a:latin typeface="proxima_nova_ltlight"/>
              </a:rPr>
              <a:t>Prevalence of sexual problems associated with sexually related personal distress by 10-year age bands. </a:t>
            </a:r>
          </a:p>
          <a:p>
            <a:r>
              <a:rPr lang="en-US" b="0" i="1" dirty="0" smtClean="0">
                <a:solidFill>
                  <a:srgbClr val="000000"/>
                </a:solidFill>
                <a:effectLst/>
                <a:latin typeface="proxima_nova_ltlight"/>
              </a:rPr>
              <a:t>Filled circle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proxima_nova_ltlight"/>
              </a:rPr>
              <a:t>, desire; </a:t>
            </a:r>
            <a:r>
              <a:rPr lang="en-US" b="0" i="1" dirty="0" smtClean="0">
                <a:solidFill>
                  <a:srgbClr val="000000"/>
                </a:solidFill>
                <a:effectLst/>
                <a:latin typeface="proxima_nova_ltlight"/>
              </a:rPr>
              <a:t>open triangle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proxima_nova_ltlight"/>
              </a:rPr>
              <a:t>, arousal; </a:t>
            </a:r>
            <a:r>
              <a:rPr lang="en-US" b="0" i="1" dirty="0" smtClean="0">
                <a:solidFill>
                  <a:srgbClr val="000000"/>
                </a:solidFill>
                <a:effectLst/>
                <a:latin typeface="proxima_nova_ltlight"/>
              </a:rPr>
              <a:t>filled square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proxima_nova_ltlight"/>
              </a:rPr>
              <a:t>, orgasm; </a:t>
            </a:r>
            <a:r>
              <a:rPr lang="en-US" b="0" i="1" dirty="0" smtClean="0">
                <a:solidFill>
                  <a:srgbClr val="000000"/>
                </a:solidFill>
                <a:effectLst/>
                <a:latin typeface="proxima_nova_ltlight"/>
              </a:rPr>
              <a:t>open diamond</a:t>
            </a:r>
            <a:r>
              <a:rPr lang="en-US" b="0" i="0" dirty="0" smtClean="0">
                <a:solidFill>
                  <a:srgbClr val="000000"/>
                </a:solidFill>
                <a:effectLst/>
                <a:latin typeface="proxima_nova_ltlight"/>
              </a:rPr>
              <a:t>, any. </a:t>
            </a:r>
          </a:p>
          <a:p>
            <a:r>
              <a:rPr lang="en-US" sz="1400" b="0" i="0" dirty="0" smtClean="0">
                <a:solidFill>
                  <a:srgbClr val="000000"/>
                </a:solidFill>
                <a:effectLst/>
                <a:latin typeface="proxima_nova_ltlight"/>
              </a:rPr>
              <a:t>From </a:t>
            </a:r>
            <a:r>
              <a:rPr lang="en-US" sz="1400" b="0" i="0" dirty="0" err="1" smtClean="0">
                <a:solidFill>
                  <a:srgbClr val="000000"/>
                </a:solidFill>
                <a:effectLst/>
                <a:latin typeface="proxima_nova_ltlight"/>
              </a:rPr>
              <a:t>Shifren</a:t>
            </a:r>
            <a:r>
              <a:rPr lang="en-US" sz="1400" b="0" i="0" dirty="0" smtClean="0">
                <a:solidFill>
                  <a:srgbClr val="000000"/>
                </a:solidFill>
                <a:effectLst/>
                <a:latin typeface="proxima_nova_ltlight"/>
              </a:rPr>
              <a:t> JL, </a:t>
            </a:r>
            <a:r>
              <a:rPr lang="en-US" sz="1400" b="0" i="0" dirty="0" err="1" smtClean="0">
                <a:solidFill>
                  <a:srgbClr val="000000"/>
                </a:solidFill>
                <a:effectLst/>
                <a:latin typeface="proxima_nova_ltlight"/>
              </a:rPr>
              <a:t>Monz</a:t>
            </a:r>
            <a:r>
              <a:rPr lang="en-US" sz="1400" b="0" i="0" dirty="0" smtClean="0">
                <a:solidFill>
                  <a:srgbClr val="000000"/>
                </a:solidFill>
                <a:effectLst/>
                <a:latin typeface="proxima_nova_ltlight"/>
              </a:rPr>
              <a:t> BU, Russo PA, </a:t>
            </a:r>
            <a:r>
              <a:rPr lang="en-US" sz="1400" b="0" i="0" dirty="0" err="1" smtClean="0">
                <a:solidFill>
                  <a:srgbClr val="000000"/>
                </a:solidFill>
                <a:effectLst/>
                <a:latin typeface="proxima_nova_ltlight"/>
              </a:rPr>
              <a:t>Segreti</a:t>
            </a:r>
            <a:r>
              <a:rPr lang="en-US" sz="1400" b="0" i="0" dirty="0" smtClean="0">
                <a:solidFill>
                  <a:srgbClr val="000000"/>
                </a:solidFill>
                <a:effectLst/>
                <a:latin typeface="proxima_nova_ltlight"/>
              </a:rPr>
              <a:t> A, Johannes CB. Sexual problems and distress in United States women: prevalence and correlates. </a:t>
            </a:r>
            <a:r>
              <a:rPr lang="en-US" sz="1400" b="0" i="1" dirty="0" err="1" smtClean="0">
                <a:solidFill>
                  <a:srgbClr val="000000"/>
                </a:solidFill>
                <a:effectLst/>
                <a:latin typeface="proxima_nova_ltlight"/>
              </a:rPr>
              <a:t>Obstet</a:t>
            </a:r>
            <a:r>
              <a:rPr lang="en-US" sz="1400" b="0" i="1" dirty="0" smtClean="0">
                <a:solidFill>
                  <a:srgbClr val="000000"/>
                </a:solidFill>
                <a:effectLst/>
                <a:latin typeface="proxima_nova_ltlight"/>
              </a:rPr>
              <a:t> Gynecol</a:t>
            </a:r>
            <a:r>
              <a:rPr lang="en-US" sz="1400" b="0" i="0" dirty="0" smtClean="0">
                <a:solidFill>
                  <a:srgbClr val="000000"/>
                </a:solidFill>
                <a:effectLst/>
                <a:latin typeface="proxima_nova_ltlight"/>
              </a:rPr>
              <a:t>. 2008;112(5):970-97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652631" y="5136407"/>
            <a:ext cx="8179266" cy="3122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85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Current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sexual desire FDA approved meds are ONLY for premenopausal women</a:t>
            </a:r>
          </a:p>
          <a:p>
            <a:pPr lvl="1"/>
            <a:r>
              <a:rPr lang="en-US" dirty="0" smtClean="0"/>
              <a:t>Approval for postmenopausal women involves treating psychotropic same as hormone therapies</a:t>
            </a:r>
          </a:p>
          <a:p>
            <a:pPr lvl="1"/>
            <a:endParaRPr lang="en-US" dirty="0"/>
          </a:p>
          <a:p>
            <a:r>
              <a:rPr lang="en-US" dirty="0" smtClean="0"/>
              <a:t>Many women seek off label medications, especially Testosterone, which is not approved for women but has significant evidence for use</a:t>
            </a:r>
          </a:p>
          <a:p>
            <a:r>
              <a:rPr lang="en-US" dirty="0" smtClean="0"/>
              <a:t>The lack of an approved product leads many to seek care with people who do not follow any known guidelines on prescriptions and expose patients to harm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38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importance of approval of variety of FDA approved medications for GSM</a:t>
            </a:r>
          </a:p>
          <a:p>
            <a:pPr lvl="1"/>
            <a:r>
              <a:rPr lang="en-US" dirty="0" smtClean="0"/>
              <a:t>Local vaginal hormones, including estradiol and </a:t>
            </a:r>
            <a:r>
              <a:rPr lang="en-US" dirty="0" err="1" smtClean="0"/>
              <a:t>prasterone</a:t>
            </a:r>
            <a:endParaRPr lang="en-US" dirty="0" smtClean="0"/>
          </a:p>
          <a:p>
            <a:pPr lvl="1"/>
            <a:r>
              <a:rPr lang="en-US" dirty="0" smtClean="0"/>
              <a:t>Medications that can be taken orally</a:t>
            </a:r>
          </a:p>
          <a:p>
            <a:pPr lvl="2"/>
            <a:r>
              <a:rPr lang="en-US" dirty="0" smtClean="0"/>
              <a:t>Ideal for patients with severe trauma and or pain</a:t>
            </a:r>
          </a:p>
          <a:p>
            <a:pPr lvl="2"/>
            <a:endParaRPr lang="en-US" dirty="0"/>
          </a:p>
          <a:p>
            <a:r>
              <a:rPr lang="en-US" dirty="0" smtClean="0"/>
              <a:t>Coverage for </a:t>
            </a:r>
            <a:r>
              <a:rPr lang="en-US" dirty="0" err="1" smtClean="0"/>
              <a:t>perimenopausal</a:t>
            </a:r>
            <a:r>
              <a:rPr lang="en-US" dirty="0" smtClean="0"/>
              <a:t> women to access FDA approved medications for low desire</a:t>
            </a:r>
          </a:p>
          <a:p>
            <a:r>
              <a:rPr lang="en-US" dirty="0" smtClean="0"/>
              <a:t>Regulation and  oversight for off label use of hormones, focusing on role of professional guidelines for off label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305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493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Century Gothic</vt:lpstr>
      <vt:lpstr>ElsevierGulliver</vt:lpstr>
      <vt:lpstr>proxima_nova_ltlight</vt:lpstr>
      <vt:lpstr>Wingdings 3</vt:lpstr>
      <vt:lpstr>Ion Boardroom</vt:lpstr>
      <vt:lpstr>The Vulva and Vagina in Menopause </vt:lpstr>
      <vt:lpstr>How Many Symptoms are we Talking About </vt:lpstr>
      <vt:lpstr>Vaginal Symptoms and Menopause</vt:lpstr>
      <vt:lpstr>Barriers to Treatment</vt:lpstr>
      <vt:lpstr>More on Sex: Its not just GSM!</vt:lpstr>
      <vt:lpstr>Limitations of Current Treatments</vt:lpstr>
      <vt:lpstr>Recommendations</vt:lpstr>
    </vt:vector>
  </TitlesOfParts>
  <Company>UCSF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Vulva and Vagina in Menopause</dc:title>
  <dc:creator>15 Moffitt, Group Policy Object</dc:creator>
  <cp:lastModifiedBy>15 Moffitt, Group Policy Object</cp:lastModifiedBy>
  <cp:revision>3</cp:revision>
  <dcterms:created xsi:type="dcterms:W3CDTF">2024-05-05T02:28:01Z</dcterms:created>
  <dcterms:modified xsi:type="dcterms:W3CDTF">2024-05-05T02:47:56Z</dcterms:modified>
</cp:coreProperties>
</file>