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0" r:id="rId4"/>
    <p:sldId id="264" r:id="rId5"/>
    <p:sldId id="262" r:id="rId6"/>
    <p:sldId id="265" r:id="rId7"/>
    <p:sldId id="277" r:id="rId8"/>
    <p:sldId id="276" r:id="rId9"/>
    <p:sldId id="266" r:id="rId10"/>
    <p:sldId id="267" r:id="rId11"/>
    <p:sldId id="261" r:id="rId12"/>
    <p:sldId id="269" r:id="rId13"/>
    <p:sldId id="270" r:id="rId14"/>
    <p:sldId id="27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02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18769293233331"/>
          <c:y val="0.10772458488560489"/>
          <c:w val="0.63611764056921871"/>
          <c:h val="0.858199399387003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Interventions (#)</c:v>
                </c:pt>
              </c:strCache>
            </c:strRef>
          </c:tx>
          <c:spPr>
            <a:solidFill>
              <a:srgbClr val="00B050"/>
            </a:solidFill>
            <a:ln w="25399">
              <a:noFill/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245 – 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274 – 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305 – 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757 – 31%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304029304030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765 – 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83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Other</c:v>
                </c:pt>
                <c:pt idx="1">
                  <c:v>Provide Adherence Aid</c:v>
                </c:pt>
                <c:pt idx="2">
                  <c:v>Order lab or Diagnostic test </c:v>
                </c:pt>
                <c:pt idx="3">
                  <c:v>Discontinue Medication</c:v>
                </c:pt>
                <c:pt idx="4">
                  <c:v>Substitute Medication</c:v>
                </c:pt>
                <c:pt idx="5">
                  <c:v>Provide Education</c:v>
                </c:pt>
                <c:pt idx="6">
                  <c:v>Add New Medication</c:v>
                </c:pt>
                <c:pt idx="7">
                  <c:v>Change Dose or Drug Interval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31</c:v>
                </c:pt>
                <c:pt idx="1">
                  <c:v>51</c:v>
                </c:pt>
                <c:pt idx="2">
                  <c:v>52</c:v>
                </c:pt>
                <c:pt idx="3">
                  <c:v>245</c:v>
                </c:pt>
                <c:pt idx="4">
                  <c:v>274</c:v>
                </c:pt>
                <c:pt idx="5">
                  <c:v>305</c:v>
                </c:pt>
                <c:pt idx="6">
                  <c:v>757</c:v>
                </c:pt>
                <c:pt idx="7">
                  <c:v>765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3869696"/>
        <c:axId val="199625344"/>
      </c:barChart>
      <c:catAx>
        <c:axId val="17386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99625344"/>
        <c:crosses val="autoZero"/>
        <c:auto val="1"/>
        <c:lblAlgn val="ctr"/>
        <c:lblOffset val="100"/>
        <c:noMultiLvlLbl val="0"/>
      </c:catAx>
      <c:valAx>
        <c:axId val="19962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869696"/>
        <c:crosses val="autoZero"/>
        <c:crossBetween val="between"/>
      </c:valAx>
      <c:spPr>
        <a:noFill/>
        <a:ln w="25399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3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3A0AF-51D3-4D14-AF2D-3193E2541779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02F15BE-B1F8-4988-8988-7951F99B23F1}">
      <dgm:prSet phldrT="[Text]"/>
      <dgm:spPr/>
      <dgm:t>
        <a:bodyPr/>
        <a:lstStyle/>
        <a:p>
          <a:r>
            <a:rPr lang="en-US" dirty="0" smtClean="0"/>
            <a:t>Coordinated Care Programs</a:t>
          </a:r>
          <a:endParaRPr lang="en-US" dirty="0"/>
        </a:p>
      </dgm:t>
    </dgm:pt>
    <dgm:pt modelId="{5D2DF1B3-15CB-47E2-8B7E-733FAC146E8B}" type="parTrans" cxnId="{70CDC002-AF8D-4386-9802-2FC596366128}">
      <dgm:prSet/>
      <dgm:spPr/>
      <dgm:t>
        <a:bodyPr/>
        <a:lstStyle/>
        <a:p>
          <a:endParaRPr lang="en-US"/>
        </a:p>
      </dgm:t>
    </dgm:pt>
    <dgm:pt modelId="{7161FC83-6680-4E76-A6CF-FE466C1FE722}" type="sibTrans" cxnId="{70CDC002-AF8D-4386-9802-2FC596366128}">
      <dgm:prSet/>
      <dgm:spPr/>
      <dgm:t>
        <a:bodyPr/>
        <a:lstStyle/>
        <a:p>
          <a:endParaRPr lang="en-US"/>
        </a:p>
      </dgm:t>
    </dgm:pt>
    <dgm:pt modelId="{154B578C-BF4B-417D-82C0-68A3254AE06A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98928783-2C88-4F6A-916D-702CAC0CBF12}" type="parTrans" cxnId="{7DCE5A24-8E63-407B-A471-0B37B4DDB499}">
      <dgm:prSet/>
      <dgm:spPr/>
      <dgm:t>
        <a:bodyPr/>
        <a:lstStyle/>
        <a:p>
          <a:endParaRPr lang="en-US"/>
        </a:p>
      </dgm:t>
    </dgm:pt>
    <dgm:pt modelId="{C0F08D41-0B25-4466-ABDB-7900C462DA2B}" type="sibTrans" cxnId="{7DCE5A24-8E63-407B-A471-0B37B4DDB499}">
      <dgm:prSet/>
      <dgm:spPr/>
      <dgm:t>
        <a:bodyPr/>
        <a:lstStyle/>
        <a:p>
          <a:endParaRPr lang="en-US"/>
        </a:p>
      </dgm:t>
    </dgm:pt>
    <dgm:pt modelId="{84B18A62-3FDC-4451-BE48-A107069374EF}">
      <dgm:prSet phldrT="[Text]"/>
      <dgm:spPr/>
      <dgm:t>
        <a:bodyPr/>
        <a:lstStyle/>
        <a:p>
          <a:r>
            <a:rPr lang="en-US" dirty="0" smtClean="0"/>
            <a:t>Retrospective Drug Utilization Review</a:t>
          </a:r>
          <a:endParaRPr lang="en-US" dirty="0"/>
        </a:p>
      </dgm:t>
    </dgm:pt>
    <dgm:pt modelId="{A5B4A2C1-7CB3-4469-9E0B-22F60ACFBFFD}" type="parTrans" cxnId="{0091B4CF-57E3-4CCA-A128-D803C1A10B76}">
      <dgm:prSet/>
      <dgm:spPr/>
      <dgm:t>
        <a:bodyPr/>
        <a:lstStyle/>
        <a:p>
          <a:endParaRPr lang="en-US"/>
        </a:p>
      </dgm:t>
    </dgm:pt>
    <dgm:pt modelId="{EC68B8AF-C0F3-4ED8-85AB-3608B445BED8}" type="sibTrans" cxnId="{0091B4CF-57E3-4CCA-A128-D803C1A10B76}">
      <dgm:prSet/>
      <dgm:spPr/>
      <dgm:t>
        <a:bodyPr/>
        <a:lstStyle/>
        <a:p>
          <a:endParaRPr lang="en-US"/>
        </a:p>
      </dgm:t>
    </dgm:pt>
    <dgm:pt modelId="{2A30AEFC-98B9-4242-8C3D-AADC0AA54151}">
      <dgm:prSet phldrT="[Text]"/>
      <dgm:spPr/>
      <dgm:t>
        <a:bodyPr/>
        <a:lstStyle/>
        <a:p>
          <a:r>
            <a:rPr lang="en-US" dirty="0" smtClean="0"/>
            <a:t>Discrete Service Components</a:t>
          </a:r>
          <a:endParaRPr lang="en-US" dirty="0"/>
        </a:p>
      </dgm:t>
    </dgm:pt>
    <dgm:pt modelId="{D2F58177-6658-492E-B278-0B8D0AF26F2B}" type="parTrans" cxnId="{2C4A49C7-ED22-497F-8599-BD6C05E4A23F}">
      <dgm:prSet/>
      <dgm:spPr/>
      <dgm:t>
        <a:bodyPr/>
        <a:lstStyle/>
        <a:p>
          <a:endParaRPr lang="en-US"/>
        </a:p>
      </dgm:t>
    </dgm:pt>
    <dgm:pt modelId="{7F8E455E-1AB8-4C75-B38D-58D7C29378BD}" type="sibTrans" cxnId="{2C4A49C7-ED22-497F-8599-BD6C05E4A23F}">
      <dgm:prSet/>
      <dgm:spPr/>
      <dgm:t>
        <a:bodyPr/>
        <a:lstStyle/>
        <a:p>
          <a:endParaRPr lang="en-US"/>
        </a:p>
      </dgm:t>
    </dgm:pt>
    <dgm:pt modelId="{060BE682-3299-4B87-857D-266A31098B0B}">
      <dgm:prSet phldrT="[Text]"/>
      <dgm:spPr/>
      <dgm:t>
        <a:bodyPr/>
        <a:lstStyle/>
        <a:p>
          <a:r>
            <a:rPr lang="en-US" dirty="0" smtClean="0"/>
            <a:t>Medication Access Services to Patients</a:t>
          </a:r>
          <a:endParaRPr lang="en-US" dirty="0"/>
        </a:p>
      </dgm:t>
    </dgm:pt>
    <dgm:pt modelId="{B2ED4F53-A2A2-47A9-8D26-7060F0627F62}" type="parTrans" cxnId="{1FE40756-8632-4284-A447-E0EB897E6A1D}">
      <dgm:prSet/>
      <dgm:spPr/>
      <dgm:t>
        <a:bodyPr/>
        <a:lstStyle/>
        <a:p>
          <a:endParaRPr lang="en-US"/>
        </a:p>
      </dgm:t>
    </dgm:pt>
    <dgm:pt modelId="{FFE86205-2AC2-4973-9DF3-BA1041C06315}" type="sibTrans" cxnId="{1FE40756-8632-4284-A447-E0EB897E6A1D}">
      <dgm:prSet/>
      <dgm:spPr/>
      <dgm:t>
        <a:bodyPr/>
        <a:lstStyle/>
        <a:p>
          <a:endParaRPr lang="en-US"/>
        </a:p>
      </dgm:t>
    </dgm:pt>
    <dgm:pt modelId="{3A491473-EC16-4F51-9CD8-5FADDC291A40}">
      <dgm:prSet phldrT="[Text]"/>
      <dgm:spPr/>
      <dgm:t>
        <a:bodyPr/>
        <a:lstStyle/>
        <a:p>
          <a:r>
            <a:rPr lang="en-US" dirty="0" smtClean="0"/>
            <a:t>Medication Therapy Management (MTM)</a:t>
          </a:r>
          <a:endParaRPr lang="en-US" dirty="0"/>
        </a:p>
      </dgm:t>
    </dgm:pt>
    <dgm:pt modelId="{238D22E8-B506-46C7-A2B3-8C0881D350C4}" type="parTrans" cxnId="{E4189B63-A95D-4A37-9F83-17E1D570F026}">
      <dgm:prSet/>
      <dgm:spPr/>
      <dgm:t>
        <a:bodyPr/>
        <a:lstStyle/>
        <a:p>
          <a:endParaRPr lang="en-US"/>
        </a:p>
      </dgm:t>
    </dgm:pt>
    <dgm:pt modelId="{A0D472C5-92DB-46ED-B674-3A7374613D84}" type="sibTrans" cxnId="{E4189B63-A95D-4A37-9F83-17E1D570F026}">
      <dgm:prSet/>
      <dgm:spPr/>
      <dgm:t>
        <a:bodyPr/>
        <a:lstStyle/>
        <a:p>
          <a:endParaRPr lang="en-US"/>
        </a:p>
      </dgm:t>
    </dgm:pt>
    <dgm:pt modelId="{6D0D22D9-4708-4078-9781-2D1161124CE8}">
      <dgm:prSet phldrT="[Text]"/>
      <dgm:spPr/>
      <dgm:t>
        <a:bodyPr/>
        <a:lstStyle/>
        <a:p>
          <a:r>
            <a:rPr lang="en-US" dirty="0" smtClean="0"/>
            <a:t>Disease State Management</a:t>
          </a:r>
          <a:endParaRPr lang="en-US" dirty="0"/>
        </a:p>
      </dgm:t>
    </dgm:pt>
    <dgm:pt modelId="{B0A14231-7BDF-45E8-87AB-1FC41BFB461D}" type="parTrans" cxnId="{7AE56406-03DE-40BB-94D0-828577EC8F36}">
      <dgm:prSet/>
      <dgm:spPr/>
      <dgm:t>
        <a:bodyPr/>
        <a:lstStyle/>
        <a:p>
          <a:endParaRPr lang="en-US"/>
        </a:p>
      </dgm:t>
    </dgm:pt>
    <dgm:pt modelId="{CF1912E4-85C9-4166-8A10-5E36EC7CB88B}" type="sibTrans" cxnId="{7AE56406-03DE-40BB-94D0-828577EC8F36}">
      <dgm:prSet/>
      <dgm:spPr/>
      <dgm:t>
        <a:bodyPr/>
        <a:lstStyle/>
        <a:p>
          <a:endParaRPr lang="en-US"/>
        </a:p>
      </dgm:t>
    </dgm:pt>
    <dgm:pt modelId="{652ADC19-E603-4B86-800B-0C8A6D1483D4}">
      <dgm:prSet phldrT="[Text]"/>
      <dgm:spPr/>
      <dgm:t>
        <a:bodyPr/>
        <a:lstStyle/>
        <a:p>
          <a:r>
            <a:rPr lang="en-US" dirty="0" smtClean="0"/>
            <a:t>Prospective Chart Review</a:t>
          </a:r>
          <a:endParaRPr lang="en-US" dirty="0"/>
        </a:p>
      </dgm:t>
    </dgm:pt>
    <dgm:pt modelId="{50D387A5-E63D-4E32-9E40-2D12B95EC122}" type="parTrans" cxnId="{31F023F9-A737-4915-81FA-29CB4F8F8E94}">
      <dgm:prSet/>
      <dgm:spPr/>
      <dgm:t>
        <a:bodyPr/>
        <a:lstStyle/>
        <a:p>
          <a:endParaRPr lang="en-US"/>
        </a:p>
      </dgm:t>
    </dgm:pt>
    <dgm:pt modelId="{883679E3-42D2-4F96-A062-90394708ADB9}" type="sibTrans" cxnId="{31F023F9-A737-4915-81FA-29CB4F8F8E94}">
      <dgm:prSet/>
      <dgm:spPr/>
      <dgm:t>
        <a:bodyPr/>
        <a:lstStyle/>
        <a:p>
          <a:endParaRPr lang="en-US"/>
        </a:p>
      </dgm:t>
    </dgm:pt>
    <dgm:pt modelId="{549AAD85-EAE4-4C93-B47C-6A51505F9564}">
      <dgm:prSet phldrT="[Text]"/>
      <dgm:spPr/>
      <dgm:t>
        <a:bodyPr/>
        <a:lstStyle/>
        <a:p>
          <a:r>
            <a:rPr lang="en-US" dirty="0" smtClean="0"/>
            <a:t>Provider Consultation</a:t>
          </a:r>
          <a:endParaRPr lang="en-US" dirty="0"/>
        </a:p>
      </dgm:t>
    </dgm:pt>
    <dgm:pt modelId="{437DE296-147E-430C-BBEF-52A9AEC7190C}" type="parTrans" cxnId="{DB81C8D5-9FA8-4F0C-8FE9-D22B1B953D8E}">
      <dgm:prSet/>
      <dgm:spPr/>
      <dgm:t>
        <a:bodyPr/>
        <a:lstStyle/>
        <a:p>
          <a:endParaRPr lang="en-US"/>
        </a:p>
      </dgm:t>
    </dgm:pt>
    <dgm:pt modelId="{F9461043-6EB1-46D7-9985-C4E7508664C2}" type="sibTrans" cxnId="{DB81C8D5-9FA8-4F0C-8FE9-D22B1B953D8E}">
      <dgm:prSet/>
      <dgm:spPr/>
      <dgm:t>
        <a:bodyPr/>
        <a:lstStyle/>
        <a:p>
          <a:endParaRPr lang="en-US"/>
        </a:p>
      </dgm:t>
    </dgm:pt>
    <dgm:pt modelId="{4DFB9536-AA57-45BE-823F-A4496F421174}">
      <dgm:prSet phldrT="[Text]"/>
      <dgm:spPr/>
      <dgm:t>
        <a:bodyPr/>
        <a:lstStyle/>
        <a:p>
          <a:r>
            <a:rPr lang="en-US" dirty="0" smtClean="0"/>
            <a:t>Patient Counseling</a:t>
          </a:r>
          <a:endParaRPr lang="en-US" dirty="0"/>
        </a:p>
      </dgm:t>
    </dgm:pt>
    <dgm:pt modelId="{0A20D218-DC89-43D5-9646-9101EFAD06B3}" type="parTrans" cxnId="{ED40C70C-7BE9-4DB5-BFA4-6976652FB9A7}">
      <dgm:prSet/>
      <dgm:spPr/>
      <dgm:t>
        <a:bodyPr/>
        <a:lstStyle/>
        <a:p>
          <a:endParaRPr lang="en-US"/>
        </a:p>
      </dgm:t>
    </dgm:pt>
    <dgm:pt modelId="{C0D60580-80C8-49DC-B1F4-3690B1210508}" type="sibTrans" cxnId="{ED40C70C-7BE9-4DB5-BFA4-6976652FB9A7}">
      <dgm:prSet/>
      <dgm:spPr/>
      <dgm:t>
        <a:bodyPr/>
        <a:lstStyle/>
        <a:p>
          <a:endParaRPr lang="en-US"/>
        </a:p>
      </dgm:t>
    </dgm:pt>
    <dgm:pt modelId="{1B38D6CB-6FA6-4B3E-98CF-2D24B10D2224}">
      <dgm:prSet phldrT="[Text]"/>
      <dgm:spPr/>
      <dgm:t>
        <a:bodyPr/>
        <a:lstStyle/>
        <a:p>
          <a:r>
            <a:rPr lang="en-US" dirty="0" smtClean="0"/>
            <a:t>Drug Information</a:t>
          </a:r>
          <a:endParaRPr lang="en-US" dirty="0"/>
        </a:p>
      </dgm:t>
    </dgm:pt>
    <dgm:pt modelId="{F6353C2E-C3BC-4EDC-B182-E697921E03B2}" type="parTrans" cxnId="{16D930E7-0AD4-48AB-A077-AE95728C1BA1}">
      <dgm:prSet/>
      <dgm:spPr/>
      <dgm:t>
        <a:bodyPr/>
        <a:lstStyle/>
        <a:p>
          <a:endParaRPr lang="en-US"/>
        </a:p>
      </dgm:t>
    </dgm:pt>
    <dgm:pt modelId="{03BE5B9E-B0A2-4F3D-9C1F-B637B1FC7EFB}" type="sibTrans" cxnId="{16D930E7-0AD4-48AB-A077-AE95728C1BA1}">
      <dgm:prSet/>
      <dgm:spPr/>
      <dgm:t>
        <a:bodyPr/>
        <a:lstStyle/>
        <a:p>
          <a:endParaRPr lang="en-US"/>
        </a:p>
      </dgm:t>
    </dgm:pt>
    <dgm:pt modelId="{E1705D6C-8507-408F-9923-F3D71079F464}">
      <dgm:prSet phldrT="[Text]"/>
      <dgm:spPr/>
      <dgm:t>
        <a:bodyPr/>
        <a:lstStyle/>
        <a:p>
          <a:r>
            <a:rPr lang="en-US" dirty="0" smtClean="0"/>
            <a:t>Medication Reconciliation</a:t>
          </a:r>
          <a:endParaRPr lang="en-US" dirty="0"/>
        </a:p>
      </dgm:t>
    </dgm:pt>
    <dgm:pt modelId="{16E9160B-37FF-4303-AF42-2EA64EE8D129}" type="parTrans" cxnId="{66361CCA-CBE7-458D-A09F-991F630541AB}">
      <dgm:prSet/>
      <dgm:spPr/>
      <dgm:t>
        <a:bodyPr/>
        <a:lstStyle/>
        <a:p>
          <a:endParaRPr lang="en-US"/>
        </a:p>
      </dgm:t>
    </dgm:pt>
    <dgm:pt modelId="{6FF886F5-0CE3-4A26-94C4-6582FD61CA13}" type="sibTrans" cxnId="{66361CCA-CBE7-458D-A09F-991F630541AB}">
      <dgm:prSet/>
      <dgm:spPr/>
      <dgm:t>
        <a:bodyPr/>
        <a:lstStyle/>
        <a:p>
          <a:endParaRPr lang="en-US"/>
        </a:p>
      </dgm:t>
    </dgm:pt>
    <dgm:pt modelId="{1737E870-B4F6-49DF-BBA9-5192F096FF50}">
      <dgm:prSet phldrT="[Text]"/>
      <dgm:spPr/>
      <dgm:t>
        <a:bodyPr/>
        <a:lstStyle/>
        <a:p>
          <a:r>
            <a:rPr lang="en-US" dirty="0" smtClean="0"/>
            <a:t>Provider Education</a:t>
          </a:r>
          <a:endParaRPr lang="en-US" dirty="0"/>
        </a:p>
      </dgm:t>
    </dgm:pt>
    <dgm:pt modelId="{76A1D603-0149-4F8D-8E9B-0D858E2C569C}" type="parTrans" cxnId="{5D814F4C-6651-4C09-931A-94F0ACFD7835}">
      <dgm:prSet/>
      <dgm:spPr/>
      <dgm:t>
        <a:bodyPr/>
        <a:lstStyle/>
        <a:p>
          <a:endParaRPr lang="en-US"/>
        </a:p>
      </dgm:t>
    </dgm:pt>
    <dgm:pt modelId="{3A4DCCF5-9A02-4D62-BC4D-13FEAA15C4B2}" type="sibTrans" cxnId="{5D814F4C-6651-4C09-931A-94F0ACFD7835}">
      <dgm:prSet/>
      <dgm:spPr/>
      <dgm:t>
        <a:bodyPr/>
        <a:lstStyle/>
        <a:p>
          <a:endParaRPr lang="en-US"/>
        </a:p>
      </dgm:t>
    </dgm:pt>
    <dgm:pt modelId="{4D93596B-6AAB-4462-9F2D-745C8737A069}">
      <dgm:prSet phldrT="[Text]"/>
      <dgm:spPr/>
      <dgm:t>
        <a:bodyPr/>
        <a:lstStyle/>
        <a:p>
          <a:r>
            <a:rPr lang="en-US" dirty="0" smtClean="0"/>
            <a:t>Clinical Review Services</a:t>
          </a:r>
          <a:endParaRPr lang="en-US" dirty="0"/>
        </a:p>
      </dgm:t>
    </dgm:pt>
    <dgm:pt modelId="{ACB8224B-E655-41FE-9E29-45D18C696C53}" type="sibTrans" cxnId="{AEA87E4F-CE2B-4C8C-BCCE-054ACD80050D}">
      <dgm:prSet/>
      <dgm:spPr/>
      <dgm:t>
        <a:bodyPr/>
        <a:lstStyle/>
        <a:p>
          <a:endParaRPr lang="en-US"/>
        </a:p>
      </dgm:t>
    </dgm:pt>
    <dgm:pt modelId="{18267022-21D1-433D-8AFD-70EE2289C117}" type="parTrans" cxnId="{AEA87E4F-CE2B-4C8C-BCCE-054ACD80050D}">
      <dgm:prSet/>
      <dgm:spPr/>
      <dgm:t>
        <a:bodyPr/>
        <a:lstStyle/>
        <a:p>
          <a:endParaRPr lang="en-US"/>
        </a:p>
      </dgm:t>
    </dgm:pt>
    <dgm:pt modelId="{8C307BC7-1085-45B5-8345-0B37030B57E5}">
      <dgm:prSet phldrT="[Text]"/>
      <dgm:spPr/>
      <dgm:t>
        <a:bodyPr/>
        <a:lstStyle/>
        <a:p>
          <a:endParaRPr lang="en-US" dirty="0"/>
        </a:p>
      </dgm:t>
    </dgm:pt>
    <dgm:pt modelId="{D0D03AF7-98D2-4407-8122-F57E1BF27EA6}" type="parTrans" cxnId="{05F85627-1B50-450E-AD1D-146E800AEEE2}">
      <dgm:prSet/>
      <dgm:spPr/>
      <dgm:t>
        <a:bodyPr/>
        <a:lstStyle/>
        <a:p>
          <a:endParaRPr lang="en-US"/>
        </a:p>
      </dgm:t>
    </dgm:pt>
    <dgm:pt modelId="{44341AFE-BFAD-4AD7-92BD-F31881FDEA24}" type="sibTrans" cxnId="{05F85627-1B50-450E-AD1D-146E800AEEE2}">
      <dgm:prSet/>
      <dgm:spPr/>
      <dgm:t>
        <a:bodyPr/>
        <a:lstStyle/>
        <a:p>
          <a:endParaRPr lang="en-US"/>
        </a:p>
      </dgm:t>
    </dgm:pt>
    <dgm:pt modelId="{2D1CAB0C-F31D-44C0-8D81-9F93BA95D4AE}" type="pres">
      <dgm:prSet presAssocID="{5F53A0AF-51D3-4D14-AF2D-3193E25417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B0FE74-E42B-43E5-B105-A9C4F36B9763}" type="pres">
      <dgm:prSet presAssocID="{202F15BE-B1F8-4988-8988-7951F99B23F1}" presName="composite" presStyleCnt="0"/>
      <dgm:spPr/>
    </dgm:pt>
    <dgm:pt modelId="{EECDEBD1-42B9-4E2D-BD7B-7E3318B63BE0}" type="pres">
      <dgm:prSet presAssocID="{202F15BE-B1F8-4988-8988-7951F99B23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21DEE-751F-420A-B672-BFBE5001485E}" type="pres">
      <dgm:prSet presAssocID="{202F15BE-B1F8-4988-8988-7951F99B23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564-F416-4FB3-83AD-A14250FE2BCB}" type="pres">
      <dgm:prSet presAssocID="{7161FC83-6680-4E76-A6CF-FE466C1FE722}" presName="space" presStyleCnt="0"/>
      <dgm:spPr/>
    </dgm:pt>
    <dgm:pt modelId="{36928206-19BA-41D4-930A-B4BF111A168A}" type="pres">
      <dgm:prSet presAssocID="{4D93596B-6AAB-4462-9F2D-745C8737A069}" presName="composite" presStyleCnt="0"/>
      <dgm:spPr/>
    </dgm:pt>
    <dgm:pt modelId="{8E9FD598-78BB-4777-8718-11BA2EB16D04}" type="pres">
      <dgm:prSet presAssocID="{4D93596B-6AAB-4462-9F2D-745C8737A0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BF1DF-202E-4B99-8765-41BFD292451C}" type="pres">
      <dgm:prSet presAssocID="{4D93596B-6AAB-4462-9F2D-745C8737A06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16952-53C0-42A2-B83C-4533EF7227B9}" type="pres">
      <dgm:prSet presAssocID="{ACB8224B-E655-41FE-9E29-45D18C696C53}" presName="space" presStyleCnt="0"/>
      <dgm:spPr/>
    </dgm:pt>
    <dgm:pt modelId="{3CB53C90-57A9-43FD-AA0F-76703BC71C2C}" type="pres">
      <dgm:prSet presAssocID="{2A30AEFC-98B9-4242-8C3D-AADC0AA54151}" presName="composite" presStyleCnt="0"/>
      <dgm:spPr/>
    </dgm:pt>
    <dgm:pt modelId="{847D6573-E510-46D7-985C-DC91A3651D52}" type="pres">
      <dgm:prSet presAssocID="{2A30AEFC-98B9-4242-8C3D-AADC0AA5415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F38E2-DA24-45A2-872C-F6E33C7C85F9}" type="pres">
      <dgm:prSet presAssocID="{2A30AEFC-98B9-4242-8C3D-AADC0AA541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B41258-1656-49B3-95B1-FBD763612CAC}" type="presOf" srcId="{060BE682-3299-4B87-857D-266A31098B0B}" destId="{C59F38E2-DA24-45A2-872C-F6E33C7C85F9}" srcOrd="0" destOrd="0" presId="urn:microsoft.com/office/officeart/2005/8/layout/hList1"/>
    <dgm:cxn modelId="{0400C6AE-D5A3-40DB-BBE7-86BB38CB356D}" type="presOf" srcId="{2A30AEFC-98B9-4242-8C3D-AADC0AA54151}" destId="{847D6573-E510-46D7-985C-DC91A3651D52}" srcOrd="0" destOrd="0" presId="urn:microsoft.com/office/officeart/2005/8/layout/hList1"/>
    <dgm:cxn modelId="{70CDC002-AF8D-4386-9802-2FC596366128}" srcId="{5F53A0AF-51D3-4D14-AF2D-3193E2541779}" destId="{202F15BE-B1F8-4988-8988-7951F99B23F1}" srcOrd="0" destOrd="0" parTransId="{5D2DF1B3-15CB-47E2-8B7E-733FAC146E8B}" sibTransId="{7161FC83-6680-4E76-A6CF-FE466C1FE722}"/>
    <dgm:cxn modelId="{E751A110-7CAE-4DA1-B32A-77AB65A638E2}" type="presOf" srcId="{549AAD85-EAE4-4C93-B47C-6A51505F9564}" destId="{AF6BF1DF-202E-4B99-8765-41BFD292451C}" srcOrd="0" destOrd="2" presId="urn:microsoft.com/office/officeart/2005/8/layout/hList1"/>
    <dgm:cxn modelId="{1FE40756-8632-4284-A447-E0EB897E6A1D}" srcId="{2A30AEFC-98B9-4242-8C3D-AADC0AA54151}" destId="{060BE682-3299-4B87-857D-266A31098B0B}" srcOrd="0" destOrd="0" parTransId="{B2ED4F53-A2A2-47A9-8D26-7060F0627F62}" sibTransId="{FFE86205-2AC2-4973-9DF3-BA1041C06315}"/>
    <dgm:cxn modelId="{AEA87E4F-CE2B-4C8C-BCCE-054ACD80050D}" srcId="{5F53A0AF-51D3-4D14-AF2D-3193E2541779}" destId="{4D93596B-6AAB-4462-9F2D-745C8737A069}" srcOrd="1" destOrd="0" parTransId="{18267022-21D1-433D-8AFD-70EE2289C117}" sibTransId="{ACB8224B-E655-41FE-9E29-45D18C696C53}"/>
    <dgm:cxn modelId="{16D930E7-0AD4-48AB-A077-AE95728C1BA1}" srcId="{2A30AEFC-98B9-4242-8C3D-AADC0AA54151}" destId="{1B38D6CB-6FA6-4B3E-98CF-2D24B10D2224}" srcOrd="2" destOrd="0" parTransId="{F6353C2E-C3BC-4EDC-B182-E697921E03B2}" sibTransId="{03BE5B9E-B0A2-4F3D-9C1F-B637B1FC7EFB}"/>
    <dgm:cxn modelId="{2619E494-F291-4159-A644-6A86BB3C02B8}" type="presOf" srcId="{84B18A62-3FDC-4451-BE48-A107069374EF}" destId="{AF6BF1DF-202E-4B99-8765-41BFD292451C}" srcOrd="0" destOrd="0" presId="urn:microsoft.com/office/officeart/2005/8/layout/hList1"/>
    <dgm:cxn modelId="{9139FE6D-8664-4A21-ADC8-209C92CF1319}" type="presOf" srcId="{E1705D6C-8507-408F-9923-F3D71079F464}" destId="{C59F38E2-DA24-45A2-872C-F6E33C7C85F9}" srcOrd="0" destOrd="3" presId="urn:microsoft.com/office/officeart/2005/8/layout/hList1"/>
    <dgm:cxn modelId="{C4E510D8-36B3-4F39-A7CC-42A8532E78EF}" type="presOf" srcId="{6D0D22D9-4708-4078-9781-2D1161124CE8}" destId="{F4221DEE-751F-420A-B672-BFBE5001485E}" srcOrd="0" destOrd="2" presId="urn:microsoft.com/office/officeart/2005/8/layout/hList1"/>
    <dgm:cxn modelId="{7DCE5A24-8E63-407B-A471-0B37B4DDB499}" srcId="{202F15BE-B1F8-4988-8988-7951F99B23F1}" destId="{154B578C-BF4B-417D-82C0-68A3254AE06A}" srcOrd="0" destOrd="0" parTransId="{98928783-2C88-4F6A-916D-702CAC0CBF12}" sibTransId="{C0F08D41-0B25-4466-ABDB-7900C462DA2B}"/>
    <dgm:cxn modelId="{60058D83-BC8C-4778-8DFA-0989170BD202}" type="presOf" srcId="{202F15BE-B1F8-4988-8988-7951F99B23F1}" destId="{EECDEBD1-42B9-4E2D-BD7B-7E3318B63BE0}" srcOrd="0" destOrd="0" presId="urn:microsoft.com/office/officeart/2005/8/layout/hList1"/>
    <dgm:cxn modelId="{BF4ABC47-973B-44CE-9C88-0AA76F7648A1}" type="presOf" srcId="{154B578C-BF4B-417D-82C0-68A3254AE06A}" destId="{F4221DEE-751F-420A-B672-BFBE5001485E}" srcOrd="0" destOrd="0" presId="urn:microsoft.com/office/officeart/2005/8/layout/hList1"/>
    <dgm:cxn modelId="{2C4A49C7-ED22-497F-8599-BD6C05E4A23F}" srcId="{5F53A0AF-51D3-4D14-AF2D-3193E2541779}" destId="{2A30AEFC-98B9-4242-8C3D-AADC0AA54151}" srcOrd="2" destOrd="0" parTransId="{D2F58177-6658-492E-B278-0B8D0AF26F2B}" sibTransId="{7F8E455E-1AB8-4C75-B38D-58D7C29378BD}"/>
    <dgm:cxn modelId="{D99A28C9-53A4-45AE-8E39-EE40AC3A866E}" type="presOf" srcId="{5F53A0AF-51D3-4D14-AF2D-3193E2541779}" destId="{2D1CAB0C-F31D-44C0-8D81-9F93BA95D4AE}" srcOrd="0" destOrd="0" presId="urn:microsoft.com/office/officeart/2005/8/layout/hList1"/>
    <dgm:cxn modelId="{ED40C70C-7BE9-4DB5-BFA4-6976652FB9A7}" srcId="{2A30AEFC-98B9-4242-8C3D-AADC0AA54151}" destId="{4DFB9536-AA57-45BE-823F-A4496F421174}" srcOrd="1" destOrd="0" parTransId="{0A20D218-DC89-43D5-9646-9101EFAD06B3}" sibTransId="{C0D60580-80C8-49DC-B1F4-3690B1210508}"/>
    <dgm:cxn modelId="{DB81C8D5-9FA8-4F0C-8FE9-D22B1B953D8E}" srcId="{4D93596B-6AAB-4462-9F2D-745C8737A069}" destId="{549AAD85-EAE4-4C93-B47C-6A51505F9564}" srcOrd="2" destOrd="0" parTransId="{437DE296-147E-430C-BBEF-52A9AEC7190C}" sibTransId="{F9461043-6EB1-46D7-9985-C4E7508664C2}"/>
    <dgm:cxn modelId="{0091B4CF-57E3-4CCA-A128-D803C1A10B76}" srcId="{4D93596B-6AAB-4462-9F2D-745C8737A069}" destId="{84B18A62-3FDC-4451-BE48-A107069374EF}" srcOrd="0" destOrd="0" parTransId="{A5B4A2C1-7CB3-4469-9E0B-22F60ACFBFFD}" sibTransId="{EC68B8AF-C0F3-4ED8-85AB-3608B445BED8}"/>
    <dgm:cxn modelId="{03386C11-4311-49DE-B5DC-82A5EC879F42}" type="presOf" srcId="{4DFB9536-AA57-45BE-823F-A4496F421174}" destId="{C59F38E2-DA24-45A2-872C-F6E33C7C85F9}" srcOrd="0" destOrd="1" presId="urn:microsoft.com/office/officeart/2005/8/layout/hList1"/>
    <dgm:cxn modelId="{05F85627-1B50-450E-AD1D-146E800AEEE2}" srcId="{202F15BE-B1F8-4988-8988-7951F99B23F1}" destId="{8C307BC7-1085-45B5-8345-0B37030B57E5}" srcOrd="3" destOrd="0" parTransId="{D0D03AF7-98D2-4407-8122-F57E1BF27EA6}" sibTransId="{44341AFE-BFAD-4AD7-92BD-F31881FDEA24}"/>
    <dgm:cxn modelId="{31F023F9-A737-4915-81FA-29CB4F8F8E94}" srcId="{4D93596B-6AAB-4462-9F2D-745C8737A069}" destId="{652ADC19-E603-4B86-800B-0C8A6D1483D4}" srcOrd="1" destOrd="0" parTransId="{50D387A5-E63D-4E32-9E40-2D12B95EC122}" sibTransId="{883679E3-42D2-4F96-A062-90394708ADB9}"/>
    <dgm:cxn modelId="{89786DBC-2B4A-46E1-946E-B173DDBE254A}" type="presOf" srcId="{1737E870-B4F6-49DF-BBA9-5192F096FF50}" destId="{C59F38E2-DA24-45A2-872C-F6E33C7C85F9}" srcOrd="0" destOrd="4" presId="urn:microsoft.com/office/officeart/2005/8/layout/hList1"/>
    <dgm:cxn modelId="{7977961C-70A8-4695-866A-84C3C6195568}" type="presOf" srcId="{3A491473-EC16-4F51-9CD8-5FADDC291A40}" destId="{F4221DEE-751F-420A-B672-BFBE5001485E}" srcOrd="0" destOrd="1" presId="urn:microsoft.com/office/officeart/2005/8/layout/hList1"/>
    <dgm:cxn modelId="{E4189B63-A95D-4A37-9F83-17E1D570F026}" srcId="{202F15BE-B1F8-4988-8988-7951F99B23F1}" destId="{3A491473-EC16-4F51-9CD8-5FADDC291A40}" srcOrd="1" destOrd="0" parTransId="{238D22E8-B506-46C7-A2B3-8C0881D350C4}" sibTransId="{A0D472C5-92DB-46ED-B674-3A7374613D84}"/>
    <dgm:cxn modelId="{547C0C5C-559A-4E99-B535-F97500B071F6}" type="presOf" srcId="{1B38D6CB-6FA6-4B3E-98CF-2D24B10D2224}" destId="{C59F38E2-DA24-45A2-872C-F6E33C7C85F9}" srcOrd="0" destOrd="2" presId="urn:microsoft.com/office/officeart/2005/8/layout/hList1"/>
    <dgm:cxn modelId="{F3D12F79-3520-4177-B0C2-3AED304DACDA}" type="presOf" srcId="{8C307BC7-1085-45B5-8345-0B37030B57E5}" destId="{F4221DEE-751F-420A-B672-BFBE5001485E}" srcOrd="0" destOrd="3" presId="urn:microsoft.com/office/officeart/2005/8/layout/hList1"/>
    <dgm:cxn modelId="{547B7843-069C-4E84-BB1F-1D406084437F}" type="presOf" srcId="{652ADC19-E603-4B86-800B-0C8A6D1483D4}" destId="{AF6BF1DF-202E-4B99-8765-41BFD292451C}" srcOrd="0" destOrd="1" presId="urn:microsoft.com/office/officeart/2005/8/layout/hList1"/>
    <dgm:cxn modelId="{7AE56406-03DE-40BB-94D0-828577EC8F36}" srcId="{202F15BE-B1F8-4988-8988-7951F99B23F1}" destId="{6D0D22D9-4708-4078-9781-2D1161124CE8}" srcOrd="2" destOrd="0" parTransId="{B0A14231-7BDF-45E8-87AB-1FC41BFB461D}" sibTransId="{CF1912E4-85C9-4166-8A10-5E36EC7CB88B}"/>
    <dgm:cxn modelId="{5D814F4C-6651-4C09-931A-94F0ACFD7835}" srcId="{2A30AEFC-98B9-4242-8C3D-AADC0AA54151}" destId="{1737E870-B4F6-49DF-BBA9-5192F096FF50}" srcOrd="4" destOrd="0" parTransId="{76A1D603-0149-4F8D-8E9B-0D858E2C569C}" sibTransId="{3A4DCCF5-9A02-4D62-BC4D-13FEAA15C4B2}"/>
    <dgm:cxn modelId="{66361CCA-CBE7-458D-A09F-991F630541AB}" srcId="{2A30AEFC-98B9-4242-8C3D-AADC0AA54151}" destId="{E1705D6C-8507-408F-9923-F3D71079F464}" srcOrd="3" destOrd="0" parTransId="{16E9160B-37FF-4303-AF42-2EA64EE8D129}" sibTransId="{6FF886F5-0CE3-4A26-94C4-6582FD61CA13}"/>
    <dgm:cxn modelId="{BB4AA82D-6E04-41B2-8C15-429C2C291FBC}" type="presOf" srcId="{4D93596B-6AAB-4462-9F2D-745C8737A069}" destId="{8E9FD598-78BB-4777-8718-11BA2EB16D04}" srcOrd="0" destOrd="0" presId="urn:microsoft.com/office/officeart/2005/8/layout/hList1"/>
    <dgm:cxn modelId="{4FE7DA02-8B8E-4DEE-AFB2-8F1477E64FBD}" type="presParOf" srcId="{2D1CAB0C-F31D-44C0-8D81-9F93BA95D4AE}" destId="{6EB0FE74-E42B-43E5-B105-A9C4F36B9763}" srcOrd="0" destOrd="0" presId="urn:microsoft.com/office/officeart/2005/8/layout/hList1"/>
    <dgm:cxn modelId="{37F12177-A5E1-4625-8DA7-0B6E6914551F}" type="presParOf" srcId="{6EB0FE74-E42B-43E5-B105-A9C4F36B9763}" destId="{EECDEBD1-42B9-4E2D-BD7B-7E3318B63BE0}" srcOrd="0" destOrd="0" presId="urn:microsoft.com/office/officeart/2005/8/layout/hList1"/>
    <dgm:cxn modelId="{BC7EDBE8-6B77-4B9F-BBA7-6A65348D32C4}" type="presParOf" srcId="{6EB0FE74-E42B-43E5-B105-A9C4F36B9763}" destId="{F4221DEE-751F-420A-B672-BFBE5001485E}" srcOrd="1" destOrd="0" presId="urn:microsoft.com/office/officeart/2005/8/layout/hList1"/>
    <dgm:cxn modelId="{6E3B288F-D6C7-41CF-BCD8-A543756C7D15}" type="presParOf" srcId="{2D1CAB0C-F31D-44C0-8D81-9F93BA95D4AE}" destId="{E6B1D564-F416-4FB3-83AD-A14250FE2BCB}" srcOrd="1" destOrd="0" presId="urn:microsoft.com/office/officeart/2005/8/layout/hList1"/>
    <dgm:cxn modelId="{138A4175-716F-4F97-AA8C-747C1A6CDCD2}" type="presParOf" srcId="{2D1CAB0C-F31D-44C0-8D81-9F93BA95D4AE}" destId="{36928206-19BA-41D4-930A-B4BF111A168A}" srcOrd="2" destOrd="0" presId="urn:microsoft.com/office/officeart/2005/8/layout/hList1"/>
    <dgm:cxn modelId="{F37747FD-DE98-4D44-BE00-00DBD4FFDA52}" type="presParOf" srcId="{36928206-19BA-41D4-930A-B4BF111A168A}" destId="{8E9FD598-78BB-4777-8718-11BA2EB16D04}" srcOrd="0" destOrd="0" presId="urn:microsoft.com/office/officeart/2005/8/layout/hList1"/>
    <dgm:cxn modelId="{0EF089EE-1653-42C2-9E8B-40A8258ACEA6}" type="presParOf" srcId="{36928206-19BA-41D4-930A-B4BF111A168A}" destId="{AF6BF1DF-202E-4B99-8765-41BFD292451C}" srcOrd="1" destOrd="0" presId="urn:microsoft.com/office/officeart/2005/8/layout/hList1"/>
    <dgm:cxn modelId="{2455433D-D0F4-4BA5-B5C5-6107A49C058B}" type="presParOf" srcId="{2D1CAB0C-F31D-44C0-8D81-9F93BA95D4AE}" destId="{4D016952-53C0-42A2-B83C-4533EF7227B9}" srcOrd="3" destOrd="0" presId="urn:microsoft.com/office/officeart/2005/8/layout/hList1"/>
    <dgm:cxn modelId="{411EC775-C024-4C71-9B11-D4025AFB50EF}" type="presParOf" srcId="{2D1CAB0C-F31D-44C0-8D81-9F93BA95D4AE}" destId="{3CB53C90-57A9-43FD-AA0F-76703BC71C2C}" srcOrd="4" destOrd="0" presId="urn:microsoft.com/office/officeart/2005/8/layout/hList1"/>
    <dgm:cxn modelId="{35EC7F10-B0D4-49DA-87D8-75EB59BA2411}" type="presParOf" srcId="{3CB53C90-57A9-43FD-AA0F-76703BC71C2C}" destId="{847D6573-E510-46D7-985C-DC91A3651D52}" srcOrd="0" destOrd="0" presId="urn:microsoft.com/office/officeart/2005/8/layout/hList1"/>
    <dgm:cxn modelId="{81DE4A61-9A37-4E99-A703-BF885A11E897}" type="presParOf" srcId="{3CB53C90-57A9-43FD-AA0F-76703BC71C2C}" destId="{C59F38E2-DA24-45A2-872C-F6E33C7C85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DEBD1-42B9-4E2D-BD7B-7E3318B63BE0}">
      <dsp:nvSpPr>
        <dsp:cNvPr id="0" name=""/>
        <dsp:cNvSpPr/>
      </dsp:nvSpPr>
      <dsp:spPr>
        <a:xfrm>
          <a:off x="1905" y="117296"/>
          <a:ext cx="1857374" cy="651726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Coordinated Care Programs</a:t>
          </a:r>
          <a:endParaRPr lang="en-US" sz="1800" kern="1200" dirty="0"/>
        </a:p>
      </dsp:txBody>
      <dsp:txXfrm>
        <a:off x="1905" y="117296"/>
        <a:ext cx="1857374" cy="651726"/>
      </dsp:txXfrm>
    </dsp:sp>
    <dsp:sp modelId="{F4221DEE-751F-420A-B672-BFBE5001485E}">
      <dsp:nvSpPr>
        <dsp:cNvPr id="0" name=""/>
        <dsp:cNvSpPr/>
      </dsp:nvSpPr>
      <dsp:spPr>
        <a:xfrm>
          <a:off x="1905" y="769022"/>
          <a:ext cx="1857374" cy="31776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Prevention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Medication Therapy Management (MTM)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Disease State Management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1905" y="769022"/>
        <a:ext cx="1857374" cy="3177680"/>
      </dsp:txXfrm>
    </dsp:sp>
    <dsp:sp modelId="{8E9FD598-78BB-4777-8718-11BA2EB16D04}">
      <dsp:nvSpPr>
        <dsp:cNvPr id="0" name=""/>
        <dsp:cNvSpPr/>
      </dsp:nvSpPr>
      <dsp:spPr>
        <a:xfrm>
          <a:off x="2119312" y="117296"/>
          <a:ext cx="1857374" cy="651726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Clinical Review Services</a:t>
          </a:r>
          <a:endParaRPr lang="en-US" sz="1800" kern="1200" dirty="0"/>
        </a:p>
      </dsp:txBody>
      <dsp:txXfrm>
        <a:off x="2119312" y="117296"/>
        <a:ext cx="1857374" cy="651726"/>
      </dsp:txXfrm>
    </dsp:sp>
    <dsp:sp modelId="{AF6BF1DF-202E-4B99-8765-41BFD292451C}">
      <dsp:nvSpPr>
        <dsp:cNvPr id="0" name=""/>
        <dsp:cNvSpPr/>
      </dsp:nvSpPr>
      <dsp:spPr>
        <a:xfrm>
          <a:off x="2119312" y="769022"/>
          <a:ext cx="1857374" cy="31776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Retrospective Drug Utilization Review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Prospective Chart Review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Provider Consultation</a:t>
          </a:r>
          <a:endParaRPr lang="en-US" sz="1800" kern="1200" dirty="0"/>
        </a:p>
      </dsp:txBody>
      <dsp:txXfrm>
        <a:off x="2119312" y="769022"/>
        <a:ext cx="1857374" cy="3177680"/>
      </dsp:txXfrm>
    </dsp:sp>
    <dsp:sp modelId="{847D6573-E510-46D7-985C-DC91A3651D52}">
      <dsp:nvSpPr>
        <dsp:cNvPr id="0" name=""/>
        <dsp:cNvSpPr/>
      </dsp:nvSpPr>
      <dsp:spPr>
        <a:xfrm>
          <a:off x="4236719" y="117296"/>
          <a:ext cx="1857374" cy="651726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Discrete Service Components</a:t>
          </a:r>
          <a:endParaRPr lang="en-US" sz="1800" kern="1200" dirty="0"/>
        </a:p>
      </dsp:txBody>
      <dsp:txXfrm>
        <a:off x="4236719" y="117296"/>
        <a:ext cx="1857374" cy="651726"/>
      </dsp:txXfrm>
    </dsp:sp>
    <dsp:sp modelId="{C59F38E2-DA24-45A2-872C-F6E33C7C85F9}">
      <dsp:nvSpPr>
        <dsp:cNvPr id="0" name=""/>
        <dsp:cNvSpPr/>
      </dsp:nvSpPr>
      <dsp:spPr>
        <a:xfrm>
          <a:off x="4236719" y="769022"/>
          <a:ext cx="1857374" cy="317768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Medication Access Services to Patients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 Counseling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Drug Information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Medication Reconciliation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Provider Education</a:t>
          </a:r>
          <a:endParaRPr lang="en-US" sz="1800" kern="1200" dirty="0"/>
        </a:p>
      </dsp:txBody>
      <dsp:txXfrm>
        <a:off x="4236719" y="769022"/>
        <a:ext cx="1857374" cy="31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4D8-0354-47A0-88B4-4DD9F380DA1A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833DE-3F7B-44DF-AC20-CF3BA581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3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486866-6328-4336-89E4-0AC8CB2FA3B5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20A8CA-B899-4B1C-9D48-69ADEA75E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df"/><Relationship Id="rId7" Type="http://schemas.openxmlformats.org/officeDocument/2006/relationships/image" Target="../media/image2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4.pd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df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1.pdf"/><Relationship Id="rId9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5880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7" name="Picture 6" descr="1-lineWordmark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997700" y="6415465"/>
            <a:ext cx="1822126" cy="154821"/>
          </a:xfrm>
          <a:prstGeom prst="rect">
            <a:avLst/>
          </a:prstGeom>
        </p:spPr>
      </p:pic>
      <p:pic>
        <p:nvPicPr>
          <p:cNvPr id="10" name="Picture 9" descr="2-Line_Pharmacy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17515" y="5931080"/>
            <a:ext cx="1749903" cy="69759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38800"/>
            <a:ext cx="9144000" cy="1217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55880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12" name="Picture 11" descr="1-lineWordmark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97700" y="6415465"/>
            <a:ext cx="1822126" cy="154821"/>
          </a:xfrm>
          <a:prstGeom prst="rect">
            <a:avLst/>
          </a:prstGeom>
        </p:spPr>
      </p:pic>
      <p:pic>
        <p:nvPicPr>
          <p:cNvPr id="13" name="Picture 12" descr="2-Line_Pharmacy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17515" y="5931080"/>
            <a:ext cx="1749903" cy="697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7350" y="1253068"/>
            <a:ext cx="9129299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The 21</a:t>
            </a:r>
            <a:r>
              <a:rPr lang="en-US" sz="4400" baseline="300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st</a:t>
            </a:r>
            <a:r>
              <a:rPr lang="en-US" sz="440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 Century Healthcare Workforce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275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The Pharmacist as the Team’s Medication Expert</a:t>
            </a:r>
            <a:endParaRPr kumimoji="0" lang="en-US" sz="275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7349" y="3914774"/>
            <a:ext cx="9129299" cy="749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effectLst/>
                <a:uLnTx/>
                <a:uFillTx/>
                <a:latin typeface="Times New Roman"/>
                <a:ea typeface="+mn-ea"/>
                <a:cs typeface="Times New Roman"/>
              </a:rPr>
              <a:t>R. Pete Vanderveen,</a:t>
            </a:r>
            <a:r>
              <a:rPr kumimoji="0" lang="en-US" sz="2400" i="1" u="none" strike="noStrike" kern="1200" cap="none" spc="0" normalizeH="0" noProof="0" dirty="0" smtClean="0">
                <a:effectLst/>
                <a:uLnTx/>
                <a:uFillTx/>
                <a:latin typeface="Times New Roman"/>
                <a:ea typeface="+mn-ea"/>
                <a:cs typeface="Times New Roman"/>
              </a:rPr>
              <a:t> PhD, </a:t>
            </a:r>
            <a:r>
              <a:rPr kumimoji="0" lang="en-US" sz="2400" i="1" u="none" strike="noStrike" kern="1200" cap="none" spc="0" normalizeH="0" noProof="0" dirty="0" err="1" smtClean="0">
                <a:effectLst/>
                <a:uLnTx/>
                <a:uFillTx/>
                <a:latin typeface="Times New Roman"/>
                <a:ea typeface="+mn-ea"/>
                <a:cs typeface="Times New Roman"/>
              </a:rPr>
              <a:t>RPh</a:t>
            </a:r>
            <a:endParaRPr kumimoji="0" lang="en-US" sz="2400" i="1" u="none" strike="noStrike" kern="1200" cap="none" spc="0" normalizeH="0" noProof="0" dirty="0" smtClean="0"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i="1" baseline="0" dirty="0" smtClean="0">
                <a:latin typeface="Times New Roman"/>
                <a:cs typeface="Times New Roman"/>
              </a:rPr>
              <a:t>Dean,</a:t>
            </a:r>
            <a:r>
              <a:rPr lang="en-US" sz="2400" i="1" dirty="0" smtClean="0">
                <a:latin typeface="Times New Roman"/>
                <a:cs typeface="Times New Roman"/>
              </a:rPr>
              <a:t> School of Pharmacy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i="1" u="none" strike="noStrike" kern="1200" cap="none" spc="0" normalizeH="0" baseline="0" noProof="0" dirty="0" smtClean="0"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1626" r="25431" b="22937"/>
          <a:stretch/>
        </p:blipFill>
        <p:spPr bwMode="auto">
          <a:xfrm>
            <a:off x="657225" y="171450"/>
            <a:ext cx="7343775" cy="542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2076" y="3128485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“…for each dollar invested in the clinical pharmacy service over the period from 1988 to 2005 (nearly two decades), the overall average benefit gained was $10.07 per $1 of allocated funds.”</a:t>
            </a:r>
          </a:p>
        </p:txBody>
      </p:sp>
    </p:spTree>
    <p:extLst>
      <p:ext uri="{BB962C8B-B14F-4D97-AF65-F5344CB8AC3E}">
        <p14:creationId xmlns:p14="http://schemas.microsoft.com/office/powerpoint/2010/main" val="2626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1" y="371475"/>
            <a:ext cx="895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do Pharmacists Do This?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A study at one of our safety net clinics, showed that we: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543"/>
              </p:ext>
            </p:extLst>
          </p:nvPr>
        </p:nvGraphicFramePr>
        <p:xfrm>
          <a:off x="180976" y="1622425"/>
          <a:ext cx="8667750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1" descr="Gerald Le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13938250"/>
            <a:ext cx="2635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chicagoismykindofsound.com/gerald-levert-newswire-400a111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" y="284163"/>
            <a:ext cx="1839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http://www.raresoulgrooves.com/wp-content/uploads/2008/11/rick_jam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3571081"/>
            <a:ext cx="23733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sq_barry_white_down_u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0"/>
          <a:stretch>
            <a:fillRect/>
          </a:stretch>
        </p:blipFill>
        <p:spPr bwMode="auto">
          <a:xfrm>
            <a:off x="4992688" y="361156"/>
            <a:ext cx="17208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luther_vandro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>
            <a:fillRect/>
          </a:stretch>
        </p:blipFill>
        <p:spPr bwMode="auto">
          <a:xfrm>
            <a:off x="6911182" y="2994819"/>
            <a:ext cx="1706562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406524"/>
            <a:ext cx="20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Gerald </a:t>
            </a:r>
            <a:r>
              <a:rPr lang="en-US" dirty="0" err="1" smtClean="0"/>
              <a:t>LeVert</a:t>
            </a:r>
            <a:endParaRPr lang="en-US" dirty="0" smtClean="0"/>
          </a:p>
          <a:p>
            <a:r>
              <a:rPr lang="en-US" dirty="0" smtClean="0"/>
              <a:t>Heart Attack, age 40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26238" y="1323975"/>
            <a:ext cx="2233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Barry White</a:t>
            </a:r>
          </a:p>
          <a:p>
            <a:r>
              <a:rPr lang="en-US" dirty="0" smtClean="0"/>
              <a:t>Kidney Failure, age 59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2700" y="4531518"/>
            <a:ext cx="212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Rick James</a:t>
            </a:r>
          </a:p>
          <a:p>
            <a:r>
              <a:rPr lang="en-US" dirty="0" smtClean="0"/>
              <a:t>Heart Failure, age 56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8275" y="4143375"/>
            <a:ext cx="17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Luther Vandross</a:t>
            </a:r>
          </a:p>
          <a:p>
            <a:r>
              <a:rPr lang="en-US" dirty="0" smtClean="0"/>
              <a:t>Stroke, age 54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3664" y="2451892"/>
            <a:ext cx="4277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ALL DIED YOUNG FROM COMPLICATIONS OF UNCONTROLLED HIGH BLOOD PRESSURE.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2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" y="523875"/>
            <a:ext cx="85534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Medications cause an unacceptable level of harm, death,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and suboptimal results.</a:t>
            </a:r>
            <a:endParaRPr lang="en-US" sz="2400" dirty="0">
              <a:solidFill>
                <a:srgbClr val="C00000"/>
              </a:solidFill>
            </a:endParaRP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Pharmacists are the most underutilized healthcare </a:t>
            </a:r>
            <a:r>
              <a:rPr lang="en-US" sz="2400" dirty="0" smtClean="0">
                <a:solidFill>
                  <a:srgbClr val="C00000"/>
                </a:solidFill>
              </a:rPr>
              <a:t>professional.</a:t>
            </a:r>
            <a:endParaRPr lang="en-US" sz="2400" dirty="0">
              <a:solidFill>
                <a:srgbClr val="C00000"/>
              </a:solidFill>
            </a:endParaRP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Physician-pharmacist collaborations have been </a:t>
            </a:r>
            <a:r>
              <a:rPr lang="en-US" sz="2400" dirty="0" smtClean="0">
                <a:solidFill>
                  <a:srgbClr val="C00000"/>
                </a:solidFill>
              </a:rPr>
              <a:t>active </a:t>
            </a:r>
            <a:r>
              <a:rPr lang="en-US" sz="2400" dirty="0">
                <a:solidFill>
                  <a:srgbClr val="C00000"/>
                </a:solidFill>
              </a:rPr>
              <a:t>for 50 </a:t>
            </a:r>
            <a:r>
              <a:rPr lang="en-US" sz="2400" dirty="0" err="1">
                <a:solidFill>
                  <a:srgbClr val="C00000"/>
                </a:solidFill>
              </a:rPr>
              <a:t>yrs</a:t>
            </a:r>
            <a:r>
              <a:rPr lang="en-US" sz="2400" dirty="0">
                <a:solidFill>
                  <a:srgbClr val="C00000"/>
                </a:solidFill>
              </a:rPr>
              <a:t> in settings where cost and quality are tracked, </a:t>
            </a:r>
            <a:r>
              <a:rPr lang="en-US" sz="2400" dirty="0" smtClean="0">
                <a:solidFill>
                  <a:srgbClr val="C00000"/>
                </a:solidFill>
              </a:rPr>
              <a:t>showing:  </a:t>
            </a:r>
            <a:endParaRPr lang="en-US" sz="2400" dirty="0">
              <a:solidFill>
                <a:srgbClr val="C00000"/>
              </a:solidFill>
            </a:endParaRPr>
          </a:p>
          <a:p>
            <a:pPr marL="744538" lvl="1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sym typeface="Symbol"/>
              </a:rPr>
              <a:t> </a:t>
            </a:r>
            <a:r>
              <a:rPr lang="en-US" sz="2400" dirty="0">
                <a:solidFill>
                  <a:srgbClr val="C00000"/>
                </a:solidFill>
              </a:rPr>
              <a:t>Healthcare quality, medication safety, physician access, physician and patient satisfaction</a:t>
            </a:r>
          </a:p>
          <a:p>
            <a:pPr marL="744538" lvl="1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  <a:sym typeface="Symbol"/>
              </a:rPr>
              <a:t> </a:t>
            </a:r>
            <a:r>
              <a:rPr lang="en-US" sz="2400" dirty="0">
                <a:solidFill>
                  <a:srgbClr val="C00000"/>
                </a:solidFill>
              </a:rPr>
              <a:t> Total healthcare costs</a:t>
            </a:r>
          </a:p>
          <a:p>
            <a:pPr marL="744538" lvl="1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</a:rPr>
              <a:t>Support from HRSA, CMS, USPHS, VA, Kaiser…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</a:rPr>
              <a:t>Pharmacists are not recognized </a:t>
            </a:r>
            <a:r>
              <a:rPr lang="en-US" sz="2400" dirty="0" smtClean="0">
                <a:solidFill>
                  <a:srgbClr val="C00000"/>
                </a:solidFill>
              </a:rPr>
              <a:t>as </a:t>
            </a:r>
            <a:r>
              <a:rPr lang="en-US" sz="2400" dirty="0">
                <a:solidFill>
                  <a:srgbClr val="C00000"/>
                </a:solidFill>
              </a:rPr>
              <a:t>healthcare </a:t>
            </a:r>
            <a:r>
              <a:rPr lang="en-US" sz="2400" dirty="0" smtClean="0">
                <a:solidFill>
                  <a:srgbClr val="C00000"/>
                </a:solidFill>
              </a:rPr>
              <a:t>providers.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Making pharmacists providers will save $, improve health outcomes and increase access…</a:t>
            </a:r>
            <a:r>
              <a:rPr lang="en-US" sz="2400" b="1" dirty="0" err="1" smtClean="0">
                <a:solidFill>
                  <a:srgbClr val="C00000"/>
                </a:solidFill>
              </a:rPr>
              <a:t>win:win:win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438150"/>
            <a:ext cx="84772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21</a:t>
            </a:r>
            <a:r>
              <a:rPr lang="en-US" b="1" baseline="30000" dirty="0">
                <a:solidFill>
                  <a:srgbClr val="C00000"/>
                </a:solidFill>
              </a:rPr>
              <a:t>st</a:t>
            </a:r>
            <a:r>
              <a:rPr lang="en-US" b="1" dirty="0">
                <a:solidFill>
                  <a:srgbClr val="C00000"/>
                </a:solidFill>
              </a:rPr>
              <a:t> Team Approach to Healthcare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>
                <a:solidFill>
                  <a:srgbClr val="C00000"/>
                </a:solidFill>
              </a:rPr>
              <a:t>Interprofessional</a:t>
            </a:r>
            <a:r>
              <a:rPr lang="en-US" sz="1600" dirty="0">
                <a:solidFill>
                  <a:srgbClr val="C00000"/>
                </a:solidFill>
              </a:rPr>
              <a:t> education initiatives now required by all </a:t>
            </a:r>
            <a:r>
              <a:rPr lang="en-US" sz="1600" dirty="0" smtClean="0">
                <a:solidFill>
                  <a:srgbClr val="C00000"/>
                </a:solidFill>
              </a:rPr>
              <a:t>health-professional-school accrediting </a:t>
            </a:r>
            <a:r>
              <a:rPr lang="en-US" sz="1600" dirty="0">
                <a:solidFill>
                  <a:srgbClr val="C00000"/>
                </a:solidFill>
              </a:rPr>
              <a:t>bodies 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Scope </a:t>
            </a:r>
            <a:r>
              <a:rPr lang="en-US" sz="1600" dirty="0">
                <a:solidFill>
                  <a:srgbClr val="C00000"/>
                </a:solidFill>
              </a:rPr>
              <a:t>of practice – expanding scope based on professional qualifications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Expanding scope to meet needs of patient population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Each professional to function at the highest level of their professional </a:t>
            </a:r>
            <a:endParaRPr lang="en-US" sz="1600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Need to </a:t>
            </a:r>
            <a:r>
              <a:rPr lang="en-US" b="1" dirty="0" smtClean="0">
                <a:solidFill>
                  <a:srgbClr val="C00000"/>
                </a:solidFill>
              </a:rPr>
              <a:t>Address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System must provide HIT access to HC team </a:t>
            </a:r>
            <a:r>
              <a:rPr lang="en-US" sz="1600" dirty="0" smtClean="0">
                <a:solidFill>
                  <a:srgbClr val="C00000"/>
                </a:solidFill>
              </a:rPr>
              <a:t>(full patient </a:t>
            </a:r>
            <a:r>
              <a:rPr lang="en-US" sz="1600" dirty="0">
                <a:solidFill>
                  <a:srgbClr val="C00000"/>
                </a:solidFill>
              </a:rPr>
              <a:t>record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C00000"/>
                </a:solidFill>
              </a:rPr>
              <a:t>Encourage </a:t>
            </a:r>
            <a:r>
              <a:rPr lang="en-US" sz="1600" dirty="0" smtClean="0">
                <a:solidFill>
                  <a:srgbClr val="C00000"/>
                </a:solidFill>
              </a:rPr>
              <a:t>Cal </a:t>
            </a:r>
            <a:r>
              <a:rPr lang="en-US" sz="1600" smtClean="0">
                <a:solidFill>
                  <a:srgbClr val="C00000"/>
                </a:solidFill>
              </a:rPr>
              <a:t>eConnect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(CA Health Information Exchange) to transact with pharmacists beyond Rx data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Statewide protocol that allows pharmacist to have full participation for immunization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Revise restrictive CLIA regulations limit pharmacists’ full participation in pharmacy-based outreach to the underserved through health screenings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Recognizing pharmacists as providers, opens residency </a:t>
            </a:r>
            <a:r>
              <a:rPr lang="en-US" sz="1600" dirty="0">
                <a:solidFill>
                  <a:srgbClr val="C00000"/>
                </a:solidFill>
              </a:rPr>
              <a:t>funding from </a:t>
            </a:r>
            <a:r>
              <a:rPr lang="en-US" sz="1600" dirty="0" smtClean="0">
                <a:solidFill>
                  <a:srgbClr val="C00000"/>
                </a:solidFill>
              </a:rPr>
              <a:t>federal government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Physicians, Nurse Practitioners, Physician Assistants, Optometrists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All recognized </a:t>
            </a:r>
            <a:r>
              <a:rPr lang="en-US" sz="1600" dirty="0">
                <a:solidFill>
                  <a:srgbClr val="C00000"/>
                </a:solidFill>
              </a:rPr>
              <a:t>as providers….but pharmacists are </a:t>
            </a:r>
            <a:r>
              <a:rPr lang="en-US" sz="1600" dirty="0" smtClean="0">
                <a:solidFill>
                  <a:srgbClr val="C00000"/>
                </a:solidFill>
              </a:rPr>
              <a:t>not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Yet pharmacists are the most </a:t>
            </a:r>
            <a:r>
              <a:rPr lang="en-US" sz="1600" dirty="0">
                <a:solidFill>
                  <a:srgbClr val="C00000"/>
                </a:solidFill>
              </a:rPr>
              <a:t>accessible and best prepared to </a:t>
            </a:r>
            <a:r>
              <a:rPr lang="en-US" sz="1600" dirty="0" smtClean="0">
                <a:solidFill>
                  <a:srgbClr val="C00000"/>
                </a:solidFill>
              </a:rPr>
              <a:t>manage </a:t>
            </a:r>
            <a:r>
              <a:rPr lang="en-US" sz="1600" dirty="0">
                <a:solidFill>
                  <a:srgbClr val="C00000"/>
                </a:solidFill>
              </a:rPr>
              <a:t>medications.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3178173"/>
            <a:ext cx="739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/>
                <a:cs typeface="Arial"/>
              </a:rPr>
              <a:t>NEW HIV PATIENT brings meds to clinic… </a:t>
            </a: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323232"/>
                </a:solidFill>
                <a:latin typeface="Arial"/>
                <a:cs typeface="Arial"/>
              </a:rPr>
              <a:t>92 Drugs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323232"/>
                </a:solidFill>
                <a:latin typeface="Arial"/>
                <a:cs typeface="Arial"/>
              </a:rPr>
              <a:t>56 Unopened (valued at $48,000)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Automatic refills with no oversight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Patient missing therapeutic goals, tens of thousands of wasted $</a:t>
            </a:r>
          </a:p>
          <a:p>
            <a:pPr lvl="0">
              <a:spcBef>
                <a:spcPct val="0"/>
              </a:spcBef>
              <a:defRPr/>
            </a:pPr>
            <a:endParaRPr lang="en-US" dirty="0" smtClean="0">
              <a:solidFill>
                <a:srgbClr val="323232"/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WE CAN DO BETTER THAN THIS.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0" y="186171"/>
            <a:ext cx="8073925" cy="312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714375"/>
            <a:ext cx="7591424" cy="45243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Problem: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30+ million newly insured require access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By 2025, Association of the American Medical Colleges predicts a shortage of 150,000 primary care physicians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Healthcare costs are tracking toward a 19.3% of GDP by 2019….unsustainable and threatening the nation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Goalpost:  US Government aims to pay for outcomes and safety…not for procedures….and evidence-based, coordinated care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Pharmacists are the most accessible and underused health professional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PharmD</a:t>
            </a:r>
            <a:r>
              <a:rPr lang="en-US" dirty="0" smtClean="0">
                <a:solidFill>
                  <a:srgbClr val="C00000"/>
                </a:solidFill>
              </a:rPr>
              <a:t> requires 4 years of post-graduate education focusing on medication therapy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Nearly 2,000 hours of required clinical training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Healthcare team’s most knowledgeable member of the most frequent  first-line of treatment  – medications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676275"/>
            <a:ext cx="7496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FIRST, DO NO HARM</a:t>
            </a: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1.5 million people injured annually due to medications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$310 billion spent on meds…$290 billion spent treating problems created by meds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90% of chronic illnesses require medication as first-line therapy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(Institute of Medicine, </a:t>
            </a:r>
            <a:r>
              <a:rPr lang="en-US" sz="1400" i="1" dirty="0" smtClean="0">
                <a:solidFill>
                  <a:srgbClr val="C00000"/>
                </a:solidFill>
              </a:rPr>
              <a:t>To Err is Human)</a:t>
            </a:r>
          </a:p>
          <a:p>
            <a:endParaRPr lang="en-US" sz="1400" i="1" dirty="0">
              <a:solidFill>
                <a:srgbClr val="C00000"/>
              </a:solidFill>
            </a:endParaRPr>
          </a:p>
          <a:p>
            <a:endParaRPr lang="en-US" sz="1400" i="1" dirty="0" smtClean="0">
              <a:solidFill>
                <a:srgbClr val="C00000"/>
              </a:solidFill>
            </a:endParaRPr>
          </a:p>
          <a:p>
            <a:endParaRPr lang="en-US" sz="1400" i="1" dirty="0"/>
          </a:p>
          <a:p>
            <a:endParaRPr lang="en-US" sz="1400" i="1" dirty="0" smtClean="0"/>
          </a:p>
        </p:txBody>
      </p:sp>
      <p:sp>
        <p:nvSpPr>
          <p:cNvPr id="3" name="TextBox 2"/>
          <p:cNvSpPr txBox="1"/>
          <p:nvPr/>
        </p:nvSpPr>
        <p:spPr>
          <a:xfrm rot="20884623">
            <a:off x="664224" y="3474654"/>
            <a:ext cx="4568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….BUT THE PHARMACIST DOES NOT HAVE PROVIDER STATUS, SO SHE CANNOT DO THE MEDICATION MANAGEMENT THAT IS REQUIRED FOR OPTIMAL RESULTS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628562"/>
            <a:ext cx="4048125" cy="28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2181225"/>
            <a:ext cx="85629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Who Benefits Most from Clinical Pharmacy Services/Medication Therapy Management?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Patients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Multiple medications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Multiple chronic disease states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Multiple prescribers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Meds requiring frequent monitoring/dose adjustments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Geriatric patients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Patients recently released from hospitals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Underserved 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….and those paying the bills….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kvera\AppData\Local\Microsoft\Windows\Temporary Internet Files\Content.IE5\HE4FODLO\MP9003826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651"/>
            <a:ext cx="6400800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9643327"/>
              </p:ext>
            </p:extLst>
          </p:nvPr>
        </p:nvGraphicFramePr>
        <p:xfrm>
          <a:off x="1495425" y="1206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375" y="295275"/>
            <a:ext cx="7813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Clinical Pharmacy Services – Pharmacist Roles in Healthcare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Building clinical pharmacy services into the delivery system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5289550"/>
            <a:ext cx="709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Clinical pharmacy services packaged for delivery &amp; reimbursement.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61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56" y="285750"/>
            <a:ext cx="74743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 LEGISLATURE IS PROGRESSIVE….MAKING US A NATIONAL LEADER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Collaborative practice laws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Laws allow pharmacists to immunize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Allowing USC to implement clinical pharmacy service in 12 safety-net clinics…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vera\AppData\Local\Microsoft\Windows\Temporary Internet Files\Content.IE5\PTPUD782\MC9000273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90" y="1952804"/>
            <a:ext cx="3872629" cy="52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775" y="200026"/>
            <a:ext cx="663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USC-Affiliated </a:t>
            </a:r>
            <a:r>
              <a:rPr lang="en-US" sz="3200" b="1" dirty="0" smtClean="0">
                <a:solidFill>
                  <a:srgbClr val="C00000"/>
                </a:solidFill>
              </a:rPr>
              <a:t>Safety-Net </a:t>
            </a:r>
            <a:r>
              <a:rPr lang="en-US" sz="3200" b="1" dirty="0">
                <a:solidFill>
                  <a:srgbClr val="C00000"/>
                </a:solidFill>
              </a:rPr>
              <a:t>Clinics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3 to 12 sites in 7</a:t>
            </a:r>
            <a:r>
              <a:rPr lang="en-US" sz="3200" b="1" dirty="0" smtClean="0">
                <a:solidFill>
                  <a:srgbClr val="C00000"/>
                </a:solidFill>
              </a:rPr>
              <a:t> years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4876" y="1687473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CCH (JWCH)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/>
              <a:t>QueensCare</a:t>
            </a:r>
            <a:r>
              <a:rPr lang="en-US" sz="2400" dirty="0"/>
              <a:t> – 4 sites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MCA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LACHC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Altadena barbers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/>
              <a:t>Clinicas</a:t>
            </a:r>
            <a:r>
              <a:rPr lang="en-US" sz="2400" dirty="0"/>
              <a:t> Del Camino Real – 4 </a:t>
            </a:r>
            <a:r>
              <a:rPr lang="en-US" sz="2400" dirty="0" smtClean="0"/>
              <a:t>sites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Aim to expand to 24 sites by 2013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22">
            <a:off x="4895850" y="1569135"/>
            <a:ext cx="3267075" cy="3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333375"/>
            <a:ext cx="867727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Return on Investment – Snapshot from Our Clinics</a:t>
            </a:r>
          </a:p>
          <a:p>
            <a:endParaRPr lang="en-US" dirty="0"/>
          </a:p>
          <a:p>
            <a:r>
              <a:rPr lang="en-US" b="1" dirty="0" smtClean="0"/>
              <a:t>Clinical Outcomes…when a Pharmacist is Involved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Diabetes: Reduced A1C of patients by 3.7%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Blood Pressure: Reduced SBP by 26 mmHg; Reduced DBP by12 mmHg</a:t>
            </a:r>
          </a:p>
          <a:p>
            <a:endParaRPr lang="en-US" dirty="0" smtClean="0"/>
          </a:p>
          <a:p>
            <a:r>
              <a:rPr lang="en-US" b="1" dirty="0" smtClean="0"/>
              <a:t>Medication Cost Savings (1 FTE pharmacist serving 3 clinics)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Saved &gt;$700,000 in annual medication costs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Increased access to critical medications previously unavailable in clinic</a:t>
            </a:r>
          </a:p>
          <a:p>
            <a:endParaRPr lang="en-US" dirty="0"/>
          </a:p>
          <a:p>
            <a:r>
              <a:rPr lang="en-US" b="1" dirty="0" smtClean="0"/>
              <a:t>Increased Access to Medical Care</a:t>
            </a:r>
          </a:p>
          <a:p>
            <a:endParaRPr lang="en-US" dirty="0"/>
          </a:p>
          <a:p>
            <a:r>
              <a:rPr lang="en-US" b="1" dirty="0" smtClean="0"/>
              <a:t>Initially Pharmacists were Funded by Grants → Funded by Clinics</a:t>
            </a:r>
          </a:p>
          <a:p>
            <a:endParaRPr lang="en-US" dirty="0"/>
          </a:p>
          <a:p>
            <a:r>
              <a:rPr lang="en-US" dirty="0" smtClean="0"/>
              <a:t>“We are able to provide a wider range of services to a greater number of patients</a:t>
            </a:r>
          </a:p>
          <a:p>
            <a:r>
              <a:rPr lang="en-US" dirty="0" smtClean="0"/>
              <a:t>due to the assistance of the USC School of Pharmacy….Our disease management indicators</a:t>
            </a:r>
          </a:p>
          <a:p>
            <a:r>
              <a:rPr lang="en-US" dirty="0" smtClean="0"/>
              <a:t>have improved dramatically as a result of the assistance from the USC Pharmacy clinicians.”    Paul </a:t>
            </a:r>
            <a:r>
              <a:rPr lang="en-US" dirty="0" err="1" smtClean="0"/>
              <a:t>Gregerson</a:t>
            </a:r>
            <a:r>
              <a:rPr lang="en-US" dirty="0" smtClean="0"/>
              <a:t>, MD, MPH, chief medical officer, JWCH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are one of many nationally to have shown these results…others Asheville, </a:t>
            </a:r>
          </a:p>
          <a:p>
            <a:r>
              <a:rPr lang="en-US" dirty="0" smtClean="0"/>
              <a:t>Kaiser, VA, name a company….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rmacy_R1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Pharmacy_R1</Template>
  <TotalTime>416</TotalTime>
  <Words>913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Pharmacy_R1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Kukla Vera</dc:creator>
  <cp:lastModifiedBy>Kukla Vera</cp:lastModifiedBy>
  <cp:revision>36</cp:revision>
  <cp:lastPrinted>2012-02-07T18:57:58Z</cp:lastPrinted>
  <dcterms:created xsi:type="dcterms:W3CDTF">2012-03-19T18:28:51Z</dcterms:created>
  <dcterms:modified xsi:type="dcterms:W3CDTF">2012-03-20T02:15:09Z</dcterms:modified>
</cp:coreProperties>
</file>