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xlsm" ContentType="application/vnd.ms-excel.sheet.macroEnabled.12"/>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7" r:id="rId1"/>
  </p:sldMasterIdLst>
  <p:notesMasterIdLst>
    <p:notesMasterId r:id="rId28"/>
  </p:notesMasterIdLst>
  <p:handoutMasterIdLst>
    <p:handoutMasterId r:id="rId29"/>
  </p:handoutMasterIdLst>
  <p:sldIdLst>
    <p:sldId id="273" r:id="rId2"/>
    <p:sldId id="329" r:id="rId3"/>
    <p:sldId id="330" r:id="rId4"/>
    <p:sldId id="325" r:id="rId5"/>
    <p:sldId id="326" r:id="rId6"/>
    <p:sldId id="327" r:id="rId7"/>
    <p:sldId id="283" r:id="rId8"/>
    <p:sldId id="282" r:id="rId9"/>
    <p:sldId id="284" r:id="rId10"/>
    <p:sldId id="313" r:id="rId11"/>
    <p:sldId id="332" r:id="rId12"/>
    <p:sldId id="310" r:id="rId13"/>
    <p:sldId id="295" r:id="rId14"/>
    <p:sldId id="270" r:id="rId15"/>
    <p:sldId id="317" r:id="rId16"/>
    <p:sldId id="318" r:id="rId17"/>
    <p:sldId id="319" r:id="rId18"/>
    <p:sldId id="320" r:id="rId19"/>
    <p:sldId id="321" r:id="rId20"/>
    <p:sldId id="324" r:id="rId21"/>
    <p:sldId id="304" r:id="rId22"/>
    <p:sldId id="301" r:id="rId23"/>
    <p:sldId id="323" r:id="rId24"/>
    <p:sldId id="305" r:id="rId25"/>
    <p:sldId id="328" r:id="rId26"/>
    <p:sldId id="30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6" d="100"/>
          <a:sy n="136" d="100"/>
        </p:scale>
        <p:origin x="-1664" y="-112"/>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14320642636239"/>
          <c:y val="0.0392817215419547"/>
          <c:w val="0.647524751163884"/>
          <c:h val="0.784442688031673"/>
        </c:manualLayout>
      </c:layout>
      <c:barChart>
        <c:barDir val="col"/>
        <c:grouping val="percentStacked"/>
        <c:varyColors val="0"/>
        <c:ser>
          <c:idx val="0"/>
          <c:order val="0"/>
          <c:tx>
            <c:strRef>
              <c:f>Sheet1!$B$1</c:f>
              <c:strCache>
                <c:ptCount val="1"/>
                <c:pt idx="0">
                  <c:v>% Residency Grads Choosing Primary Care Careers</c:v>
                </c:pt>
              </c:strCache>
            </c:strRef>
          </c:tx>
          <c:spPr>
            <a:solidFill>
              <a:srgbClr val="4F81BD"/>
            </a:solidFill>
            <a:ln w="3175">
              <a:solidFill>
                <a:srgbClr val="FFFFFF"/>
              </a:solidFill>
              <a:prstDash val="solid"/>
            </a:ln>
            <a:effectLst>
              <a:outerShdw dist="35921" dir="2700000" algn="br">
                <a:srgbClr val="000000"/>
              </a:outerShdw>
            </a:effectLst>
          </c:spPr>
          <c:invertIfNegative val="0"/>
          <c:dLbls>
            <c:spPr>
              <a:noFill/>
              <a:ln w="25398">
                <a:noFill/>
              </a:ln>
            </c:spPr>
            <c:showLegendKey val="0"/>
            <c:showVal val="1"/>
            <c:showCatName val="0"/>
            <c:showSerName val="0"/>
            <c:showPercent val="0"/>
            <c:showBubbleSize val="0"/>
            <c:showLeaderLines val="0"/>
          </c:dLbls>
          <c:cat>
            <c:strRef>
              <c:f>Sheet1!$A$2:$A$4</c:f>
              <c:strCache>
                <c:ptCount val="3"/>
                <c:pt idx="0">
                  <c:v>Internal Medicine</c:v>
                </c:pt>
                <c:pt idx="1">
                  <c:v>Pediatrics</c:v>
                </c:pt>
                <c:pt idx="2">
                  <c:v>Family Medicine</c:v>
                </c:pt>
              </c:strCache>
            </c:strRef>
          </c:cat>
          <c:val>
            <c:numRef>
              <c:f>Sheet1!$B$2:$B$4</c:f>
              <c:numCache>
                <c:formatCode>0%</c:formatCode>
                <c:ptCount val="3"/>
                <c:pt idx="0">
                  <c:v>0.2</c:v>
                </c:pt>
                <c:pt idx="1">
                  <c:v>0.4</c:v>
                </c:pt>
                <c:pt idx="2">
                  <c:v>0.9</c:v>
                </c:pt>
              </c:numCache>
            </c:numRef>
          </c:val>
        </c:ser>
        <c:ser>
          <c:idx val="1"/>
          <c:order val="1"/>
          <c:tx>
            <c:strRef>
              <c:f>Sheet1!$C$1</c:f>
              <c:strCache>
                <c:ptCount val="1"/>
                <c:pt idx="0">
                  <c:v>Column1</c:v>
                </c:pt>
              </c:strCache>
            </c:strRef>
          </c:tx>
          <c:spPr>
            <a:solidFill>
              <a:schemeClr val="accent2"/>
            </a:solidFill>
          </c:spPr>
          <c:invertIfNegative val="0"/>
          <c:cat>
            <c:strRef>
              <c:f>Sheet1!$A$2:$A$4</c:f>
              <c:strCache>
                <c:ptCount val="3"/>
                <c:pt idx="0">
                  <c:v>Internal Medicine</c:v>
                </c:pt>
                <c:pt idx="1">
                  <c:v>Pediatrics</c:v>
                </c:pt>
                <c:pt idx="2">
                  <c:v>Family Medicine</c:v>
                </c:pt>
              </c:strCache>
            </c:strRef>
          </c:cat>
          <c:val>
            <c:numRef>
              <c:f>Sheet1!$C$2:$C$4</c:f>
              <c:numCache>
                <c:formatCode>0%</c:formatCode>
                <c:ptCount val="3"/>
                <c:pt idx="0">
                  <c:v>0.8</c:v>
                </c:pt>
                <c:pt idx="1">
                  <c:v>0.6</c:v>
                </c:pt>
                <c:pt idx="2">
                  <c:v>0.1</c:v>
                </c:pt>
              </c:numCache>
            </c:numRef>
          </c:val>
        </c:ser>
        <c:dLbls>
          <c:showLegendKey val="0"/>
          <c:showVal val="0"/>
          <c:showCatName val="0"/>
          <c:showSerName val="0"/>
          <c:showPercent val="0"/>
          <c:showBubbleSize val="0"/>
        </c:dLbls>
        <c:gapWidth val="150"/>
        <c:overlap val="100"/>
        <c:axId val="718037960"/>
        <c:axId val="3027400"/>
      </c:barChart>
      <c:catAx>
        <c:axId val="718037960"/>
        <c:scaling>
          <c:orientation val="minMax"/>
        </c:scaling>
        <c:delete val="0"/>
        <c:axPos val="b"/>
        <c:numFmt formatCode="General" sourceLinked="1"/>
        <c:majorTickMark val="out"/>
        <c:minorTickMark val="none"/>
        <c:tickLblPos val="nextTo"/>
        <c:spPr>
          <a:ln w="3174">
            <a:solidFill>
              <a:srgbClr val="808080"/>
            </a:solidFill>
            <a:prstDash val="solid"/>
          </a:ln>
        </c:spPr>
        <c:crossAx val="3027400"/>
        <c:crosses val="autoZero"/>
        <c:auto val="1"/>
        <c:lblAlgn val="ctr"/>
        <c:lblOffset val="100"/>
        <c:noMultiLvlLbl val="0"/>
      </c:catAx>
      <c:valAx>
        <c:axId val="3027400"/>
        <c:scaling>
          <c:orientation val="minMax"/>
        </c:scaling>
        <c:delete val="0"/>
        <c:axPos val="l"/>
        <c:majorGridlines>
          <c:spPr>
            <a:ln w="3174">
              <a:solidFill>
                <a:srgbClr val="808080"/>
              </a:solidFill>
              <a:prstDash val="solid"/>
            </a:ln>
          </c:spPr>
        </c:majorGridlines>
        <c:numFmt formatCode="0%" sourceLinked="1"/>
        <c:majorTickMark val="out"/>
        <c:minorTickMark val="none"/>
        <c:tickLblPos val="nextTo"/>
        <c:spPr>
          <a:ln w="3174">
            <a:solidFill>
              <a:srgbClr val="808080"/>
            </a:solidFill>
            <a:prstDash val="solid"/>
          </a:ln>
        </c:spPr>
        <c:crossAx val="718037960"/>
        <c:crosses val="autoZero"/>
        <c:crossBetween val="between"/>
      </c:valAx>
      <c:spPr>
        <a:solidFill>
          <a:srgbClr val="FFFFFF"/>
        </a:solidFill>
        <a:ln w="25398">
          <a:noFill/>
        </a:ln>
      </c:spPr>
    </c:plotArea>
    <c:legend>
      <c:legendPos val="r"/>
      <c:legendEntry>
        <c:idx val="0"/>
        <c:delete val="1"/>
      </c:legendEntry>
      <c:layout>
        <c:manualLayout>
          <c:xMode val="edge"/>
          <c:yMode val="edge"/>
          <c:x val="0.751752795606431"/>
          <c:y val="0.0883435186273357"/>
          <c:w val="0.20955918745451"/>
          <c:h val="0.291470991499197"/>
        </c:manualLayout>
      </c:layout>
      <c:overlay val="0"/>
      <c:spPr>
        <a:noFill/>
        <a:ln w="25387">
          <a:noFill/>
        </a:ln>
      </c:spPr>
    </c:legend>
    <c:plotVisOnly val="1"/>
    <c:dispBlanksAs val="gap"/>
    <c:showDLblsOverMax val="0"/>
  </c:chart>
  <c:spPr>
    <a:solidFill>
      <a:srgbClr val="FFFFFF"/>
    </a:solidFill>
    <a:ln w="3174">
      <a:solidFill>
        <a:srgbClr val="808080"/>
      </a:solidFill>
      <a:prstDash val="solid"/>
    </a:ln>
  </c:spPr>
  <c:txPr>
    <a:bodyPr/>
    <a:lstStyle/>
    <a:p>
      <a:pPr>
        <a:defRPr sz="179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Motivation for Joining F-MAT</a:t>
            </a:r>
            <a:endParaRPr lang="en-US" dirty="0"/>
          </a:p>
        </c:rich>
      </c:tx>
      <c:layout/>
      <c:overlay val="0"/>
    </c:title>
    <c:autoTitleDeleted val="0"/>
    <c:plotArea>
      <c:layout/>
      <c:barChart>
        <c:barDir val="bar"/>
        <c:grouping val="clustered"/>
        <c:varyColors val="0"/>
        <c:ser>
          <c:idx val="0"/>
          <c:order val="0"/>
          <c:tx>
            <c:strRef>
              <c:f>Sheet1!$B$1</c:f>
              <c:strCache>
                <c:ptCount val="1"/>
                <c:pt idx="0">
                  <c:v>Avg/ 5  pts</c:v>
                </c:pt>
              </c:strCache>
            </c:strRef>
          </c:tx>
          <c:invertIfNegative val="0"/>
          <c:dPt>
            <c:idx val="0"/>
            <c:invertIfNegative val="0"/>
            <c:bubble3D val="0"/>
            <c:spPr>
              <a:solidFill>
                <a:schemeClr val="tx2"/>
              </a:solidFill>
            </c:spPr>
          </c:dPt>
          <c:dPt>
            <c:idx val="1"/>
            <c:invertIfNegative val="0"/>
            <c:bubble3D val="0"/>
            <c:spPr>
              <a:solidFill>
                <a:schemeClr val="accent2"/>
              </a:solidFill>
            </c:spPr>
          </c:dPt>
          <c:dPt>
            <c:idx val="2"/>
            <c:invertIfNegative val="0"/>
            <c:bubble3D val="0"/>
            <c:spPr>
              <a:solidFill>
                <a:schemeClr val="accent4"/>
              </a:solidFill>
            </c:spPr>
          </c:dPt>
          <c:cat>
            <c:strRef>
              <c:f>Sheet1!$A$2:$A$5</c:f>
              <c:strCache>
                <c:ptCount val="4"/>
                <c:pt idx="0">
                  <c:v>Starting your FM clerkship in Year2</c:v>
                </c:pt>
                <c:pt idx="1">
                  <c:v>Financial factors</c:v>
                </c:pt>
                <c:pt idx="2">
                  <c:v>Increased faculty support</c:v>
                </c:pt>
                <c:pt idx="3">
                  <c:v>Starting your career 1 year earlier</c:v>
                </c:pt>
              </c:strCache>
            </c:strRef>
          </c:cat>
          <c:val>
            <c:numRef>
              <c:f>Sheet1!$B$2:$B$5</c:f>
              <c:numCache>
                <c:formatCode>0.00</c:formatCode>
                <c:ptCount val="4"/>
                <c:pt idx="0">
                  <c:v>4.0</c:v>
                </c:pt>
                <c:pt idx="1">
                  <c:v>3.88</c:v>
                </c:pt>
                <c:pt idx="2">
                  <c:v>4.25</c:v>
                </c:pt>
                <c:pt idx="3">
                  <c:v>4.619999999999996</c:v>
                </c:pt>
              </c:numCache>
            </c:numRef>
          </c:val>
        </c:ser>
        <c:dLbls>
          <c:showLegendKey val="0"/>
          <c:showVal val="1"/>
          <c:showCatName val="0"/>
          <c:showSerName val="0"/>
          <c:showPercent val="0"/>
          <c:showBubbleSize val="0"/>
        </c:dLbls>
        <c:gapWidth val="150"/>
        <c:axId val="545044680"/>
        <c:axId val="789523256"/>
      </c:barChart>
      <c:catAx>
        <c:axId val="545044680"/>
        <c:scaling>
          <c:orientation val="minMax"/>
        </c:scaling>
        <c:delete val="0"/>
        <c:axPos val="l"/>
        <c:majorTickMark val="out"/>
        <c:minorTickMark val="none"/>
        <c:tickLblPos val="nextTo"/>
        <c:txPr>
          <a:bodyPr/>
          <a:lstStyle/>
          <a:p>
            <a:pPr algn="r">
              <a:defRPr sz="2800"/>
            </a:pPr>
            <a:endParaRPr lang="en-US"/>
          </a:p>
        </c:txPr>
        <c:crossAx val="789523256"/>
        <c:crosses val="autoZero"/>
        <c:auto val="1"/>
        <c:lblAlgn val="ctr"/>
        <c:lblOffset val="100"/>
        <c:noMultiLvlLbl val="0"/>
      </c:catAx>
      <c:valAx>
        <c:axId val="789523256"/>
        <c:scaling>
          <c:orientation val="minMax"/>
          <c:min val="1.0"/>
        </c:scaling>
        <c:delete val="0"/>
        <c:axPos val="b"/>
        <c:numFmt formatCode="0.00" sourceLinked="1"/>
        <c:majorTickMark val="out"/>
        <c:minorTickMark val="none"/>
        <c:tickLblPos val="nextTo"/>
        <c:crossAx val="545044680"/>
        <c:crosses val="autoZero"/>
        <c:crossBetween val="between"/>
        <c:majorUnit val="0.5"/>
        <c:minorUnit val="0.1"/>
      </c:valAx>
      <c:spPr>
        <a:solidFill>
          <a:schemeClr val="bg1"/>
        </a:solidFill>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Other Ratings</a:t>
            </a:r>
            <a:endParaRPr lang="en-US" dirty="0"/>
          </a:p>
        </c:rich>
      </c:tx>
      <c:layout/>
      <c:overlay val="0"/>
    </c:title>
    <c:autoTitleDeleted val="0"/>
    <c:plotArea>
      <c:layout/>
      <c:barChart>
        <c:barDir val="bar"/>
        <c:grouping val="clustered"/>
        <c:varyColors val="0"/>
        <c:ser>
          <c:idx val="0"/>
          <c:order val="0"/>
          <c:tx>
            <c:strRef>
              <c:f>Sheet1!$B$1</c:f>
              <c:strCache>
                <c:ptCount val="1"/>
                <c:pt idx="0">
                  <c:v>Avg/ 5  pts</c:v>
                </c:pt>
              </c:strCache>
            </c:strRef>
          </c:tx>
          <c:invertIfNegative val="0"/>
          <c:dPt>
            <c:idx val="0"/>
            <c:invertIfNegative val="0"/>
            <c:bubble3D val="0"/>
            <c:spPr>
              <a:solidFill>
                <a:schemeClr val="tx2"/>
              </a:solidFill>
            </c:spPr>
          </c:dPt>
          <c:dPt>
            <c:idx val="1"/>
            <c:invertIfNegative val="0"/>
            <c:bubble3D val="0"/>
            <c:spPr>
              <a:solidFill>
                <a:schemeClr val="accent2"/>
              </a:solidFill>
            </c:spPr>
          </c:dPt>
          <c:dPt>
            <c:idx val="2"/>
            <c:invertIfNegative val="0"/>
            <c:bubble3D val="0"/>
            <c:spPr>
              <a:solidFill>
                <a:schemeClr val="accent4"/>
              </a:solidFill>
            </c:spPr>
          </c:dPt>
          <c:cat>
            <c:strRef>
              <c:f>Sheet1!$A$2:$A$4</c:f>
              <c:strCache>
                <c:ptCount val="3"/>
                <c:pt idx="0">
                  <c:v>Rating of F-MAT1 as prep for FM Clerkship</c:v>
                </c:pt>
                <c:pt idx="1">
                  <c:v>Likelihood of remaining in FM</c:v>
                </c:pt>
                <c:pt idx="2">
                  <c:v>Rating of clinical skills, compared to MS3 students</c:v>
                </c:pt>
              </c:strCache>
            </c:strRef>
          </c:cat>
          <c:val>
            <c:numRef>
              <c:f>Sheet1!$B$2:$B$4</c:f>
              <c:numCache>
                <c:formatCode>0.00</c:formatCode>
                <c:ptCount val="3"/>
                <c:pt idx="0">
                  <c:v>3.88</c:v>
                </c:pt>
                <c:pt idx="1">
                  <c:v>4.88</c:v>
                </c:pt>
                <c:pt idx="2">
                  <c:v>3.38</c:v>
                </c:pt>
              </c:numCache>
            </c:numRef>
          </c:val>
        </c:ser>
        <c:dLbls>
          <c:showLegendKey val="0"/>
          <c:showVal val="1"/>
          <c:showCatName val="0"/>
          <c:showSerName val="0"/>
          <c:showPercent val="0"/>
          <c:showBubbleSize val="0"/>
        </c:dLbls>
        <c:gapWidth val="150"/>
        <c:axId val="544947640"/>
        <c:axId val="734300424"/>
      </c:barChart>
      <c:catAx>
        <c:axId val="544947640"/>
        <c:scaling>
          <c:orientation val="minMax"/>
        </c:scaling>
        <c:delete val="0"/>
        <c:axPos val="l"/>
        <c:majorTickMark val="out"/>
        <c:minorTickMark val="none"/>
        <c:tickLblPos val="nextTo"/>
        <c:txPr>
          <a:bodyPr/>
          <a:lstStyle/>
          <a:p>
            <a:pPr algn="r">
              <a:defRPr sz="2800"/>
            </a:pPr>
            <a:endParaRPr lang="en-US"/>
          </a:p>
        </c:txPr>
        <c:crossAx val="734300424"/>
        <c:crosses val="autoZero"/>
        <c:auto val="1"/>
        <c:lblAlgn val="ctr"/>
        <c:lblOffset val="100"/>
        <c:noMultiLvlLbl val="0"/>
      </c:catAx>
      <c:valAx>
        <c:axId val="734300424"/>
        <c:scaling>
          <c:orientation val="minMax"/>
          <c:min val="1.0"/>
        </c:scaling>
        <c:delete val="0"/>
        <c:axPos val="b"/>
        <c:numFmt formatCode="0.00" sourceLinked="1"/>
        <c:majorTickMark val="out"/>
        <c:minorTickMark val="none"/>
        <c:tickLblPos val="nextTo"/>
        <c:crossAx val="544947640"/>
        <c:crosses val="autoZero"/>
        <c:crossBetween val="between"/>
        <c:majorUnit val="0.5"/>
        <c:minorUnit val="0.1"/>
      </c:valAx>
      <c:spPr>
        <a:solidFill>
          <a:schemeClr val="bg1"/>
        </a:solidFill>
      </c:spPr>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48E581-E6E9-EB49-84DB-D88A7F0C2D4E}" type="datetimeFigureOut">
              <a:rPr lang="en-US" smtClean="0"/>
              <a:t>3/12/12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2FBB47-5B49-254B-9881-4F531ADA1B21}" type="slidenum">
              <a:rPr lang="en-US" smtClean="0"/>
              <a:t>‹#›</a:t>
            </a:fld>
            <a:endParaRPr lang="en-US"/>
          </a:p>
        </p:txBody>
      </p:sp>
    </p:spTree>
    <p:extLst>
      <p:ext uri="{BB962C8B-B14F-4D97-AF65-F5344CB8AC3E}">
        <p14:creationId xmlns:p14="http://schemas.microsoft.com/office/powerpoint/2010/main" val="2528034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75792-57FD-FC41-A46D-2DA93F28F7DD}" type="datetimeFigureOut">
              <a:rPr lang="en-US" smtClean="0"/>
              <a:t>3/12/12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DC5F83-34FD-C34D-8621-38685DB0B66B}" type="slidenum">
              <a:rPr lang="en-US" smtClean="0"/>
              <a:t>‹#›</a:t>
            </a:fld>
            <a:endParaRPr lang="en-US"/>
          </a:p>
        </p:txBody>
      </p:sp>
    </p:spTree>
    <p:extLst>
      <p:ext uri="{BB962C8B-B14F-4D97-AF65-F5344CB8AC3E}">
        <p14:creationId xmlns:p14="http://schemas.microsoft.com/office/powerpoint/2010/main" val="26130978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-Widely recognized future shortage of primary care physicians with continued declining student interest</a:t>
            </a:r>
          </a:p>
          <a:p>
            <a:pPr eaLnBrk="1" hangingPunct="1">
              <a:spcBef>
                <a:spcPct val="0"/>
              </a:spcBef>
            </a:pPr>
            <a:r>
              <a:rPr lang="en-US">
                <a:latin typeface="Calibri" charset="0"/>
                <a:ea typeface="ＭＳ Ｐゴシック" charset="0"/>
                <a:cs typeface="ＭＳ Ｐゴシック" charset="0"/>
              </a:rPr>
              <a:t>-Approximately 20-25% of internal medicine graduates choose primary care careers</a:t>
            </a:r>
          </a:p>
          <a:p>
            <a:pPr eaLnBrk="1" hangingPunct="1">
              <a:spcBef>
                <a:spcPct val="0"/>
              </a:spcBef>
            </a:pPr>
            <a:r>
              <a:rPr lang="en-US">
                <a:latin typeface="Calibri" charset="0"/>
                <a:ea typeface="ＭＳ Ｐゴシック" charset="0"/>
                <a:cs typeface="ＭＳ Ｐゴシック" charset="0"/>
              </a:rPr>
              <a:t>-Approximately 40% of pediatric graduates choose primary care careers</a:t>
            </a:r>
          </a:p>
          <a:p>
            <a:pPr eaLnBrk="1" hangingPunct="1">
              <a:spcBef>
                <a:spcPct val="0"/>
              </a:spcBef>
            </a:pPr>
            <a:r>
              <a:rPr lang="en-US">
                <a:latin typeface="Calibri" charset="0"/>
                <a:ea typeface="ＭＳ Ｐゴシック" charset="0"/>
                <a:cs typeface="ＭＳ Ｐゴシック" charset="0"/>
              </a:rPr>
              <a:t>-Of Family Medicine graduates more than 90% remain in primary care and almost 40% do so in communities &lt;25,000 or low income areas</a:t>
            </a:r>
          </a:p>
          <a:p>
            <a:pPr eaLnBrk="1" hangingPunct="1">
              <a:spcBef>
                <a:spcPct val="0"/>
              </a:spcBef>
            </a:pPr>
            <a:endParaRPr lang="en-US">
              <a:latin typeface="Calibri" charset="0"/>
              <a:ea typeface="ＭＳ Ｐゴシック" charset="0"/>
              <a:cs typeface="ＭＳ Ｐゴシック"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A56CE7-080D-E04E-A81B-48B4CCE15BEB}" type="slidenum">
              <a:rPr lang="en-US" sz="1200"/>
              <a:pPr eaLnBrk="1" hangingPunct="1"/>
              <a:t>7</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Students will be monitored closely and if determined to be at risk or actually fail – will be eliminated from FMAT</a:t>
            </a:r>
          </a:p>
          <a:p>
            <a:pPr eaLnBrk="1" hangingPunct="1">
              <a:spcBef>
                <a:spcPct val="0"/>
              </a:spcBef>
            </a:pPr>
            <a:r>
              <a:rPr lang="en-US">
                <a:latin typeface="Calibri" charset="0"/>
                <a:ea typeface="ＭＳ Ｐゴシック" charset="0"/>
                <a:cs typeface="ＭＳ Ｐゴシック" charset="0"/>
              </a:rPr>
              <a:t>They may change their minds and opt out of FM in favor of another specialty – need to carefully select students</a:t>
            </a:r>
          </a:p>
          <a:p>
            <a:pPr eaLnBrk="1" hangingPunct="1">
              <a:spcBef>
                <a:spcPct val="0"/>
              </a:spcBef>
            </a:pPr>
            <a:r>
              <a:rPr lang="en-US">
                <a:latin typeface="Calibri" charset="0"/>
                <a:ea typeface="ＭＳ Ｐゴシック" charset="0"/>
                <a:cs typeface="ＭＳ Ｐゴシック" charset="0"/>
              </a:rPr>
              <a:t>Would be difficult to complete accelerated program and find time to interview for outside programs</a:t>
            </a: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34DD96-3A97-F148-B821-C2CF846C73FA}" type="slidenum">
              <a:rPr lang="en-US" sz="1200"/>
              <a:pPr eaLnBrk="1" hangingPunct="1"/>
              <a:t>21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60A9DB-B514-9445-8283-F06722CFB8B0}" type="datetimeFigureOut">
              <a:rPr lang="en-US" smtClean="0"/>
              <a:t>3/12/12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0A9DB-B514-9445-8283-F06722CFB8B0}" type="datetimeFigureOut">
              <a:rPr lang="en-US" smtClean="0"/>
              <a:t>3/12/12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0A9DB-B514-9445-8283-F06722CFB8B0}" type="datetimeFigureOut">
              <a:rPr lang="en-US" smtClean="0"/>
              <a:t>3/12/12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9ADD5-B2FA-9447-83D4-C84CCC30F8F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0A9DB-B514-9445-8283-F06722CFB8B0}" type="datetimeFigureOut">
              <a:rPr lang="en-US" smtClean="0"/>
              <a:t>3/12/12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9ADD5-B2FA-9447-83D4-C84CCC30F8F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B60A9DB-B514-9445-8283-F06722CFB8B0}" type="datetimeFigureOut">
              <a:rPr lang="en-US" smtClean="0"/>
              <a:t>3/12/12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9ADD5-B2FA-9447-83D4-C84CCC30F8F6}" type="slidenum">
              <a:rPr lang="en-US" smtClean="0"/>
              <a:t>‹#›</a:t>
            </a:fld>
            <a:endParaRPr lang="en-US"/>
          </a:p>
        </p:txBody>
      </p:sp>
      <p:sp>
        <p:nvSpPr>
          <p:cNvPr id="12" name="Rectangle 11"/>
          <p:cNvSpPr/>
          <p:nvPr/>
        </p:nvSpPr>
        <p:spPr>
          <a:xfrm>
            <a:off x="284163" y="4267200"/>
            <a:ext cx="2743200" cy="1268325"/>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400" kern="1200" dirty="0">
              <a:solidFill>
                <a:schemeClr val="bg1"/>
              </a:solidFill>
              <a:latin typeface="+mj-lt"/>
              <a:ea typeface="+mj-ea"/>
              <a:cs typeface="+mj-cs"/>
            </a:endParaRPr>
          </a:p>
        </p:txBody>
      </p:sp>
      <p:sp>
        <p:nvSpPr>
          <p:cNvPr id="2" name="Title 1"/>
          <p:cNvSpPr>
            <a:spLocks noGrp="1"/>
          </p:cNvSpPr>
          <p:nvPr>
            <p:ph type="title"/>
          </p:nvPr>
        </p:nvSpPr>
        <p:spPr>
          <a:xfrm>
            <a:off x="410764" y="4419600"/>
            <a:ext cx="2475395" cy="510988"/>
          </a:xfrm>
          <a:noFill/>
        </p:spPr>
        <p:txBody>
          <a:bodyPr anchor="b">
            <a:noAutofit/>
          </a:bodyPr>
          <a:lstStyle>
            <a:lvl1pPr algn="l">
              <a:defRPr sz="4400" b="1">
                <a:solidFill>
                  <a:schemeClr val="bg1"/>
                </a:solidFill>
              </a:defRPr>
            </a:lvl1pPr>
          </a:lstStyle>
          <a:p>
            <a:r>
              <a:rPr lang="en-US" dirty="0" smtClean="0"/>
              <a:t>Click to edit Master title style</a:t>
            </a:r>
            <a:endParaRPr dirty="0"/>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0A9DB-B514-9445-8283-F06722CFB8B0}" type="datetimeFigureOut">
              <a:rPr lang="en-US" smtClean="0"/>
              <a:t>3/12/12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9ADD5-B2FA-9447-83D4-C84CCC30F8F6}"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B60A9DB-B514-9445-8283-F06722CFB8B0}" type="datetimeFigureOut">
              <a:rPr lang="en-US" smtClean="0"/>
              <a:t>3/12/12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9ADD5-B2FA-9447-83D4-C84CCC30F8F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B60A9DB-B514-9445-8283-F06722CFB8B0}" type="datetimeFigureOut">
              <a:rPr lang="en-US" smtClean="0"/>
              <a:t>3/12/12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9ADD5-B2FA-9447-83D4-C84CCC30F8F6}"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B60A9DB-B514-9445-8283-F06722CFB8B0}" type="datetimeFigureOut">
              <a:rPr lang="en-US" smtClean="0"/>
              <a:t>3/12/12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9ADD5-B2FA-9447-83D4-C84CCC30F8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EB60A9DB-B514-9445-8283-F06722CFB8B0}" type="datetimeFigureOut">
              <a:rPr lang="en-US" smtClean="0"/>
              <a:t>3/12/12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9ADD5-B2FA-9447-83D4-C84CCC30F8F6}"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5181149"/>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642963"/>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5181149"/>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5193699"/>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6240878"/>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6" name="Slide Number Placeholder 5"/>
          <p:cNvSpPr>
            <a:spLocks noGrp="1"/>
          </p:cNvSpPr>
          <p:nvPr>
            <p:ph type="sldNum" sz="quarter" idx="12"/>
          </p:nvPr>
        </p:nvSpPr>
        <p:spPr/>
        <p:txBody>
          <a:bodyPr/>
          <a:lstStyle/>
          <a:p>
            <a:fld id="{A789ADD5-B2FA-9447-83D4-C84CCC30F8F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EB60A9DB-B514-9445-8283-F06722CFB8B0}" type="datetimeFigureOut">
              <a:rPr lang="en-US" smtClean="0"/>
              <a:t>3/12/12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9ADD5-B2FA-9447-83D4-C84CCC30F8F6}"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B60A9DB-B514-9445-8283-F06722CFB8B0}" type="datetimeFigureOut">
              <a:rPr lang="en-US" smtClean="0"/>
              <a:t>3/12/12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9ADD5-B2FA-9447-83D4-C84CCC30F8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B60A9DB-B514-9445-8283-F06722CFB8B0}" type="datetimeFigureOut">
              <a:rPr lang="en-US" smtClean="0"/>
              <a:t>3/12/12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89ADD5-B2FA-9447-83D4-C84CCC30F8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B60A9DB-B514-9445-8283-F06722CFB8B0}" type="datetimeFigureOut">
              <a:rPr lang="en-US" smtClean="0"/>
              <a:t>3/12/12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89ADD5-B2FA-9447-83D4-C84CCC30F8F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0A9DB-B514-9445-8283-F06722CFB8B0}" type="datetimeFigureOut">
              <a:rPr lang="en-US" smtClean="0"/>
              <a:t>3/12/12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89ADD5-B2FA-9447-83D4-C84CCC30F8F6}"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EB60A9DB-B514-9445-8283-F06722CFB8B0}" type="datetimeFigureOut">
              <a:rPr lang="en-US" smtClean="0"/>
              <a:t>3/12/12</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A789ADD5-B2FA-9447-83D4-C84CCC30F8F6}"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9" Type="http://schemas.openxmlformats.org/officeDocument/2006/relationships/image" Target="../media/image20.jpeg"/><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ctrTitle"/>
          </p:nvPr>
        </p:nvSpPr>
        <p:spPr>
          <a:xfrm>
            <a:off x="660400" y="1339850"/>
            <a:ext cx="8120063" cy="1758950"/>
          </a:xfrm>
        </p:spPr>
        <p:txBody>
          <a:bodyPr>
            <a:normAutofit fontScale="90000"/>
          </a:bodyPr>
          <a:lstStyle/>
          <a:p>
            <a:pPr algn="ctr" eaLnBrk="1" hangingPunct="1">
              <a:defRPr/>
            </a:pPr>
            <a:r>
              <a:rPr lang="en-US" sz="3600" dirty="0">
                <a:latin typeface="Calibri" charset="0"/>
                <a:ea typeface="ＭＳ Ｐゴシック" charset="0"/>
                <a:cs typeface="ＭＳ Ｐゴシック" charset="0"/>
              </a:rPr>
              <a:t>Family Medicine Accelerated Track: </a:t>
            </a:r>
            <a:br>
              <a:rPr lang="en-US" sz="3600" dirty="0">
                <a:latin typeface="Calibri" charset="0"/>
                <a:ea typeface="ＭＳ Ｐゴシック" charset="0"/>
                <a:cs typeface="ＭＳ Ｐゴシック" charset="0"/>
              </a:rPr>
            </a:br>
            <a:r>
              <a:rPr lang="en-US" sz="4000" i="1" dirty="0" smtClean="0">
                <a:solidFill>
                  <a:schemeClr val="accent1"/>
                </a:solidFill>
                <a:latin typeface="Calibri" charset="0"/>
                <a:ea typeface="ＭＳ Ｐゴシック" charset="0"/>
                <a:cs typeface="ＭＳ Ｐゴシック" charset="0"/>
              </a:rPr>
              <a:t>Experiences in Implementing </a:t>
            </a:r>
            <a:br>
              <a:rPr lang="en-US" sz="4000" i="1" dirty="0" smtClean="0">
                <a:solidFill>
                  <a:schemeClr val="accent1"/>
                </a:solidFill>
                <a:latin typeface="Calibri" charset="0"/>
                <a:ea typeface="ＭＳ Ｐゴシック" charset="0"/>
                <a:cs typeface="ＭＳ Ｐゴシック" charset="0"/>
              </a:rPr>
            </a:br>
            <a:r>
              <a:rPr lang="en-US" sz="4000" i="1" dirty="0" smtClean="0">
                <a:solidFill>
                  <a:schemeClr val="accent1"/>
                </a:solidFill>
                <a:latin typeface="Calibri" charset="0"/>
                <a:ea typeface="ＭＳ Ｐゴシック" charset="0"/>
                <a:cs typeface="ＭＳ Ｐゴシック" charset="0"/>
              </a:rPr>
              <a:t>a 3-Year Medical Degree</a:t>
            </a:r>
            <a:endParaRPr lang="en-US" sz="1800" dirty="0">
              <a:solidFill>
                <a:schemeClr val="accent1"/>
              </a:solidFill>
              <a:latin typeface="Calibri" charset="0"/>
              <a:ea typeface="ＭＳ Ｐゴシック" charset="0"/>
              <a:cs typeface="ＭＳ Ｐゴシック" charset="0"/>
            </a:endParaRPr>
          </a:p>
        </p:txBody>
      </p:sp>
      <p:sp>
        <p:nvSpPr>
          <p:cNvPr id="13316" name="Rectangle 4"/>
          <p:cNvSpPr>
            <a:spLocks noGrp="1" noChangeArrowheads="1"/>
          </p:cNvSpPr>
          <p:nvPr>
            <p:ph type="subTitle" idx="1"/>
          </p:nvPr>
        </p:nvSpPr>
        <p:spPr>
          <a:xfrm>
            <a:off x="660400" y="3275013"/>
            <a:ext cx="7689850" cy="2868612"/>
          </a:xfrm>
        </p:spPr>
        <p:txBody>
          <a:bodyPr>
            <a:noAutofit/>
          </a:bodyPr>
          <a:lstStyle/>
          <a:p>
            <a:pPr algn="l" eaLnBrk="1" hangingPunct="1">
              <a:lnSpc>
                <a:spcPct val="90000"/>
              </a:lnSpc>
              <a:defRPr/>
            </a:pPr>
            <a:r>
              <a:rPr lang="en-US" sz="3200" b="1" dirty="0" smtClean="0">
                <a:solidFill>
                  <a:schemeClr val="accent1"/>
                </a:solidFill>
                <a:effectLst>
                  <a:outerShdw blurRad="38100" dist="38100" dir="2700000" algn="tl">
                    <a:srgbClr val="DDDDDD"/>
                  </a:outerShdw>
                </a:effectLst>
                <a:latin typeface="Calibri" charset="0"/>
                <a:ea typeface="ＭＳ Ｐゴシック" charset="0"/>
                <a:cs typeface="ＭＳ Ｐゴシック" charset="0"/>
              </a:rPr>
              <a:t>Ronald L. Cook, DO, MBA, FAAFP</a:t>
            </a:r>
          </a:p>
          <a:p>
            <a:pPr algn="l" eaLnBrk="1" hangingPunct="1">
              <a:lnSpc>
                <a:spcPct val="90000"/>
              </a:lnSpc>
              <a:defRPr/>
            </a:pPr>
            <a:r>
              <a:rPr lang="en-US" sz="3200" b="1" dirty="0" smtClean="0">
                <a:solidFill>
                  <a:schemeClr val="accent1"/>
                </a:solidFill>
                <a:effectLst>
                  <a:outerShdw blurRad="38100" dist="38100" dir="2700000" algn="tl">
                    <a:srgbClr val="DDDDDD"/>
                  </a:outerShdw>
                </a:effectLst>
                <a:latin typeface="Calibri" charset="0"/>
                <a:ea typeface="ＭＳ Ｐゴシック" charset="0"/>
                <a:cs typeface="ＭＳ Ｐゴシック" charset="0"/>
              </a:rPr>
              <a:t>Betsy </a:t>
            </a:r>
            <a:r>
              <a:rPr lang="en-US" sz="3200" b="1" dirty="0">
                <a:solidFill>
                  <a:schemeClr val="accent1"/>
                </a:solidFill>
                <a:effectLst>
                  <a:outerShdw blurRad="38100" dist="38100" dir="2700000" algn="tl">
                    <a:srgbClr val="DDDDDD"/>
                  </a:outerShdw>
                </a:effectLst>
                <a:latin typeface="Calibri" charset="0"/>
                <a:ea typeface="ＭＳ Ｐゴシック" charset="0"/>
                <a:cs typeface="ＭＳ Ｐゴシック" charset="0"/>
              </a:rPr>
              <a:t>Goebel Jones, </a:t>
            </a:r>
            <a:r>
              <a:rPr lang="en-US" sz="3200" b="1" dirty="0" err="1">
                <a:solidFill>
                  <a:schemeClr val="accent1"/>
                </a:solidFill>
                <a:effectLst>
                  <a:outerShdw blurRad="38100" dist="38100" dir="2700000" algn="tl">
                    <a:srgbClr val="DDDDDD"/>
                  </a:outerShdw>
                </a:effectLst>
                <a:latin typeface="Calibri" charset="0"/>
                <a:ea typeface="ＭＳ Ｐゴシック" charset="0"/>
                <a:cs typeface="ＭＳ Ｐゴシック" charset="0"/>
              </a:rPr>
              <a:t>EdD</a:t>
            </a:r>
            <a:endParaRPr lang="en-US" sz="3200" b="1" dirty="0">
              <a:solidFill>
                <a:schemeClr val="accent1"/>
              </a:solidFill>
              <a:effectLst>
                <a:outerShdw blurRad="38100" dist="38100" dir="2700000" algn="tl">
                  <a:srgbClr val="DDDDDD"/>
                </a:outerShdw>
              </a:effectLst>
              <a:latin typeface="Calibri" charset="0"/>
              <a:ea typeface="ＭＳ Ｐゴシック" charset="0"/>
              <a:cs typeface="ＭＳ Ｐゴシック" charset="0"/>
            </a:endParaRPr>
          </a:p>
          <a:p>
            <a:pPr algn="l" eaLnBrk="1" hangingPunct="1">
              <a:lnSpc>
                <a:spcPct val="90000"/>
              </a:lnSpc>
              <a:defRPr/>
            </a:pPr>
            <a:r>
              <a:rPr lang="en-US" sz="2400" dirty="0" smtClean="0">
                <a:solidFill>
                  <a:schemeClr val="tx1"/>
                </a:solidFill>
                <a:latin typeface="Calibri" charset="0"/>
                <a:ea typeface="ＭＳ Ｐゴシック" charset="0"/>
                <a:cs typeface="ＭＳ Ｐゴシック" charset="0"/>
              </a:rPr>
              <a:t>Department </a:t>
            </a:r>
            <a:r>
              <a:rPr lang="en-US" sz="2400" dirty="0">
                <a:solidFill>
                  <a:schemeClr val="tx1"/>
                </a:solidFill>
                <a:latin typeface="Calibri" charset="0"/>
                <a:ea typeface="ＭＳ Ｐゴシック" charset="0"/>
                <a:cs typeface="ＭＳ Ｐゴシック" charset="0"/>
              </a:rPr>
              <a:t>of Family &amp; </a:t>
            </a:r>
            <a:br>
              <a:rPr lang="en-US" sz="2400" dirty="0">
                <a:solidFill>
                  <a:schemeClr val="tx1"/>
                </a:solidFill>
                <a:latin typeface="Calibri" charset="0"/>
                <a:ea typeface="ＭＳ Ｐゴシック" charset="0"/>
                <a:cs typeface="ＭＳ Ｐゴシック" charset="0"/>
              </a:rPr>
            </a:br>
            <a:r>
              <a:rPr lang="en-US" sz="2400" dirty="0">
                <a:solidFill>
                  <a:schemeClr val="tx1"/>
                </a:solidFill>
                <a:latin typeface="Calibri" charset="0"/>
                <a:ea typeface="ＭＳ Ｐゴシック" charset="0"/>
                <a:cs typeface="ＭＳ Ｐゴシック" charset="0"/>
              </a:rPr>
              <a:t>Community </a:t>
            </a:r>
            <a:r>
              <a:rPr lang="en-US" sz="2400" dirty="0" smtClean="0">
                <a:solidFill>
                  <a:schemeClr val="tx1"/>
                </a:solidFill>
                <a:latin typeface="Calibri" charset="0"/>
                <a:ea typeface="ＭＳ Ｐゴシック" charset="0"/>
                <a:cs typeface="ＭＳ Ｐゴシック" charset="0"/>
              </a:rPr>
              <a:t>Medicine</a:t>
            </a:r>
          </a:p>
          <a:p>
            <a:pPr algn="l" eaLnBrk="1" hangingPunct="1">
              <a:lnSpc>
                <a:spcPct val="90000"/>
              </a:lnSpc>
              <a:defRPr/>
            </a:pPr>
            <a:r>
              <a:rPr lang="en-US" sz="2400" dirty="0" smtClean="0">
                <a:solidFill>
                  <a:schemeClr val="tx1"/>
                </a:solidFill>
                <a:latin typeface="Calibri" charset="0"/>
                <a:ea typeface="ＭＳ Ｐゴシック" charset="0"/>
                <a:cs typeface="ＭＳ Ｐゴシック" charset="0"/>
              </a:rPr>
              <a:t>TTUHSC Lubbock</a:t>
            </a:r>
            <a:endParaRPr lang="en-US" sz="2000" dirty="0">
              <a:solidFill>
                <a:schemeClr val="tx1"/>
              </a:solidFill>
              <a:latin typeface="Calibri" charset="0"/>
              <a:ea typeface="ＭＳ Ｐゴシック" charset="0"/>
              <a:cs typeface="ＭＳ Ｐゴシック" charset="0"/>
            </a:endParaRPr>
          </a:p>
          <a:p>
            <a:pPr algn="l" eaLnBrk="1" hangingPunct="1">
              <a:lnSpc>
                <a:spcPct val="90000"/>
              </a:lnSpc>
              <a:defRPr/>
            </a:pPr>
            <a:endParaRPr lang="en-US" sz="2000" i="1" dirty="0">
              <a:solidFill>
                <a:schemeClr val="accent1"/>
              </a:solidFill>
              <a:latin typeface="Calibri" charset="0"/>
              <a:ea typeface="ＭＳ Ｐゴシック" charset="0"/>
              <a:cs typeface="ＭＳ Ｐゴシック" charset="0"/>
            </a:endParaRPr>
          </a:p>
        </p:txBody>
      </p:sp>
      <p:pic>
        <p:nvPicPr>
          <p:cNvPr id="3" name="Picture 2" descr="doublet.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72250" y="3226360"/>
            <a:ext cx="1778000" cy="2091765"/>
          </a:xfrm>
          <a:prstGeom prst="rect">
            <a:avLst/>
          </a:prstGeom>
        </p:spPr>
      </p:pic>
    </p:spTree>
    <p:extLst>
      <p:ext uri="{BB962C8B-B14F-4D97-AF65-F5344CB8AC3E}">
        <p14:creationId xmlns:p14="http://schemas.microsoft.com/office/powerpoint/2010/main" val="387026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F-MAT Program at TTUHSC</a:t>
            </a:r>
            <a:br>
              <a:rPr lang="en-US" dirty="0" smtClean="0"/>
            </a:br>
            <a:r>
              <a:rPr lang="en-US" dirty="0" smtClean="0"/>
              <a:t>Key Details</a:t>
            </a:r>
            <a:endParaRPr lang="en-US" dirty="0"/>
          </a:p>
        </p:txBody>
      </p:sp>
      <p:sp>
        <p:nvSpPr>
          <p:cNvPr id="3" name="Content Placeholder 2"/>
          <p:cNvSpPr>
            <a:spLocks noGrp="1"/>
          </p:cNvSpPr>
          <p:nvPr>
            <p:ph idx="1"/>
          </p:nvPr>
        </p:nvSpPr>
        <p:spPr>
          <a:xfrm>
            <a:off x="1781503" y="1976800"/>
            <a:ext cx="7201801" cy="4608761"/>
          </a:xfrm>
        </p:spPr>
        <p:txBody>
          <a:bodyPr>
            <a:normAutofit fontScale="92500" lnSpcReduction="20000"/>
          </a:bodyPr>
          <a:lstStyle/>
          <a:p>
            <a:r>
              <a:rPr lang="en-US" dirty="0" smtClean="0"/>
              <a:t>Class size: up to 12 students (out of 145-student class size)</a:t>
            </a:r>
          </a:p>
          <a:p>
            <a:r>
              <a:rPr lang="en-US" dirty="0" smtClean="0"/>
              <a:t>Year-round training for 3 years</a:t>
            </a:r>
          </a:p>
          <a:p>
            <a:pPr lvl="1"/>
            <a:r>
              <a:rPr lang="en-US" dirty="0" smtClean="0"/>
              <a:t>MS1 &amp; MS2 years are unchanged</a:t>
            </a:r>
          </a:p>
          <a:p>
            <a:pPr lvl="1"/>
            <a:r>
              <a:rPr lang="en-US" dirty="0" smtClean="0"/>
              <a:t>Longitudinal FM clerkship in MS2 year</a:t>
            </a:r>
          </a:p>
          <a:p>
            <a:pPr lvl="1"/>
            <a:r>
              <a:rPr lang="en-US" dirty="0" smtClean="0"/>
              <a:t>MS3 year incudes 5 clerkships + capstone course</a:t>
            </a:r>
          </a:p>
          <a:p>
            <a:pPr lvl="1"/>
            <a:r>
              <a:rPr lang="en-US" dirty="0" smtClean="0"/>
              <a:t>No MS4 year</a:t>
            </a:r>
          </a:p>
          <a:p>
            <a:r>
              <a:rPr lang="en-US" dirty="0" smtClean="0"/>
              <a:t>Linked to FM residency programs in Lubbock, Amarillo &amp; the Permian Basin</a:t>
            </a:r>
          </a:p>
          <a:p>
            <a:pPr lvl="1"/>
            <a:r>
              <a:rPr lang="en-US" dirty="0" smtClean="0"/>
              <a:t>Students/residents ideally distributed so that F-MAT students don’t exceed ½ of the residency class</a:t>
            </a:r>
          </a:p>
          <a:p>
            <a:r>
              <a:rPr lang="en-US" dirty="0" smtClean="0"/>
              <a:t>Sources of support: HRSA </a:t>
            </a:r>
            <a:r>
              <a:rPr lang="en-US" dirty="0" err="1" smtClean="0"/>
              <a:t>Predoctoral</a:t>
            </a:r>
            <a:r>
              <a:rPr lang="en-US" dirty="0" smtClean="0"/>
              <a:t> grant, Dean’s office scholarship funds, high-profile institutional priority </a:t>
            </a:r>
          </a:p>
          <a:p>
            <a:endParaRPr lang="en-US" dirty="0" smtClean="0"/>
          </a:p>
          <a:p>
            <a:endParaRPr lang="en-US" dirty="0"/>
          </a:p>
        </p:txBody>
      </p:sp>
      <p:pic>
        <p:nvPicPr>
          <p:cNvPr id="4" name="Picture 3" descr="doublet.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387" y="41835"/>
            <a:ext cx="1778000" cy="2091765"/>
          </a:xfrm>
          <a:prstGeom prst="rect">
            <a:avLst/>
          </a:prstGeom>
        </p:spPr>
      </p:pic>
    </p:spTree>
    <p:extLst>
      <p:ext uri="{BB962C8B-B14F-4D97-AF65-F5344CB8AC3E}">
        <p14:creationId xmlns:p14="http://schemas.microsoft.com/office/powerpoint/2010/main" val="26930984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MATCurriculumMap_6-2011.pdf"/>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2250" b="-5967"/>
          <a:stretch/>
        </p:blipFill>
        <p:spPr>
          <a:xfrm>
            <a:off x="284162" y="2152316"/>
            <a:ext cx="8574087" cy="3034631"/>
          </a:xfrm>
          <a:ln>
            <a:solidFill>
              <a:srgbClr val="073779"/>
            </a:solidFill>
          </a:ln>
        </p:spPr>
      </p:pic>
      <p:sp>
        <p:nvSpPr>
          <p:cNvPr id="4" name="Title 3"/>
          <p:cNvSpPr>
            <a:spLocks noGrp="1"/>
          </p:cNvSpPr>
          <p:nvPr>
            <p:ph type="ctrTitle"/>
          </p:nvPr>
        </p:nvSpPr>
        <p:spPr/>
        <p:txBody>
          <a:bodyPr/>
          <a:lstStyle/>
          <a:p>
            <a:r>
              <a:rPr lang="en-US" dirty="0" smtClean="0"/>
              <a:t>F-MAT Curriculum</a:t>
            </a:r>
            <a:endParaRPr lang="en-US" dirty="0"/>
          </a:p>
        </p:txBody>
      </p:sp>
    </p:spTree>
    <p:extLst>
      <p:ext uri="{BB962C8B-B14F-4D97-AF65-F5344CB8AC3E}">
        <p14:creationId xmlns:p14="http://schemas.microsoft.com/office/powerpoint/2010/main" val="34673829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F-MAT Student Selection</a:t>
            </a:r>
            <a:endParaRPr lang="en-US" dirty="0"/>
          </a:p>
        </p:txBody>
      </p:sp>
      <p:sp>
        <p:nvSpPr>
          <p:cNvPr id="4" name="Text Placeholder 3"/>
          <p:cNvSpPr>
            <a:spLocks noGrp="1"/>
          </p:cNvSpPr>
          <p:nvPr>
            <p:ph type="body" idx="1"/>
          </p:nvPr>
        </p:nvSpPr>
        <p:spPr/>
        <p:txBody>
          <a:bodyPr/>
          <a:lstStyle/>
          <a:p>
            <a:r>
              <a:rPr lang="en-US" dirty="0" smtClean="0"/>
              <a:t>Classes of 2013 &amp; 2014</a:t>
            </a:r>
            <a:endParaRPr lang="en-US" dirty="0"/>
          </a:p>
        </p:txBody>
      </p:sp>
      <p:sp>
        <p:nvSpPr>
          <p:cNvPr id="3" name="Content Placeholder 2"/>
          <p:cNvSpPr>
            <a:spLocks noGrp="1"/>
          </p:cNvSpPr>
          <p:nvPr>
            <p:ph sz="half" idx="2"/>
          </p:nvPr>
        </p:nvSpPr>
        <p:spPr/>
        <p:txBody>
          <a:bodyPr/>
          <a:lstStyle/>
          <a:p>
            <a:r>
              <a:rPr lang="en-US" dirty="0" smtClean="0"/>
              <a:t>Selected from MS1 class</a:t>
            </a:r>
          </a:p>
          <a:p>
            <a:r>
              <a:rPr lang="en-US" dirty="0" smtClean="0"/>
              <a:t>Advantages: Students’ academic abilities &amp; aptitudes are tested</a:t>
            </a:r>
          </a:p>
          <a:p>
            <a:r>
              <a:rPr lang="en-US" dirty="0" smtClean="0"/>
              <a:t>Disadvantages: Applicant pool is limited to current students</a:t>
            </a:r>
            <a:endParaRPr lang="en-US" dirty="0"/>
          </a:p>
        </p:txBody>
      </p:sp>
      <p:sp>
        <p:nvSpPr>
          <p:cNvPr id="5" name="Text Placeholder 4"/>
          <p:cNvSpPr>
            <a:spLocks noGrp="1"/>
          </p:cNvSpPr>
          <p:nvPr>
            <p:ph type="body" sz="quarter" idx="3"/>
          </p:nvPr>
        </p:nvSpPr>
        <p:spPr/>
        <p:txBody>
          <a:bodyPr/>
          <a:lstStyle/>
          <a:p>
            <a:r>
              <a:rPr lang="en-US" dirty="0" smtClean="0"/>
              <a:t>Class of 2015</a:t>
            </a:r>
            <a:endParaRPr lang="en-US" dirty="0"/>
          </a:p>
        </p:txBody>
      </p:sp>
      <p:sp>
        <p:nvSpPr>
          <p:cNvPr id="6" name="Content Placeholder 5"/>
          <p:cNvSpPr>
            <a:spLocks noGrp="1"/>
          </p:cNvSpPr>
          <p:nvPr>
            <p:ph sz="quarter" idx="4"/>
          </p:nvPr>
        </p:nvSpPr>
        <p:spPr/>
        <p:txBody>
          <a:bodyPr/>
          <a:lstStyle/>
          <a:p>
            <a:r>
              <a:rPr lang="en-US" dirty="0" smtClean="0"/>
              <a:t>Selected from MS1 class </a:t>
            </a:r>
            <a:r>
              <a:rPr lang="en-US" b="1" i="1" dirty="0" smtClean="0"/>
              <a:t>and</a:t>
            </a:r>
            <a:r>
              <a:rPr lang="en-US" dirty="0" smtClean="0"/>
              <a:t> from students applying from medical school</a:t>
            </a:r>
          </a:p>
          <a:p>
            <a:r>
              <a:rPr lang="en-US" dirty="0" smtClean="0"/>
              <a:t>TMDSAS &amp; Secondary App + additional interview </a:t>
            </a:r>
          </a:p>
          <a:p>
            <a:r>
              <a:rPr lang="en-US" dirty="0" smtClean="0"/>
              <a:t>“Special Program” allows for early acceptance</a:t>
            </a:r>
          </a:p>
        </p:txBody>
      </p:sp>
      <p:sp>
        <p:nvSpPr>
          <p:cNvPr id="7" name="TextBox 6"/>
          <p:cNvSpPr txBox="1"/>
          <p:nvPr/>
        </p:nvSpPr>
        <p:spPr>
          <a:xfrm>
            <a:off x="1348279" y="5864286"/>
            <a:ext cx="6349456"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We are currently seating both the </a:t>
            </a:r>
            <a:br>
              <a:rPr lang="en-US" dirty="0" smtClean="0"/>
            </a:br>
            <a:r>
              <a:rPr lang="en-US" dirty="0" smtClean="0"/>
              <a:t>Class of 2014 &amp; the Class of 2015</a:t>
            </a:r>
            <a:endParaRPr lang="en-US" dirty="0"/>
          </a:p>
        </p:txBody>
      </p:sp>
    </p:spTree>
    <p:extLst>
      <p:ext uri="{BB962C8B-B14F-4D97-AF65-F5344CB8AC3E}">
        <p14:creationId xmlns:p14="http://schemas.microsoft.com/office/powerpoint/2010/main" val="14972633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F-MAT Recruitment </a:t>
            </a:r>
            <a:r>
              <a:rPr lang="en-US" dirty="0" smtClean="0">
                <a:latin typeface="Calibri" charset="0"/>
                <a:ea typeface="ＭＳ Ｐゴシック" charset="0"/>
                <a:cs typeface="ＭＳ Ｐゴシック" charset="0"/>
              </a:rPr>
              <a:t>2011-2012</a:t>
            </a:r>
            <a:r>
              <a:rPr lang="en-US" dirty="0">
                <a:latin typeface="Calibri" charset="0"/>
                <a:ea typeface="ＭＳ Ｐゴシック" charset="0"/>
                <a:cs typeface="ＭＳ Ｐゴシック" charset="0"/>
              </a:rPr>
              <a:t/>
            </a:r>
            <a:br>
              <a:rPr lang="en-US" dirty="0">
                <a:latin typeface="Calibri" charset="0"/>
                <a:ea typeface="ＭＳ Ｐゴシック" charset="0"/>
                <a:cs typeface="ＭＳ Ｐゴシック" charset="0"/>
              </a:rPr>
            </a:br>
            <a:r>
              <a:rPr lang="en-US" dirty="0" smtClean="0">
                <a:latin typeface="Calibri" charset="0"/>
                <a:ea typeface="ＭＳ Ｐゴシック" charset="0"/>
                <a:cs typeface="ＭＳ Ｐゴシック" charset="0"/>
              </a:rPr>
              <a:t>During SOM Admissions Process</a:t>
            </a:r>
            <a:endParaRPr lang="en-US" dirty="0">
              <a:latin typeface="Calibri" charset="0"/>
              <a:ea typeface="ＭＳ Ｐゴシック" charset="0"/>
              <a:cs typeface="ＭＳ Ｐゴシック" charset="0"/>
            </a:endParaRPr>
          </a:p>
        </p:txBody>
      </p:sp>
      <p:sp>
        <p:nvSpPr>
          <p:cNvPr id="49154" name="Content Placeholder 2"/>
          <p:cNvSpPr>
            <a:spLocks noGrp="1"/>
          </p:cNvSpPr>
          <p:nvPr>
            <p:ph idx="1"/>
          </p:nvPr>
        </p:nvSpPr>
        <p:spPr>
          <a:xfrm>
            <a:off x="3098005" y="1981860"/>
            <a:ext cx="5760245" cy="4144304"/>
          </a:xfrm>
        </p:spPr>
        <p:txBody>
          <a:bodyPr>
            <a:normAutofit lnSpcReduction="10000"/>
          </a:bodyPr>
          <a:lstStyle/>
          <a:p>
            <a:pPr eaLnBrk="1" hangingPunct="1"/>
            <a:r>
              <a:rPr lang="en-US" dirty="0" smtClean="0">
                <a:latin typeface="Calibri" charset="0"/>
                <a:ea typeface="ＭＳ Ｐゴシック" charset="0"/>
                <a:cs typeface="ＭＳ Ｐゴシック" charset="0"/>
              </a:rPr>
              <a:t>Process for Class of 2015</a:t>
            </a:r>
          </a:p>
          <a:p>
            <a:pPr eaLnBrk="1" hangingPunct="1"/>
            <a:r>
              <a:rPr lang="en-US" dirty="0" smtClean="0">
                <a:latin typeface="Calibri" charset="0"/>
                <a:ea typeface="ＭＳ Ｐゴシック" charset="0"/>
                <a:cs typeface="ＭＳ Ｐゴシック" charset="0"/>
              </a:rPr>
              <a:t>Interest in F-MAT added to TMDSAS &amp; Texas Tech Secondary Applications</a:t>
            </a:r>
          </a:p>
          <a:p>
            <a:pPr eaLnBrk="1" hangingPunct="1"/>
            <a:r>
              <a:rPr lang="en-US" dirty="0" smtClean="0">
                <a:latin typeface="Calibri" charset="0"/>
                <a:ea typeface="ＭＳ Ｐゴシック" charset="0"/>
                <a:cs typeface="ＭＳ Ｐゴシック" charset="0"/>
              </a:rPr>
              <a:t>Students had a 3</a:t>
            </a:r>
            <a:r>
              <a:rPr lang="en-US" baseline="30000" dirty="0" smtClean="0">
                <a:latin typeface="Calibri" charset="0"/>
                <a:ea typeface="ＭＳ Ｐゴシック" charset="0"/>
                <a:cs typeface="ＭＳ Ｐゴシック" charset="0"/>
              </a:rPr>
              <a:t>rd</a:t>
            </a:r>
            <a:r>
              <a:rPr lang="en-US" dirty="0" smtClean="0">
                <a:latin typeface="Calibri" charset="0"/>
                <a:ea typeface="ＭＳ Ｐゴシック" charset="0"/>
                <a:cs typeface="ＭＳ Ｐゴシック" charset="0"/>
              </a:rPr>
              <a:t> interview with a family medicine/FMAT faculty member</a:t>
            </a:r>
          </a:p>
          <a:p>
            <a:pPr eaLnBrk="1" hangingPunct="1"/>
            <a:r>
              <a:rPr lang="en-US" dirty="0" smtClean="0">
                <a:latin typeface="Calibri" charset="0"/>
                <a:ea typeface="ＭＳ Ｐゴシック" charset="0"/>
                <a:cs typeface="ＭＳ Ｐゴシック" charset="0"/>
              </a:rPr>
              <a:t>FMAT faculty members (FM &amp; basic sciences) met to review and rank applications</a:t>
            </a:r>
          </a:p>
          <a:p>
            <a:pPr eaLnBrk="1" hangingPunct="1"/>
            <a:r>
              <a:rPr lang="en-US" dirty="0" smtClean="0">
                <a:latin typeface="Calibri" charset="0"/>
                <a:ea typeface="ＭＳ Ｐゴシック" charset="0"/>
                <a:cs typeface="ＭＳ Ｐゴシック" charset="0"/>
              </a:rPr>
              <a:t>Early offers were extended to 6 students</a:t>
            </a:r>
            <a:endParaRPr lang="en-US" dirty="0">
              <a:latin typeface="Calibri" charset="0"/>
              <a:ea typeface="ＭＳ Ｐゴシック" charset="0"/>
              <a:cs typeface="ＭＳ Ｐゴシック" charset="0"/>
            </a:endParaRPr>
          </a:p>
        </p:txBody>
      </p:sp>
      <p:pic>
        <p:nvPicPr>
          <p:cNvPr id="2" name="Picture 1" descr="47346468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161" y="1981859"/>
            <a:ext cx="2813843" cy="1868567"/>
          </a:xfrm>
          <a:prstGeom prst="rect">
            <a:avLst/>
          </a:prstGeom>
        </p:spPr>
      </p:pic>
    </p:spTree>
    <p:extLst>
      <p:ext uri="{BB962C8B-B14F-4D97-AF65-F5344CB8AC3E}">
        <p14:creationId xmlns:p14="http://schemas.microsoft.com/office/powerpoint/2010/main" val="3963956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F-MAT Student Perspective</a:t>
            </a:r>
            <a:endParaRPr lang="en-US" dirty="0"/>
          </a:p>
        </p:txBody>
      </p:sp>
      <p:pic>
        <p:nvPicPr>
          <p:cNvPr id="3" name="Picture 2" descr="FMAT Student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8014" y="2113230"/>
            <a:ext cx="6750236" cy="44821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142698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F-MAT Students Surveying </a:t>
            </a:r>
            <a:br>
              <a:rPr lang="en-US" dirty="0" smtClean="0"/>
            </a:br>
            <a:r>
              <a:rPr lang="en-US" dirty="0" smtClean="0"/>
              <a:t>F-MAT Students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7399036"/>
              </p:ext>
            </p:extLst>
          </p:nvPr>
        </p:nvGraphicFramePr>
        <p:xfrm>
          <a:off x="284163" y="2100136"/>
          <a:ext cx="8574087" cy="423766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642191" y="1725694"/>
            <a:ext cx="2216059" cy="369332"/>
          </a:xfrm>
          <a:prstGeom prst="rect">
            <a:avLst/>
          </a:prstGeom>
          <a:noFill/>
        </p:spPr>
        <p:txBody>
          <a:bodyPr wrap="none" rtlCol="0">
            <a:spAutoFit/>
          </a:bodyPr>
          <a:lstStyle/>
          <a:p>
            <a:pPr algn="r"/>
            <a:r>
              <a:rPr lang="en-US" dirty="0" smtClean="0"/>
              <a:t>As of November 2011</a:t>
            </a:r>
            <a:endParaRPr lang="en-US" dirty="0"/>
          </a:p>
        </p:txBody>
      </p:sp>
    </p:spTree>
    <p:extLst>
      <p:ext uri="{BB962C8B-B14F-4D97-AF65-F5344CB8AC3E}">
        <p14:creationId xmlns:p14="http://schemas.microsoft.com/office/powerpoint/2010/main" val="18572557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F-MAT Students Surveying </a:t>
            </a:r>
            <a:br>
              <a:rPr lang="en-US" dirty="0" smtClean="0"/>
            </a:br>
            <a:r>
              <a:rPr lang="en-US" dirty="0" smtClean="0"/>
              <a:t>F-MAT Students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34937005"/>
              </p:ext>
            </p:extLst>
          </p:nvPr>
        </p:nvGraphicFramePr>
        <p:xfrm>
          <a:off x="284163" y="2100136"/>
          <a:ext cx="8574087" cy="423766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642191" y="1725694"/>
            <a:ext cx="2216059" cy="369332"/>
          </a:xfrm>
          <a:prstGeom prst="rect">
            <a:avLst/>
          </a:prstGeom>
          <a:noFill/>
        </p:spPr>
        <p:txBody>
          <a:bodyPr wrap="none" rtlCol="0">
            <a:spAutoFit/>
          </a:bodyPr>
          <a:lstStyle/>
          <a:p>
            <a:pPr algn="r"/>
            <a:r>
              <a:rPr lang="en-US" dirty="0" smtClean="0"/>
              <a:t>As of November 2011</a:t>
            </a:r>
            <a:endParaRPr lang="en-US" dirty="0"/>
          </a:p>
        </p:txBody>
      </p:sp>
    </p:spTree>
    <p:extLst>
      <p:ext uri="{BB962C8B-B14F-4D97-AF65-F5344CB8AC3E}">
        <p14:creationId xmlns:p14="http://schemas.microsoft.com/office/powerpoint/2010/main" val="29359087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Has F-MAT Changed your perceptions of Family Medicine?</a:t>
            </a:r>
            <a:endParaRPr lang="en-US" sz="3600" dirty="0"/>
          </a:p>
        </p:txBody>
      </p:sp>
      <p:sp>
        <p:nvSpPr>
          <p:cNvPr id="3" name="Content Placeholder 2"/>
          <p:cNvSpPr>
            <a:spLocks noGrp="1"/>
          </p:cNvSpPr>
          <p:nvPr>
            <p:ph idx="1"/>
          </p:nvPr>
        </p:nvSpPr>
        <p:spPr>
          <a:xfrm>
            <a:off x="1781503" y="2133600"/>
            <a:ext cx="7076747" cy="4476128"/>
          </a:xfrm>
        </p:spPr>
        <p:txBody>
          <a:bodyPr>
            <a:normAutofit fontScale="92500"/>
          </a:bodyPr>
          <a:lstStyle/>
          <a:p>
            <a:r>
              <a:rPr lang="en-US" dirty="0" smtClean="0"/>
              <a:t>FMAT has reinforced my confidence that FM is the right field for me. The spontaneity and variety within the field: from delivering babies, to taking care of the elderly and everything in between has always been enticing to me, and </a:t>
            </a:r>
            <a:r>
              <a:rPr lang="en-US" b="1" dirty="0" smtClean="0">
                <a:solidFill>
                  <a:srgbClr val="FF0000"/>
                </a:solidFill>
              </a:rPr>
              <a:t>being active in FMAT has made it clear to me that this variety is the definition of family medicine.</a:t>
            </a:r>
          </a:p>
          <a:p>
            <a:r>
              <a:rPr lang="en-US" dirty="0" smtClean="0"/>
              <a:t>I have gotten much more exposure to FM, especially in the areas of handling OB patients and in patient care.  </a:t>
            </a:r>
            <a:r>
              <a:rPr lang="en-US" b="1" dirty="0" smtClean="0">
                <a:solidFill>
                  <a:srgbClr val="3E6802"/>
                </a:solidFill>
              </a:rPr>
              <a:t>I feel like I have a much better understanding of the depth and breadth of care FM offers, and am even more “in love” with the specialty than I was with small exposure I had had before.</a:t>
            </a:r>
            <a:endParaRPr lang="en-US" b="1" dirty="0">
              <a:solidFill>
                <a:srgbClr val="3E6802"/>
              </a:solidFill>
            </a:endParaRPr>
          </a:p>
        </p:txBody>
      </p:sp>
      <p:sp>
        <p:nvSpPr>
          <p:cNvPr id="4" name="TextBox 3"/>
          <p:cNvSpPr txBox="1"/>
          <p:nvPr/>
        </p:nvSpPr>
        <p:spPr>
          <a:xfrm>
            <a:off x="6642191" y="1725694"/>
            <a:ext cx="2216059" cy="369332"/>
          </a:xfrm>
          <a:prstGeom prst="rect">
            <a:avLst/>
          </a:prstGeom>
          <a:noFill/>
        </p:spPr>
        <p:txBody>
          <a:bodyPr wrap="none" rtlCol="0">
            <a:spAutoFit/>
          </a:bodyPr>
          <a:lstStyle/>
          <a:p>
            <a:pPr algn="r"/>
            <a:r>
              <a:rPr lang="en-US" dirty="0" smtClean="0"/>
              <a:t>As of November 2011</a:t>
            </a:r>
            <a:endParaRPr lang="en-US" dirty="0"/>
          </a:p>
        </p:txBody>
      </p:sp>
    </p:spTree>
    <p:extLst>
      <p:ext uri="{BB962C8B-B14F-4D97-AF65-F5344CB8AC3E}">
        <p14:creationId xmlns:p14="http://schemas.microsoft.com/office/powerpoint/2010/main" val="37791695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How are you feeling right now as you are trying to complete the FM clerkship &amp; </a:t>
            </a:r>
            <a:r>
              <a:rPr lang="en-US" sz="3200" dirty="0" err="1" smtClean="0"/>
              <a:t>neuro</a:t>
            </a:r>
            <a:r>
              <a:rPr lang="en-US" sz="3200" dirty="0" smtClean="0"/>
              <a:t>?</a:t>
            </a:r>
            <a:endParaRPr lang="en-US" sz="3200" dirty="0"/>
          </a:p>
        </p:txBody>
      </p:sp>
      <p:sp>
        <p:nvSpPr>
          <p:cNvPr id="3" name="Content Placeholder 2"/>
          <p:cNvSpPr>
            <a:spLocks noGrp="1"/>
          </p:cNvSpPr>
          <p:nvPr>
            <p:ph idx="1"/>
          </p:nvPr>
        </p:nvSpPr>
        <p:spPr>
          <a:xfrm>
            <a:off x="1781503" y="2133600"/>
            <a:ext cx="7076747" cy="4476128"/>
          </a:xfrm>
        </p:spPr>
        <p:txBody>
          <a:bodyPr>
            <a:normAutofit fontScale="92500"/>
          </a:bodyPr>
          <a:lstStyle/>
          <a:p>
            <a:r>
              <a:rPr lang="en-US" b="1" dirty="0" smtClean="0">
                <a:solidFill>
                  <a:schemeClr val="accent4"/>
                </a:solidFill>
              </a:rPr>
              <a:t>It’s tough to juggle the clerkship &amp; </a:t>
            </a:r>
            <a:r>
              <a:rPr lang="en-US" b="1" dirty="0" err="1" smtClean="0">
                <a:solidFill>
                  <a:schemeClr val="accent4"/>
                </a:solidFill>
              </a:rPr>
              <a:t>neuro</a:t>
            </a:r>
            <a:r>
              <a:rPr lang="en-US" b="1" dirty="0" smtClean="0">
                <a:solidFill>
                  <a:schemeClr val="accent4"/>
                </a:solidFill>
              </a:rPr>
              <a:t> right now, I won’t lie– but I’m grateful for and enjoy the early clinical exposure.  </a:t>
            </a:r>
            <a:r>
              <a:rPr lang="en-US" dirty="0" smtClean="0"/>
              <a:t>I know it was pay off in the end.</a:t>
            </a:r>
          </a:p>
          <a:p>
            <a:r>
              <a:rPr lang="en-US" dirty="0" smtClean="0"/>
              <a:t>Right now is the most stressful time I’ve experienced in medical school… I have noticed a definite decrease in my test grades, but this might be due simply to the fact that </a:t>
            </a:r>
            <a:r>
              <a:rPr lang="en-US" dirty="0" err="1" smtClean="0"/>
              <a:t>neuro</a:t>
            </a:r>
            <a:r>
              <a:rPr lang="en-US" dirty="0" smtClean="0"/>
              <a:t> is a harder course. All of this being said, however, I would not trade the clinic time. </a:t>
            </a:r>
            <a:r>
              <a:rPr lang="en-US" b="1" dirty="0" smtClean="0">
                <a:solidFill>
                  <a:schemeClr val="accent1"/>
                </a:solidFill>
              </a:rPr>
              <a:t>Clinic is interesting, exciting and will be 100% relevant to my future as a family physician. The same cannot necessarily be said for </a:t>
            </a:r>
            <a:r>
              <a:rPr lang="en-US" b="1" dirty="0" err="1" smtClean="0">
                <a:solidFill>
                  <a:schemeClr val="accent1"/>
                </a:solidFill>
              </a:rPr>
              <a:t>neuro</a:t>
            </a:r>
            <a:r>
              <a:rPr lang="en-US" b="1" dirty="0" smtClean="0">
                <a:solidFill>
                  <a:schemeClr val="accent1"/>
                </a:solidFill>
              </a:rPr>
              <a:t>.</a:t>
            </a:r>
            <a:endParaRPr lang="en-US" b="1" dirty="0">
              <a:solidFill>
                <a:schemeClr val="accent1"/>
              </a:solidFill>
            </a:endParaRPr>
          </a:p>
        </p:txBody>
      </p:sp>
      <p:sp>
        <p:nvSpPr>
          <p:cNvPr id="4" name="TextBox 3"/>
          <p:cNvSpPr txBox="1"/>
          <p:nvPr/>
        </p:nvSpPr>
        <p:spPr>
          <a:xfrm>
            <a:off x="6642191" y="1725694"/>
            <a:ext cx="2216059" cy="369332"/>
          </a:xfrm>
          <a:prstGeom prst="rect">
            <a:avLst/>
          </a:prstGeom>
          <a:noFill/>
        </p:spPr>
        <p:txBody>
          <a:bodyPr wrap="none" rtlCol="0">
            <a:spAutoFit/>
          </a:bodyPr>
          <a:lstStyle/>
          <a:p>
            <a:pPr algn="r"/>
            <a:r>
              <a:rPr lang="en-US" dirty="0" smtClean="0"/>
              <a:t>As of November 2011</a:t>
            </a:r>
            <a:endParaRPr lang="en-US" dirty="0"/>
          </a:p>
        </p:txBody>
      </p:sp>
    </p:spTree>
    <p:extLst>
      <p:ext uri="{BB962C8B-B14F-4D97-AF65-F5344CB8AC3E}">
        <p14:creationId xmlns:p14="http://schemas.microsoft.com/office/powerpoint/2010/main" val="9717244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advice would you give current MS1s who might be contemplating doing F-MAT?</a:t>
            </a:r>
            <a:endParaRPr lang="en-US" sz="3200" dirty="0"/>
          </a:p>
        </p:txBody>
      </p:sp>
      <p:sp>
        <p:nvSpPr>
          <p:cNvPr id="3" name="Content Placeholder 2"/>
          <p:cNvSpPr>
            <a:spLocks noGrp="1"/>
          </p:cNvSpPr>
          <p:nvPr>
            <p:ph idx="1"/>
          </p:nvPr>
        </p:nvSpPr>
        <p:spPr>
          <a:xfrm>
            <a:off x="1781503" y="2133600"/>
            <a:ext cx="7076747" cy="4476128"/>
          </a:xfrm>
        </p:spPr>
        <p:txBody>
          <a:bodyPr>
            <a:normAutofit/>
          </a:bodyPr>
          <a:lstStyle/>
          <a:p>
            <a:r>
              <a:rPr lang="en-US" dirty="0" smtClean="0"/>
              <a:t>Keep your eyes open, make sure that FM is really what you want to do for the rest of your life, </a:t>
            </a:r>
            <a:r>
              <a:rPr lang="en-US" b="1" dirty="0" smtClean="0">
                <a:solidFill>
                  <a:schemeClr val="accent2"/>
                </a:solidFill>
              </a:rPr>
              <a:t>be prepared to be busier than your classmates and have to develop clinical skills faster,</a:t>
            </a:r>
            <a:r>
              <a:rPr lang="en-US" dirty="0" smtClean="0">
                <a:solidFill>
                  <a:schemeClr val="accent2"/>
                </a:solidFill>
              </a:rPr>
              <a:t> </a:t>
            </a:r>
            <a:r>
              <a:rPr lang="en-US" dirty="0" smtClean="0"/>
              <a:t>and enjoy the fun you will have in your time in clinic and on the  (hospital) service.</a:t>
            </a:r>
          </a:p>
          <a:p>
            <a:r>
              <a:rPr lang="en-US" b="1" dirty="0" smtClean="0">
                <a:solidFill>
                  <a:srgbClr val="3E6802"/>
                </a:solidFill>
              </a:rPr>
              <a:t>If you are already thinking about entering into FM, this is the premier program for you</a:t>
            </a:r>
            <a:r>
              <a:rPr lang="en-US" dirty="0" smtClean="0"/>
              <a:t>. It will allow you to graduate sooner and leave with a significantly lower amount of debt.</a:t>
            </a:r>
            <a:endParaRPr lang="en-US" dirty="0"/>
          </a:p>
        </p:txBody>
      </p:sp>
      <p:sp>
        <p:nvSpPr>
          <p:cNvPr id="4" name="TextBox 3"/>
          <p:cNvSpPr txBox="1"/>
          <p:nvPr/>
        </p:nvSpPr>
        <p:spPr>
          <a:xfrm>
            <a:off x="6642191" y="1725694"/>
            <a:ext cx="2216059" cy="369332"/>
          </a:xfrm>
          <a:prstGeom prst="rect">
            <a:avLst/>
          </a:prstGeom>
          <a:noFill/>
        </p:spPr>
        <p:txBody>
          <a:bodyPr wrap="none" rtlCol="0">
            <a:spAutoFit/>
          </a:bodyPr>
          <a:lstStyle/>
          <a:p>
            <a:pPr algn="r"/>
            <a:r>
              <a:rPr lang="en-US" dirty="0" smtClean="0"/>
              <a:t>As of November 2011</a:t>
            </a:r>
            <a:endParaRPr lang="en-US" dirty="0"/>
          </a:p>
        </p:txBody>
      </p:sp>
    </p:spTree>
    <p:extLst>
      <p:ext uri="{BB962C8B-B14F-4D97-AF65-F5344CB8AC3E}">
        <p14:creationId xmlns:p14="http://schemas.microsoft.com/office/powerpoint/2010/main" val="13968474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a:t>
            </a:r>
            <a:br>
              <a:rPr lang="en-US" dirty="0" smtClean="0"/>
            </a:br>
            <a:r>
              <a:rPr lang="en-US" dirty="0" smtClean="0"/>
              <a:t>Family Medicine Accelerated Track?</a:t>
            </a:r>
            <a:endParaRPr lang="en-US" dirty="0"/>
          </a:p>
        </p:txBody>
      </p:sp>
      <p:sp>
        <p:nvSpPr>
          <p:cNvPr id="3" name="Content Placeholder 2"/>
          <p:cNvSpPr>
            <a:spLocks noGrp="1"/>
          </p:cNvSpPr>
          <p:nvPr>
            <p:ph idx="1"/>
          </p:nvPr>
        </p:nvSpPr>
        <p:spPr>
          <a:xfrm>
            <a:off x="3252030" y="2133600"/>
            <a:ext cx="5606220" cy="4550611"/>
          </a:xfrm>
        </p:spPr>
        <p:txBody>
          <a:bodyPr>
            <a:normAutofit/>
          </a:bodyPr>
          <a:lstStyle/>
          <a:p>
            <a:r>
              <a:rPr lang="en-US" dirty="0" smtClean="0"/>
              <a:t>A 6-year program designed to increase the number of family physicians, more efficiently and at less cost</a:t>
            </a:r>
          </a:p>
          <a:p>
            <a:r>
              <a:rPr lang="en-US" dirty="0" smtClean="0"/>
              <a:t>3-year accelerated medical school curriculum resulting in the MD degree</a:t>
            </a:r>
          </a:p>
          <a:p>
            <a:r>
              <a:rPr lang="en-US" dirty="0" smtClean="0"/>
              <a:t>Guaranteed residency position in Family Medicine in Amarillo, Lubbock or the Permian Basin</a:t>
            </a:r>
            <a:endParaRPr lang="en-US" dirty="0"/>
          </a:p>
        </p:txBody>
      </p:sp>
      <p:pic>
        <p:nvPicPr>
          <p:cNvPr id="4" name="Picture 3" descr="TexasMap.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163" y="1852863"/>
            <a:ext cx="2807368" cy="2552833"/>
          </a:xfrm>
          <a:prstGeom prst="rect">
            <a:avLst/>
          </a:prstGeom>
        </p:spPr>
      </p:pic>
    </p:spTree>
    <p:extLst>
      <p:ext uri="{BB962C8B-B14F-4D97-AF65-F5344CB8AC3E}">
        <p14:creationId xmlns:p14="http://schemas.microsoft.com/office/powerpoint/2010/main" val="46114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MC FMAT FINALStudentPoster.pptx.pdf"/>
          <p:cNvPicPr>
            <a:picLocks noChangeAspect="1"/>
          </p:cNvPicPr>
          <p:nvPr/>
        </p:nvPicPr>
        <p:blipFill rotWithShape="1">
          <a:blip r:embed="rId2" cstate="screen">
            <a:extLst>
              <a:ext uri="{28A0092B-C50C-407E-A947-70E740481C1C}">
                <a14:useLocalDpi xmlns:a14="http://schemas.microsoft.com/office/drawing/2010/main"/>
              </a:ext>
            </a:extLst>
          </a:blip>
          <a:srcRect l="4439" t="18991" r="3836" b="19762"/>
          <a:stretch/>
        </p:blipFill>
        <p:spPr>
          <a:xfrm>
            <a:off x="195375" y="1269849"/>
            <a:ext cx="8824478" cy="455309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900727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normAutofit/>
          </a:bodyPr>
          <a:lstStyle/>
          <a:p>
            <a:pPr eaLnBrk="1" hangingPunct="1"/>
            <a:r>
              <a:rPr lang="en-US" dirty="0" smtClean="0">
                <a:latin typeface="Calibri" charset="0"/>
                <a:ea typeface="ＭＳ Ｐゴシック" charset="0"/>
                <a:cs typeface="ＭＳ Ｐゴシック" charset="0"/>
              </a:rPr>
              <a:t>F</a:t>
            </a:r>
            <a:r>
              <a:rPr lang="en-US" dirty="0">
                <a:latin typeface="Calibri" charset="0"/>
                <a:ea typeface="ＭＳ Ｐゴシック" charset="0"/>
                <a:cs typeface="ＭＳ Ｐゴシック" charset="0"/>
              </a:rPr>
              <a:t>-MAT Risks &amp; Barriers</a:t>
            </a:r>
          </a:p>
        </p:txBody>
      </p:sp>
      <p:sp>
        <p:nvSpPr>
          <p:cNvPr id="60418" name="Content Placeholder 2"/>
          <p:cNvSpPr>
            <a:spLocks noGrp="1"/>
          </p:cNvSpPr>
          <p:nvPr>
            <p:ph idx="1"/>
          </p:nvPr>
        </p:nvSpPr>
        <p:spPr>
          <a:xfrm>
            <a:off x="1632733" y="1810247"/>
            <a:ext cx="7225517" cy="3992563"/>
          </a:xfrm>
        </p:spPr>
        <p:txBody>
          <a:bodyPr>
            <a:noAutofit/>
          </a:bodyPr>
          <a:lstStyle/>
          <a:p>
            <a:pPr eaLnBrk="1" hangingPunct="1">
              <a:lnSpc>
                <a:spcPct val="90000"/>
              </a:lnSpc>
            </a:pPr>
            <a:r>
              <a:rPr lang="en-US" dirty="0">
                <a:latin typeface="Calibri" charset="0"/>
                <a:ea typeface="ＭＳ Ｐゴシック" charset="0"/>
                <a:cs typeface="ＭＳ Ｐゴシック" charset="0"/>
              </a:rPr>
              <a:t>Faculty-intensive</a:t>
            </a:r>
          </a:p>
          <a:p>
            <a:pPr eaLnBrk="1" hangingPunct="1">
              <a:lnSpc>
                <a:spcPct val="90000"/>
              </a:lnSpc>
            </a:pPr>
            <a:r>
              <a:rPr lang="en-US" dirty="0">
                <a:latin typeface="Calibri" charset="0"/>
                <a:ea typeface="ＭＳ Ｐゴシック" charset="0"/>
                <a:cs typeface="ＭＳ Ｐゴシック" charset="0"/>
              </a:rPr>
              <a:t>Requires full administrative support and FM faculty buy-in</a:t>
            </a:r>
          </a:p>
          <a:p>
            <a:pPr eaLnBrk="1" hangingPunct="1">
              <a:lnSpc>
                <a:spcPct val="90000"/>
              </a:lnSpc>
            </a:pPr>
            <a:r>
              <a:rPr lang="en-US" dirty="0">
                <a:latin typeface="Calibri" charset="0"/>
                <a:ea typeface="ＭＳ Ｐゴシック" charset="0"/>
                <a:cs typeface="ＭＳ Ｐゴシック" charset="0"/>
              </a:rPr>
              <a:t>S</a:t>
            </a:r>
            <a:r>
              <a:rPr lang="en-US" dirty="0" smtClean="0">
                <a:latin typeface="Calibri" charset="0"/>
                <a:ea typeface="ＭＳ Ｐゴシック" charset="0"/>
                <a:cs typeface="ＭＳ Ｐゴシック" charset="0"/>
              </a:rPr>
              <a:t>tudent </a:t>
            </a:r>
            <a:r>
              <a:rPr lang="en-US" dirty="0">
                <a:latin typeface="Calibri" charset="0"/>
                <a:ea typeface="ＭＳ Ｐゴシック" charset="0"/>
                <a:cs typeface="ＭＳ Ｐゴシック" charset="0"/>
              </a:rPr>
              <a:t>scholarship support</a:t>
            </a:r>
          </a:p>
          <a:p>
            <a:pPr eaLnBrk="1" hangingPunct="1">
              <a:lnSpc>
                <a:spcPct val="90000"/>
              </a:lnSpc>
            </a:pPr>
            <a:r>
              <a:rPr lang="en-US" dirty="0">
                <a:latin typeface="Calibri" charset="0"/>
                <a:ea typeface="ＭＳ Ｐゴシック" charset="0"/>
                <a:cs typeface="ＭＳ Ｐゴシック" charset="0"/>
              </a:rPr>
              <a:t>Fast-paced curriculum may eliminate students and discourage them from FM career</a:t>
            </a:r>
          </a:p>
          <a:p>
            <a:pPr eaLnBrk="1" hangingPunct="1">
              <a:lnSpc>
                <a:spcPct val="90000"/>
              </a:lnSpc>
            </a:pPr>
            <a:r>
              <a:rPr lang="en-US" dirty="0">
                <a:latin typeface="Calibri" charset="0"/>
                <a:ea typeface="ＭＳ Ｐゴシック" charset="0"/>
                <a:cs typeface="ＭＳ Ｐゴシック" charset="0"/>
              </a:rPr>
              <a:t>Loss of student commitment to FM over </a:t>
            </a:r>
            <a:r>
              <a:rPr lang="en-US" dirty="0" smtClean="0">
                <a:latin typeface="Calibri" charset="0"/>
                <a:ea typeface="ＭＳ Ｐゴシック" charset="0"/>
                <a:cs typeface="ＭＳ Ｐゴシック" charset="0"/>
              </a:rPr>
              <a:t>time (traditional 4 year student)</a:t>
            </a:r>
            <a:endParaRPr lang="en-US" dirty="0">
              <a:latin typeface="Calibri" charset="0"/>
              <a:ea typeface="ＭＳ Ｐゴシック" charset="0"/>
              <a:cs typeface="ＭＳ Ｐゴシック" charset="0"/>
            </a:endParaRPr>
          </a:p>
          <a:p>
            <a:pPr eaLnBrk="1" hangingPunct="1">
              <a:lnSpc>
                <a:spcPct val="90000"/>
              </a:lnSpc>
            </a:pPr>
            <a:r>
              <a:rPr lang="en-US" dirty="0">
                <a:latin typeface="Calibri" charset="0"/>
                <a:ea typeface="ＭＳ Ｐゴシック" charset="0"/>
                <a:cs typeface="ＭＳ Ｐゴシック" charset="0"/>
              </a:rPr>
              <a:t>Students must go through the NRMP match and may choose  to rank residency programs outside of TTUSOM </a:t>
            </a:r>
          </a:p>
        </p:txBody>
      </p:sp>
      <p:pic>
        <p:nvPicPr>
          <p:cNvPr id="2" name="Picture 1" descr="72884537.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3736744"/>
            <a:ext cx="2325823" cy="3121256"/>
          </a:xfrm>
          <a:prstGeom prst="rect">
            <a:avLst/>
          </a:prstGeom>
        </p:spPr>
      </p:pic>
    </p:spTree>
    <p:extLst>
      <p:ext uri="{BB962C8B-B14F-4D97-AF65-F5344CB8AC3E}">
        <p14:creationId xmlns:p14="http://schemas.microsoft.com/office/powerpoint/2010/main" val="414926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normAutofit/>
          </a:bodyPr>
          <a:lstStyle/>
          <a:p>
            <a:pPr eaLnBrk="1" hangingPunct="1"/>
            <a:r>
              <a:rPr lang="en-US" sz="3800" dirty="0" smtClean="0">
                <a:latin typeface="Calibri" charset="0"/>
                <a:ea typeface="ＭＳ Ｐゴシック" charset="0"/>
                <a:cs typeface="ＭＳ Ｐゴシック" charset="0"/>
              </a:rPr>
              <a:t>What We’ve </a:t>
            </a:r>
            <a:r>
              <a:rPr lang="en-US" sz="3800" dirty="0">
                <a:latin typeface="Calibri" charset="0"/>
                <a:ea typeface="ＭＳ Ｐゴシック" charset="0"/>
                <a:cs typeface="ＭＳ Ｐゴシック" charset="0"/>
              </a:rPr>
              <a:t>Learned</a:t>
            </a:r>
          </a:p>
        </p:txBody>
      </p:sp>
      <p:sp>
        <p:nvSpPr>
          <p:cNvPr id="56322" name="Content Placeholder 2"/>
          <p:cNvSpPr>
            <a:spLocks noGrp="1"/>
          </p:cNvSpPr>
          <p:nvPr>
            <p:ph idx="1"/>
          </p:nvPr>
        </p:nvSpPr>
        <p:spPr>
          <a:xfrm>
            <a:off x="1618778" y="1976900"/>
            <a:ext cx="7068021" cy="4790152"/>
          </a:xfrm>
        </p:spPr>
        <p:txBody>
          <a:bodyPr/>
          <a:lstStyle/>
          <a:p>
            <a:pPr eaLnBrk="1" hangingPunct="1"/>
            <a:r>
              <a:rPr lang="en-US" dirty="0" smtClean="0">
                <a:latin typeface="Calibri" charset="0"/>
                <a:ea typeface="ＭＳ Ｐゴシック" charset="0"/>
                <a:cs typeface="ＭＳ Ｐゴシック" charset="0"/>
              </a:rPr>
              <a:t>Give students plenty of time to think about applying</a:t>
            </a:r>
          </a:p>
          <a:p>
            <a:pPr eaLnBrk="1" hangingPunct="1"/>
            <a:r>
              <a:rPr lang="en-US" dirty="0" smtClean="0">
                <a:latin typeface="Calibri" charset="0"/>
                <a:ea typeface="ＭＳ Ｐゴシック" charset="0"/>
                <a:cs typeface="ＭＳ Ｐゴシック" charset="0"/>
              </a:rPr>
              <a:t>Be sure that students &amp; faculty see evidence of institutional support</a:t>
            </a:r>
          </a:p>
          <a:p>
            <a:r>
              <a:rPr lang="en-US" dirty="0" smtClean="0"/>
              <a:t>Involve </a:t>
            </a:r>
            <a:r>
              <a:rPr lang="en-US" dirty="0"/>
              <a:t>the residency faculty in student recruitment &amp; selection</a:t>
            </a:r>
          </a:p>
          <a:p>
            <a:r>
              <a:rPr lang="en-US" dirty="0" smtClean="0"/>
              <a:t>Link the </a:t>
            </a:r>
            <a:r>
              <a:rPr lang="en-US" dirty="0"/>
              <a:t>student selection </a:t>
            </a:r>
            <a:r>
              <a:rPr lang="en-US" dirty="0" smtClean="0"/>
              <a:t>process to the SOM admissions process</a:t>
            </a:r>
          </a:p>
          <a:p>
            <a:r>
              <a:rPr lang="en-US" dirty="0" smtClean="0"/>
              <a:t>Accommodate students’ concern with Step exam prep</a:t>
            </a:r>
            <a:endParaRPr lang="en-US" dirty="0"/>
          </a:p>
          <a:p>
            <a:pPr eaLnBrk="1" hangingPunct="1"/>
            <a:endParaRPr lang="en-US" dirty="0">
              <a:latin typeface="Calibri" charset="0"/>
              <a:ea typeface="ＭＳ Ｐゴシック" charset="0"/>
              <a:cs typeface="ＭＳ Ｐゴシック" charset="0"/>
            </a:endParaRPr>
          </a:p>
          <a:p>
            <a:pPr eaLnBrk="1" hangingPunct="1"/>
            <a:endParaRPr lang="en-US" dirty="0">
              <a:latin typeface="Calibri" charset="0"/>
              <a:ea typeface="ＭＳ Ｐゴシック" charset="0"/>
              <a:cs typeface="ＭＳ Ｐゴシック" charset="0"/>
            </a:endParaRPr>
          </a:p>
          <a:p>
            <a:pPr eaLnBrk="1" hangingPunct="1"/>
            <a:endParaRPr lang="en-US" dirty="0">
              <a:latin typeface="Calibri" charset="0"/>
              <a:ea typeface="ＭＳ Ｐゴシック" charset="0"/>
              <a:cs typeface="ＭＳ Ｐゴシック" charset="0"/>
            </a:endParaRPr>
          </a:p>
          <a:p>
            <a:pPr eaLnBrk="1" hangingPunct="1"/>
            <a:endParaRPr lang="en-US" dirty="0">
              <a:latin typeface="Calibri" charset="0"/>
              <a:ea typeface="ＭＳ Ｐゴシック" charset="0"/>
              <a:cs typeface="ＭＳ Ｐゴシック" charset="0"/>
            </a:endParaRPr>
          </a:p>
        </p:txBody>
      </p:sp>
      <p:pic>
        <p:nvPicPr>
          <p:cNvPr id="2" name="Picture 1" descr="BU009455.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717382"/>
            <a:ext cx="1672357" cy="2140617"/>
          </a:xfrm>
          <a:prstGeom prst="rect">
            <a:avLst/>
          </a:prstGeom>
        </p:spPr>
      </p:pic>
    </p:spTree>
    <p:extLst>
      <p:ext uri="{BB962C8B-B14F-4D97-AF65-F5344CB8AC3E}">
        <p14:creationId xmlns:p14="http://schemas.microsoft.com/office/powerpoint/2010/main" val="3739608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4444803" y="1840560"/>
            <a:ext cx="4413448" cy="4150526"/>
          </a:xfrm>
        </p:spPr>
        <p:txBody>
          <a:bodyPr/>
          <a:lstStyle/>
          <a:p>
            <a:r>
              <a:rPr lang="en-US" dirty="0" smtClean="0"/>
              <a:t>Primary Care Accelerated Training Consortium (PATCH), with funding requested from CMMI?</a:t>
            </a:r>
          </a:p>
          <a:p>
            <a:pPr lvl="1"/>
            <a:r>
              <a:rPr lang="en-US" dirty="0" smtClean="0"/>
              <a:t>Potential consortium members: Mercer, Kentucky, LSU, Indiana, East Tennessee + TTUHSC</a:t>
            </a:r>
          </a:p>
          <a:p>
            <a:r>
              <a:rPr lang="en-US" dirty="0" smtClean="0"/>
              <a:t>Additional financial support for MS2 and MS3 years?</a:t>
            </a:r>
          </a:p>
          <a:p>
            <a:endParaRPr lang="en-US" dirty="0"/>
          </a:p>
        </p:txBody>
      </p:sp>
      <p:pic>
        <p:nvPicPr>
          <p:cNvPr id="4" name="Picture 3" descr="BigOrgChart1-265i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162" y="1784821"/>
            <a:ext cx="4014107" cy="3136356"/>
          </a:xfrm>
          <a:prstGeom prst="rect">
            <a:avLst/>
          </a:prstGeom>
        </p:spPr>
      </p:pic>
    </p:spTree>
    <p:extLst>
      <p:ext uri="{BB962C8B-B14F-4D97-AF65-F5344CB8AC3E}">
        <p14:creationId xmlns:p14="http://schemas.microsoft.com/office/powerpoint/2010/main" val="333385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3"/>
          <p:cNvSpPr>
            <a:spLocks noGrp="1"/>
          </p:cNvSpPr>
          <p:nvPr>
            <p:ph type="title"/>
          </p:nvPr>
        </p:nvSpPr>
        <p:spPr/>
        <p:txBody>
          <a:bodyPr/>
          <a:lstStyle/>
          <a:p>
            <a:pPr eaLnBrk="1" hangingPunct="1"/>
            <a:r>
              <a:rPr lang="en-US">
                <a:latin typeface="Calibri" charset="0"/>
                <a:ea typeface="ＭＳ Ｐゴシック" charset="0"/>
                <a:cs typeface="ＭＳ Ｐゴシック" charset="0"/>
              </a:rPr>
              <a:t>F-MAT Media Attention</a:t>
            </a:r>
          </a:p>
        </p:txBody>
      </p:sp>
      <p:pic>
        <p:nvPicPr>
          <p:cNvPr id="6" name="Picture 5" descr="abcnew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7575" y="1230313"/>
            <a:ext cx="3660775" cy="2608262"/>
          </a:xfrm>
          <a:prstGeom prst="rect">
            <a:avLst/>
          </a:prstGeom>
          <a:ln>
            <a:solidFill>
              <a:srgbClr val="CC0000"/>
            </a:solidFill>
          </a:ln>
          <a:effectLst>
            <a:outerShdw blurRad="50800" dist="38100" dir="2700000">
              <a:srgbClr val="000000">
                <a:alpha val="43000"/>
              </a:srgbClr>
            </a:outerShdw>
          </a:effectLst>
        </p:spPr>
      </p:pic>
      <p:pic>
        <p:nvPicPr>
          <p:cNvPr id="8" name="Picture 7" descr="aafp.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550" y="1538288"/>
            <a:ext cx="3106738" cy="2619375"/>
          </a:xfrm>
          <a:prstGeom prst="rect">
            <a:avLst/>
          </a:prstGeom>
          <a:ln>
            <a:solidFill>
              <a:srgbClr val="CC0000"/>
            </a:solidFill>
          </a:ln>
          <a:effectLst>
            <a:outerShdw blurRad="50800" dist="38100" dir="2700000">
              <a:srgbClr val="000000">
                <a:alpha val="43000"/>
              </a:srgbClr>
            </a:outerShdw>
          </a:effectLst>
        </p:spPr>
      </p:pic>
      <p:pic>
        <p:nvPicPr>
          <p:cNvPr id="10" name="Picture 9" descr="amarill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0000" y="3138488"/>
            <a:ext cx="3302000" cy="2235200"/>
          </a:xfrm>
          <a:prstGeom prst="rect">
            <a:avLst/>
          </a:prstGeom>
          <a:ln>
            <a:solidFill>
              <a:srgbClr val="CC0000"/>
            </a:solidFill>
          </a:ln>
          <a:effectLst>
            <a:outerShdw blurRad="50800" dist="38100" dir="2700000">
              <a:srgbClr val="000000">
                <a:alpha val="43000"/>
              </a:srgbClr>
            </a:outerShdw>
          </a:effectLst>
        </p:spPr>
      </p:pic>
      <p:pic>
        <p:nvPicPr>
          <p:cNvPr id="11" name="Picture 10" descr="chronicl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094288" y="1746250"/>
            <a:ext cx="3414712" cy="2779713"/>
          </a:xfrm>
          <a:prstGeom prst="rect">
            <a:avLst/>
          </a:prstGeom>
          <a:ln>
            <a:solidFill>
              <a:srgbClr val="CC0000"/>
            </a:solidFill>
          </a:ln>
          <a:effectLst>
            <a:outerShdw blurRad="50800" dist="38100" dir="2700000">
              <a:srgbClr val="000000">
                <a:alpha val="43000"/>
              </a:srgbClr>
            </a:outerShdw>
          </a:effectLst>
        </p:spPr>
      </p:pic>
      <p:pic>
        <p:nvPicPr>
          <p:cNvPr id="12" name="Picture 11" descr="fox.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02325" y="3316288"/>
            <a:ext cx="3241675" cy="2519362"/>
          </a:xfrm>
          <a:prstGeom prst="rect">
            <a:avLst/>
          </a:prstGeom>
          <a:ln>
            <a:solidFill>
              <a:srgbClr val="CC0000"/>
            </a:solidFill>
          </a:ln>
          <a:effectLst>
            <a:outerShdw blurRad="50800" dist="38100" dir="2700000">
              <a:srgbClr val="000000">
                <a:alpha val="43000"/>
              </a:srgbClr>
            </a:outerShdw>
          </a:effectLst>
        </p:spPr>
      </p:pic>
      <p:pic>
        <p:nvPicPr>
          <p:cNvPr id="13" name="Picture 12" descr="insidehigheredMarch.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5613" y="4303713"/>
            <a:ext cx="2136775" cy="2130425"/>
          </a:xfrm>
          <a:prstGeom prst="rect">
            <a:avLst/>
          </a:prstGeom>
          <a:ln>
            <a:solidFill>
              <a:srgbClr val="CC0000"/>
            </a:solidFill>
          </a:ln>
          <a:effectLst>
            <a:outerShdw blurRad="50800" dist="38100" dir="2700000">
              <a:srgbClr val="000000">
                <a:alpha val="43000"/>
              </a:srgbClr>
            </a:outerShdw>
          </a:effectLst>
        </p:spPr>
      </p:pic>
      <p:pic>
        <p:nvPicPr>
          <p:cNvPr id="15" name="Picture 14" descr="newsweek.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01863" y="4005263"/>
            <a:ext cx="3597275" cy="2284412"/>
          </a:xfrm>
          <a:prstGeom prst="rect">
            <a:avLst/>
          </a:prstGeom>
          <a:ln>
            <a:solidFill>
              <a:srgbClr val="CC0000"/>
            </a:solidFill>
          </a:ln>
          <a:effectLst>
            <a:outerShdw blurRad="50800" dist="38100" dir="2700000">
              <a:srgbClr val="000000">
                <a:alpha val="43000"/>
              </a:srgbClr>
            </a:outerShdw>
          </a:effectLst>
        </p:spPr>
      </p:pic>
      <p:pic>
        <p:nvPicPr>
          <p:cNvPr id="16" name="Picture 15" descr="USAtoday.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5080000" y="4803775"/>
            <a:ext cx="2724150" cy="1857375"/>
          </a:xfrm>
          <a:prstGeom prst="rect">
            <a:avLst/>
          </a:prstGeom>
          <a:ln>
            <a:solidFill>
              <a:srgbClr val="CC0000"/>
            </a:solidFill>
          </a:ln>
          <a:effectLst>
            <a:outerShdw blurRad="50800" dist="38100" dir="2700000">
              <a:srgbClr val="000000">
                <a:alpha val="43000"/>
              </a:srgbClr>
            </a:outerShdw>
          </a:effectLst>
        </p:spPr>
      </p:pic>
    </p:spTree>
    <p:extLst>
      <p:ext uri="{BB962C8B-B14F-4D97-AF65-F5344CB8AC3E}">
        <p14:creationId xmlns:p14="http://schemas.microsoft.com/office/powerpoint/2010/main" val="316347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4"/>
                </a:solidFill>
              </a:rPr>
              <a:t>Council on Graduate Medical Education (COGME), 2010</a:t>
            </a:r>
            <a:endParaRPr lang="en-US" dirty="0">
              <a:solidFill>
                <a:schemeClr val="accent4"/>
              </a:solidFill>
            </a:endParaRPr>
          </a:p>
        </p:txBody>
      </p:sp>
      <p:sp>
        <p:nvSpPr>
          <p:cNvPr id="5" name="Content Placeholder 4"/>
          <p:cNvSpPr>
            <a:spLocks noGrp="1"/>
          </p:cNvSpPr>
          <p:nvPr>
            <p:ph idx="1"/>
          </p:nvPr>
        </p:nvSpPr>
        <p:spPr/>
        <p:txBody>
          <a:bodyPr>
            <a:noAutofit/>
          </a:bodyPr>
          <a:lstStyle/>
          <a:p>
            <a:r>
              <a:rPr lang="en-US" sz="2800" i="1" dirty="0">
                <a:solidFill>
                  <a:srgbClr val="000000"/>
                </a:solidFill>
                <a:ea typeface="Times New Roman"/>
                <a:cs typeface="Times New Roman"/>
              </a:rPr>
              <a:t>Policies and programs should be implemented to enhance and support the practice of primary care, and to increase the supply of primary care physicians… Policy changes should be dramatic to remedy these legacy biases and have immediate effect</a:t>
            </a:r>
            <a:endParaRPr lang="en-US" sz="2800" dirty="0"/>
          </a:p>
        </p:txBody>
      </p:sp>
      <p:sp>
        <p:nvSpPr>
          <p:cNvPr id="7" name="Rectangle 6"/>
          <p:cNvSpPr/>
          <p:nvPr/>
        </p:nvSpPr>
        <p:spPr>
          <a:xfrm rot="18900000">
            <a:off x="327997" y="3822120"/>
            <a:ext cx="4977407" cy="1107996"/>
          </a:xfrm>
          <a:prstGeom prst="rect">
            <a:avLst/>
          </a:prstGeom>
          <a:solidFill>
            <a:srgbClr val="99CC00"/>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sz="6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New Model</a:t>
            </a:r>
            <a:endParaRPr lang="en-US"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3684114" y="94388"/>
            <a:ext cx="5168533" cy="830997"/>
          </a:xfrm>
          <a:prstGeom prst="rect">
            <a:avLst/>
          </a:prstGeom>
          <a:noFill/>
        </p:spPr>
        <p:txBody>
          <a:bodyPr wrap="square" rtlCol="0">
            <a:spAutoFit/>
          </a:bodyPr>
          <a:lstStyle/>
          <a:p>
            <a:pPr algn="r"/>
            <a:r>
              <a:rPr lang="en-US" sz="4800" dirty="0" smtClean="0">
                <a:solidFill>
                  <a:schemeClr val="accent6"/>
                </a:solidFill>
              </a:rPr>
              <a:t>Why F-MAT?</a:t>
            </a:r>
            <a:endParaRPr lang="en-US" sz="4800" dirty="0">
              <a:solidFill>
                <a:schemeClr val="accent6"/>
              </a:solidFill>
            </a:endParaRPr>
          </a:p>
        </p:txBody>
      </p:sp>
    </p:spTree>
    <p:extLst>
      <p:ext uri="{BB962C8B-B14F-4D97-AF65-F5344CB8AC3E}">
        <p14:creationId xmlns:p14="http://schemas.microsoft.com/office/powerpoint/2010/main" val="12967906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endParaRPr lang="en-US" dirty="0">
              <a:latin typeface="Calibri" charset="0"/>
              <a:ea typeface="ＭＳ Ｐゴシック" charset="0"/>
              <a:cs typeface="ＭＳ Ｐゴシック" charset="0"/>
            </a:endParaRPr>
          </a:p>
        </p:txBody>
      </p:sp>
      <p:pic>
        <p:nvPicPr>
          <p:cNvPr id="65538" name="Content Placeholder 5" descr="hsc_som_c4c.eps"/>
          <p:cNvPicPr>
            <a:picLocks noGrp="1" noChangeAspect="1"/>
          </p:cNvPicPr>
          <p:nvPr>
            <p:ph idx="4294967295"/>
          </p:nvPr>
        </p:nvPicPr>
        <p:blipFill>
          <a:blip r:embed="rId2" cstate="screen">
            <a:extLst>
              <a:ext uri="{28A0092B-C50C-407E-A947-70E740481C1C}">
                <a14:useLocalDpi xmlns:a14="http://schemas.microsoft.com/office/drawing/2010/main"/>
              </a:ext>
            </a:extLst>
          </a:blip>
          <a:srcRect t="-4282" b="-4282"/>
          <a:stretch>
            <a:fillRect/>
          </a:stretch>
        </p:blipFill>
        <p:spPr>
          <a:xfrm>
            <a:off x="366713" y="1600200"/>
            <a:ext cx="8229600" cy="4525963"/>
          </a:xfrm>
        </p:spPr>
      </p:pic>
      <p:sp>
        <p:nvSpPr>
          <p:cNvPr id="2" name="TextBox 1"/>
          <p:cNvSpPr txBox="1"/>
          <p:nvPr/>
        </p:nvSpPr>
        <p:spPr>
          <a:xfrm>
            <a:off x="2260707" y="6057233"/>
            <a:ext cx="4437683" cy="400110"/>
          </a:xfrm>
          <a:prstGeom prst="rect">
            <a:avLst/>
          </a:prstGeom>
          <a:noFill/>
        </p:spPr>
        <p:txBody>
          <a:bodyPr wrap="square" rtlCol="0">
            <a:spAutoFit/>
          </a:bodyPr>
          <a:lstStyle/>
          <a:p>
            <a:pPr algn="ctr"/>
            <a:r>
              <a:rPr lang="en-US" sz="2000" dirty="0"/>
              <a:t>http://</a:t>
            </a:r>
            <a:r>
              <a:rPr lang="en-US" sz="2000" dirty="0" err="1"/>
              <a:t>www.ttuhsc.edu</a:t>
            </a:r>
            <a:r>
              <a:rPr lang="en-US" sz="2000" dirty="0"/>
              <a:t>/</a:t>
            </a:r>
            <a:r>
              <a:rPr lang="en-US" sz="2000" dirty="0" err="1"/>
              <a:t>som</a:t>
            </a:r>
            <a:r>
              <a:rPr lang="en-US" sz="2000" dirty="0"/>
              <a:t>/</a:t>
            </a:r>
            <a:r>
              <a:rPr lang="en-US" sz="2000" dirty="0" err="1"/>
              <a:t>fammed</a:t>
            </a:r>
            <a:r>
              <a:rPr lang="en-US" sz="2000" dirty="0"/>
              <a:t>/</a:t>
            </a:r>
          </a:p>
        </p:txBody>
      </p:sp>
    </p:spTree>
    <p:extLst>
      <p:ext uri="{BB962C8B-B14F-4D97-AF65-F5344CB8AC3E}">
        <p14:creationId xmlns:p14="http://schemas.microsoft.com/office/powerpoint/2010/main" val="2366306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F-MAT Works</a:t>
            </a:r>
            <a:endParaRPr lang="en-US" dirty="0"/>
          </a:p>
        </p:txBody>
      </p:sp>
      <p:sp>
        <p:nvSpPr>
          <p:cNvPr id="3" name="Content Placeholder 2"/>
          <p:cNvSpPr>
            <a:spLocks noGrp="1"/>
          </p:cNvSpPr>
          <p:nvPr>
            <p:ph idx="1"/>
          </p:nvPr>
        </p:nvSpPr>
        <p:spPr/>
        <p:txBody>
          <a:bodyPr/>
          <a:lstStyle/>
          <a:p>
            <a:r>
              <a:rPr lang="en-US" dirty="0" smtClean="0"/>
              <a:t>Three years of medical school rather than four</a:t>
            </a:r>
          </a:p>
          <a:p>
            <a:r>
              <a:rPr lang="en-US" dirty="0" smtClean="0"/>
              <a:t>151 weeks of instruction vs. 160 in the 4-year curriculum</a:t>
            </a:r>
          </a:p>
          <a:p>
            <a:r>
              <a:rPr lang="en-US" dirty="0" smtClean="0"/>
              <a:t>One less year of tuition &amp; fees</a:t>
            </a:r>
          </a:p>
          <a:p>
            <a:r>
              <a:rPr lang="en-US" dirty="0" smtClean="0"/>
              <a:t>One year of scholarship for the MS2 year provided by TTUHSC School of Medicine</a:t>
            </a:r>
          </a:p>
          <a:p>
            <a:pPr lvl="1"/>
            <a:r>
              <a:rPr lang="en-US" dirty="0" smtClean="0"/>
              <a:t>$7750 in July (covering F-MAT1 &amp; the fall semester)</a:t>
            </a:r>
          </a:p>
          <a:p>
            <a:pPr lvl="1"/>
            <a:r>
              <a:rPr lang="en-US" dirty="0" smtClean="0"/>
              <a:t>$7750 in December (covering the spring semester)</a:t>
            </a:r>
            <a:endParaRPr lang="en-US" dirty="0"/>
          </a:p>
        </p:txBody>
      </p:sp>
    </p:spTree>
    <p:extLst>
      <p:ext uri="{BB962C8B-B14F-4D97-AF65-F5344CB8AC3E}">
        <p14:creationId xmlns:p14="http://schemas.microsoft.com/office/powerpoint/2010/main" val="41759554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American College of Physicians, 2008</a:t>
            </a:r>
            <a:endParaRPr lang="en-US" dirty="0"/>
          </a:p>
        </p:txBody>
      </p:sp>
      <p:sp>
        <p:nvSpPr>
          <p:cNvPr id="5" name="Content Placeholder 4"/>
          <p:cNvSpPr>
            <a:spLocks noGrp="1"/>
          </p:cNvSpPr>
          <p:nvPr>
            <p:ph idx="1"/>
          </p:nvPr>
        </p:nvSpPr>
        <p:spPr/>
        <p:txBody>
          <a:bodyPr>
            <a:noAutofit/>
          </a:bodyPr>
          <a:lstStyle/>
          <a:p>
            <a:r>
              <a:rPr lang="en-US" sz="3200" i="1" dirty="0">
                <a:solidFill>
                  <a:srgbClr val="000000"/>
                </a:solidFill>
                <a:ea typeface="Times New Roman"/>
                <a:cs typeface="Times New Roman"/>
              </a:rPr>
              <a:t>Without primary care, the health care system will become increasingly fragmented and inefficient, leading to poorer quality care at higher costs.</a:t>
            </a:r>
            <a:r>
              <a:rPr lang="en-US" sz="3200" dirty="0">
                <a:solidFill>
                  <a:srgbClr val="000000"/>
                </a:solidFill>
                <a:ea typeface="Times New Roman"/>
                <a:cs typeface="Times New Roman"/>
              </a:rPr>
              <a:t> </a:t>
            </a:r>
            <a:endParaRPr lang="en-US" sz="3200" dirty="0"/>
          </a:p>
        </p:txBody>
      </p:sp>
      <p:sp>
        <p:nvSpPr>
          <p:cNvPr id="7" name="Rectangle 6"/>
          <p:cNvSpPr/>
          <p:nvPr/>
        </p:nvSpPr>
        <p:spPr>
          <a:xfrm rot="18900000">
            <a:off x="740855" y="3822120"/>
            <a:ext cx="4151685" cy="1107996"/>
          </a:xfrm>
          <a:prstGeom prst="rect">
            <a:avLst/>
          </a:prstGeom>
          <a:ln>
            <a:solidFill>
              <a:schemeClr val="accent1"/>
            </a:solidFill>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sz="6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Better Care</a:t>
            </a:r>
            <a:endParaRPr lang="en-US"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extBox 8"/>
          <p:cNvSpPr txBox="1"/>
          <p:nvPr/>
        </p:nvSpPr>
        <p:spPr>
          <a:xfrm>
            <a:off x="3684114" y="94388"/>
            <a:ext cx="5168533" cy="830997"/>
          </a:xfrm>
          <a:prstGeom prst="rect">
            <a:avLst/>
          </a:prstGeom>
          <a:noFill/>
        </p:spPr>
        <p:txBody>
          <a:bodyPr wrap="square" rtlCol="0">
            <a:spAutoFit/>
          </a:bodyPr>
          <a:lstStyle/>
          <a:p>
            <a:pPr algn="r"/>
            <a:r>
              <a:rPr lang="en-US" sz="4800" dirty="0" smtClean="0">
                <a:solidFill>
                  <a:schemeClr val="accent6"/>
                </a:solidFill>
              </a:rPr>
              <a:t>Why F-MAT?</a:t>
            </a:r>
            <a:endParaRPr lang="en-US" sz="4800" dirty="0">
              <a:solidFill>
                <a:schemeClr val="accent6"/>
              </a:solidFill>
            </a:endParaRPr>
          </a:p>
        </p:txBody>
      </p:sp>
    </p:spTree>
    <p:extLst>
      <p:ext uri="{BB962C8B-B14F-4D97-AF65-F5344CB8AC3E}">
        <p14:creationId xmlns:p14="http://schemas.microsoft.com/office/powerpoint/2010/main" val="1934549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5"/>
                </a:solidFill>
              </a:rPr>
              <a:t>Kaiser Family Foundation, 2011</a:t>
            </a:r>
            <a:endParaRPr lang="en-US" dirty="0">
              <a:solidFill>
                <a:schemeClr val="accent5"/>
              </a:solidFill>
            </a:endParaRPr>
          </a:p>
        </p:txBody>
      </p:sp>
      <p:sp>
        <p:nvSpPr>
          <p:cNvPr id="5" name="Content Placeholder 4"/>
          <p:cNvSpPr>
            <a:spLocks noGrp="1"/>
          </p:cNvSpPr>
          <p:nvPr>
            <p:ph idx="1"/>
          </p:nvPr>
        </p:nvSpPr>
        <p:spPr/>
        <p:txBody>
          <a:bodyPr>
            <a:noAutofit/>
          </a:bodyPr>
          <a:lstStyle/>
          <a:p>
            <a:r>
              <a:rPr lang="en-US" sz="3200" i="1" dirty="0">
                <a:solidFill>
                  <a:srgbClr val="000000"/>
                </a:solidFill>
                <a:ea typeface="Times New Roman"/>
                <a:cs typeface="Times New Roman"/>
              </a:rPr>
              <a:t>A higher ratio of specialists to population has been correlated with higher mortality rates while a higher ratio of primary care physicians to population is better for health. </a:t>
            </a:r>
            <a:endParaRPr lang="en-US" sz="3200" dirty="0"/>
          </a:p>
        </p:txBody>
      </p:sp>
      <p:sp>
        <p:nvSpPr>
          <p:cNvPr id="7" name="Rectangle 6"/>
          <p:cNvSpPr/>
          <p:nvPr/>
        </p:nvSpPr>
        <p:spPr>
          <a:xfrm rot="18900000">
            <a:off x="370561" y="3822120"/>
            <a:ext cx="4892272" cy="1107996"/>
          </a:xfrm>
          <a:prstGeom prst="rect">
            <a:avLst/>
          </a:prstGeom>
          <a:solidFill>
            <a:schemeClr val="accent5"/>
          </a:solidFill>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sz="6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Better Health</a:t>
            </a:r>
            <a:endParaRPr lang="en-US"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3684114" y="94388"/>
            <a:ext cx="5168533" cy="830997"/>
          </a:xfrm>
          <a:prstGeom prst="rect">
            <a:avLst/>
          </a:prstGeom>
          <a:noFill/>
        </p:spPr>
        <p:txBody>
          <a:bodyPr wrap="square" rtlCol="0">
            <a:spAutoFit/>
          </a:bodyPr>
          <a:lstStyle/>
          <a:p>
            <a:pPr algn="r"/>
            <a:r>
              <a:rPr lang="en-US" sz="4800" dirty="0" smtClean="0">
                <a:solidFill>
                  <a:schemeClr val="accent6"/>
                </a:solidFill>
              </a:rPr>
              <a:t>Why F-MAT?</a:t>
            </a:r>
            <a:endParaRPr lang="en-US" sz="4800" dirty="0">
              <a:solidFill>
                <a:schemeClr val="accent6"/>
              </a:solidFill>
            </a:endParaRPr>
          </a:p>
        </p:txBody>
      </p:sp>
    </p:spTree>
    <p:extLst>
      <p:ext uri="{BB962C8B-B14F-4D97-AF65-F5344CB8AC3E}">
        <p14:creationId xmlns:p14="http://schemas.microsoft.com/office/powerpoint/2010/main" val="22385153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Robert Graham Center, 2011</a:t>
            </a:r>
            <a:endParaRPr lang="en-US" dirty="0">
              <a:solidFill>
                <a:schemeClr val="accent1"/>
              </a:solidFill>
            </a:endParaRPr>
          </a:p>
        </p:txBody>
      </p:sp>
      <p:sp>
        <p:nvSpPr>
          <p:cNvPr id="5" name="Content Placeholder 4"/>
          <p:cNvSpPr>
            <a:spLocks noGrp="1"/>
          </p:cNvSpPr>
          <p:nvPr>
            <p:ph idx="1"/>
          </p:nvPr>
        </p:nvSpPr>
        <p:spPr/>
        <p:txBody>
          <a:bodyPr>
            <a:noAutofit/>
          </a:bodyPr>
          <a:lstStyle/>
          <a:p>
            <a:r>
              <a:rPr lang="en-US" sz="3200" i="1" dirty="0">
                <a:solidFill>
                  <a:srgbClr val="000000"/>
                </a:solidFill>
                <a:ea typeface="Times New Roman"/>
                <a:cs typeface="Times New Roman"/>
              </a:rPr>
              <a:t>Adding one FP </a:t>
            </a:r>
            <a:r>
              <a:rPr lang="en-US" sz="3200" i="1" dirty="0" smtClean="0">
                <a:solidFill>
                  <a:srgbClr val="000000"/>
                </a:solidFill>
                <a:ea typeface="Times New Roman"/>
                <a:cs typeface="Times New Roman"/>
              </a:rPr>
              <a:t>per </a:t>
            </a:r>
            <a:r>
              <a:rPr lang="en-US" sz="3200" i="1" dirty="0">
                <a:solidFill>
                  <a:srgbClr val="000000"/>
                </a:solidFill>
                <a:ea typeface="Times New Roman"/>
                <a:cs typeface="Times New Roman"/>
              </a:rPr>
              <a:t>1,000 population, or 100 per 100,000 </a:t>
            </a:r>
            <a:r>
              <a:rPr lang="en-US" sz="3200" i="1" dirty="0" smtClean="0">
                <a:solidFill>
                  <a:srgbClr val="000000"/>
                </a:solidFill>
                <a:ea typeface="Times New Roman"/>
                <a:cs typeface="Times New Roman"/>
              </a:rPr>
              <a:t>reduces </a:t>
            </a:r>
            <a:r>
              <a:rPr lang="en-US" sz="3200" i="1" dirty="0">
                <a:solidFill>
                  <a:srgbClr val="000000"/>
                </a:solidFill>
                <a:ea typeface="Times New Roman"/>
                <a:cs typeface="Times New Roman"/>
              </a:rPr>
              <a:t>readmission odds for </a:t>
            </a:r>
            <a:r>
              <a:rPr lang="en-US" sz="3200" i="1" dirty="0" smtClean="0">
                <a:solidFill>
                  <a:srgbClr val="000000"/>
                </a:solidFill>
                <a:ea typeface="Times New Roman"/>
                <a:cs typeface="Times New Roman"/>
              </a:rPr>
              <a:t>pneumonia</a:t>
            </a:r>
            <a:r>
              <a:rPr lang="en-US" sz="3200" i="1" dirty="0">
                <a:solidFill>
                  <a:srgbClr val="000000"/>
                </a:solidFill>
                <a:ea typeface="Times New Roman"/>
                <a:cs typeface="Times New Roman"/>
              </a:rPr>
              <a:t>, heart attack, and heart </a:t>
            </a:r>
            <a:r>
              <a:rPr lang="en-US" sz="3200" i="1" dirty="0" smtClean="0">
                <a:solidFill>
                  <a:srgbClr val="000000"/>
                </a:solidFill>
                <a:ea typeface="Times New Roman"/>
                <a:cs typeface="Times New Roman"/>
              </a:rPr>
              <a:t>failure </a:t>
            </a:r>
            <a:r>
              <a:rPr lang="en-US" sz="3200" i="1" dirty="0">
                <a:solidFill>
                  <a:srgbClr val="000000"/>
                </a:solidFill>
                <a:ea typeface="Times New Roman"/>
                <a:cs typeface="Times New Roman"/>
              </a:rPr>
              <a:t>by 7%, 5%, and 8%, respectively. </a:t>
            </a:r>
            <a:endParaRPr lang="en-US" sz="3200" dirty="0"/>
          </a:p>
        </p:txBody>
      </p:sp>
      <p:sp>
        <p:nvSpPr>
          <p:cNvPr id="7" name="Rectangle 6"/>
          <p:cNvSpPr/>
          <p:nvPr/>
        </p:nvSpPr>
        <p:spPr>
          <a:xfrm rot="18900000">
            <a:off x="776398" y="3822120"/>
            <a:ext cx="4080602" cy="1107996"/>
          </a:xfrm>
          <a:prstGeom prst="rect">
            <a:avLst/>
          </a:prstGeom>
          <a:solidFill>
            <a:schemeClr val="accent1"/>
          </a:solidFill>
          <a:ln>
            <a:solidFill>
              <a:schemeClr val="accent4"/>
            </a:solidFill>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sz="6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Lower Cost</a:t>
            </a:r>
            <a:endParaRPr lang="en-US"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3684114" y="94388"/>
            <a:ext cx="5168533" cy="830997"/>
          </a:xfrm>
          <a:prstGeom prst="rect">
            <a:avLst/>
          </a:prstGeom>
          <a:noFill/>
        </p:spPr>
        <p:txBody>
          <a:bodyPr wrap="square" rtlCol="0">
            <a:spAutoFit/>
          </a:bodyPr>
          <a:lstStyle/>
          <a:p>
            <a:pPr algn="r"/>
            <a:r>
              <a:rPr lang="en-US" sz="4800" dirty="0" smtClean="0">
                <a:solidFill>
                  <a:schemeClr val="accent6"/>
                </a:solidFill>
              </a:rPr>
              <a:t>Why F-MAT?</a:t>
            </a:r>
            <a:endParaRPr lang="en-US" sz="4800" dirty="0">
              <a:solidFill>
                <a:schemeClr val="accent6"/>
              </a:solidFill>
            </a:endParaRPr>
          </a:p>
        </p:txBody>
      </p:sp>
    </p:spTree>
    <p:extLst>
      <p:ext uri="{BB962C8B-B14F-4D97-AF65-F5344CB8AC3E}">
        <p14:creationId xmlns:p14="http://schemas.microsoft.com/office/powerpoint/2010/main" val="21005399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Why </a:t>
            </a:r>
            <a:r>
              <a:rPr lang="en-US" i="1" u="sng">
                <a:latin typeface="Calibri" charset="0"/>
                <a:ea typeface="ＭＳ Ｐゴシック" charset="0"/>
                <a:cs typeface="ＭＳ Ｐゴシック" charset="0"/>
              </a:rPr>
              <a:t>F</a:t>
            </a:r>
            <a:r>
              <a:rPr lang="en-US" i="1">
                <a:latin typeface="Calibri" charset="0"/>
                <a:ea typeface="ＭＳ Ｐゴシック" charset="0"/>
                <a:cs typeface="ＭＳ Ｐゴシック" charset="0"/>
              </a:rPr>
              <a:t>amily </a:t>
            </a:r>
            <a:r>
              <a:rPr lang="en-US" i="1" u="sng">
                <a:latin typeface="Calibri" charset="0"/>
                <a:ea typeface="ＭＳ Ｐゴシック" charset="0"/>
                <a:cs typeface="ＭＳ Ｐゴシック" charset="0"/>
              </a:rPr>
              <a:t>M</a:t>
            </a:r>
            <a:r>
              <a:rPr lang="en-US" i="1">
                <a:latin typeface="Calibri" charset="0"/>
                <a:ea typeface="ＭＳ Ｐゴシック" charset="0"/>
                <a:cs typeface="ＭＳ Ｐゴシック" charset="0"/>
              </a:rPr>
              <a:t>edicine </a:t>
            </a:r>
            <a:r>
              <a:rPr lang="en-US">
                <a:latin typeface="Calibri" charset="0"/>
                <a:ea typeface="ＭＳ Ｐゴシック" charset="0"/>
                <a:cs typeface="ＭＳ Ｐゴシック" charset="0"/>
              </a:rPr>
              <a:t>in </a:t>
            </a:r>
            <a:r>
              <a:rPr lang="en-US" u="sng">
                <a:latin typeface="Calibri" charset="0"/>
                <a:ea typeface="ＭＳ Ｐゴシック" charset="0"/>
                <a:cs typeface="ＭＳ Ｐゴシック" charset="0"/>
              </a:rPr>
              <a:t>F-M</a:t>
            </a:r>
            <a:r>
              <a:rPr lang="en-US">
                <a:latin typeface="Calibri" charset="0"/>
                <a:ea typeface="ＭＳ Ｐゴシック" charset="0"/>
                <a:cs typeface="ＭＳ Ｐゴシック" charset="0"/>
              </a:rPr>
              <a:t>AT?</a:t>
            </a:r>
          </a:p>
        </p:txBody>
      </p:sp>
      <p:graphicFrame>
        <p:nvGraphicFramePr>
          <p:cNvPr id="4" name="Chart 3"/>
          <p:cNvGraphicFramePr>
            <a:graphicFrameLocks/>
          </p:cNvGraphicFramePr>
          <p:nvPr>
            <p:extLst>
              <p:ext uri="{D42A27DB-BD31-4B8C-83A1-F6EECF244321}">
                <p14:modId xmlns:p14="http://schemas.microsoft.com/office/powerpoint/2010/main" val="47907806"/>
              </p:ext>
            </p:extLst>
          </p:nvPr>
        </p:nvGraphicFramePr>
        <p:xfrm>
          <a:off x="1117600" y="1730375"/>
          <a:ext cx="7651750" cy="4983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533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k19975boj.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0392" y="3652844"/>
            <a:ext cx="2383608" cy="3205156"/>
          </a:xfrm>
          <a:prstGeom prst="rect">
            <a:avLst/>
          </a:prstGeom>
        </p:spPr>
      </p:pic>
      <p:sp>
        <p:nvSpPr>
          <p:cNvPr id="2" name="Title 1"/>
          <p:cNvSpPr>
            <a:spLocks noGrp="1"/>
          </p:cNvSpPr>
          <p:nvPr>
            <p:ph type="title"/>
          </p:nvPr>
        </p:nvSpPr>
        <p:spPr/>
        <p:txBody>
          <a:bodyPr>
            <a:normAutofit fontScale="90000"/>
          </a:bodyPr>
          <a:lstStyle/>
          <a:p>
            <a:pPr eaLnBrk="1" hangingPunct="1">
              <a:defRPr/>
            </a:pPr>
            <a:r>
              <a:rPr lang="en-US" sz="3600">
                <a:latin typeface="Calibri" charset="0"/>
                <a:ea typeface="ＭＳ Ｐゴシック" charset="0"/>
                <a:cs typeface="ＭＳ Ｐゴシック" charset="0"/>
              </a:rPr>
              <a:t>How F-MAT </a:t>
            </a:r>
            <a:br>
              <a:rPr lang="en-US" sz="3600">
                <a:latin typeface="Calibri" charset="0"/>
                <a:ea typeface="ＭＳ Ｐゴシック" charset="0"/>
                <a:cs typeface="ＭＳ Ｐゴシック" charset="0"/>
              </a:rPr>
            </a:br>
            <a:r>
              <a:rPr lang="en-US" sz="3600">
                <a:latin typeface="Calibri" charset="0"/>
                <a:ea typeface="ＭＳ Ｐゴシック" charset="0"/>
                <a:cs typeface="ＭＳ Ｐゴシック" charset="0"/>
              </a:rPr>
              <a:t>Addresses the Problems</a:t>
            </a:r>
          </a:p>
        </p:txBody>
      </p:sp>
      <p:sp>
        <p:nvSpPr>
          <p:cNvPr id="33794" name="Content Placeholder 2"/>
          <p:cNvSpPr>
            <a:spLocks noGrp="1"/>
          </p:cNvSpPr>
          <p:nvPr>
            <p:ph idx="1"/>
          </p:nvPr>
        </p:nvSpPr>
        <p:spPr>
          <a:xfrm>
            <a:off x="457200" y="1809750"/>
            <a:ext cx="7548706" cy="4876800"/>
          </a:xfrm>
        </p:spPr>
        <p:txBody>
          <a:bodyPr>
            <a:normAutofit/>
          </a:bodyPr>
          <a:lstStyle/>
          <a:p>
            <a:pPr eaLnBrk="1" hangingPunct="1"/>
            <a:r>
              <a:rPr lang="en-US" sz="2600" dirty="0" smtClean="0">
                <a:latin typeface="Calibri" charset="0"/>
                <a:ea typeface="ＭＳ Ｐゴシック" charset="0"/>
                <a:cs typeface="ＭＳ Ｐゴシック" charset="0"/>
              </a:rPr>
              <a:t>One </a:t>
            </a:r>
            <a:r>
              <a:rPr lang="en-US" sz="2600" dirty="0">
                <a:latin typeface="Calibri" charset="0"/>
                <a:ea typeface="ＭＳ Ｐゴシック" charset="0"/>
                <a:cs typeface="ＭＳ Ｐゴシック" charset="0"/>
              </a:rPr>
              <a:t>less year of tuition and fees</a:t>
            </a:r>
          </a:p>
          <a:p>
            <a:pPr eaLnBrk="1" hangingPunct="1"/>
            <a:r>
              <a:rPr lang="en-US" sz="2600" dirty="0">
                <a:latin typeface="Calibri" charset="0"/>
                <a:ea typeface="ＭＳ Ｐゴシック" charset="0"/>
                <a:cs typeface="ＭＳ Ｐゴシック" charset="0"/>
              </a:rPr>
              <a:t>One year scholarship of $</a:t>
            </a:r>
            <a:r>
              <a:rPr lang="en-US" sz="2600" dirty="0" smtClean="0">
                <a:latin typeface="Calibri" charset="0"/>
                <a:ea typeface="ＭＳ Ｐゴシック" charset="0"/>
                <a:cs typeface="ＭＳ Ｐゴシック" charset="0"/>
              </a:rPr>
              <a:t>15,500.00 (2012-13)</a:t>
            </a:r>
            <a:endParaRPr lang="en-US" sz="2600" dirty="0">
              <a:latin typeface="Calibri" charset="0"/>
              <a:ea typeface="ＭＳ Ｐゴシック" charset="0"/>
              <a:cs typeface="ＭＳ Ｐゴシック" charset="0"/>
            </a:endParaRPr>
          </a:p>
          <a:p>
            <a:pPr lvl="1" eaLnBrk="1" hangingPunct="1"/>
            <a:r>
              <a:rPr lang="en-US" sz="2600" dirty="0" smtClean="0">
                <a:latin typeface="Calibri" charset="0"/>
                <a:ea typeface="ＭＳ Ｐゴシック" charset="0"/>
              </a:rPr>
              <a:t>$7,750 </a:t>
            </a:r>
            <a:r>
              <a:rPr lang="en-US" sz="2600" dirty="0">
                <a:latin typeface="Calibri" charset="0"/>
                <a:ea typeface="ＭＳ Ｐゴシック" charset="0"/>
              </a:rPr>
              <a:t>tuition scholarship for MS2 Fall</a:t>
            </a:r>
          </a:p>
          <a:p>
            <a:pPr lvl="1" eaLnBrk="1" hangingPunct="1"/>
            <a:r>
              <a:rPr lang="en-US" sz="2600" dirty="0" smtClean="0">
                <a:latin typeface="Calibri" charset="0"/>
                <a:ea typeface="ＭＳ Ｐゴシック" charset="0"/>
              </a:rPr>
              <a:t>$7,750 </a:t>
            </a:r>
            <a:r>
              <a:rPr lang="en-US" sz="2600" dirty="0">
                <a:latin typeface="Calibri" charset="0"/>
                <a:ea typeface="ＭＳ Ｐゴシック" charset="0"/>
              </a:rPr>
              <a:t>tuition scholarship for MS2 Spring</a:t>
            </a:r>
          </a:p>
          <a:p>
            <a:pPr eaLnBrk="1" hangingPunct="1"/>
            <a:r>
              <a:rPr lang="en-US" sz="2600" dirty="0">
                <a:latin typeface="Calibri" charset="0"/>
                <a:ea typeface="ＭＳ Ｐゴシック" charset="0"/>
                <a:cs typeface="ＭＳ Ｐゴシック" charset="0"/>
              </a:rPr>
              <a:t>Decreasing medical school by one year offers greatest potential to reduce financial burden $160,000-$230,000</a:t>
            </a:r>
          </a:p>
          <a:p>
            <a:pPr eaLnBrk="1" hangingPunct="1"/>
            <a:r>
              <a:rPr lang="en-US" sz="2600" dirty="0">
                <a:latin typeface="Calibri" charset="0"/>
                <a:ea typeface="ＭＳ Ｐゴシック" charset="0"/>
                <a:cs typeface="ＭＳ Ｐゴシック" charset="0"/>
              </a:rPr>
              <a:t>Earlier clinical experiences</a:t>
            </a:r>
          </a:p>
          <a:p>
            <a:pPr eaLnBrk="1" hangingPunct="1"/>
            <a:r>
              <a:rPr lang="en-US" sz="2600" dirty="0">
                <a:latin typeface="Calibri" charset="0"/>
                <a:ea typeface="ＭＳ Ｐゴシック" charset="0"/>
                <a:cs typeface="ＭＳ Ｐゴシック" charset="0"/>
              </a:rPr>
              <a:t>FM Faculty : Student ratio of 1:2</a:t>
            </a:r>
          </a:p>
          <a:p>
            <a:pPr eaLnBrk="1" hangingPunct="1"/>
            <a:endParaRPr lang="en-US" sz="26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88084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Program Approval</a:t>
            </a:r>
          </a:p>
        </p:txBody>
      </p:sp>
      <p:sp>
        <p:nvSpPr>
          <p:cNvPr id="29699" name="Content Placeholder 2"/>
          <p:cNvSpPr>
            <a:spLocks noGrp="1"/>
          </p:cNvSpPr>
          <p:nvPr>
            <p:ph idx="1"/>
          </p:nvPr>
        </p:nvSpPr>
        <p:spPr>
          <a:xfrm>
            <a:off x="457200" y="2063554"/>
            <a:ext cx="8229600" cy="4386263"/>
          </a:xfrm>
        </p:spPr>
        <p:txBody>
          <a:bodyPr/>
          <a:lstStyle/>
          <a:p>
            <a:pPr eaLnBrk="1" hangingPunct="1"/>
            <a:r>
              <a:rPr lang="en-US" dirty="0">
                <a:latin typeface="Calibri" charset="0"/>
                <a:ea typeface="ＭＳ Ｐゴシック" charset="0"/>
                <a:cs typeface="ＭＳ Ｐゴシック" charset="0"/>
              </a:rPr>
              <a:t>ACGME proposal for Program Experimentation &amp; Innovation Project</a:t>
            </a:r>
          </a:p>
          <a:p>
            <a:pPr eaLnBrk="1" hangingPunct="1"/>
            <a:r>
              <a:rPr lang="en-US" dirty="0">
                <a:latin typeface="Calibri" charset="0"/>
                <a:ea typeface="ＭＳ Ｐゴシック" charset="0"/>
                <a:cs typeface="ＭＳ Ｐゴシック" charset="0"/>
              </a:rPr>
              <a:t>LCME proposal for Program Variation</a:t>
            </a:r>
          </a:p>
          <a:p>
            <a:pPr eaLnBrk="1" hangingPunct="1"/>
            <a:r>
              <a:rPr lang="en-US" dirty="0">
                <a:latin typeface="Calibri" charset="0"/>
                <a:ea typeface="ＭＳ Ｐゴシック" charset="0"/>
                <a:cs typeface="ＭＳ Ｐゴシック" charset="0"/>
              </a:rPr>
              <a:t>February 2010: LCME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voted to receive the report and requested additional information about the process and outcomes of this accelerated educational track after implementation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with a status report by August 15, 2013.</a:t>
            </a:r>
          </a:p>
          <a:p>
            <a:pPr eaLnBrk="1" hangingPunct="1"/>
            <a:endParaRPr lang="en-US" dirty="0">
              <a:latin typeface="Calibri" charset="0"/>
              <a:ea typeface="ＭＳ Ｐゴシック" charset="0"/>
              <a:cs typeface="ＭＳ Ｐゴシック" charset="0"/>
            </a:endParaRPr>
          </a:p>
        </p:txBody>
      </p:sp>
      <p:pic>
        <p:nvPicPr>
          <p:cNvPr id="7" name="Picture 6" descr="denied.png"/>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373430">
            <a:off x="5385494" y="1190624"/>
            <a:ext cx="1919287"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pprovedCMS1.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113653">
            <a:off x="5672241" y="3695891"/>
            <a:ext cx="2219325"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30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Spectrum.thmx</Template>
  <TotalTime>7101</TotalTime>
  <Words>1415</Words>
  <Application>Microsoft Macintosh PowerPoint</Application>
  <PresentationFormat>On-screen Show (4:3)</PresentationFormat>
  <Paragraphs>121</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Spectrum</vt:lpstr>
      <vt:lpstr>Family Medicine Accelerated Track:  Experiences in Implementing  a 3-Year Medical Degree</vt:lpstr>
      <vt:lpstr>What is the  Family Medicine Accelerated Track?</vt:lpstr>
      <vt:lpstr>How F-MAT Works</vt:lpstr>
      <vt:lpstr>American College of Physicians, 2008</vt:lpstr>
      <vt:lpstr>Kaiser Family Foundation, 2011</vt:lpstr>
      <vt:lpstr>Robert Graham Center, 2011</vt:lpstr>
      <vt:lpstr>Why Family Medicine in F-MAT?</vt:lpstr>
      <vt:lpstr>How F-MAT  Addresses the Problems</vt:lpstr>
      <vt:lpstr>Program Approval</vt:lpstr>
      <vt:lpstr>F-MAT Program at TTUHSC Key Details</vt:lpstr>
      <vt:lpstr>F-MAT Curriculum</vt:lpstr>
      <vt:lpstr>F-MAT Student Selection</vt:lpstr>
      <vt:lpstr>F-MAT Recruitment 2011-2012 During SOM Admissions Process</vt:lpstr>
      <vt:lpstr>F-MAT Student Perspective</vt:lpstr>
      <vt:lpstr>F-MAT Students Surveying  F-MAT Students</vt:lpstr>
      <vt:lpstr>F-MAT Students Surveying  F-MAT Students</vt:lpstr>
      <vt:lpstr>Has F-MAT Changed your perceptions of Family Medicine?</vt:lpstr>
      <vt:lpstr>How are you feeling right now as you are trying to complete the FM clerkship &amp; neuro?</vt:lpstr>
      <vt:lpstr>What advice would you give current MS1s who might be contemplating doing F-MAT?</vt:lpstr>
      <vt:lpstr>PowerPoint Presentation</vt:lpstr>
      <vt:lpstr>F-MAT Risks &amp; Barriers</vt:lpstr>
      <vt:lpstr>What We’ve Learned</vt:lpstr>
      <vt:lpstr>What’s Next?</vt:lpstr>
      <vt:lpstr>F-MAT Media Attention</vt:lpstr>
      <vt:lpstr>Council on Graduate Medical Education (COGME), 2010</vt:lpstr>
      <vt:lpstr>PowerPoint Presentation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F-MAT Orientation Agenda: Class of 2014</dc:title>
  <dc:creator>Betsy Jones</dc:creator>
  <cp:lastModifiedBy>Ron Cook</cp:lastModifiedBy>
  <cp:revision>106</cp:revision>
  <cp:lastPrinted>2011-10-20T16:57:45Z</cp:lastPrinted>
  <dcterms:created xsi:type="dcterms:W3CDTF">2011-10-17T15:23:02Z</dcterms:created>
  <dcterms:modified xsi:type="dcterms:W3CDTF">2012-03-12T21:58:57Z</dcterms:modified>
</cp:coreProperties>
</file>