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716" r:id="rId2"/>
    <p:sldMasterId id="2147483720" r:id="rId3"/>
    <p:sldMasterId id="2147483729" r:id="rId4"/>
  </p:sldMasterIdLst>
  <p:notesMasterIdLst>
    <p:notesMasterId r:id="rId12"/>
  </p:notesMasterIdLst>
  <p:sldIdLst>
    <p:sldId id="2047" r:id="rId5"/>
    <p:sldId id="2030" r:id="rId6"/>
    <p:sldId id="2041" r:id="rId7"/>
    <p:sldId id="2043" r:id="rId8"/>
    <p:sldId id="2044" r:id="rId9"/>
    <p:sldId id="2045" r:id="rId10"/>
    <p:sldId id="2046" r:id="rId1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DBD"/>
    <a:srgbClr val="0190B0"/>
    <a:srgbClr val="1F497D"/>
    <a:srgbClr val="0065A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59430" autoAdjust="0"/>
  </p:normalViewPr>
  <p:slideViewPr>
    <p:cSldViewPr snapToGrid="0">
      <p:cViewPr varScale="1">
        <p:scale>
          <a:sx n="52" d="100"/>
          <a:sy n="52" d="100"/>
        </p:scale>
        <p:origin x="23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4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1\hbsb01\DATA\Health%20Branch%20Shared\HPBB%20Communications\Speaking%20Engagements\2019-02-27%20Health%20Senate%20Hearing\Copy%20of%20Population%20Health%20Data%20Repull%202.21.2019%20v1.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1\hbsb01\DATA\Health%20Branch%20Shared\HPBB%20Communications\Speaking%20Engagements\2019-02-27%20Health%20Senate%20Hearing\Copy%20of%20Population%20Health%20Data%20Repull%202.21.2019%20v1.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'Chronic Conditions'!$B$2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'Chronic Conditions'!$A$3:$A$7</c:f>
              <c:strCache>
                <c:ptCount val="5"/>
                <c:pt idx="0">
                  <c:v>Asthma</c:v>
                </c:pt>
                <c:pt idx="1">
                  <c:v>Coronary Artery Disease</c:v>
                </c:pt>
                <c:pt idx="2">
                  <c:v>Depression</c:v>
                </c:pt>
                <c:pt idx="3">
                  <c:v>Diabetes</c:v>
                </c:pt>
                <c:pt idx="4">
                  <c:v>Hypertension</c:v>
                </c:pt>
              </c:strCache>
            </c:strRef>
          </c:cat>
          <c:val>
            <c:numRef>
              <c:f>'Chronic Conditions'!$B$3:$B$7</c:f>
              <c:numCache>
                <c:formatCode>0.0%</c:formatCode>
                <c:ptCount val="5"/>
                <c:pt idx="0">
                  <c:v>3.8800000000000001E-2</c:v>
                </c:pt>
                <c:pt idx="1">
                  <c:v>8.8000000000000005E-3</c:v>
                </c:pt>
                <c:pt idx="2">
                  <c:v>4.4400000000000002E-2</c:v>
                </c:pt>
                <c:pt idx="3">
                  <c:v>6.2399999999999997E-2</c:v>
                </c:pt>
                <c:pt idx="4">
                  <c:v>7.1400000000000005E-2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B-40FD-8A57-DD7E4379EA7D}"/>
            </c:ext>
          </c:extLst>
        </c:ser>
        <c:ser>
          <c:idx val="1"/>
          <c:order val="1"/>
          <c:tx>
            <c:strRef>
              <c:f>'Chronic Conditions'!$C$2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'Chronic Conditions'!$A$3:$A$7</c:f>
              <c:strCache>
                <c:ptCount val="5"/>
                <c:pt idx="0">
                  <c:v>Asthma</c:v>
                </c:pt>
                <c:pt idx="1">
                  <c:v>Coronary Artery Disease</c:v>
                </c:pt>
                <c:pt idx="2">
                  <c:v>Depression</c:v>
                </c:pt>
                <c:pt idx="3">
                  <c:v>Diabetes</c:v>
                </c:pt>
                <c:pt idx="4">
                  <c:v>Hypertension</c:v>
                </c:pt>
              </c:strCache>
            </c:strRef>
          </c:cat>
          <c:val>
            <c:numRef>
              <c:f>'Chronic Conditions'!$C$3:$C$7</c:f>
              <c:numCache>
                <c:formatCode>0.0%</c:formatCode>
                <c:ptCount val="5"/>
                <c:pt idx="0">
                  <c:v>3.4099999999999998E-2</c:v>
                </c:pt>
                <c:pt idx="1">
                  <c:v>8.0999999999999996E-3</c:v>
                </c:pt>
                <c:pt idx="2">
                  <c:v>4.53E-2</c:v>
                </c:pt>
                <c:pt idx="3">
                  <c:v>5.9799999999999999E-2</c:v>
                </c:pt>
                <c:pt idx="4">
                  <c:v>6.6199999999999995E-2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B-40FD-8A57-DD7E4379EA7D}"/>
            </c:ext>
          </c:extLst>
        </c:ser>
        <c:ser>
          <c:idx val="2"/>
          <c:order val="2"/>
          <c:tx>
            <c:strRef>
              <c:f>'Chronic Conditions'!$D$2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'Chronic Conditions'!$A$3:$A$7</c:f>
              <c:strCache>
                <c:ptCount val="5"/>
                <c:pt idx="0">
                  <c:v>Asthma</c:v>
                </c:pt>
                <c:pt idx="1">
                  <c:v>Coronary Artery Disease</c:v>
                </c:pt>
                <c:pt idx="2">
                  <c:v>Depression</c:v>
                </c:pt>
                <c:pt idx="3">
                  <c:v>Diabetes</c:v>
                </c:pt>
                <c:pt idx="4">
                  <c:v>Hypertension</c:v>
                </c:pt>
              </c:strCache>
            </c:strRef>
          </c:cat>
          <c:val>
            <c:numRef>
              <c:f>'Chronic Conditions'!$D$3:$D$7</c:f>
              <c:numCache>
                <c:formatCode>0.0%</c:formatCode>
                <c:ptCount val="5"/>
                <c:pt idx="0">
                  <c:v>3.4299999999999997E-2</c:v>
                </c:pt>
                <c:pt idx="1">
                  <c:v>7.7999999999999996E-3</c:v>
                </c:pt>
                <c:pt idx="2">
                  <c:v>4.3700000000000003E-2</c:v>
                </c:pt>
                <c:pt idx="3">
                  <c:v>5.5399999999999998E-2</c:v>
                </c:pt>
                <c:pt idx="4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5B-40FD-8A57-DD7E4379EA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6901448"/>
        <c:axId val="496901776"/>
      </c:barChart>
      <c:catAx>
        <c:axId val="49690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901776"/>
        <c:crosses val="autoZero"/>
        <c:auto val="1"/>
        <c:lblAlgn val="ctr"/>
        <c:lblOffset val="100"/>
        <c:noMultiLvlLbl val="0"/>
      </c:catAx>
      <c:valAx>
        <c:axId val="496901776"/>
        <c:scaling>
          <c:orientation val="minMax"/>
          <c:max val="0.14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901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003286193773084"/>
          <c:y val="0.92337004761682084"/>
          <c:w val="0.31215997312920879"/>
          <c:h val="5.99007267553227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'Chronic Conditions'!$B$10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'Chronic Conditions'!$A$11:$A$15</c:f>
              <c:strCache>
                <c:ptCount val="5"/>
                <c:pt idx="0">
                  <c:v>Asthma</c:v>
                </c:pt>
                <c:pt idx="1">
                  <c:v>Coronary Artery Disease</c:v>
                </c:pt>
                <c:pt idx="2">
                  <c:v>Depression</c:v>
                </c:pt>
                <c:pt idx="3">
                  <c:v>Diabetes</c:v>
                </c:pt>
                <c:pt idx="4">
                  <c:v>Hypertension</c:v>
                </c:pt>
              </c:strCache>
            </c:strRef>
          </c:cat>
          <c:val>
            <c:numRef>
              <c:f>'Chronic Conditions'!$B$11:$B$15</c:f>
              <c:numCache>
                <c:formatCode>0.0%</c:formatCode>
                <c:ptCount val="5"/>
                <c:pt idx="0">
                  <c:v>3.8100000000000002E-2</c:v>
                </c:pt>
                <c:pt idx="1">
                  <c:v>2.06E-2</c:v>
                </c:pt>
                <c:pt idx="2">
                  <c:v>6.0400000000000002E-2</c:v>
                </c:pt>
                <c:pt idx="3">
                  <c:v>8.2299999999999998E-2</c:v>
                </c:pt>
                <c:pt idx="4">
                  <c:v>0.1323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41-4E5C-A5C3-ACB2ABFEC4A6}"/>
            </c:ext>
          </c:extLst>
        </c:ser>
        <c:ser>
          <c:idx val="1"/>
          <c:order val="1"/>
          <c:tx>
            <c:strRef>
              <c:f>'Chronic Conditions'!$C$10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'Chronic Conditions'!$A$11:$A$15</c:f>
              <c:strCache>
                <c:ptCount val="5"/>
                <c:pt idx="0">
                  <c:v>Asthma</c:v>
                </c:pt>
                <c:pt idx="1">
                  <c:v>Coronary Artery Disease</c:v>
                </c:pt>
                <c:pt idx="2">
                  <c:v>Depression</c:v>
                </c:pt>
                <c:pt idx="3">
                  <c:v>Diabetes</c:v>
                </c:pt>
                <c:pt idx="4">
                  <c:v>Hypertension</c:v>
                </c:pt>
              </c:strCache>
            </c:strRef>
          </c:cat>
          <c:val>
            <c:numRef>
              <c:f>'Chronic Conditions'!$C$11:$C$15</c:f>
              <c:numCache>
                <c:formatCode>0.0%</c:formatCode>
                <c:ptCount val="5"/>
                <c:pt idx="0">
                  <c:v>3.1800000000000002E-2</c:v>
                </c:pt>
                <c:pt idx="1">
                  <c:v>1.8499999999999999E-2</c:v>
                </c:pt>
                <c:pt idx="2">
                  <c:v>6.2100000000000002E-2</c:v>
                </c:pt>
                <c:pt idx="3">
                  <c:v>7.6200000000000004E-2</c:v>
                </c:pt>
                <c:pt idx="4">
                  <c:v>0.1119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41-4E5C-A5C3-ACB2ABFEC4A6}"/>
            </c:ext>
          </c:extLst>
        </c:ser>
        <c:ser>
          <c:idx val="2"/>
          <c:order val="2"/>
          <c:tx>
            <c:strRef>
              <c:f>'Chronic Conditions'!$D$10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'Chronic Conditions'!$A$11:$A$15</c:f>
              <c:strCache>
                <c:ptCount val="5"/>
                <c:pt idx="0">
                  <c:v>Asthma</c:v>
                </c:pt>
                <c:pt idx="1">
                  <c:v>Coronary Artery Disease</c:v>
                </c:pt>
                <c:pt idx="2">
                  <c:v>Depression</c:v>
                </c:pt>
                <c:pt idx="3">
                  <c:v>Diabetes</c:v>
                </c:pt>
                <c:pt idx="4">
                  <c:v>Hypertension</c:v>
                </c:pt>
              </c:strCache>
            </c:strRef>
          </c:cat>
          <c:val>
            <c:numRef>
              <c:f>'Chronic Conditions'!$D$11:$D$15</c:f>
              <c:numCache>
                <c:formatCode>0.0%</c:formatCode>
                <c:ptCount val="5"/>
                <c:pt idx="0">
                  <c:v>3.2899999999999999E-2</c:v>
                </c:pt>
                <c:pt idx="1">
                  <c:v>1.84E-2</c:v>
                </c:pt>
                <c:pt idx="2">
                  <c:v>6.1100000000000002E-2</c:v>
                </c:pt>
                <c:pt idx="3">
                  <c:v>6.9699999999999998E-2</c:v>
                </c:pt>
                <c:pt idx="4">
                  <c:v>0.10929999999999999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41-4E5C-A5C3-ACB2ABFEC4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1496440"/>
        <c:axId val="331497424"/>
      </c:barChart>
      <c:catAx>
        <c:axId val="33149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497424"/>
        <c:crosses val="autoZero"/>
        <c:auto val="1"/>
        <c:lblAlgn val="ctr"/>
        <c:lblOffset val="100"/>
        <c:noMultiLvlLbl val="0"/>
      </c:catAx>
      <c:valAx>
        <c:axId val="33149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496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24713064023074"/>
          <c:y val="0.91434123327891748"/>
          <c:w val="0.33569518871835924"/>
          <c:h val="6.6958444054622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HEDIS!$B$2</c:f>
              <c:strCache>
                <c:ptCount val="1"/>
                <c:pt idx="0">
                  <c:v>2015 CalPERS HMO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HEDIS!$A$3:$A$7</c:f>
              <c:strCache>
                <c:ptCount val="5"/>
                <c:pt idx="0">
                  <c:v>Appropriate Treatment for Children with Upper Respiratory Infection (URI)</c:v>
                </c:pt>
                <c:pt idx="1">
                  <c:v>Breast Cancer Screening (BCS)</c:v>
                </c:pt>
                <c:pt idx="2">
                  <c:v>Diabetes – Hemoglobin A1c Testing (CDC)</c:v>
                </c:pt>
                <c:pt idx="3">
                  <c:v>Persistence of Beta-Blocker Treatment After a Heart Attack (PBH)</c:v>
                </c:pt>
                <c:pt idx="4">
                  <c:v>Use of Imaging Studies for Low Back Pain (LBP)</c:v>
                </c:pt>
              </c:strCache>
            </c:strRef>
          </c:cat>
          <c:val>
            <c:numRef>
              <c:f>HEDIS!$B$3:$B$7</c:f>
              <c:numCache>
                <c:formatCode>0%</c:formatCode>
                <c:ptCount val="5"/>
                <c:pt idx="0">
                  <c:v>0.94</c:v>
                </c:pt>
                <c:pt idx="1">
                  <c:v>0.81</c:v>
                </c:pt>
                <c:pt idx="2">
                  <c:v>0.89</c:v>
                </c:pt>
                <c:pt idx="3">
                  <c:v>0.88</c:v>
                </c:pt>
                <c:pt idx="4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53-4B82-8F4F-030AF0E39F57}"/>
            </c:ext>
          </c:extLst>
        </c:ser>
        <c:ser>
          <c:idx val="1"/>
          <c:order val="1"/>
          <c:tx>
            <c:strRef>
              <c:f>HEDIS!$C$2</c:f>
              <c:strCache>
                <c:ptCount val="1"/>
                <c:pt idx="0">
                  <c:v>2015 HEDIS Benchmark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HEDIS!$A$3:$A$7</c:f>
              <c:strCache>
                <c:ptCount val="5"/>
                <c:pt idx="0">
                  <c:v>Appropriate Treatment for Children with Upper Respiratory Infection (URI)</c:v>
                </c:pt>
                <c:pt idx="1">
                  <c:v>Breast Cancer Screening (BCS)</c:v>
                </c:pt>
                <c:pt idx="2">
                  <c:v>Diabetes – Hemoglobin A1c Testing (CDC)</c:v>
                </c:pt>
                <c:pt idx="3">
                  <c:v>Persistence of Beta-Blocker Treatment After a Heart Attack (PBH)</c:v>
                </c:pt>
                <c:pt idx="4">
                  <c:v>Use of Imaging Studies for Low Back Pain (LBP)</c:v>
                </c:pt>
              </c:strCache>
            </c:strRef>
          </c:cat>
          <c:val>
            <c:numRef>
              <c:f>HEDIS!$C$3:$C$7</c:f>
              <c:numCache>
                <c:formatCode>0%</c:formatCode>
                <c:ptCount val="5"/>
                <c:pt idx="0">
                  <c:v>0.88300000000000001</c:v>
                </c:pt>
                <c:pt idx="1">
                  <c:v>0.73199999999999998</c:v>
                </c:pt>
                <c:pt idx="2">
                  <c:v>0.90100000000000002</c:v>
                </c:pt>
                <c:pt idx="3">
                  <c:v>0.84799999999999998</c:v>
                </c:pt>
                <c:pt idx="4">
                  <c:v>0.754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53-4B82-8F4F-030AF0E39F57}"/>
            </c:ext>
          </c:extLst>
        </c:ser>
        <c:ser>
          <c:idx val="2"/>
          <c:order val="2"/>
          <c:tx>
            <c:strRef>
              <c:f>HEDIS!$D$2</c:f>
              <c:strCache>
                <c:ptCount val="1"/>
                <c:pt idx="0">
                  <c:v>2016 CalPERS HMO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HEDIS!$A$3:$A$7</c:f>
              <c:strCache>
                <c:ptCount val="5"/>
                <c:pt idx="0">
                  <c:v>Appropriate Treatment for Children with Upper Respiratory Infection (URI)</c:v>
                </c:pt>
                <c:pt idx="1">
                  <c:v>Breast Cancer Screening (BCS)</c:v>
                </c:pt>
                <c:pt idx="2">
                  <c:v>Diabetes – Hemoglobin A1c Testing (CDC)</c:v>
                </c:pt>
                <c:pt idx="3">
                  <c:v>Persistence of Beta-Blocker Treatment After a Heart Attack (PBH)</c:v>
                </c:pt>
                <c:pt idx="4">
                  <c:v>Use of Imaging Studies for Low Back Pain (LBP)</c:v>
                </c:pt>
              </c:strCache>
            </c:strRef>
          </c:cat>
          <c:val>
            <c:numRef>
              <c:f>HEDIS!$D$3:$D$7</c:f>
              <c:numCache>
                <c:formatCode>0%</c:formatCode>
                <c:ptCount val="5"/>
                <c:pt idx="0">
                  <c:v>0.94</c:v>
                </c:pt>
                <c:pt idx="1">
                  <c:v>0.81</c:v>
                </c:pt>
                <c:pt idx="2">
                  <c:v>0.89</c:v>
                </c:pt>
                <c:pt idx="3">
                  <c:v>0.86</c:v>
                </c:pt>
                <c:pt idx="4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53-4B82-8F4F-030AF0E39F57}"/>
            </c:ext>
          </c:extLst>
        </c:ser>
        <c:ser>
          <c:idx val="3"/>
          <c:order val="3"/>
          <c:tx>
            <c:strRef>
              <c:f>HEDIS!$E$2</c:f>
              <c:strCache>
                <c:ptCount val="1"/>
                <c:pt idx="0">
                  <c:v>2016 HEDIS Benchmark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HEDIS!$A$3:$A$7</c:f>
              <c:strCache>
                <c:ptCount val="5"/>
                <c:pt idx="0">
                  <c:v>Appropriate Treatment for Children with Upper Respiratory Infection (URI)</c:v>
                </c:pt>
                <c:pt idx="1">
                  <c:v>Breast Cancer Screening (BCS)</c:v>
                </c:pt>
                <c:pt idx="2">
                  <c:v>Diabetes – Hemoglobin A1c Testing (CDC)</c:v>
                </c:pt>
                <c:pt idx="3">
                  <c:v>Persistence of Beta-Blocker Treatment After a Heart Attack (PBH)</c:v>
                </c:pt>
                <c:pt idx="4">
                  <c:v>Use of Imaging Studies for Low Back Pain (LBP)</c:v>
                </c:pt>
              </c:strCache>
            </c:strRef>
          </c:cat>
          <c:val>
            <c:numRef>
              <c:f>HEDIS!$E$3:$E$7</c:f>
              <c:numCache>
                <c:formatCode>0%</c:formatCode>
                <c:ptCount val="5"/>
                <c:pt idx="0">
                  <c:v>0.88400000000000001</c:v>
                </c:pt>
                <c:pt idx="1">
                  <c:v>0.72699999999999998</c:v>
                </c:pt>
                <c:pt idx="2">
                  <c:v>0.90600000000000003</c:v>
                </c:pt>
                <c:pt idx="3">
                  <c:v>0.84400000000000008</c:v>
                </c:pt>
                <c:pt idx="4">
                  <c:v>0.73799999999999999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53-4B82-8F4F-030AF0E39F57}"/>
            </c:ext>
          </c:extLst>
        </c:ser>
        <c:ser>
          <c:idx val="4"/>
          <c:order val="4"/>
          <c:tx>
            <c:strRef>
              <c:f>HEDIS!$F$2</c:f>
              <c:strCache>
                <c:ptCount val="1"/>
                <c:pt idx="0">
                  <c:v>2017 CalPERS HMO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HEDIS!$A$3:$A$7</c:f>
              <c:strCache>
                <c:ptCount val="5"/>
                <c:pt idx="0">
                  <c:v>Appropriate Treatment for Children with Upper Respiratory Infection (URI)</c:v>
                </c:pt>
                <c:pt idx="1">
                  <c:v>Breast Cancer Screening (BCS)</c:v>
                </c:pt>
                <c:pt idx="2">
                  <c:v>Diabetes – Hemoglobin A1c Testing (CDC)</c:v>
                </c:pt>
                <c:pt idx="3">
                  <c:v>Persistence of Beta-Blocker Treatment After a Heart Attack (PBH)</c:v>
                </c:pt>
                <c:pt idx="4">
                  <c:v>Use of Imaging Studies for Low Back Pain (LBP)</c:v>
                </c:pt>
              </c:strCache>
            </c:strRef>
          </c:cat>
          <c:val>
            <c:numRef>
              <c:f>HEDIS!$F$3:$F$7</c:f>
              <c:numCache>
                <c:formatCode>0%</c:formatCode>
                <c:ptCount val="5"/>
                <c:pt idx="0">
                  <c:v>0.95</c:v>
                </c:pt>
                <c:pt idx="1">
                  <c:v>0.81</c:v>
                </c:pt>
                <c:pt idx="2">
                  <c:v>0.89</c:v>
                </c:pt>
                <c:pt idx="3">
                  <c:v>0.86</c:v>
                </c:pt>
                <c:pt idx="4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53-4B82-8F4F-030AF0E39F57}"/>
            </c:ext>
          </c:extLst>
        </c:ser>
        <c:ser>
          <c:idx val="5"/>
          <c:order val="5"/>
          <c:tx>
            <c:strRef>
              <c:f>HEDIS!$G$2</c:f>
              <c:strCache>
                <c:ptCount val="1"/>
                <c:pt idx="0">
                  <c:v>2017 HEDIS Benchmark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HEDIS!$A$3:$A$7</c:f>
              <c:strCache>
                <c:ptCount val="5"/>
                <c:pt idx="0">
                  <c:v>Appropriate Treatment for Children with Upper Respiratory Infection (URI)</c:v>
                </c:pt>
                <c:pt idx="1">
                  <c:v>Breast Cancer Screening (BCS)</c:v>
                </c:pt>
                <c:pt idx="2">
                  <c:v>Diabetes – Hemoglobin A1c Testing (CDC)</c:v>
                </c:pt>
                <c:pt idx="3">
                  <c:v>Persistence of Beta-Blocker Treatment After a Heart Attack (PBH)</c:v>
                </c:pt>
                <c:pt idx="4">
                  <c:v>Use of Imaging Studies for Low Back Pain (LBP)</c:v>
                </c:pt>
              </c:strCache>
            </c:strRef>
          </c:cat>
          <c:val>
            <c:numRef>
              <c:f>HEDIS!$G$3:$G$7</c:f>
              <c:numCache>
                <c:formatCode>0%</c:formatCode>
                <c:ptCount val="5"/>
                <c:pt idx="0">
                  <c:v>0.88800000000000001</c:v>
                </c:pt>
                <c:pt idx="1">
                  <c:v>0.72699999999999998</c:v>
                </c:pt>
                <c:pt idx="2">
                  <c:v>0.91200000000000003</c:v>
                </c:pt>
                <c:pt idx="3">
                  <c:v>0.85400000000000009</c:v>
                </c:pt>
                <c:pt idx="4">
                  <c:v>0.7609999999999999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53-4B82-8F4F-030AF0E39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2762856"/>
        <c:axId val="422770400"/>
      </c:barChart>
      <c:catAx>
        <c:axId val="42276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770400"/>
        <c:crosses val="autoZero"/>
        <c:auto val="1"/>
        <c:lblAlgn val="ctr"/>
        <c:lblOffset val="100"/>
        <c:noMultiLvlLbl val="0"/>
      </c:catAx>
      <c:valAx>
        <c:axId val="42277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76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59572892501182"/>
          <c:y val="0.88106880688388645"/>
          <c:w val="0.79163980006663193"/>
          <c:h val="0.105570265434291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HEDIS!$B$10</c:f>
              <c:strCache>
                <c:ptCount val="1"/>
                <c:pt idx="0">
                  <c:v>2015 CalPERS PPO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HEDIS!$A$11:$A$15</c:f>
              <c:strCache>
                <c:ptCount val="5"/>
                <c:pt idx="0">
                  <c:v>Appropriate Treatment for Children with Upper Respiratory Infection (URI)</c:v>
                </c:pt>
                <c:pt idx="1">
                  <c:v>Breast Cancer Screening (BCS)</c:v>
                </c:pt>
                <c:pt idx="2">
                  <c:v>Diabetes – Hemoglobin A1c Testing (CDC)</c:v>
                </c:pt>
                <c:pt idx="3">
                  <c:v>Persistence of Beta-Blocker Treatment After a Heart Attack (PBH)</c:v>
                </c:pt>
                <c:pt idx="4">
                  <c:v>Use of Imaging Studies for Low Back Pain (LBP)</c:v>
                </c:pt>
              </c:strCache>
            </c:strRef>
          </c:cat>
          <c:val>
            <c:numRef>
              <c:f>HEDIS!$B$11:$B$15</c:f>
              <c:numCache>
                <c:formatCode>0%</c:formatCode>
                <c:ptCount val="5"/>
                <c:pt idx="0">
                  <c:v>0.89</c:v>
                </c:pt>
                <c:pt idx="1">
                  <c:v>0.69</c:v>
                </c:pt>
                <c:pt idx="2">
                  <c:v>0.85</c:v>
                </c:pt>
                <c:pt idx="3">
                  <c:v>0.89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C-4CDE-B193-A511E1D7E0FB}"/>
            </c:ext>
          </c:extLst>
        </c:ser>
        <c:ser>
          <c:idx val="1"/>
          <c:order val="1"/>
          <c:tx>
            <c:strRef>
              <c:f>HEDIS!$C$10</c:f>
              <c:strCache>
                <c:ptCount val="1"/>
                <c:pt idx="0">
                  <c:v>2015 HEDIS Benchmark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HEDIS!$A$11:$A$15</c:f>
              <c:strCache>
                <c:ptCount val="5"/>
                <c:pt idx="0">
                  <c:v>Appropriate Treatment for Children with Upper Respiratory Infection (URI)</c:v>
                </c:pt>
                <c:pt idx="1">
                  <c:v>Breast Cancer Screening (BCS)</c:v>
                </c:pt>
                <c:pt idx="2">
                  <c:v>Diabetes – Hemoglobin A1c Testing (CDC)</c:v>
                </c:pt>
                <c:pt idx="3">
                  <c:v>Persistence of Beta-Blocker Treatment After a Heart Attack (PBH)</c:v>
                </c:pt>
                <c:pt idx="4">
                  <c:v>Use of Imaging Studies for Low Back Pain (LBP)</c:v>
                </c:pt>
              </c:strCache>
            </c:strRef>
          </c:cat>
          <c:val>
            <c:numRef>
              <c:f>HEDIS!$C$11:$C$15</c:f>
              <c:numCache>
                <c:formatCode>0%</c:formatCode>
                <c:ptCount val="5"/>
                <c:pt idx="0">
                  <c:v>0.86699999999999999</c:v>
                </c:pt>
                <c:pt idx="1">
                  <c:v>0.69599999999999995</c:v>
                </c:pt>
                <c:pt idx="2">
                  <c:v>0.88800000000000001</c:v>
                </c:pt>
                <c:pt idx="3">
                  <c:v>0.82</c:v>
                </c:pt>
                <c:pt idx="4">
                  <c:v>0.74900000000000011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BC-4CDE-B193-A511E1D7E0FB}"/>
            </c:ext>
          </c:extLst>
        </c:ser>
        <c:ser>
          <c:idx val="2"/>
          <c:order val="2"/>
          <c:tx>
            <c:strRef>
              <c:f>HEDIS!$D$10</c:f>
              <c:strCache>
                <c:ptCount val="1"/>
                <c:pt idx="0">
                  <c:v>2016 CalPERS PPO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HEDIS!$A$11:$A$15</c:f>
              <c:strCache>
                <c:ptCount val="5"/>
                <c:pt idx="0">
                  <c:v>Appropriate Treatment for Children with Upper Respiratory Infection (URI)</c:v>
                </c:pt>
                <c:pt idx="1">
                  <c:v>Breast Cancer Screening (BCS)</c:v>
                </c:pt>
                <c:pt idx="2">
                  <c:v>Diabetes – Hemoglobin A1c Testing (CDC)</c:v>
                </c:pt>
                <c:pt idx="3">
                  <c:v>Persistence of Beta-Blocker Treatment After a Heart Attack (PBH)</c:v>
                </c:pt>
                <c:pt idx="4">
                  <c:v>Use of Imaging Studies for Low Back Pain (LBP)</c:v>
                </c:pt>
              </c:strCache>
            </c:strRef>
          </c:cat>
          <c:val>
            <c:numRef>
              <c:f>HEDIS!$D$11:$D$15</c:f>
              <c:numCache>
                <c:formatCode>0%</c:formatCode>
                <c:ptCount val="5"/>
                <c:pt idx="0">
                  <c:v>0.88</c:v>
                </c:pt>
                <c:pt idx="1">
                  <c:v>0.69</c:v>
                </c:pt>
                <c:pt idx="2">
                  <c:v>0.85</c:v>
                </c:pt>
                <c:pt idx="3">
                  <c:v>0.87</c:v>
                </c:pt>
                <c:pt idx="4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BC-4CDE-B193-A511E1D7E0FB}"/>
            </c:ext>
          </c:extLst>
        </c:ser>
        <c:ser>
          <c:idx val="3"/>
          <c:order val="3"/>
          <c:tx>
            <c:strRef>
              <c:f>HEDIS!$E$10</c:f>
              <c:strCache>
                <c:ptCount val="1"/>
                <c:pt idx="0">
                  <c:v>2016 HEDIS Benchmark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HEDIS!$A$11:$A$15</c:f>
              <c:strCache>
                <c:ptCount val="5"/>
                <c:pt idx="0">
                  <c:v>Appropriate Treatment for Children with Upper Respiratory Infection (URI)</c:v>
                </c:pt>
                <c:pt idx="1">
                  <c:v>Breast Cancer Screening (BCS)</c:v>
                </c:pt>
                <c:pt idx="2">
                  <c:v>Diabetes – Hemoglobin A1c Testing (CDC)</c:v>
                </c:pt>
                <c:pt idx="3">
                  <c:v>Persistence of Beta-Blocker Treatment After a Heart Attack (PBH)</c:v>
                </c:pt>
                <c:pt idx="4">
                  <c:v>Use of Imaging Studies for Low Back Pain (LBP)</c:v>
                </c:pt>
              </c:strCache>
            </c:strRef>
          </c:cat>
          <c:val>
            <c:numRef>
              <c:f>HEDIS!$E$11:$E$15</c:f>
              <c:numCache>
                <c:formatCode>0%</c:formatCode>
                <c:ptCount val="5"/>
                <c:pt idx="0">
                  <c:v>0.87</c:v>
                </c:pt>
                <c:pt idx="1">
                  <c:v>0.70199999999999996</c:v>
                </c:pt>
                <c:pt idx="2">
                  <c:v>0.89300000000000002</c:v>
                </c:pt>
                <c:pt idx="3">
                  <c:v>0.83799999999999997</c:v>
                </c:pt>
                <c:pt idx="4">
                  <c:v>0.74299999999999999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BC-4CDE-B193-A511E1D7E0FB}"/>
            </c:ext>
          </c:extLst>
        </c:ser>
        <c:ser>
          <c:idx val="4"/>
          <c:order val="4"/>
          <c:tx>
            <c:strRef>
              <c:f>HEDIS!$F$10</c:f>
              <c:strCache>
                <c:ptCount val="1"/>
                <c:pt idx="0">
                  <c:v>2017 CalPERS PPO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HEDIS!$A$11:$A$15</c:f>
              <c:strCache>
                <c:ptCount val="5"/>
                <c:pt idx="0">
                  <c:v>Appropriate Treatment for Children with Upper Respiratory Infection (URI)</c:v>
                </c:pt>
                <c:pt idx="1">
                  <c:v>Breast Cancer Screening (BCS)</c:v>
                </c:pt>
                <c:pt idx="2">
                  <c:v>Diabetes – Hemoglobin A1c Testing (CDC)</c:v>
                </c:pt>
                <c:pt idx="3">
                  <c:v>Persistence of Beta-Blocker Treatment After a Heart Attack (PBH)</c:v>
                </c:pt>
                <c:pt idx="4">
                  <c:v>Use of Imaging Studies for Low Back Pain (LBP)</c:v>
                </c:pt>
              </c:strCache>
            </c:strRef>
          </c:cat>
          <c:val>
            <c:numRef>
              <c:f>HEDIS!$F$11:$F$15</c:f>
              <c:numCache>
                <c:formatCode>0%</c:formatCode>
                <c:ptCount val="5"/>
                <c:pt idx="0">
                  <c:v>0.89</c:v>
                </c:pt>
                <c:pt idx="1">
                  <c:v>0.69</c:v>
                </c:pt>
                <c:pt idx="2">
                  <c:v>0.85</c:v>
                </c:pt>
                <c:pt idx="3">
                  <c:v>0.88</c:v>
                </c:pt>
                <c:pt idx="4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BC-4CDE-B193-A511E1D7E0FB}"/>
            </c:ext>
          </c:extLst>
        </c:ser>
        <c:ser>
          <c:idx val="5"/>
          <c:order val="5"/>
          <c:tx>
            <c:strRef>
              <c:f>HEDIS!$G$10</c:f>
              <c:strCache>
                <c:ptCount val="1"/>
                <c:pt idx="0">
                  <c:v>2017 HEDIS Benchmark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HEDIS!$A$11:$A$15</c:f>
              <c:strCache>
                <c:ptCount val="5"/>
                <c:pt idx="0">
                  <c:v>Appropriate Treatment for Children with Upper Respiratory Infection (URI)</c:v>
                </c:pt>
                <c:pt idx="1">
                  <c:v>Breast Cancer Screening (BCS)</c:v>
                </c:pt>
                <c:pt idx="2">
                  <c:v>Diabetes – Hemoglobin A1c Testing (CDC)</c:v>
                </c:pt>
                <c:pt idx="3">
                  <c:v>Persistence of Beta-Blocker Treatment After a Heart Attack (PBH)</c:v>
                </c:pt>
                <c:pt idx="4">
                  <c:v>Use of Imaging Studies for Low Back Pain (LBP)</c:v>
                </c:pt>
              </c:strCache>
            </c:strRef>
          </c:cat>
          <c:val>
            <c:numRef>
              <c:f>HEDIS!$G$11:$G$15</c:f>
              <c:numCache>
                <c:formatCode>0%</c:formatCode>
                <c:ptCount val="5"/>
                <c:pt idx="0">
                  <c:v>0.878</c:v>
                </c:pt>
                <c:pt idx="1">
                  <c:v>0.70199999999999996</c:v>
                </c:pt>
                <c:pt idx="2">
                  <c:v>0.89800000000000002</c:v>
                </c:pt>
                <c:pt idx="3">
                  <c:v>0.84</c:v>
                </c:pt>
                <c:pt idx="4">
                  <c:v>0.75700000000000001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BC-4CDE-B193-A511E1D7E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6226792"/>
        <c:axId val="526222528"/>
      </c:barChart>
      <c:catAx>
        <c:axId val="52622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222528"/>
        <c:crosses val="autoZero"/>
        <c:auto val="1"/>
        <c:lblAlgn val="ctr"/>
        <c:lblOffset val="100"/>
        <c:noMultiLvlLbl val="0"/>
      </c:catAx>
      <c:valAx>
        <c:axId val="52622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22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654BE-9647-40A5-855D-537D2624A37B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7699680-D296-4C10-B410-FA43DB55B707}">
      <dgm:prSet phldrT="[Text]" custT="1"/>
      <dgm:spPr>
        <a:solidFill>
          <a:srgbClr val="0065A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dirty="0"/>
            <a:t>Provider Networks </a:t>
          </a:r>
          <a:endParaRPr lang="en-US" sz="2400" b="1" dirty="0"/>
        </a:p>
      </dgm:t>
    </dgm:pt>
    <dgm:pt modelId="{06C7DFEF-4E17-4633-B175-BB2EC850E1A5}" type="parTrans" cxnId="{6BAE67C5-F2E0-465A-A6E8-7657C2F8FD04}">
      <dgm:prSet/>
      <dgm:spPr/>
      <dgm:t>
        <a:bodyPr/>
        <a:lstStyle/>
        <a:p>
          <a:endParaRPr lang="en-US" sz="2400"/>
        </a:p>
      </dgm:t>
    </dgm:pt>
    <dgm:pt modelId="{1BFC63FC-0284-41F2-8485-01FA49738177}" type="sibTrans" cxnId="{6BAE67C5-F2E0-465A-A6E8-7657C2F8FD04}">
      <dgm:prSet/>
      <dgm:spPr/>
      <dgm:t>
        <a:bodyPr/>
        <a:lstStyle/>
        <a:p>
          <a:endParaRPr lang="en-US" sz="2400"/>
        </a:p>
      </dgm:t>
    </dgm:pt>
    <dgm:pt modelId="{EACE4A0C-A3BE-4A45-ACC2-48AC77681757}">
      <dgm:prSet phldrT="[Text]" custT="1"/>
      <dgm:spPr>
        <a:solidFill>
          <a:srgbClr val="0065A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dirty="0"/>
            <a:t>Medical Management Services</a:t>
          </a:r>
        </a:p>
      </dgm:t>
    </dgm:pt>
    <dgm:pt modelId="{0A81F049-1466-49A5-BC37-07EE55D432DE}" type="parTrans" cxnId="{F25577D0-5A0E-42E2-9066-8B0BD6A370B1}">
      <dgm:prSet/>
      <dgm:spPr/>
      <dgm:t>
        <a:bodyPr/>
        <a:lstStyle/>
        <a:p>
          <a:endParaRPr lang="en-US" sz="2400"/>
        </a:p>
      </dgm:t>
    </dgm:pt>
    <dgm:pt modelId="{F4D627D5-DF24-48A6-A27F-83297516D3F8}" type="sibTrans" cxnId="{F25577D0-5A0E-42E2-9066-8B0BD6A370B1}">
      <dgm:prSet/>
      <dgm:spPr/>
      <dgm:t>
        <a:bodyPr/>
        <a:lstStyle/>
        <a:p>
          <a:endParaRPr lang="en-US" sz="2400"/>
        </a:p>
      </dgm:t>
    </dgm:pt>
    <dgm:pt modelId="{D11FF7B5-FD9F-4D35-BF46-8B8448F8DBFC}">
      <dgm:prSet phldrT="[Text]" custT="1"/>
      <dgm:spPr>
        <a:solidFill>
          <a:srgbClr val="0065A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dirty="0"/>
            <a:t>Performance Measures</a:t>
          </a:r>
        </a:p>
      </dgm:t>
    </dgm:pt>
    <dgm:pt modelId="{577ADE6F-2A91-4204-B05E-F37F689080A1}" type="parTrans" cxnId="{BF80028D-5430-493E-B410-8EC2A9276CFD}">
      <dgm:prSet/>
      <dgm:spPr/>
      <dgm:t>
        <a:bodyPr/>
        <a:lstStyle/>
        <a:p>
          <a:endParaRPr lang="en-US" sz="2400"/>
        </a:p>
      </dgm:t>
    </dgm:pt>
    <dgm:pt modelId="{665703C4-C0C4-4068-ADA2-6342487C9655}" type="sibTrans" cxnId="{BF80028D-5430-493E-B410-8EC2A9276CFD}">
      <dgm:prSet/>
      <dgm:spPr/>
      <dgm:t>
        <a:bodyPr/>
        <a:lstStyle/>
        <a:p>
          <a:endParaRPr lang="en-US" sz="2400"/>
        </a:p>
      </dgm:t>
    </dgm:pt>
    <dgm:pt modelId="{7A9E527E-2C77-49B1-9216-073D3D69C7ED}">
      <dgm:prSet phldrT="[Text]" custT="1"/>
      <dgm:spPr>
        <a:solidFill>
          <a:srgbClr val="0065A1"/>
        </a:solidFill>
        <a:ln>
          <a:solidFill>
            <a:schemeClr val="bg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dirty="0"/>
            <a:t>Health and Disease Management</a:t>
          </a:r>
        </a:p>
      </dgm:t>
    </dgm:pt>
    <dgm:pt modelId="{E599AFAC-AAB5-4C29-9372-616A8EA5EE64}" type="parTrans" cxnId="{42855CDF-61A3-4463-B266-92266C712B1A}">
      <dgm:prSet/>
      <dgm:spPr/>
      <dgm:t>
        <a:bodyPr/>
        <a:lstStyle/>
        <a:p>
          <a:endParaRPr lang="en-US" sz="2400"/>
        </a:p>
      </dgm:t>
    </dgm:pt>
    <dgm:pt modelId="{E2151B96-EFA1-4D81-AD67-7622C918364D}" type="sibTrans" cxnId="{42855CDF-61A3-4463-B266-92266C712B1A}">
      <dgm:prSet/>
      <dgm:spPr/>
      <dgm:t>
        <a:bodyPr/>
        <a:lstStyle/>
        <a:p>
          <a:endParaRPr lang="en-US" sz="2400"/>
        </a:p>
      </dgm:t>
    </dgm:pt>
    <dgm:pt modelId="{9EF4507A-9322-4331-8D40-00520FB0E5D6}" type="pres">
      <dgm:prSet presAssocID="{2C3654BE-9647-40A5-855D-537D2624A3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E59DB4-A546-4EC0-BD31-58397B46CA65}" type="pres">
      <dgm:prSet presAssocID="{57699680-D296-4C10-B410-FA43DB55B707}" presName="parentLin" presStyleCnt="0"/>
      <dgm:spPr/>
    </dgm:pt>
    <dgm:pt modelId="{5EB031DF-CA81-4F38-AFCB-FE712551350D}" type="pres">
      <dgm:prSet presAssocID="{57699680-D296-4C10-B410-FA43DB55B70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A6CFC48-D932-4813-B1BB-6B344874B10B}" type="pres">
      <dgm:prSet presAssocID="{57699680-D296-4C10-B410-FA43DB55B707}" presName="parentText" presStyleLbl="node1" presStyleIdx="0" presStyleCnt="4" custScaleX="142857" custScaleY="2122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F2390-E4B8-4E4C-843A-D29095A71355}" type="pres">
      <dgm:prSet presAssocID="{57699680-D296-4C10-B410-FA43DB55B707}" presName="negativeSpace" presStyleCnt="0"/>
      <dgm:spPr/>
    </dgm:pt>
    <dgm:pt modelId="{FBCE4C3C-F961-4EE4-A37C-CFBC23B9E735}" type="pres">
      <dgm:prSet presAssocID="{57699680-D296-4C10-B410-FA43DB55B707}" presName="childText" presStyleLbl="conFgAcc1" presStyleIdx="0" presStyleCnt="4">
        <dgm:presLayoutVars>
          <dgm:bulletEnabled val="1"/>
        </dgm:presLayoutVars>
      </dgm:prSet>
      <dgm:spPr>
        <a:solidFill>
          <a:srgbClr val="D6EDBD"/>
        </a:solidFill>
        <a:ln>
          <a:solidFill>
            <a:schemeClr val="bg1"/>
          </a:solidFill>
        </a:ln>
      </dgm:spPr>
    </dgm:pt>
    <dgm:pt modelId="{9C02E2E1-1A99-4E90-8C9D-F7044A732B77}" type="pres">
      <dgm:prSet presAssocID="{1BFC63FC-0284-41F2-8485-01FA49738177}" presName="spaceBetweenRectangles" presStyleCnt="0"/>
      <dgm:spPr/>
    </dgm:pt>
    <dgm:pt modelId="{10A8F7F5-46E7-4B34-8DA2-2CCE0C85BA48}" type="pres">
      <dgm:prSet presAssocID="{EACE4A0C-A3BE-4A45-ACC2-48AC77681757}" presName="parentLin" presStyleCnt="0"/>
      <dgm:spPr/>
    </dgm:pt>
    <dgm:pt modelId="{BB31E8AF-03EC-4C9D-9A5F-2EF77A7EE2D2}" type="pres">
      <dgm:prSet presAssocID="{EACE4A0C-A3BE-4A45-ACC2-48AC7768175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98918A4-FCC8-493F-A5FD-90DBEC992831}" type="pres">
      <dgm:prSet presAssocID="{EACE4A0C-A3BE-4A45-ACC2-48AC77681757}" presName="parentText" presStyleLbl="node1" presStyleIdx="1" presStyleCnt="4" custScaleX="142857" custScaleY="2122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A3C24-D5FA-41B5-B3F9-B483F4C49294}" type="pres">
      <dgm:prSet presAssocID="{EACE4A0C-A3BE-4A45-ACC2-48AC77681757}" presName="negativeSpace" presStyleCnt="0"/>
      <dgm:spPr/>
    </dgm:pt>
    <dgm:pt modelId="{742CDD3B-A29E-4FA7-B198-8AF1C1310253}" type="pres">
      <dgm:prSet presAssocID="{EACE4A0C-A3BE-4A45-ACC2-48AC77681757}" presName="childText" presStyleLbl="conFgAcc1" presStyleIdx="1" presStyleCnt="4">
        <dgm:presLayoutVars>
          <dgm:bulletEnabled val="1"/>
        </dgm:presLayoutVars>
      </dgm:prSet>
      <dgm:spPr>
        <a:solidFill>
          <a:srgbClr val="D6EDBD"/>
        </a:solidFill>
        <a:ln>
          <a:solidFill>
            <a:schemeClr val="bg1"/>
          </a:solidFill>
        </a:ln>
      </dgm:spPr>
    </dgm:pt>
    <dgm:pt modelId="{202537C7-48F7-450B-8B88-613F1D6A8526}" type="pres">
      <dgm:prSet presAssocID="{F4D627D5-DF24-48A6-A27F-83297516D3F8}" presName="spaceBetweenRectangles" presStyleCnt="0"/>
      <dgm:spPr/>
    </dgm:pt>
    <dgm:pt modelId="{7D1CF94C-D142-418B-8510-44A239D595BA}" type="pres">
      <dgm:prSet presAssocID="{7A9E527E-2C77-49B1-9216-073D3D69C7ED}" presName="parentLin" presStyleCnt="0"/>
      <dgm:spPr/>
    </dgm:pt>
    <dgm:pt modelId="{4763A42D-5426-40B9-A895-189F62562D1C}" type="pres">
      <dgm:prSet presAssocID="{7A9E527E-2C77-49B1-9216-073D3D69C7E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9C82083-BF2B-44E0-B507-A3A80D477673}" type="pres">
      <dgm:prSet presAssocID="{7A9E527E-2C77-49B1-9216-073D3D69C7ED}" presName="parentText" presStyleLbl="node1" presStyleIdx="2" presStyleCnt="4" custScaleX="142857" custScaleY="2122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A4E97-1B56-4E30-8FFD-99C2ADDDF872}" type="pres">
      <dgm:prSet presAssocID="{7A9E527E-2C77-49B1-9216-073D3D69C7ED}" presName="negativeSpace" presStyleCnt="0"/>
      <dgm:spPr/>
    </dgm:pt>
    <dgm:pt modelId="{3A12905A-2B55-4016-A037-F6A216C5DDB6}" type="pres">
      <dgm:prSet presAssocID="{7A9E527E-2C77-49B1-9216-073D3D69C7ED}" presName="childText" presStyleLbl="conFgAcc1" presStyleIdx="2" presStyleCnt="4">
        <dgm:presLayoutVars>
          <dgm:bulletEnabled val="1"/>
        </dgm:presLayoutVars>
      </dgm:prSet>
      <dgm:spPr>
        <a:solidFill>
          <a:srgbClr val="D6EDBD"/>
        </a:solidFill>
        <a:ln>
          <a:solidFill>
            <a:schemeClr val="bg1"/>
          </a:solidFill>
        </a:ln>
      </dgm:spPr>
    </dgm:pt>
    <dgm:pt modelId="{326A399E-39DE-4D04-B4C3-751EFA10A8FF}" type="pres">
      <dgm:prSet presAssocID="{E2151B96-EFA1-4D81-AD67-7622C918364D}" presName="spaceBetweenRectangles" presStyleCnt="0"/>
      <dgm:spPr/>
    </dgm:pt>
    <dgm:pt modelId="{BF854CB0-B4BE-448B-83E8-27B5008B05FF}" type="pres">
      <dgm:prSet presAssocID="{D11FF7B5-FD9F-4D35-BF46-8B8448F8DBFC}" presName="parentLin" presStyleCnt="0"/>
      <dgm:spPr/>
    </dgm:pt>
    <dgm:pt modelId="{3C001ADE-8CFE-448F-9E2C-B3349D9FB441}" type="pres">
      <dgm:prSet presAssocID="{D11FF7B5-FD9F-4D35-BF46-8B8448F8DBF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51BADCE-4962-40A5-B73B-A86395ADCCF7}" type="pres">
      <dgm:prSet presAssocID="{D11FF7B5-FD9F-4D35-BF46-8B8448F8DBFC}" presName="parentText" presStyleLbl="node1" presStyleIdx="3" presStyleCnt="4" custScaleX="142857" custScaleY="2122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AC2EA-AFA8-44AF-AF94-C6AEE6C14FA7}" type="pres">
      <dgm:prSet presAssocID="{D11FF7B5-FD9F-4D35-BF46-8B8448F8DBFC}" presName="negativeSpace" presStyleCnt="0"/>
      <dgm:spPr/>
    </dgm:pt>
    <dgm:pt modelId="{DA3EDB07-8B31-4C98-ACE6-22AA1238143B}" type="pres">
      <dgm:prSet presAssocID="{D11FF7B5-FD9F-4D35-BF46-8B8448F8DBFC}" presName="childText" presStyleLbl="conFgAcc1" presStyleIdx="3" presStyleCnt="4">
        <dgm:presLayoutVars>
          <dgm:bulletEnabled val="1"/>
        </dgm:presLayoutVars>
      </dgm:prSet>
      <dgm:spPr>
        <a:solidFill>
          <a:srgbClr val="D6EDBD"/>
        </a:solidFill>
        <a:ln>
          <a:solidFill>
            <a:schemeClr val="bg1"/>
          </a:solidFill>
        </a:ln>
      </dgm:spPr>
    </dgm:pt>
  </dgm:ptLst>
  <dgm:cxnLst>
    <dgm:cxn modelId="{42855CDF-61A3-4463-B266-92266C712B1A}" srcId="{2C3654BE-9647-40A5-855D-537D2624A37B}" destId="{7A9E527E-2C77-49B1-9216-073D3D69C7ED}" srcOrd="2" destOrd="0" parTransId="{E599AFAC-AAB5-4C29-9372-616A8EA5EE64}" sibTransId="{E2151B96-EFA1-4D81-AD67-7622C918364D}"/>
    <dgm:cxn modelId="{D7C3502F-3859-43FE-86B5-CFA9CF71F425}" type="presOf" srcId="{57699680-D296-4C10-B410-FA43DB55B707}" destId="{4A6CFC48-D932-4813-B1BB-6B344874B10B}" srcOrd="1" destOrd="0" presId="urn:microsoft.com/office/officeart/2005/8/layout/list1"/>
    <dgm:cxn modelId="{CB5ACF9F-CF27-4F8F-B5B9-9D5A7F7E74A1}" type="presOf" srcId="{2C3654BE-9647-40A5-855D-537D2624A37B}" destId="{9EF4507A-9322-4331-8D40-00520FB0E5D6}" srcOrd="0" destOrd="0" presId="urn:microsoft.com/office/officeart/2005/8/layout/list1"/>
    <dgm:cxn modelId="{C64E821B-F2AB-4275-A2A3-917A296FB7CC}" type="presOf" srcId="{EACE4A0C-A3BE-4A45-ACC2-48AC77681757}" destId="{E98918A4-FCC8-493F-A5FD-90DBEC992831}" srcOrd="1" destOrd="0" presId="urn:microsoft.com/office/officeart/2005/8/layout/list1"/>
    <dgm:cxn modelId="{6BAE67C5-F2E0-465A-A6E8-7657C2F8FD04}" srcId="{2C3654BE-9647-40A5-855D-537D2624A37B}" destId="{57699680-D296-4C10-B410-FA43DB55B707}" srcOrd="0" destOrd="0" parTransId="{06C7DFEF-4E17-4633-B175-BB2EC850E1A5}" sibTransId="{1BFC63FC-0284-41F2-8485-01FA49738177}"/>
    <dgm:cxn modelId="{6588D9FD-8854-4018-AA6B-EADD9A3BD68A}" type="presOf" srcId="{EACE4A0C-A3BE-4A45-ACC2-48AC77681757}" destId="{BB31E8AF-03EC-4C9D-9A5F-2EF77A7EE2D2}" srcOrd="0" destOrd="0" presId="urn:microsoft.com/office/officeart/2005/8/layout/list1"/>
    <dgm:cxn modelId="{8ABCFB06-5A4A-4DD0-AB6E-1BF240FCD5E9}" type="presOf" srcId="{7A9E527E-2C77-49B1-9216-073D3D69C7ED}" destId="{4763A42D-5426-40B9-A895-189F62562D1C}" srcOrd="0" destOrd="0" presId="urn:microsoft.com/office/officeart/2005/8/layout/list1"/>
    <dgm:cxn modelId="{FEE93863-4130-4C46-A43D-381DE91BA794}" type="presOf" srcId="{D11FF7B5-FD9F-4D35-BF46-8B8448F8DBFC}" destId="{3C001ADE-8CFE-448F-9E2C-B3349D9FB441}" srcOrd="0" destOrd="0" presId="urn:microsoft.com/office/officeart/2005/8/layout/list1"/>
    <dgm:cxn modelId="{E047BD15-E8B0-4641-93B3-76890743552D}" type="presOf" srcId="{D11FF7B5-FD9F-4D35-BF46-8B8448F8DBFC}" destId="{151BADCE-4962-40A5-B73B-A86395ADCCF7}" srcOrd="1" destOrd="0" presId="urn:microsoft.com/office/officeart/2005/8/layout/list1"/>
    <dgm:cxn modelId="{BF80028D-5430-493E-B410-8EC2A9276CFD}" srcId="{2C3654BE-9647-40A5-855D-537D2624A37B}" destId="{D11FF7B5-FD9F-4D35-BF46-8B8448F8DBFC}" srcOrd="3" destOrd="0" parTransId="{577ADE6F-2A91-4204-B05E-F37F689080A1}" sibTransId="{665703C4-C0C4-4068-ADA2-6342487C9655}"/>
    <dgm:cxn modelId="{D0F3E4AC-20FB-42C3-A18D-012E179665FE}" type="presOf" srcId="{57699680-D296-4C10-B410-FA43DB55B707}" destId="{5EB031DF-CA81-4F38-AFCB-FE712551350D}" srcOrd="0" destOrd="0" presId="urn:microsoft.com/office/officeart/2005/8/layout/list1"/>
    <dgm:cxn modelId="{FEFC4B0F-5A52-4B8A-B941-A8105F47FF44}" type="presOf" srcId="{7A9E527E-2C77-49B1-9216-073D3D69C7ED}" destId="{99C82083-BF2B-44E0-B507-A3A80D477673}" srcOrd="1" destOrd="0" presId="urn:microsoft.com/office/officeart/2005/8/layout/list1"/>
    <dgm:cxn modelId="{F25577D0-5A0E-42E2-9066-8B0BD6A370B1}" srcId="{2C3654BE-9647-40A5-855D-537D2624A37B}" destId="{EACE4A0C-A3BE-4A45-ACC2-48AC77681757}" srcOrd="1" destOrd="0" parTransId="{0A81F049-1466-49A5-BC37-07EE55D432DE}" sibTransId="{F4D627D5-DF24-48A6-A27F-83297516D3F8}"/>
    <dgm:cxn modelId="{55F0F5AB-1C44-4BAC-AE37-58866CDF54F3}" type="presParOf" srcId="{9EF4507A-9322-4331-8D40-00520FB0E5D6}" destId="{80E59DB4-A546-4EC0-BD31-58397B46CA65}" srcOrd="0" destOrd="0" presId="urn:microsoft.com/office/officeart/2005/8/layout/list1"/>
    <dgm:cxn modelId="{F75EFFD2-29CB-4107-8C12-39BB6CC33B8F}" type="presParOf" srcId="{80E59DB4-A546-4EC0-BD31-58397B46CA65}" destId="{5EB031DF-CA81-4F38-AFCB-FE712551350D}" srcOrd="0" destOrd="0" presId="urn:microsoft.com/office/officeart/2005/8/layout/list1"/>
    <dgm:cxn modelId="{85A3901A-FEAC-427A-8847-3C63F16BF639}" type="presParOf" srcId="{80E59DB4-A546-4EC0-BD31-58397B46CA65}" destId="{4A6CFC48-D932-4813-B1BB-6B344874B10B}" srcOrd="1" destOrd="0" presId="urn:microsoft.com/office/officeart/2005/8/layout/list1"/>
    <dgm:cxn modelId="{919D837A-AD80-4698-90AC-CF7A36D40F7E}" type="presParOf" srcId="{9EF4507A-9322-4331-8D40-00520FB0E5D6}" destId="{201F2390-E4B8-4E4C-843A-D29095A71355}" srcOrd="1" destOrd="0" presId="urn:microsoft.com/office/officeart/2005/8/layout/list1"/>
    <dgm:cxn modelId="{47A87560-3FFB-4E07-B228-B3F7BACBB949}" type="presParOf" srcId="{9EF4507A-9322-4331-8D40-00520FB0E5D6}" destId="{FBCE4C3C-F961-4EE4-A37C-CFBC23B9E735}" srcOrd="2" destOrd="0" presId="urn:microsoft.com/office/officeart/2005/8/layout/list1"/>
    <dgm:cxn modelId="{94403893-D47C-4E42-AF6D-E50F66E907A1}" type="presParOf" srcId="{9EF4507A-9322-4331-8D40-00520FB0E5D6}" destId="{9C02E2E1-1A99-4E90-8C9D-F7044A732B77}" srcOrd="3" destOrd="0" presId="urn:microsoft.com/office/officeart/2005/8/layout/list1"/>
    <dgm:cxn modelId="{8FABA4A2-18E6-4573-97C4-AD8851E8CD90}" type="presParOf" srcId="{9EF4507A-9322-4331-8D40-00520FB0E5D6}" destId="{10A8F7F5-46E7-4B34-8DA2-2CCE0C85BA48}" srcOrd="4" destOrd="0" presId="urn:microsoft.com/office/officeart/2005/8/layout/list1"/>
    <dgm:cxn modelId="{0460BBDB-EBD4-4994-BC68-4E8A8F95991D}" type="presParOf" srcId="{10A8F7F5-46E7-4B34-8DA2-2CCE0C85BA48}" destId="{BB31E8AF-03EC-4C9D-9A5F-2EF77A7EE2D2}" srcOrd="0" destOrd="0" presId="urn:microsoft.com/office/officeart/2005/8/layout/list1"/>
    <dgm:cxn modelId="{59BB2E75-9397-4B6B-B226-3D263A2EED4F}" type="presParOf" srcId="{10A8F7F5-46E7-4B34-8DA2-2CCE0C85BA48}" destId="{E98918A4-FCC8-493F-A5FD-90DBEC992831}" srcOrd="1" destOrd="0" presId="urn:microsoft.com/office/officeart/2005/8/layout/list1"/>
    <dgm:cxn modelId="{A443F29B-2ACF-4AEF-8120-AD1B485573B2}" type="presParOf" srcId="{9EF4507A-9322-4331-8D40-00520FB0E5D6}" destId="{A69A3C24-D5FA-41B5-B3F9-B483F4C49294}" srcOrd="5" destOrd="0" presId="urn:microsoft.com/office/officeart/2005/8/layout/list1"/>
    <dgm:cxn modelId="{CA40BE74-A629-474C-9B70-A6299905ED36}" type="presParOf" srcId="{9EF4507A-9322-4331-8D40-00520FB0E5D6}" destId="{742CDD3B-A29E-4FA7-B198-8AF1C1310253}" srcOrd="6" destOrd="0" presId="urn:microsoft.com/office/officeart/2005/8/layout/list1"/>
    <dgm:cxn modelId="{10BD1EA4-3BEF-47F6-99FB-D524B25FAE17}" type="presParOf" srcId="{9EF4507A-9322-4331-8D40-00520FB0E5D6}" destId="{202537C7-48F7-450B-8B88-613F1D6A8526}" srcOrd="7" destOrd="0" presId="urn:microsoft.com/office/officeart/2005/8/layout/list1"/>
    <dgm:cxn modelId="{B7AF49BD-2B82-4D86-8F34-31C21F0D27B4}" type="presParOf" srcId="{9EF4507A-9322-4331-8D40-00520FB0E5D6}" destId="{7D1CF94C-D142-418B-8510-44A239D595BA}" srcOrd="8" destOrd="0" presId="urn:microsoft.com/office/officeart/2005/8/layout/list1"/>
    <dgm:cxn modelId="{28232C53-EE3C-4ACD-98F4-F3256ACD4870}" type="presParOf" srcId="{7D1CF94C-D142-418B-8510-44A239D595BA}" destId="{4763A42D-5426-40B9-A895-189F62562D1C}" srcOrd="0" destOrd="0" presId="urn:microsoft.com/office/officeart/2005/8/layout/list1"/>
    <dgm:cxn modelId="{281E7FB7-FC87-430A-8E7E-45B188958954}" type="presParOf" srcId="{7D1CF94C-D142-418B-8510-44A239D595BA}" destId="{99C82083-BF2B-44E0-B507-A3A80D477673}" srcOrd="1" destOrd="0" presId="urn:microsoft.com/office/officeart/2005/8/layout/list1"/>
    <dgm:cxn modelId="{593E4658-D8C3-42DC-A063-8A9A9FD4D594}" type="presParOf" srcId="{9EF4507A-9322-4331-8D40-00520FB0E5D6}" destId="{1F1A4E97-1B56-4E30-8FFD-99C2ADDDF872}" srcOrd="9" destOrd="0" presId="urn:microsoft.com/office/officeart/2005/8/layout/list1"/>
    <dgm:cxn modelId="{EAF477D1-FDDF-4DBE-8971-124D6252F35F}" type="presParOf" srcId="{9EF4507A-9322-4331-8D40-00520FB0E5D6}" destId="{3A12905A-2B55-4016-A037-F6A216C5DDB6}" srcOrd="10" destOrd="0" presId="urn:microsoft.com/office/officeart/2005/8/layout/list1"/>
    <dgm:cxn modelId="{81681938-67B7-4D0E-A57E-6268A2AE00CE}" type="presParOf" srcId="{9EF4507A-9322-4331-8D40-00520FB0E5D6}" destId="{326A399E-39DE-4D04-B4C3-751EFA10A8FF}" srcOrd="11" destOrd="0" presId="urn:microsoft.com/office/officeart/2005/8/layout/list1"/>
    <dgm:cxn modelId="{A0CB3111-3075-4A4D-9ED7-E8DE6CA44A5B}" type="presParOf" srcId="{9EF4507A-9322-4331-8D40-00520FB0E5D6}" destId="{BF854CB0-B4BE-448B-83E8-27B5008B05FF}" srcOrd="12" destOrd="0" presId="urn:microsoft.com/office/officeart/2005/8/layout/list1"/>
    <dgm:cxn modelId="{2007F2D0-99DF-40F7-918A-9B33F788C517}" type="presParOf" srcId="{BF854CB0-B4BE-448B-83E8-27B5008B05FF}" destId="{3C001ADE-8CFE-448F-9E2C-B3349D9FB441}" srcOrd="0" destOrd="0" presId="urn:microsoft.com/office/officeart/2005/8/layout/list1"/>
    <dgm:cxn modelId="{5AAD5567-64C0-456E-8C77-D8ED0D6AD6A8}" type="presParOf" srcId="{BF854CB0-B4BE-448B-83E8-27B5008B05FF}" destId="{151BADCE-4962-40A5-B73B-A86395ADCCF7}" srcOrd="1" destOrd="0" presId="urn:microsoft.com/office/officeart/2005/8/layout/list1"/>
    <dgm:cxn modelId="{4ECCF414-587B-4E5A-A736-0711341EAA76}" type="presParOf" srcId="{9EF4507A-9322-4331-8D40-00520FB0E5D6}" destId="{01AAC2EA-AFA8-44AF-AF94-C6AEE6C14FA7}" srcOrd="13" destOrd="0" presId="urn:microsoft.com/office/officeart/2005/8/layout/list1"/>
    <dgm:cxn modelId="{96619C74-4D74-494A-AC90-FECAE56434F2}" type="presParOf" srcId="{9EF4507A-9322-4331-8D40-00520FB0E5D6}" destId="{DA3EDB07-8B31-4C98-ACE6-22AA1238143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E4C3C-F961-4EE4-A37C-CFBC23B9E735}">
      <dsp:nvSpPr>
        <dsp:cNvPr id="0" name=""/>
        <dsp:cNvSpPr/>
      </dsp:nvSpPr>
      <dsp:spPr>
        <a:xfrm>
          <a:off x="0" y="799801"/>
          <a:ext cx="8281458" cy="403200"/>
        </a:xfrm>
        <a:prstGeom prst="rect">
          <a:avLst/>
        </a:prstGeom>
        <a:solidFill>
          <a:srgbClr val="D6EDBD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CFC48-D932-4813-B1BB-6B344874B10B}">
      <dsp:nvSpPr>
        <dsp:cNvPr id="0" name=""/>
        <dsp:cNvSpPr/>
      </dsp:nvSpPr>
      <dsp:spPr>
        <a:xfrm>
          <a:off x="394258" y="33471"/>
          <a:ext cx="7885169" cy="1002489"/>
        </a:xfrm>
        <a:prstGeom prst="roundRect">
          <a:avLst/>
        </a:prstGeom>
        <a:solidFill>
          <a:srgbClr val="0065A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14" tIns="0" rIns="21911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Provider Networks </a:t>
          </a:r>
          <a:endParaRPr lang="en-US" sz="2400" b="1" kern="1200" dirty="0"/>
        </a:p>
      </dsp:txBody>
      <dsp:txXfrm>
        <a:off x="443195" y="82408"/>
        <a:ext cx="7787295" cy="904615"/>
      </dsp:txXfrm>
    </dsp:sp>
    <dsp:sp modelId="{742CDD3B-A29E-4FA7-B198-8AF1C1310253}">
      <dsp:nvSpPr>
        <dsp:cNvPr id="0" name=""/>
        <dsp:cNvSpPr/>
      </dsp:nvSpPr>
      <dsp:spPr>
        <a:xfrm>
          <a:off x="0" y="2055730"/>
          <a:ext cx="8281458" cy="403200"/>
        </a:xfrm>
        <a:prstGeom prst="rect">
          <a:avLst/>
        </a:prstGeom>
        <a:solidFill>
          <a:srgbClr val="D6EDBD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918A4-FCC8-493F-A5FD-90DBEC992831}">
      <dsp:nvSpPr>
        <dsp:cNvPr id="0" name=""/>
        <dsp:cNvSpPr/>
      </dsp:nvSpPr>
      <dsp:spPr>
        <a:xfrm>
          <a:off x="394258" y="1289401"/>
          <a:ext cx="7885169" cy="1002489"/>
        </a:xfrm>
        <a:prstGeom prst="roundRect">
          <a:avLst/>
        </a:prstGeom>
        <a:solidFill>
          <a:srgbClr val="0065A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14" tIns="0" rIns="21911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Medical Management Services</a:t>
          </a:r>
        </a:p>
      </dsp:txBody>
      <dsp:txXfrm>
        <a:off x="443195" y="1338338"/>
        <a:ext cx="7787295" cy="904615"/>
      </dsp:txXfrm>
    </dsp:sp>
    <dsp:sp modelId="{3A12905A-2B55-4016-A037-F6A216C5DDB6}">
      <dsp:nvSpPr>
        <dsp:cNvPr id="0" name=""/>
        <dsp:cNvSpPr/>
      </dsp:nvSpPr>
      <dsp:spPr>
        <a:xfrm>
          <a:off x="0" y="3311660"/>
          <a:ext cx="8281458" cy="403200"/>
        </a:xfrm>
        <a:prstGeom prst="rect">
          <a:avLst/>
        </a:prstGeom>
        <a:solidFill>
          <a:srgbClr val="D6EDBD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82083-BF2B-44E0-B507-A3A80D477673}">
      <dsp:nvSpPr>
        <dsp:cNvPr id="0" name=""/>
        <dsp:cNvSpPr/>
      </dsp:nvSpPr>
      <dsp:spPr>
        <a:xfrm>
          <a:off x="394258" y="2545331"/>
          <a:ext cx="7885169" cy="1002489"/>
        </a:xfrm>
        <a:prstGeom prst="roundRect">
          <a:avLst/>
        </a:prstGeom>
        <a:solidFill>
          <a:srgbClr val="0065A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14" tIns="0" rIns="21911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kern="1200" dirty="0"/>
            <a:t>Health and Disease Management</a:t>
          </a:r>
        </a:p>
      </dsp:txBody>
      <dsp:txXfrm>
        <a:off x="443195" y="2594268"/>
        <a:ext cx="7787295" cy="904615"/>
      </dsp:txXfrm>
    </dsp:sp>
    <dsp:sp modelId="{DA3EDB07-8B31-4C98-ACE6-22AA1238143B}">
      <dsp:nvSpPr>
        <dsp:cNvPr id="0" name=""/>
        <dsp:cNvSpPr/>
      </dsp:nvSpPr>
      <dsp:spPr>
        <a:xfrm>
          <a:off x="0" y="4567590"/>
          <a:ext cx="8281458" cy="403200"/>
        </a:xfrm>
        <a:prstGeom prst="rect">
          <a:avLst/>
        </a:prstGeom>
        <a:solidFill>
          <a:srgbClr val="D6EDBD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BADCE-4962-40A5-B73B-A86395ADCCF7}">
      <dsp:nvSpPr>
        <dsp:cNvPr id="0" name=""/>
        <dsp:cNvSpPr/>
      </dsp:nvSpPr>
      <dsp:spPr>
        <a:xfrm>
          <a:off x="394258" y="3801260"/>
          <a:ext cx="7885169" cy="1002489"/>
        </a:xfrm>
        <a:prstGeom prst="roundRect">
          <a:avLst/>
        </a:prstGeom>
        <a:solidFill>
          <a:srgbClr val="0065A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14" tIns="0" rIns="21911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Performance Measures</a:t>
          </a:r>
        </a:p>
      </dsp:txBody>
      <dsp:txXfrm>
        <a:off x="443195" y="3850197"/>
        <a:ext cx="7787295" cy="904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73CEAAA-085C-469D-A878-356A530C313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29498D7-36FF-4BE4-93FE-D77B8F08D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6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498D7-36FF-4BE4-93FE-D77B8F08DD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B67E429B-74E4-E14D-8F74-84021CFB8F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329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498D7-36FF-4BE4-93FE-D77B8F08DD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94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498D7-36FF-4BE4-93FE-D77B8F08DD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88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498D7-36FF-4BE4-93FE-D77B8F08DD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0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000" y="1905000"/>
            <a:ext cx="8305800" cy="3733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6264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6457950" y="6224955"/>
            <a:ext cx="2057400" cy="365125"/>
          </a:xfrm>
          <a:prstGeom prst="rect">
            <a:avLst/>
          </a:prstGeom>
        </p:spPr>
        <p:txBody>
          <a:bodyPr/>
          <a:lstStyle/>
          <a:p>
            <a:fld id="{4F9B3E1A-A801-FD45-B4FA-200AE7709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8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36" y="1250830"/>
            <a:ext cx="8505643" cy="4744527"/>
          </a:xfrm>
        </p:spPr>
        <p:txBody>
          <a:bodyPr/>
          <a:lstStyle>
            <a:lvl1pPr marL="344488" indent="-3444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  <a:defRPr sz="2400"/>
            </a:lvl1pPr>
            <a:lvl2pPr marL="74295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 sz="20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6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937" y="621103"/>
            <a:ext cx="7477663" cy="41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982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 descr=" " title=" "/>
          <p:cNvSpPr/>
          <p:nvPr userDrawn="1"/>
        </p:nvSpPr>
        <p:spPr>
          <a:xfrm>
            <a:off x="276046" y="253498"/>
            <a:ext cx="8566031" cy="5819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6589" y="1940300"/>
            <a:ext cx="8159263" cy="2028117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18" y="4175733"/>
            <a:ext cx="7596839" cy="1422176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2800" b="0" i="0">
                <a:solidFill>
                  <a:schemeClr val="bg1"/>
                </a:solidFill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Name</a:t>
            </a:r>
          </a:p>
          <a:p>
            <a:pPr lvl="0">
              <a:spcBef>
                <a:spcPct val="0"/>
              </a:spcBef>
              <a:buNone/>
            </a:pPr>
            <a:r>
              <a:rPr lang="en-US" dirty="0"/>
              <a:t>Division</a:t>
            </a:r>
            <a:endParaRPr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9B3E1A-A801-FD45-B4FA-200AE7709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06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2370" y="624252"/>
            <a:ext cx="8159263" cy="64183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2370" y="1433148"/>
            <a:ext cx="8159263" cy="46335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1" y="6224956"/>
            <a:ext cx="2057400" cy="365125"/>
          </a:xfrm>
          <a:prstGeom prst="rect">
            <a:avLst/>
          </a:prstGeom>
        </p:spPr>
        <p:txBody>
          <a:bodyPr/>
          <a:lstStyle/>
          <a:p>
            <a:fld id="{4F9B3E1A-A801-FD45-B4FA-200AE7709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0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2369" y="1195755"/>
            <a:ext cx="8159507" cy="651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800" dirty="0"/>
              <a:t>Click to edit subtitle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92370" y="1969477"/>
            <a:ext cx="8159263" cy="40972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1" y="6224956"/>
            <a:ext cx="2057400" cy="365125"/>
          </a:xfrm>
          <a:prstGeom prst="rect">
            <a:avLst/>
          </a:prstGeom>
        </p:spPr>
        <p:txBody>
          <a:bodyPr/>
          <a:lstStyle/>
          <a:p>
            <a:fld id="{4F9B3E1A-A801-FD45-B4FA-200AE7709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4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2370" y="624252"/>
            <a:ext cx="8159263" cy="64183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hart Placeholder 2"/>
          <p:cNvSpPr>
            <a:spLocks noGrp="1"/>
          </p:cNvSpPr>
          <p:nvPr>
            <p:ph type="chart" sz="quarter" idx="11" hasCustomPrompt="1"/>
          </p:nvPr>
        </p:nvSpPr>
        <p:spPr>
          <a:xfrm>
            <a:off x="492126" y="1423989"/>
            <a:ext cx="8159751" cy="4633912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chart </a:t>
            </a:r>
            <a:br>
              <a:rPr lang="en-US" dirty="0"/>
            </a:br>
            <a:r>
              <a:rPr lang="en-US" dirty="0"/>
              <a:t>Right click on chart to “Format Chart Area…”</a:t>
            </a:r>
            <a:br>
              <a:rPr lang="en-US" dirty="0"/>
            </a:br>
            <a:r>
              <a:rPr lang="en-US" dirty="0"/>
              <a:t>Navigate to Size &amp; Properties tab</a:t>
            </a:r>
            <a:br>
              <a:rPr lang="en-US" dirty="0"/>
            </a:br>
            <a:r>
              <a:rPr lang="en-US" dirty="0"/>
              <a:t>Fill out Alt Text fields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1" y="6224956"/>
            <a:ext cx="2057400" cy="365125"/>
          </a:xfrm>
          <a:prstGeom prst="rect">
            <a:avLst/>
          </a:prstGeom>
        </p:spPr>
        <p:txBody>
          <a:bodyPr/>
          <a:lstStyle/>
          <a:p>
            <a:fld id="{4F9B3E1A-A801-FD45-B4FA-200AE7709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0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2370" y="624252"/>
            <a:ext cx="8159263" cy="64183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able Placeholder 2"/>
          <p:cNvSpPr>
            <a:spLocks noGrp="1"/>
          </p:cNvSpPr>
          <p:nvPr>
            <p:ph type="tbl" sz="quarter" idx="12" hasCustomPrompt="1"/>
          </p:nvPr>
        </p:nvSpPr>
        <p:spPr>
          <a:xfrm>
            <a:off x="492126" y="1423989"/>
            <a:ext cx="8159751" cy="4633912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baseline="0"/>
            </a:lvl1pPr>
          </a:lstStyle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  <a:br>
              <a:rPr lang="en-US" dirty="0"/>
            </a:br>
            <a:r>
              <a:rPr lang="en-US" dirty="0"/>
              <a:t>Right click on chart to “Format Chart Area…”</a:t>
            </a:r>
            <a:br>
              <a:rPr lang="en-US" dirty="0"/>
            </a:br>
            <a:r>
              <a:rPr lang="en-US" dirty="0"/>
              <a:t>Navigate to Size &amp; Properties tab</a:t>
            </a:r>
            <a:br>
              <a:rPr lang="en-US" dirty="0"/>
            </a:br>
            <a:r>
              <a:rPr lang="en-US" dirty="0"/>
              <a:t>Fill out Alt Text fields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457951" y="6224956"/>
            <a:ext cx="2057400" cy="365125"/>
          </a:xfrm>
          <a:prstGeom prst="rect">
            <a:avLst/>
          </a:prstGeom>
        </p:spPr>
        <p:txBody>
          <a:bodyPr/>
          <a:lstStyle/>
          <a:p>
            <a:fld id="{4F9B3E1A-A801-FD45-B4FA-200AE7709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20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6457951" y="6224956"/>
            <a:ext cx="2057400" cy="365125"/>
          </a:xfrm>
          <a:prstGeom prst="rect">
            <a:avLst/>
          </a:prstGeom>
        </p:spPr>
        <p:txBody>
          <a:bodyPr/>
          <a:lstStyle/>
          <a:p>
            <a:fld id="{4F9B3E1A-A801-FD45-B4FA-200AE7709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6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2370" y="624252"/>
            <a:ext cx="8159263" cy="6418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 2"/>
          <p:cNvSpPr>
            <a:spLocks noGrp="1"/>
          </p:cNvSpPr>
          <p:nvPr>
            <p:ph type="tbl" sz="quarter" idx="12" hasCustomPrompt="1"/>
          </p:nvPr>
        </p:nvSpPr>
        <p:spPr>
          <a:xfrm>
            <a:off x="492126" y="1423989"/>
            <a:ext cx="8159751" cy="4633912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baseline="0"/>
            </a:lvl1pPr>
          </a:lstStyle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  <a:br>
              <a:rPr lang="en-US" dirty="0"/>
            </a:br>
            <a:r>
              <a:rPr lang="en-US" dirty="0"/>
              <a:t>Right click on chart to “Format Chart Area…”</a:t>
            </a:r>
            <a:br>
              <a:rPr lang="en-US" dirty="0"/>
            </a:br>
            <a:r>
              <a:rPr lang="en-US" dirty="0"/>
              <a:t>Navigate to Size &amp; Properties tab</a:t>
            </a:r>
            <a:br>
              <a:rPr lang="en-US" dirty="0"/>
            </a:br>
            <a:r>
              <a:rPr lang="en-US" dirty="0"/>
              <a:t>Fill out Alt Text fields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457951" y="6224956"/>
            <a:ext cx="2057400" cy="365125"/>
          </a:xfrm>
          <a:prstGeom prst="rect">
            <a:avLst/>
          </a:prstGeom>
        </p:spPr>
        <p:txBody>
          <a:bodyPr/>
          <a:lstStyle/>
          <a:p>
            <a:fld id="{4F9B3E1A-A801-FD45-B4FA-200AE7709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000" y="1905000"/>
            <a:ext cx="8305800" cy="3733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0429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36" y="1250830"/>
            <a:ext cx="8505643" cy="4744527"/>
          </a:xfrm>
        </p:spPr>
        <p:txBody>
          <a:bodyPr/>
          <a:lstStyle>
            <a:lvl1pPr marL="344488" indent="-3444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  <a:defRPr sz="2400"/>
            </a:lvl1pPr>
            <a:lvl2pPr marL="74295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 sz="20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6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937" y="621103"/>
            <a:ext cx="7477663" cy="41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83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 descr=" " title=" "/>
          <p:cNvSpPr/>
          <p:nvPr userDrawn="1"/>
        </p:nvSpPr>
        <p:spPr>
          <a:xfrm>
            <a:off x="276045" y="253497"/>
            <a:ext cx="8566030" cy="5819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6588" y="1940300"/>
            <a:ext cx="8159262" cy="2028117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17" y="4175732"/>
            <a:ext cx="7596838" cy="1422176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2800" b="0" i="0">
                <a:solidFill>
                  <a:schemeClr val="bg1"/>
                </a:solidFill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Name</a:t>
            </a:r>
          </a:p>
          <a:p>
            <a:pPr lvl="0">
              <a:spcBef>
                <a:spcPct val="0"/>
              </a:spcBef>
              <a:buNone/>
            </a:pPr>
            <a:r>
              <a:rPr lang="en-US" dirty="0"/>
              <a:t>Division</a:t>
            </a:r>
            <a:endParaRPr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9B3E1A-A801-FD45-B4FA-200AE7709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3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2369" y="624251"/>
            <a:ext cx="8159262" cy="64183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2369" y="1433147"/>
            <a:ext cx="8159262" cy="46335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224955"/>
            <a:ext cx="2057400" cy="365125"/>
          </a:xfrm>
          <a:prstGeom prst="rect">
            <a:avLst/>
          </a:prstGeom>
        </p:spPr>
        <p:txBody>
          <a:bodyPr/>
          <a:lstStyle/>
          <a:p>
            <a:fld id="{4F9B3E1A-A801-FD45-B4FA-200AE7709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7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2369" y="1195754"/>
            <a:ext cx="8159506" cy="651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800" dirty="0"/>
              <a:t>Click to edit subtitle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92369" y="1969477"/>
            <a:ext cx="8159262" cy="40972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224955"/>
            <a:ext cx="2057400" cy="365125"/>
          </a:xfrm>
          <a:prstGeom prst="rect">
            <a:avLst/>
          </a:prstGeom>
        </p:spPr>
        <p:txBody>
          <a:bodyPr/>
          <a:lstStyle/>
          <a:p>
            <a:fld id="{4F9B3E1A-A801-FD45-B4FA-200AE7709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4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2369" y="624251"/>
            <a:ext cx="8159262" cy="64183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hart Placeholder 2"/>
          <p:cNvSpPr>
            <a:spLocks noGrp="1"/>
          </p:cNvSpPr>
          <p:nvPr>
            <p:ph type="chart" sz="quarter" idx="11" hasCustomPrompt="1"/>
          </p:nvPr>
        </p:nvSpPr>
        <p:spPr>
          <a:xfrm>
            <a:off x="492125" y="1423988"/>
            <a:ext cx="8159750" cy="46339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chart </a:t>
            </a:r>
            <a:br>
              <a:rPr lang="en-US" dirty="0"/>
            </a:br>
            <a:r>
              <a:rPr lang="en-US" dirty="0"/>
              <a:t>Right click on chart to “Format Chart Area…”</a:t>
            </a:r>
            <a:br>
              <a:rPr lang="en-US" dirty="0"/>
            </a:br>
            <a:r>
              <a:rPr lang="en-US" dirty="0"/>
              <a:t>Navigate to Size &amp; Properties tab</a:t>
            </a:r>
            <a:br>
              <a:rPr lang="en-US" dirty="0"/>
            </a:br>
            <a:r>
              <a:rPr lang="en-US" dirty="0"/>
              <a:t>Fill out Alt Text fields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224955"/>
            <a:ext cx="2057400" cy="365125"/>
          </a:xfrm>
          <a:prstGeom prst="rect">
            <a:avLst/>
          </a:prstGeom>
        </p:spPr>
        <p:txBody>
          <a:bodyPr/>
          <a:lstStyle/>
          <a:p>
            <a:fld id="{4F9B3E1A-A801-FD45-B4FA-200AE7709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1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2369" y="624251"/>
            <a:ext cx="8159262" cy="64183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able Placeholder 2"/>
          <p:cNvSpPr>
            <a:spLocks noGrp="1"/>
          </p:cNvSpPr>
          <p:nvPr>
            <p:ph type="tbl" sz="quarter" idx="12" hasCustomPrompt="1"/>
          </p:nvPr>
        </p:nvSpPr>
        <p:spPr>
          <a:xfrm>
            <a:off x="492125" y="1423988"/>
            <a:ext cx="8159750" cy="46339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  <a:br>
              <a:rPr lang="en-US" dirty="0"/>
            </a:br>
            <a:r>
              <a:rPr lang="en-US" dirty="0"/>
              <a:t>Right click on chart to “Format Chart Area…”</a:t>
            </a:r>
            <a:br>
              <a:rPr lang="en-US" dirty="0"/>
            </a:br>
            <a:r>
              <a:rPr lang="en-US" dirty="0"/>
              <a:t>Navigate to Size &amp; Properties tab</a:t>
            </a:r>
            <a:br>
              <a:rPr lang="en-US" dirty="0"/>
            </a:br>
            <a:r>
              <a:rPr lang="en-US" dirty="0"/>
              <a:t>Fill out Alt Text fields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457950" y="6224955"/>
            <a:ext cx="2057400" cy="365125"/>
          </a:xfrm>
          <a:prstGeom prst="rect">
            <a:avLst/>
          </a:prstGeom>
        </p:spPr>
        <p:txBody>
          <a:bodyPr/>
          <a:lstStyle/>
          <a:p>
            <a:fld id="{4F9B3E1A-A801-FD45-B4FA-200AE7709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6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834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06060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06060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06060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06060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6pPr>
      <a:lvl7pPr marL="914378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7pPr>
      <a:lvl8pPr marL="137156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8pPr>
      <a:lvl9pPr marL="1828754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606060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-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06060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-"/>
        <a:defRPr sz="2200">
          <a:solidFill>
            <a:srgbClr val="606060"/>
          </a:solidFill>
          <a:latin typeface="+mn-lt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5CF432C-D90C-4E98-B41A-E588E49AE73D}"/>
              </a:ext>
            </a:extLst>
          </p:cNvPr>
          <p:cNvSpPr txBox="1">
            <a:spLocks/>
          </p:cNvSpPr>
          <p:nvPr userDrawn="1"/>
        </p:nvSpPr>
        <p:spPr>
          <a:xfrm>
            <a:off x="1920674" y="6185455"/>
            <a:ext cx="2428788" cy="573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300" b="1" baseline="0">
                <a:solidFill>
                  <a:srgbClr val="606060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-"/>
              <a:defRPr sz="14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1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1200" b="0" ker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Administration Offsite January 2019</a:t>
            </a:r>
            <a:endParaRPr lang="en-US" sz="1200" b="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1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06060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06060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06060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06060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-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-"/>
        <a:defRPr sz="22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" descr="Dark blue hairline" title="Page Margins"/>
          <p:cNvCxnSpPr/>
          <p:nvPr userDrawn="1"/>
        </p:nvCxnSpPr>
        <p:spPr>
          <a:xfrm>
            <a:off x="276046" y="542911"/>
            <a:ext cx="8540150" cy="0"/>
          </a:xfrm>
          <a:prstGeom prst="line">
            <a:avLst/>
          </a:prstGeom>
          <a:ln>
            <a:solidFill>
              <a:srgbClr val="0065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3"/>
          <p:cNvSpPr>
            <a:spLocks noGrp="1"/>
          </p:cNvSpPr>
          <p:nvPr>
            <p:ph type="title"/>
          </p:nvPr>
        </p:nvSpPr>
        <p:spPr>
          <a:xfrm>
            <a:off x="492369" y="618783"/>
            <a:ext cx="8159262" cy="650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492369" y="1433147"/>
            <a:ext cx="8159262" cy="46335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4" name="Straight Connector 5" descr="Dark blue hairline" title="Page Margins"/>
          <p:cNvCxnSpPr/>
          <p:nvPr userDrawn="1"/>
        </p:nvCxnSpPr>
        <p:spPr>
          <a:xfrm>
            <a:off x="276046" y="6066693"/>
            <a:ext cx="8540150" cy="0"/>
          </a:xfrm>
          <a:prstGeom prst="line">
            <a:avLst/>
          </a:prstGeom>
          <a:ln>
            <a:solidFill>
              <a:srgbClr val="0065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CalPERS Logo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76046" y="6082690"/>
            <a:ext cx="1794294" cy="700958"/>
          </a:xfrm>
          <a:prstGeom prst="rect">
            <a:avLst/>
          </a:prstGeom>
        </p:spPr>
      </p:pic>
      <p:sp>
        <p:nvSpPr>
          <p:cNvPr id="10" name="Slide Number Placeholder 7" descr="Page Number"/>
          <p:cNvSpPr>
            <a:spLocks noGrp="1"/>
          </p:cNvSpPr>
          <p:nvPr>
            <p:ph type="sldNum" sz="quarter" idx="4"/>
          </p:nvPr>
        </p:nvSpPr>
        <p:spPr>
          <a:xfrm>
            <a:off x="6457950" y="62249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F9B3E1A-A801-FD45-B4FA-200AE7709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3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" descr="Dark blue hairline" title="Page Margins"/>
          <p:cNvCxnSpPr/>
          <p:nvPr userDrawn="1"/>
        </p:nvCxnSpPr>
        <p:spPr>
          <a:xfrm>
            <a:off x="276046" y="542911"/>
            <a:ext cx="8540151" cy="0"/>
          </a:xfrm>
          <a:prstGeom prst="line">
            <a:avLst/>
          </a:prstGeom>
          <a:ln>
            <a:solidFill>
              <a:srgbClr val="0065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3"/>
          <p:cNvSpPr>
            <a:spLocks noGrp="1"/>
          </p:cNvSpPr>
          <p:nvPr>
            <p:ph type="title"/>
          </p:nvPr>
        </p:nvSpPr>
        <p:spPr>
          <a:xfrm>
            <a:off x="492370" y="618784"/>
            <a:ext cx="8159263" cy="650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492370" y="1433148"/>
            <a:ext cx="8159263" cy="46335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4" name="Straight Connector 5" descr="Dark blue hairline" title="Page Margins"/>
          <p:cNvCxnSpPr/>
          <p:nvPr userDrawn="1"/>
        </p:nvCxnSpPr>
        <p:spPr>
          <a:xfrm>
            <a:off x="276046" y="6066693"/>
            <a:ext cx="8540151" cy="0"/>
          </a:xfrm>
          <a:prstGeom prst="line">
            <a:avLst/>
          </a:prstGeom>
          <a:ln>
            <a:solidFill>
              <a:srgbClr val="0065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CalPERS Logo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76046" y="6082690"/>
            <a:ext cx="1794295" cy="700958"/>
          </a:xfrm>
          <a:prstGeom prst="rect">
            <a:avLst/>
          </a:prstGeom>
        </p:spPr>
      </p:pic>
      <p:sp>
        <p:nvSpPr>
          <p:cNvPr id="10" name="Slide Number Placeholder 7" descr="Page Number"/>
          <p:cNvSpPr>
            <a:spLocks noGrp="1"/>
          </p:cNvSpPr>
          <p:nvPr>
            <p:ph type="sldNum" sz="quarter" idx="4"/>
          </p:nvPr>
        </p:nvSpPr>
        <p:spPr>
          <a:xfrm>
            <a:off x="6457951" y="62249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F9B3E1A-A801-FD45-B4FA-200AE7709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6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hf hdr="0" ft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.AppleSystemUIFont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92DB-1EC5-4D55-8C28-2F107D5F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8" y="1600330"/>
            <a:ext cx="8159263" cy="2028117"/>
          </a:xfrm>
        </p:spPr>
        <p:txBody>
          <a:bodyPr>
            <a:noAutofit/>
          </a:bodyPr>
          <a:lstStyle/>
          <a:p>
            <a:r>
              <a:rPr lang="en-US" sz="3200" b="1" dirty="0"/>
              <a:t>Senate Health Committee</a:t>
            </a:r>
            <a:br>
              <a:rPr lang="en-US" sz="3200" b="1" dirty="0"/>
            </a:br>
            <a:r>
              <a:rPr lang="en-US" sz="3200" b="1" dirty="0"/>
              <a:t>Informational Hearing</a:t>
            </a:r>
            <a:br>
              <a:rPr lang="en-US" sz="3200" b="1" dirty="0"/>
            </a:br>
            <a:r>
              <a:rPr lang="en-US" sz="2400" dirty="0"/>
              <a:t>Improving Performance and Aligning Incentives in Commercial Health Insurance and </a:t>
            </a:r>
            <a:r>
              <a:rPr lang="en-US" sz="2400" dirty="0" err="1"/>
              <a:t>Medi</a:t>
            </a:r>
            <a:r>
              <a:rPr lang="en-US" sz="2400" dirty="0"/>
              <a:t>-Cal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862AD-533C-40CF-B4E8-6B2CDC83E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95" y="4032713"/>
            <a:ext cx="8518136" cy="20281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800" b="1" dirty="0"/>
              <a:t>CalPERS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Kathy Donneson, Chief</a:t>
            </a:r>
            <a:br>
              <a:rPr lang="en-US" dirty="0"/>
            </a:br>
            <a:r>
              <a:rPr lang="en-US" dirty="0"/>
              <a:t>Health Plan Administration Division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February 27, 2019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0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59DC1-4D12-4AE5-A2BF-9362A4C4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24251"/>
            <a:ext cx="8159262" cy="641839"/>
          </a:xfrm>
        </p:spPr>
        <p:txBody>
          <a:bodyPr>
            <a:normAutofit/>
          </a:bodyPr>
          <a:lstStyle/>
          <a:p>
            <a:r>
              <a:rPr lang="en-US" sz="2800" dirty="0"/>
              <a:t>CalPERS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E74E6-D9F8-405F-BDAE-90913935A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765F53-5F88-492E-B8EE-E56BCB58526D}"/>
              </a:ext>
            </a:extLst>
          </p:cNvPr>
          <p:cNvSpPr txBox="1">
            <a:spLocks/>
          </p:cNvSpPr>
          <p:nvPr/>
        </p:nvSpPr>
        <p:spPr>
          <a:xfrm>
            <a:off x="6884894" y="6353735"/>
            <a:ext cx="1855694" cy="2443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5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</a:rPr>
              <a:pPr marL="0" marR="0" lvl="0" indent="0" algn="r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1A21D9-716E-4C64-A562-E857D3C2939F}"/>
              </a:ext>
            </a:extLst>
          </p:cNvPr>
          <p:cNvSpPr txBox="1"/>
          <p:nvPr/>
        </p:nvSpPr>
        <p:spPr>
          <a:xfrm>
            <a:off x="3604043" y="3539640"/>
            <a:ext cx="2175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5A1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</a:rPr>
              <a:t>Association Plans: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5A1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</a:rPr>
              <a:t>CCPOA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5A1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</a:rPr>
              <a:t>CAHP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5A1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</a:rPr>
              <a:t>PORAC </a:t>
            </a:r>
          </a:p>
        </p:txBody>
      </p:sp>
      <p:pic>
        <p:nvPicPr>
          <p:cNvPr id="9" name="Picture 8" descr="A large building&#10;&#10;Description generated with very high confidence">
            <a:extLst>
              <a:ext uri="{FF2B5EF4-FFF2-40B4-BE49-F238E27FC236}">
                <a16:creationId xmlns:a16="http://schemas.microsoft.com/office/drawing/2014/main" id="{E4311CBB-014E-4CCE-A549-B4AA1A80C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62" y="4338749"/>
            <a:ext cx="3327160" cy="1746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72B35A-7FE3-4693-BD66-1C060B506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699" y="2277691"/>
            <a:ext cx="2247036" cy="45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E3343F-5F7D-433B-91FB-BF67F506C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62" y="2863008"/>
            <a:ext cx="1779910" cy="13349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E7843F-20ED-4623-9294-C67806D74E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64" y="2331974"/>
            <a:ext cx="3383796" cy="748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9F0A31-1AB4-4673-8DCA-DA7E42D243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1877" y="1356812"/>
            <a:ext cx="1474178" cy="476651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8AD43EB9-7010-4ACE-93F7-562A2579C8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862" y="1447419"/>
            <a:ext cx="2110923" cy="781823"/>
          </a:xfrm>
          <a:prstGeom prst="rect">
            <a:avLst/>
          </a:prstGeom>
        </p:spPr>
      </p:pic>
      <p:pic>
        <p:nvPicPr>
          <p:cNvPr id="15" name="Picture 1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90457DC-96FE-4CB6-B50A-9D4C75CDEC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9071" y="3024871"/>
            <a:ext cx="2452959" cy="122648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09A3DC57-CB55-4374-8968-F10D6C9B37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861" y="4291856"/>
            <a:ext cx="2729289" cy="9190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3171A1-20FD-4DB8-AD64-F8D39A79C8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282" y="5424853"/>
            <a:ext cx="4088365" cy="39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7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outline for text" title="Outline for text">
            <a:extLst>
              <a:ext uri="{FF2B5EF4-FFF2-40B4-BE49-F238E27FC236}">
                <a16:creationId xmlns:a16="http://schemas.microsoft.com/office/drawing/2014/main" id="{EFCE238B-5036-4454-A850-B0A8E12D45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438373"/>
              </p:ext>
            </p:extLst>
          </p:nvPr>
        </p:nvGraphicFramePr>
        <p:xfrm>
          <a:off x="371475" y="1163782"/>
          <a:ext cx="8281458" cy="500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8458C6F-D0E4-40EF-A81A-4BCE0DAC5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45" y="585933"/>
            <a:ext cx="8393053" cy="649557"/>
          </a:xfrm>
        </p:spPr>
        <p:txBody>
          <a:bodyPr>
            <a:noAutofit/>
          </a:bodyPr>
          <a:lstStyle/>
          <a:p>
            <a:r>
              <a:rPr lang="en-US" dirty="0"/>
              <a:t>Standardized Contract Requirements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38FA9E08-514B-40F9-95A2-408CF2D92E09}"/>
              </a:ext>
            </a:extLst>
          </p:cNvPr>
          <p:cNvSpPr txBox="1">
            <a:spLocks/>
          </p:cNvSpPr>
          <p:nvPr/>
        </p:nvSpPr>
        <p:spPr>
          <a:xfrm>
            <a:off x="6884894" y="6466362"/>
            <a:ext cx="1855694" cy="2443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5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Picture of arm of person having their blood pressure taken ">
            <a:extLst>
              <a:ext uri="{FF2B5EF4-FFF2-40B4-BE49-F238E27FC236}">
                <a16:creationId xmlns:a16="http://schemas.microsoft.com/office/drawing/2014/main" id="{19E18727-FC17-4BD7-A27D-37F4A88609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2587" y="4136651"/>
            <a:ext cx="3030346" cy="203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12EE72-5FAA-4BF4-B6C8-E8333C97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37" y="621102"/>
            <a:ext cx="8456540" cy="797389"/>
          </a:xfrm>
        </p:spPr>
        <p:txBody>
          <a:bodyPr>
            <a:normAutofit fontScale="90000"/>
          </a:bodyPr>
          <a:lstStyle/>
          <a:p>
            <a:r>
              <a:rPr lang="en-US" dirty="0"/>
              <a:t>CalPERS  Prevalence Rates for Basic HMO 2015 - 2017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EE6F7B94-8248-4C5A-8EE0-D5D386B06B67}"/>
              </a:ext>
            </a:extLst>
          </p:cNvPr>
          <p:cNvSpPr txBox="1">
            <a:spLocks/>
          </p:cNvSpPr>
          <p:nvPr/>
        </p:nvSpPr>
        <p:spPr>
          <a:xfrm>
            <a:off x="6884894" y="6466362"/>
            <a:ext cx="1855694" cy="2443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5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EB03979-B54C-48DB-82C7-1772467BDE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97270"/>
              </p:ext>
            </p:extLst>
          </p:nvPr>
        </p:nvGraphicFramePr>
        <p:xfrm>
          <a:off x="211430" y="1280524"/>
          <a:ext cx="8616047" cy="455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136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CE0C2A84-803A-46CA-AC2F-B0A601F3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37" y="621102"/>
            <a:ext cx="8456540" cy="797389"/>
          </a:xfrm>
        </p:spPr>
        <p:txBody>
          <a:bodyPr>
            <a:normAutofit fontScale="90000"/>
          </a:bodyPr>
          <a:lstStyle/>
          <a:p>
            <a:r>
              <a:rPr lang="en-US" dirty="0"/>
              <a:t>CalPERS  Prevalence Rates for Basic PPO 2015 - 2017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EE5F36F-1288-4CDB-A712-A45111F6FE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528963"/>
              </p:ext>
            </p:extLst>
          </p:nvPr>
        </p:nvGraphicFramePr>
        <p:xfrm>
          <a:off x="221870" y="1661233"/>
          <a:ext cx="8922130" cy="4352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2CB8F8DD-B887-4533-8BD5-238F1FAED14E}"/>
              </a:ext>
            </a:extLst>
          </p:cNvPr>
          <p:cNvSpPr txBox="1">
            <a:spLocks/>
          </p:cNvSpPr>
          <p:nvPr/>
        </p:nvSpPr>
        <p:spPr>
          <a:xfrm>
            <a:off x="6884894" y="6466362"/>
            <a:ext cx="1855694" cy="2443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5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00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91FCB1-3D42-4101-9C77-EBA661A4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37" y="621103"/>
            <a:ext cx="8503432" cy="414068"/>
          </a:xfrm>
        </p:spPr>
        <p:txBody>
          <a:bodyPr>
            <a:noAutofit/>
          </a:bodyPr>
          <a:lstStyle/>
          <a:p>
            <a:r>
              <a:rPr lang="en-US" sz="2500" dirty="0"/>
              <a:t>CalPERS and HEDIS Basic HMO Comparison 2015 - 2017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F581C67-6440-422D-B33B-10B2164321FB}"/>
              </a:ext>
            </a:extLst>
          </p:cNvPr>
          <p:cNvSpPr txBox="1">
            <a:spLocks/>
          </p:cNvSpPr>
          <p:nvPr/>
        </p:nvSpPr>
        <p:spPr>
          <a:xfrm>
            <a:off x="6884894" y="6466362"/>
            <a:ext cx="1855694" cy="2443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5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952A0A4-78C8-4001-B615-C3CFC67B6A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413254"/>
              </p:ext>
            </p:extLst>
          </p:nvPr>
        </p:nvGraphicFramePr>
        <p:xfrm>
          <a:off x="284620" y="1353929"/>
          <a:ext cx="8503433" cy="475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15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90A84E-DB08-407B-98E2-1518BEC6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06" y="609160"/>
            <a:ext cx="8433094" cy="414068"/>
          </a:xfrm>
        </p:spPr>
        <p:txBody>
          <a:bodyPr>
            <a:noAutofit/>
          </a:bodyPr>
          <a:lstStyle/>
          <a:p>
            <a:r>
              <a:rPr lang="en-US" sz="2500" dirty="0"/>
              <a:t>CalPERS and HEDIS Basic PPO Comparison 2015 - 2017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ADE4BED-70AE-459C-89EA-9D63D39C912B}"/>
              </a:ext>
            </a:extLst>
          </p:cNvPr>
          <p:cNvSpPr txBox="1">
            <a:spLocks/>
          </p:cNvSpPr>
          <p:nvPr/>
        </p:nvSpPr>
        <p:spPr>
          <a:xfrm>
            <a:off x="6884894" y="6466362"/>
            <a:ext cx="1855694" cy="2443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5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0232C5B-D0C0-438F-AD5B-E44E3FCD4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666902"/>
              </p:ext>
            </p:extLst>
          </p:nvPr>
        </p:nvGraphicFramePr>
        <p:xfrm>
          <a:off x="310661" y="1152184"/>
          <a:ext cx="8522677" cy="494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851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alPRES External PPP_P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lank Presentation">
      <a:majorFont>
        <a:latin typeface="Arial Narrow"/>
        <a:ea typeface="ＭＳ Ｐゴシック"/>
        <a:cs typeface="ＭＳ Ｐゴシック"/>
      </a:majorFont>
      <a:minorFont>
        <a:latin typeface="Arial Narrow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alPRES External PPP_P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lank Presentation">
      <a:majorFont>
        <a:latin typeface="Arial Narrow"/>
        <a:ea typeface="ＭＳ Ｐゴシック"/>
        <a:cs typeface="ＭＳ Ｐゴシック"/>
      </a:majorFont>
      <a:minorFont>
        <a:latin typeface="Arial Narrow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Accessible CalPERS Template">
  <a:themeElements>
    <a:clrScheme name="CalPERS Colors">
      <a:dk1>
        <a:srgbClr val="000000"/>
      </a:dk1>
      <a:lt1>
        <a:sysClr val="window" lastClr="FFFFFF"/>
      </a:lt1>
      <a:dk2>
        <a:srgbClr val="000000"/>
      </a:dk2>
      <a:lt2>
        <a:srgbClr val="F2F2F2"/>
      </a:lt2>
      <a:accent1>
        <a:srgbClr val="00659E"/>
      </a:accent1>
      <a:accent2>
        <a:srgbClr val="E86D1F"/>
      </a:accent2>
      <a:accent3>
        <a:srgbClr val="7B7B7B"/>
      </a:accent3>
      <a:accent4>
        <a:srgbClr val="FDB825"/>
      </a:accent4>
      <a:accent5>
        <a:srgbClr val="50A1CE"/>
      </a:accent5>
      <a:accent6>
        <a:srgbClr val="F4A36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Accessible CalPERS Template">
  <a:themeElements>
    <a:clrScheme name="CalPERS Colors">
      <a:dk1>
        <a:srgbClr val="000000"/>
      </a:dk1>
      <a:lt1>
        <a:sysClr val="window" lastClr="FFFFFF"/>
      </a:lt1>
      <a:dk2>
        <a:srgbClr val="000000"/>
      </a:dk2>
      <a:lt2>
        <a:srgbClr val="F2F2F2"/>
      </a:lt2>
      <a:accent1>
        <a:srgbClr val="00659E"/>
      </a:accent1>
      <a:accent2>
        <a:srgbClr val="E86D1F"/>
      </a:accent2>
      <a:accent3>
        <a:srgbClr val="7B7B7B"/>
      </a:accent3>
      <a:accent4>
        <a:srgbClr val="FDB825"/>
      </a:accent4>
      <a:accent5>
        <a:srgbClr val="50A1CE"/>
      </a:accent5>
      <a:accent6>
        <a:srgbClr val="F4A36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1686</TotalTime>
  <Words>77</Words>
  <Application>Microsoft Office PowerPoint</Application>
  <PresentationFormat>On-screen Show (4:3)</PresentationFormat>
  <Paragraphs>30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ＭＳ Ｐゴシック</vt:lpstr>
      <vt:lpstr>.AppleSystemUIFont</vt:lpstr>
      <vt:lpstr>Arial</vt:lpstr>
      <vt:lpstr>Arial Narrow</vt:lpstr>
      <vt:lpstr>Calibri</vt:lpstr>
      <vt:lpstr>Cambria</vt:lpstr>
      <vt:lpstr>Times</vt:lpstr>
      <vt:lpstr>Wingdings</vt:lpstr>
      <vt:lpstr>CalPRES External PPP_PC</vt:lpstr>
      <vt:lpstr>1_CalPRES External PPP_PC</vt:lpstr>
      <vt:lpstr>4_Accessible CalPERS Template</vt:lpstr>
      <vt:lpstr>1_Accessible CalPERS Template</vt:lpstr>
      <vt:lpstr>Senate Health Committee Informational Hearing Improving Performance and Aligning Incentives in Commercial Health Insurance and Medi-Cal</vt:lpstr>
      <vt:lpstr>CalPERS Plans</vt:lpstr>
      <vt:lpstr>Standardized Contract Requirements</vt:lpstr>
      <vt:lpstr>CalPERS  Prevalence Rates for Basic HMO 2015 - 2017 </vt:lpstr>
      <vt:lpstr>CalPERS  Prevalence Rates for Basic PPO 2015 - 2017 </vt:lpstr>
      <vt:lpstr>CalPERS and HEDIS Basic HMO Comparison 2015 - 2017</vt:lpstr>
      <vt:lpstr>CalPERS and HEDIS Basic PPO Comparison 2015 - 2017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CalPERS</dc:creator>
  <cp:lastModifiedBy>Anspach, Aimee</cp:lastModifiedBy>
  <cp:revision>142</cp:revision>
  <cp:lastPrinted>2019-02-25T15:48:19Z</cp:lastPrinted>
  <dcterms:created xsi:type="dcterms:W3CDTF">2018-06-12T20:41:51Z</dcterms:created>
  <dcterms:modified xsi:type="dcterms:W3CDTF">2019-02-25T19:53:31Z</dcterms:modified>
</cp:coreProperties>
</file>