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 id="2147485431" r:id="rId2"/>
    <p:sldMasterId id="2147485572" r:id="rId3"/>
    <p:sldMasterId id="2147485719" r:id="rId4"/>
    <p:sldMasterId id="2147485764" r:id="rId5"/>
    <p:sldMasterId id="2147485778" r:id="rId6"/>
    <p:sldMasterId id="2147485817" r:id="rId7"/>
  </p:sldMasterIdLst>
  <p:notesMasterIdLst>
    <p:notesMasterId r:id="rId12"/>
  </p:notesMasterIdLst>
  <p:handoutMasterIdLst>
    <p:handoutMasterId r:id="rId13"/>
  </p:handoutMasterIdLst>
  <p:sldIdLst>
    <p:sldId id="2141411971" r:id="rId8"/>
    <p:sldId id="2141412086" r:id="rId9"/>
    <p:sldId id="2141412067" r:id="rId10"/>
    <p:sldId id="2141412058" r:id="rId11"/>
  </p:sldIdLst>
  <p:sldSz cx="12192000" cy="6858000"/>
  <p:notesSz cx="6858000" cy="92964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800000"/>
    <a:srgbClr val="EDF2EC"/>
    <a:srgbClr val="FFF8E8"/>
    <a:srgbClr val="FF9300"/>
    <a:srgbClr val="5C64AE"/>
    <a:srgbClr val="18637B"/>
    <a:srgbClr val="186367"/>
    <a:srgbClr val="0096FF"/>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00" autoAdjust="0"/>
    <p:restoredTop sz="96052" autoAdjust="0"/>
  </p:normalViewPr>
  <p:slideViewPr>
    <p:cSldViewPr>
      <p:cViewPr varScale="1">
        <p:scale>
          <a:sx n="72" d="100"/>
          <a:sy n="72" d="100"/>
        </p:scale>
        <p:origin x="57" y="561"/>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2446" tIns="46223" rIns="92446" bIns="46223" rtlCol="0"/>
          <a:lstStyle>
            <a:lvl1pPr algn="r">
              <a:defRPr sz="1200"/>
            </a:lvl1pPr>
          </a:lstStyle>
          <a:p>
            <a:fld id="{2DE37D14-43FF-4DB4-92A2-77925F1A55B0}" type="datetimeFigureOut">
              <a:rPr lang="en-US" smtClean="0"/>
              <a:t>3/10/2022</a:t>
            </a:fld>
            <a:endParaRPr lang="en-US"/>
          </a:p>
        </p:txBody>
      </p:sp>
      <p:sp>
        <p:nvSpPr>
          <p:cNvPr id="4" name="Footer Placeholder 3"/>
          <p:cNvSpPr>
            <a:spLocks noGrp="1"/>
          </p:cNvSpPr>
          <p:nvPr>
            <p:ph type="ftr" sz="quarter" idx="2"/>
          </p:nvPr>
        </p:nvSpPr>
        <p:spPr>
          <a:xfrm>
            <a:off x="1" y="8829968"/>
            <a:ext cx="2971800"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3"/>
          </a:xfrm>
          <a:prstGeom prst="rect">
            <a:avLst/>
          </a:prstGeom>
        </p:spPr>
        <p:txBody>
          <a:bodyPr vert="horz" lIns="92446" tIns="46223" rIns="92446" bIns="46223" rtlCol="0" anchor="b"/>
          <a:lstStyle>
            <a:lvl1pPr algn="r">
              <a:defRPr sz="1200"/>
            </a:lvl1pPr>
          </a:lstStyle>
          <a:p>
            <a:fld id="{474089A5-DE25-4B7E-9039-3ED814787751}" type="slidenum">
              <a:rPr lang="en-US" smtClean="0"/>
              <a:t>‹#›</a:t>
            </a:fld>
            <a:endParaRPr lang="en-US"/>
          </a:p>
        </p:txBody>
      </p:sp>
    </p:spTree>
    <p:extLst>
      <p:ext uri="{BB962C8B-B14F-4D97-AF65-F5344CB8AC3E}">
        <p14:creationId xmlns:p14="http://schemas.microsoft.com/office/powerpoint/2010/main" val="204217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446" tIns="46223" rIns="92446" bIns="46223" rtlCol="0"/>
          <a:lstStyle>
            <a:lvl1pPr algn="r">
              <a:defRPr sz="1200"/>
            </a:lvl1pPr>
          </a:lstStyle>
          <a:p>
            <a:fld id="{4AA11228-123F-4267-9510-9207A1A02349}" type="datetimeFigureOut">
              <a:rPr lang="en-US" smtClean="0"/>
              <a:t>3/10/2022</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446" tIns="46223" rIns="92446" bIns="46223" rtlCol="0" anchor="b"/>
          <a:lstStyle>
            <a:lvl1pPr algn="r">
              <a:defRPr sz="1200"/>
            </a:lvl1pPr>
          </a:lstStyle>
          <a:p>
            <a:fld id="{8A2FEDFF-8057-4592-8A0B-C00E926D5776}" type="slidenum">
              <a:rPr lang="en-US" smtClean="0"/>
              <a:t>‹#›</a:t>
            </a:fld>
            <a:endParaRPr lang="en-US"/>
          </a:p>
        </p:txBody>
      </p:sp>
    </p:spTree>
    <p:extLst>
      <p:ext uri="{BB962C8B-B14F-4D97-AF65-F5344CB8AC3E}">
        <p14:creationId xmlns:p14="http://schemas.microsoft.com/office/powerpoint/2010/main" val="32881433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Rot="1" noChangeAspect="1" noChangeArrowheads="1" noTextEdit="1"/>
          </p:cNvSpPr>
          <p:nvPr>
            <p:ph type="sldImg"/>
          </p:nvPr>
        </p:nvSpPr>
        <p:spPr>
          <a:xfrm>
            <a:off x="382588" y="685800"/>
            <a:ext cx="6094412" cy="3429000"/>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500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1" name="Google Shape;7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39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21212"/>
                </a:solidFill>
                <a:effectLst/>
                <a:latin typeface="Roboto" panose="02000000000000000000" pitchFamily="2" charset="0"/>
              </a:rPr>
              <a:t>WHO: Post COVID-19 condition occurs in individuals with a history of probable or confirmed SARS-CoV-2 infection, usually 3 months from the onset of COVID-19 with symptoms that last for at least 2 months and cannot be explained by an alternative diagnosis. Common symptoms include fatigue, shortness of breath, cognitive dysfunction but also others and generally have an impact on everyday functioning. Symptoms may be new onset following initial recovery from an acute COVID-19 episode or persist from the initial illness. Symptoms may also fluctuate or relapse over time.</a:t>
            </a:r>
            <a:endParaRPr lang="en-US" dirty="0"/>
          </a:p>
        </p:txBody>
      </p:sp>
    </p:spTree>
    <p:extLst>
      <p:ext uri="{BB962C8B-B14F-4D97-AF65-F5344CB8AC3E}">
        <p14:creationId xmlns:p14="http://schemas.microsoft.com/office/powerpoint/2010/main" val="234091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CFAA8D0-1B21-448C-9A9A-F3DD45C4D3AE}"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3972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41670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2751099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pic>
        <p:nvPicPr>
          <p:cNvPr id="4" name="Content Placeholder 10" descr="Power_Point_background-gener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7" y="6315075"/>
            <a:ext cx="1218988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Science_icon-Science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 y="228607"/>
            <a:ext cx="9609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AS_Logo_RGB_colo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5760" y="76200"/>
            <a:ext cx="3016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6003" y="228607"/>
            <a:ext cx="8159749" cy="720725"/>
          </a:xfrm>
          <a:solidFill>
            <a:srgbClr val="22226B"/>
          </a:solidFill>
          <a:ln>
            <a:noFill/>
          </a:ln>
        </p:spPr>
        <p:txBody>
          <a:bodyPr lIns="179604">
            <a:normAutofit/>
          </a:bodyPr>
          <a:lstStyle>
            <a:lvl1pPr algn="l">
              <a:defRPr sz="2800" b="1">
                <a:solidFill>
                  <a:srgbClr val="FFFFFF"/>
                </a:solidFill>
              </a:defRPr>
            </a:lvl1pPr>
          </a:lstStyle>
          <a:p>
            <a:r>
              <a:rPr lang="en-US"/>
              <a:t>Click to edit Master title style</a:t>
            </a:r>
            <a:endParaRPr lang="en-US" dirty="0"/>
          </a:p>
        </p:txBody>
      </p:sp>
      <p:sp>
        <p:nvSpPr>
          <p:cNvPr id="8" name="Content Placeholder 2"/>
          <p:cNvSpPr>
            <a:spLocks noGrp="1"/>
          </p:cNvSpPr>
          <p:nvPr>
            <p:ph idx="1"/>
          </p:nvPr>
        </p:nvSpPr>
        <p:spPr>
          <a:xfrm>
            <a:off x="1016000" y="1600205"/>
            <a:ext cx="10566400" cy="4525963"/>
          </a:xfrm>
        </p:spPr>
        <p:txBody>
          <a:bodyPr lIns="179604"/>
          <a:lstStyle>
            <a:lvl1pPr>
              <a:buClr>
                <a:schemeClr val="accent4"/>
              </a:buClr>
              <a:buFont typeface="Wingdings" charset="2"/>
              <a:buChar char="§"/>
              <a:defRPr>
                <a:solidFill>
                  <a:srgbClr val="595959"/>
                </a:solidFill>
              </a:defRPr>
            </a:lvl1pPr>
            <a:lvl2pPr>
              <a:buClr>
                <a:schemeClr val="accent4"/>
              </a:buClr>
              <a:buFont typeface="Wingdings" charset="2"/>
              <a:buChar char="§"/>
              <a:defRPr>
                <a:solidFill>
                  <a:srgbClr val="595959"/>
                </a:solidFill>
              </a:defRPr>
            </a:lvl2pPr>
            <a:lvl3pPr>
              <a:buClr>
                <a:schemeClr val="accent4"/>
              </a:buClr>
              <a:buFont typeface="Wingdings" charset="2"/>
              <a:buChar char="§"/>
              <a:defRPr>
                <a:solidFill>
                  <a:srgbClr val="595959"/>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468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016000" y="1600205"/>
            <a:ext cx="10566400" cy="4525963"/>
          </a:xfrm>
        </p:spPr>
        <p:txBody>
          <a:bodyPr lIns="179604"/>
          <a:lstStyle>
            <a:lvl1pPr>
              <a:buClr>
                <a:schemeClr val="accent4"/>
              </a:buClr>
              <a:buFont typeface="Wingdings" charset="2"/>
              <a:buChar char="§"/>
              <a:defRPr>
                <a:solidFill>
                  <a:srgbClr val="595959"/>
                </a:solidFill>
              </a:defRPr>
            </a:lvl1pPr>
            <a:lvl2pPr>
              <a:buClr>
                <a:schemeClr val="accent4"/>
              </a:buClr>
              <a:buFont typeface="Wingdings" charset="2"/>
              <a:buChar char="§"/>
              <a:defRPr>
                <a:solidFill>
                  <a:srgbClr val="595959"/>
                </a:solidFill>
              </a:defRPr>
            </a:lvl2pPr>
            <a:lvl3pPr>
              <a:buClr>
                <a:schemeClr val="accent4"/>
              </a:buClr>
              <a:buFont typeface="Wingdings" charset="2"/>
              <a:buChar char="§"/>
              <a:defRPr>
                <a:solidFill>
                  <a:srgbClr val="595959"/>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94686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33C57-2955-4059-BBCD-82A8AEE18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1575" y="3665838"/>
            <a:ext cx="6076950"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descr="A close up of a sign&#10;&#10;Description automatically generated">
            <a:extLst>
              <a:ext uri="{FF2B5EF4-FFF2-40B4-BE49-F238E27FC236}">
                <a16:creationId xmlns:a16="http://schemas.microsoft.com/office/drawing/2014/main" id="{DE77B297-BA66-4928-B55A-853A709359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7818" y="317827"/>
            <a:ext cx="2671682" cy="962333"/>
          </a:xfrm>
          <a:prstGeom prst="rect">
            <a:avLst/>
          </a:prstGeom>
        </p:spPr>
      </p:pic>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9627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35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id="{AE3A72E3-C1BB-41C0-975D-BD50CDE8164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06"/>
          <a:stretch>
            <a:fillRect/>
          </a:stretch>
        </p:blipFill>
        <p:spPr bwMode="auto">
          <a:xfrm>
            <a:off x="8412163" y="5357813"/>
            <a:ext cx="3776662"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66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54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2099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B09F2E2-2FC9-4B4E-A8E5-49A36B1DFDA4}"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9678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747257F-EDEA-4B19-A521-737D316575F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38"/>
          <a:stretch>
            <a:fillRect/>
          </a:stretch>
        </p:blipFill>
        <p:spPr bwMode="auto">
          <a:xfrm>
            <a:off x="8531225" y="3414242"/>
            <a:ext cx="36576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a16="http://schemas.microsoft.com/office/drawing/2014/main" id="{AF4F9F73-BEC1-4E4B-A964-017445771F6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55531"/>
          <a:stretch/>
        </p:blipFill>
        <p:spPr bwMode="auto">
          <a:xfrm>
            <a:off x="8148638" y="6231265"/>
            <a:ext cx="3686175" cy="26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89982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33C57-2955-4059-BBCD-82A8AEE188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1575" y="3665838"/>
            <a:ext cx="6076950"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7" name="Picture 16" descr="A close up of a sign&#10;&#10;Description automatically generated">
            <a:extLst>
              <a:ext uri="{FF2B5EF4-FFF2-40B4-BE49-F238E27FC236}">
                <a16:creationId xmlns:a16="http://schemas.microsoft.com/office/drawing/2014/main" id="{DE77B297-BA66-4928-B55A-853A709359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7818" y="317827"/>
            <a:ext cx="2671682" cy="962333"/>
          </a:xfrm>
          <a:prstGeom prst="rect">
            <a:avLst/>
          </a:prstGeom>
        </p:spPr>
      </p:pic>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59365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0811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9" name="Picture 18">
            <a:extLst>
              <a:ext uri="{FF2B5EF4-FFF2-40B4-BE49-F238E27FC236}">
                <a16:creationId xmlns:a16="http://schemas.microsoft.com/office/drawing/2014/main" id="{AE3A72E3-C1BB-41C0-975D-BD50CDE8164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06"/>
          <a:stretch>
            <a:fillRect/>
          </a:stretch>
        </p:blipFill>
        <p:spPr bwMode="auto">
          <a:xfrm>
            <a:off x="8412163" y="5357813"/>
            <a:ext cx="3776662"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844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9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356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637023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214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8747257F-EDEA-4B19-A521-737D316575F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638"/>
          <a:stretch>
            <a:fillRect/>
          </a:stretch>
        </p:blipFill>
        <p:spPr bwMode="auto">
          <a:xfrm>
            <a:off x="8531225" y="3414242"/>
            <a:ext cx="36576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pic>
        <p:nvPicPr>
          <p:cNvPr id="12" name="Picture 8">
            <a:extLst>
              <a:ext uri="{FF2B5EF4-FFF2-40B4-BE49-F238E27FC236}">
                <a16:creationId xmlns:a16="http://schemas.microsoft.com/office/drawing/2014/main" id="{AF4F9F73-BEC1-4E4B-A964-017445771F6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55531"/>
          <a:stretch/>
        </p:blipFill>
        <p:spPr bwMode="auto">
          <a:xfrm>
            <a:off x="8148638" y="6231265"/>
            <a:ext cx="3686175" cy="26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8531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B05C7AA-19F8-4ED8-8C15-F253F448E268}"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42703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ral Abstrac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9E4BA5F-4C51-3145-83A9-F802DADBD0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5">
            <a:extLst>
              <a:ext uri="{FF2B5EF4-FFF2-40B4-BE49-F238E27FC236}">
                <a16:creationId xmlns:a16="http://schemas.microsoft.com/office/drawing/2014/main" id="{EC6ED330-68AE-AD43-93C2-20C49EC890C5}"/>
              </a:ext>
            </a:extLst>
          </p:cNvPr>
          <p:cNvSpPr txBox="1">
            <a:spLocks/>
          </p:cNvSpPr>
          <p:nvPr userDrawn="1"/>
        </p:nvSpPr>
        <p:spPr>
          <a:xfrm>
            <a:off x="216433" y="5526466"/>
            <a:ext cx="1558579" cy="531033"/>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1667" i="1" kern="1200">
                <a:solidFill>
                  <a:schemeClr val="accent3"/>
                </a:solidFill>
                <a:latin typeface="Arial" panose="020B0604020202020204" pitchFamily="34" charset="0"/>
                <a:ea typeface="+mn-ea"/>
                <a:cs typeface="Arial" panose="020B0604020202020204" pitchFamily="34" charset="0"/>
              </a:defRPr>
            </a:lvl1pPr>
            <a:lvl2pPr marL="544285"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2pPr>
            <a:lvl3pPr marL="1088572"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3pPr>
            <a:lvl4pPr marL="1632858"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4pPr>
            <a:lvl5pPr marL="2177143" indent="0" algn="r" defTabSz="914400" rtl="0" eaLnBrk="1" latinLnBrk="0" hangingPunct="1">
              <a:lnSpc>
                <a:spcPct val="90000"/>
              </a:lnSpc>
              <a:spcBef>
                <a:spcPts val="500"/>
              </a:spcBef>
              <a:buFont typeface="Arial" panose="020B0604020202020204" pitchFamily="34" charset="0"/>
              <a:buNone/>
              <a:defRPr sz="1667" kern="1200">
                <a:solidFill>
                  <a:srgbClr val="F6DCB2"/>
                </a:solidFill>
                <a:latin typeface="Oriya MN" pitchFamily="2" charset="0"/>
                <a:ea typeface="+mn-ea"/>
                <a:cs typeface="Oriya MN"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D6D2C4"/>
                </a:solidFill>
                <a:latin typeface="Arial" panose="020B0604020202020204" pitchFamily="34" charset="0"/>
                <a:cs typeface="Arial" panose="020B0604020202020204" pitchFamily="34" charset="0"/>
              </a:rPr>
              <a:t>Disclosure</a:t>
            </a:r>
            <a:r>
              <a:rPr lang="en-US" dirty="0">
                <a:solidFill>
                  <a:srgbClr val="D6D2C4"/>
                </a:solidFill>
                <a:latin typeface="Arial" panose="020B0604020202020204" pitchFamily="34" charset="0"/>
                <a:cs typeface="Arial" panose="020B0604020202020204" pitchFamily="34" charset="0"/>
              </a:rPr>
              <a:t>:</a:t>
            </a:r>
          </a:p>
        </p:txBody>
      </p:sp>
      <p:sp>
        <p:nvSpPr>
          <p:cNvPr id="3" name="Text Placeholder 2">
            <a:extLst>
              <a:ext uri="{FF2B5EF4-FFF2-40B4-BE49-F238E27FC236}">
                <a16:creationId xmlns:a16="http://schemas.microsoft.com/office/drawing/2014/main" id="{5005744E-F60B-F848-BEFC-94B05014A81F}"/>
              </a:ext>
            </a:extLst>
          </p:cNvPr>
          <p:cNvSpPr>
            <a:spLocks noGrp="1"/>
          </p:cNvSpPr>
          <p:nvPr>
            <p:ph type="body" sz="quarter" idx="10" hasCustomPrompt="1"/>
          </p:nvPr>
        </p:nvSpPr>
        <p:spPr>
          <a:xfrm>
            <a:off x="609599" y="1144167"/>
            <a:ext cx="10327342" cy="2620012"/>
          </a:xfrm>
        </p:spPr>
        <p:txBody>
          <a:bodyPr anchor="b">
            <a:noAutofit/>
          </a:bodyPr>
          <a:lstStyle>
            <a:lvl1pPr marL="0" indent="0">
              <a:buNone/>
              <a:defRPr sz="5400" b="1"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6">
            <a:extLst>
              <a:ext uri="{FF2B5EF4-FFF2-40B4-BE49-F238E27FC236}">
                <a16:creationId xmlns:a16="http://schemas.microsoft.com/office/drawing/2014/main" id="{446107E6-D9EB-BE49-830C-3119F88C9E13}"/>
              </a:ext>
            </a:extLst>
          </p:cNvPr>
          <p:cNvSpPr>
            <a:spLocks noGrp="1"/>
          </p:cNvSpPr>
          <p:nvPr>
            <p:ph type="body" sz="quarter" idx="11" hasCustomPrompt="1"/>
          </p:nvPr>
        </p:nvSpPr>
        <p:spPr>
          <a:xfrm>
            <a:off x="609600" y="3940496"/>
            <a:ext cx="8570258" cy="484187"/>
          </a:xfrm>
        </p:spPr>
        <p:txBody>
          <a:bodyPr anchor="b"/>
          <a:lstStyle>
            <a:lvl1pPr marL="0" indent="0">
              <a:buNone/>
              <a:defRPr b="1" i="0">
                <a:solidFill>
                  <a:srgbClr val="D6D2C4"/>
                </a:solidFill>
                <a:latin typeface="Arial" panose="020B0604020202020204" pitchFamily="34" charset="0"/>
                <a:cs typeface="Arial" panose="020B0604020202020204" pitchFamily="34" charset="0"/>
              </a:defRPr>
            </a:lvl1pPr>
          </a:lstStyle>
          <a:p>
            <a:pPr lvl="0"/>
            <a:r>
              <a:rPr lang="en-US" dirty="0"/>
              <a:t>Presenter </a:t>
            </a:r>
            <a:r>
              <a:rPr lang="en-US" dirty="0" err="1"/>
              <a:t>Firstname</a:t>
            </a:r>
            <a:r>
              <a:rPr lang="en-US" dirty="0"/>
              <a:t> </a:t>
            </a:r>
            <a:r>
              <a:rPr lang="en-US" dirty="0" err="1"/>
              <a:t>Lastname</a:t>
            </a:r>
            <a:endParaRPr lang="en-US" dirty="0"/>
          </a:p>
        </p:txBody>
      </p:sp>
      <p:sp>
        <p:nvSpPr>
          <p:cNvPr id="9" name="Text Placeholder 8">
            <a:extLst>
              <a:ext uri="{FF2B5EF4-FFF2-40B4-BE49-F238E27FC236}">
                <a16:creationId xmlns:a16="http://schemas.microsoft.com/office/drawing/2014/main" id="{90A56F2F-05A7-F849-8CEA-EF2DC87E4DAD}"/>
              </a:ext>
            </a:extLst>
          </p:cNvPr>
          <p:cNvSpPr>
            <a:spLocks noGrp="1"/>
          </p:cNvSpPr>
          <p:nvPr>
            <p:ph type="body" sz="quarter" idx="12"/>
          </p:nvPr>
        </p:nvSpPr>
        <p:spPr>
          <a:xfrm>
            <a:off x="609600" y="4446037"/>
            <a:ext cx="6490447" cy="802617"/>
          </a:xfrm>
        </p:spPr>
        <p:txBody>
          <a:bodyPr>
            <a:normAutofit/>
          </a:bodyPr>
          <a:lstStyle>
            <a:lvl1pPr marL="0" indent="0">
              <a:buNone/>
              <a:defRPr sz="1800" b="0" i="1">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BD1A7441-2BED-5D46-BF24-386AEDB80C34}"/>
              </a:ext>
            </a:extLst>
          </p:cNvPr>
          <p:cNvSpPr>
            <a:spLocks noGrp="1"/>
          </p:cNvSpPr>
          <p:nvPr>
            <p:ph type="body" sz="quarter" idx="13" hasCustomPrompt="1"/>
          </p:nvPr>
        </p:nvSpPr>
        <p:spPr>
          <a:xfrm>
            <a:off x="1774825" y="5526466"/>
            <a:ext cx="4697693" cy="124188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solidFill>
                  <a:srgbClr val="D6D2C4"/>
                </a:solidFill>
                <a:latin typeface="Arial" panose="020B0604020202020204" pitchFamily="34" charset="0"/>
                <a:cs typeface="Arial" panose="020B0604020202020204" pitchFamily="34" charset="0"/>
              </a:defRPr>
            </a:lvl1pPr>
          </a:lstStyle>
          <a:p>
            <a:r>
              <a:rPr lang="en-US" dirty="0"/>
              <a:t>[Click to add the financial relationships you have with ineligible companies (previously defined as “commercial interests”). If you have no financial relationships, specifically note "None”]</a:t>
            </a:r>
          </a:p>
        </p:txBody>
      </p:sp>
    </p:spTree>
    <p:extLst>
      <p:ext uri="{BB962C8B-B14F-4D97-AF65-F5344CB8AC3E}">
        <p14:creationId xmlns:p14="http://schemas.microsoft.com/office/powerpoint/2010/main" val="1314218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13C-10DC-884F-B9F6-6BF22BCE139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3573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C4F1E4-1687-DF46-BD66-1D43678AC254}"/>
              </a:ext>
            </a:extLst>
          </p:cNvPr>
          <p:cNvSpPr/>
          <p:nvPr userDrawn="1"/>
        </p:nvSpPr>
        <p:spPr>
          <a:xfrm>
            <a:off x="1" y="1"/>
            <a:ext cx="12192000" cy="6858000"/>
          </a:xfrm>
          <a:prstGeom prst="rect">
            <a:avLst/>
          </a:prstGeom>
          <a:solidFill>
            <a:srgbClr val="115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D4433A-34D5-0342-91E3-89AECD6652A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47805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726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CFAA8D0-1B21-448C-9A9A-F3DD45C4D3AE}"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071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BB09F2E2-2FC9-4B4E-A8E5-49A36B1DFDA4}"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18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B05C7AA-19F8-4ED8-8C15-F253F448E268}"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0319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0320BAC1-A69E-4F1F-B101-C603DB1BEFA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8459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3204139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0FF02C14-99F5-459D-A92C-5820F3BC901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14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0320BAC1-A69E-4F1F-B101-C603DB1BEFA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7593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6AA72EE-E49E-4E39-9460-9033C6B96F38}"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2352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3436255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3875824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766626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3343025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pic>
        <p:nvPicPr>
          <p:cNvPr id="4" name="Content Placeholder 10" descr="Power_Point_background-gener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7" y="6315075"/>
            <a:ext cx="1218988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Science_icon-Science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 y="228607"/>
            <a:ext cx="96096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AS_Logo_RGB_colou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5760" y="76200"/>
            <a:ext cx="3016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6003" y="228607"/>
            <a:ext cx="8159749" cy="720725"/>
          </a:xfrm>
          <a:solidFill>
            <a:srgbClr val="22226B"/>
          </a:solidFill>
          <a:ln>
            <a:noFill/>
          </a:ln>
        </p:spPr>
        <p:txBody>
          <a:bodyPr lIns="179604">
            <a:normAutofit/>
          </a:bodyPr>
          <a:lstStyle>
            <a:lvl1pPr algn="l">
              <a:defRPr sz="2800" b="1">
                <a:solidFill>
                  <a:srgbClr val="FFFFFF"/>
                </a:solidFill>
              </a:defRPr>
            </a:lvl1pPr>
          </a:lstStyle>
          <a:p>
            <a:r>
              <a:rPr lang="en-US"/>
              <a:t>Click to edit Master title style</a:t>
            </a:r>
            <a:endParaRPr lang="en-US" dirty="0"/>
          </a:p>
        </p:txBody>
      </p:sp>
      <p:sp>
        <p:nvSpPr>
          <p:cNvPr id="8" name="Content Placeholder 2"/>
          <p:cNvSpPr>
            <a:spLocks noGrp="1"/>
          </p:cNvSpPr>
          <p:nvPr>
            <p:ph idx="1"/>
          </p:nvPr>
        </p:nvSpPr>
        <p:spPr>
          <a:xfrm>
            <a:off x="1016000" y="1600205"/>
            <a:ext cx="10566400" cy="4525963"/>
          </a:xfrm>
        </p:spPr>
        <p:txBody>
          <a:bodyPr lIns="179604"/>
          <a:lstStyle>
            <a:lvl1pPr>
              <a:buClr>
                <a:schemeClr val="accent4"/>
              </a:buClr>
              <a:buFont typeface="Wingdings" charset="2"/>
              <a:buChar char="§"/>
              <a:defRPr>
                <a:solidFill>
                  <a:srgbClr val="595959"/>
                </a:solidFill>
              </a:defRPr>
            </a:lvl1pPr>
            <a:lvl2pPr>
              <a:buClr>
                <a:schemeClr val="accent4"/>
              </a:buClr>
              <a:buFont typeface="Wingdings" charset="2"/>
              <a:buChar char="§"/>
              <a:defRPr>
                <a:solidFill>
                  <a:srgbClr val="595959"/>
                </a:solidFill>
              </a:defRPr>
            </a:lvl2pPr>
            <a:lvl3pPr>
              <a:buClr>
                <a:schemeClr val="accent4"/>
              </a:buClr>
              <a:buFont typeface="Wingdings" charset="2"/>
              <a:buChar char="§"/>
              <a:defRPr>
                <a:solidFill>
                  <a:srgbClr val="595959"/>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55578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016000" y="1600205"/>
            <a:ext cx="10566400" cy="4525963"/>
          </a:xfrm>
        </p:spPr>
        <p:txBody>
          <a:bodyPr lIns="179604"/>
          <a:lstStyle>
            <a:lvl1pPr>
              <a:buClr>
                <a:schemeClr val="accent4"/>
              </a:buClr>
              <a:buFont typeface="Wingdings" charset="2"/>
              <a:buChar char="§"/>
              <a:defRPr>
                <a:solidFill>
                  <a:srgbClr val="595959"/>
                </a:solidFill>
              </a:defRPr>
            </a:lvl1pPr>
            <a:lvl2pPr>
              <a:buClr>
                <a:schemeClr val="accent4"/>
              </a:buClr>
              <a:buFont typeface="Wingdings" charset="2"/>
              <a:buChar char="§"/>
              <a:defRPr>
                <a:solidFill>
                  <a:srgbClr val="595959"/>
                </a:solidFill>
              </a:defRPr>
            </a:lvl2pPr>
            <a:lvl3pPr>
              <a:buClr>
                <a:schemeClr val="accent4"/>
              </a:buClr>
              <a:buFont typeface="Wingdings" charset="2"/>
              <a:buChar char="§"/>
              <a:defRPr>
                <a:solidFill>
                  <a:srgbClr val="595959"/>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74922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E430-F80A-914A-A658-ED66C4DD5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8011E-B2DA-A34F-83EC-3C862EC644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D34614-910B-A144-A57D-FD207EF67A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532195F-2D9D-D740-B981-C5C9DABE4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FBC23-E846-F248-9C59-9449A7E839A8}"/>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1232127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A105-E1C0-344A-A387-E3815F894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D6A74-900F-F640-B649-F8B735C0E1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205B5-5743-4546-90E9-6487F33249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F3D55D-6595-1546-ABAC-C16EE9A4D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D77F5-E280-894D-8613-700B005D381E}"/>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2542384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382D-AE8F-374B-A998-E4EC82511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F42E1B-B200-4C40-A7D1-759CA3083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42795-2220-EF48-8721-42F8F93443F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E7A7549-1F2A-6C4F-A741-841F949E0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0ABFA-98B2-C54F-B3E5-54301C2E7F08}"/>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112026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3599571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6EB8-C0CA-4E42-8DC1-1FB5D1BEC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2187D8-FE90-B445-9D44-7DA5BDBFE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1E4E1-786B-1043-880F-DD033F3023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5CB67B-9D6F-094C-B2FE-081AE8D2FD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817FFF8-339B-EC43-B6F1-F895DB0D0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D7F7C-6C7A-2441-A6EB-31D09DB0A554}"/>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2584214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3577-8A20-964A-8286-76E090B24E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309E81-4448-634C-84CD-AA8643AF5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0454B-52CC-1E45-B64C-D9A0449BF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47B402-953F-E64E-83D4-6F9449982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5FD70B-6D91-9947-B1EB-68B9DC039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CFBE98-540E-8C40-86FD-CA06B661700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A145297-2643-BA48-8597-60964C530B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66DDA4-4D3C-064D-940D-67BDF13EE220}"/>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4172631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9FB0-D790-444D-869D-8187536F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D09ABD-9707-E345-B08A-610EE815B23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E2DD7CD-4EDC-3242-B186-D6360EA65A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8F0542-4A6E-0E49-B906-F2B3DB0625B0}"/>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2679283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054731-B9E7-B641-9A06-D58E82DECC9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AC4D563-2D77-EE45-A4FE-DC3010048F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0DA3BD-BC89-664F-BCF5-D7444486E0D2}"/>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4066021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EAB2-2498-5640-8847-A4F2D5989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8EF214-D547-AC4A-A442-8883C1884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439170-090F-544D-9220-ED3BCBA7F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89F49-B1E1-F84C-96A1-A5B2FCE07B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D1EDEBF-B779-C94C-850E-740989E19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ECFAA-69F4-1840-97A0-214AE41DE76E}"/>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12489838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F000-0EDB-BE44-949B-7F3C8F19A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6006F7-1A3A-5642-BB73-EA92632B4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F8D6A5-6990-7F44-9E3D-E9A5FA36E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75C68-2808-704B-91B9-A28238C5C6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C6EEA2A-8128-7E45-8BDB-A6FA74A73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3E86B-5FA3-4646-9F88-A87310E50442}"/>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3526764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61C6-6D9F-8C49-B2F7-3EAE46AEC2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00415-E037-784C-B53E-2E23A4A58C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78F35-CC00-6C44-A08A-98DF6067CB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A791427-F3E3-F441-889C-1FF1835A9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8C7F1-FFB0-474F-8F66-C24D37DFEB3E}"/>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607486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BEB142-BD57-D747-9FC0-EBDC52B42C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3FD175-C369-C843-B824-5376493668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6B1F3-4BFF-9542-82BF-DCC868A912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82D581-F3BA-AD49-8451-46A2A38E5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61A7D-14AC-6F48-9696-DBEE611CFCFA}"/>
              </a:ext>
            </a:extLst>
          </p:cNvPr>
          <p:cNvSpPr>
            <a:spLocks noGrp="1"/>
          </p:cNvSpPr>
          <p:nvPr>
            <p:ph type="sldNum" sz="quarter" idx="12"/>
          </p:nvPr>
        </p:nvSpPr>
        <p:spPr/>
        <p:txBody>
          <a:bodyPr/>
          <a:lstStyle/>
          <a:p>
            <a:fld id="{D2D86AB3-0B68-E643-B7DD-F3D7E020BBFA}" type="slidenum">
              <a:rPr lang="en-US" smtClean="0"/>
              <a:t>‹#›</a:t>
            </a:fld>
            <a:endParaRPr lang="en-US"/>
          </a:p>
        </p:txBody>
      </p:sp>
    </p:spTree>
    <p:extLst>
      <p:ext uri="{BB962C8B-B14F-4D97-AF65-F5344CB8AC3E}">
        <p14:creationId xmlns:p14="http://schemas.microsoft.com/office/powerpoint/2010/main" val="96167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b="0" i="0" dirty="0">
                <a:latin typeface="Verdana" panose="020B0604030504040204" pitchFamily="34" charset="0"/>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b="0" i="0" dirty="0">
                <a:latin typeface="Verdana" panose="020B0604030504040204" pitchFamily="34" charset="0"/>
              </a:rPr>
              <a:t>iasociety.org</a:t>
            </a:r>
          </a:p>
        </p:txBody>
      </p:sp>
    </p:spTree>
    <p:extLst>
      <p:ext uri="{BB962C8B-B14F-4D97-AF65-F5344CB8AC3E}">
        <p14:creationId xmlns:p14="http://schemas.microsoft.com/office/powerpoint/2010/main" val="24321976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b="0" i="0" dirty="0">
                <a:latin typeface="Verdana" panose="020B0604030504040204" pitchFamily="34" charset="0"/>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b="0" i="0" dirty="0">
                <a:latin typeface="Verdana" panose="020B0604030504040204" pitchFamily="34" charset="0"/>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416280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0FF02C14-99F5-459D-A92C-5820F3BC901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69093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t>Topic Lore Ipsum</a:t>
            </a:r>
          </a:p>
        </p:txBody>
      </p:sp>
    </p:spTree>
    <p:extLst>
      <p:ext uri="{BB962C8B-B14F-4D97-AF65-F5344CB8AC3E}">
        <p14:creationId xmlns:p14="http://schemas.microsoft.com/office/powerpoint/2010/main" val="29469174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31596790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spTree>
    <p:extLst>
      <p:ext uri="{BB962C8B-B14F-4D97-AF65-F5344CB8AC3E}">
        <p14:creationId xmlns:p14="http://schemas.microsoft.com/office/powerpoint/2010/main" val="1505596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12616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t>Topic Lore Ipsum</a:t>
            </a:r>
          </a:p>
        </p:txBody>
      </p:sp>
    </p:spTree>
    <p:extLst>
      <p:ext uri="{BB962C8B-B14F-4D97-AF65-F5344CB8AC3E}">
        <p14:creationId xmlns:p14="http://schemas.microsoft.com/office/powerpoint/2010/main" val="63790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2440" y="467870"/>
            <a:ext cx="10972800" cy="443199"/>
          </a:xfrm>
        </p:spPr>
        <p:txBody>
          <a:bodyPr anchor="b" anchorCtr="0"/>
          <a:lstStyle>
            <a:lvl1pPr algn="l">
              <a:defRPr sz="3200" baseline="0">
                <a:solidFill>
                  <a:srgbClr val="0551A6"/>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Title</a:t>
            </a:r>
            <a:endParaRPr lang="en-AU" dirty="0"/>
          </a:p>
        </p:txBody>
      </p:sp>
      <p:cxnSp>
        <p:nvCxnSpPr>
          <p:cNvPr id="4" name="Google Shape;701;p3">
            <a:extLst>
              <a:ext uri="{FF2B5EF4-FFF2-40B4-BE49-F238E27FC236}">
                <a16:creationId xmlns:a16="http://schemas.microsoft.com/office/drawing/2014/main" id="{CAC3783B-C192-914E-850C-8B56FEBE1F1E}"/>
              </a:ext>
            </a:extLst>
          </p:cNvPr>
          <p:cNvCxnSpPr>
            <a:cxnSpLocks/>
          </p:cNvCxnSpPr>
          <p:nvPr userDrawn="1"/>
        </p:nvCxnSpPr>
        <p:spPr>
          <a:xfrm>
            <a:off x="335360" y="949437"/>
            <a:ext cx="11479976" cy="0"/>
          </a:xfrm>
          <a:prstGeom prst="straightConnector1">
            <a:avLst/>
          </a:prstGeom>
          <a:noFill/>
          <a:ln w="9525" cap="flat" cmpd="sng">
            <a:solidFill>
              <a:srgbClr val="0651A4"/>
            </a:solidFill>
            <a:prstDash val="solid"/>
            <a:round/>
            <a:headEnd type="none" w="sm" len="sm"/>
            <a:tailEnd type="none" w="sm" len="sm"/>
          </a:ln>
        </p:spPr>
      </p:cxnSp>
      <p:sp>
        <p:nvSpPr>
          <p:cNvPr id="5" name="Text Placeholder 9">
            <a:extLst>
              <a:ext uri="{FF2B5EF4-FFF2-40B4-BE49-F238E27FC236}">
                <a16:creationId xmlns:a16="http://schemas.microsoft.com/office/drawing/2014/main" id="{72C4A7F9-EC84-434D-A937-D4E9DC70A995}"/>
              </a:ext>
            </a:extLst>
          </p:cNvPr>
          <p:cNvSpPr>
            <a:spLocks noGrp="1"/>
          </p:cNvSpPr>
          <p:nvPr>
            <p:ph type="body" sz="quarter" idx="12" hasCustomPrompt="1"/>
          </p:nvPr>
        </p:nvSpPr>
        <p:spPr>
          <a:xfrm>
            <a:off x="501651" y="6449690"/>
            <a:ext cx="10989733" cy="340783"/>
          </a:xfrm>
        </p:spPr>
        <p:txBody>
          <a:bodyPr anchor="b"/>
          <a:lstStyle>
            <a:lvl1pPr marL="0" algn="just">
              <a:defRPr sz="1333" b="0">
                <a:latin typeface="Arial" panose="020B0604020202020204" pitchFamily="34" charset="0"/>
                <a:cs typeface="Arial" panose="020B0604020202020204" pitchFamily="34" charset="0"/>
              </a:defRPr>
            </a:lvl1pPr>
          </a:lstStyle>
          <a:p>
            <a:pPr lvl="0"/>
            <a:r>
              <a:rPr lang="en-GB" dirty="0"/>
              <a:t>Footnote</a:t>
            </a:r>
            <a:endParaRPr lang="en-CH" dirty="0"/>
          </a:p>
        </p:txBody>
      </p:sp>
    </p:spTree>
    <p:extLst>
      <p:ext uri="{BB962C8B-B14F-4D97-AF65-F5344CB8AC3E}">
        <p14:creationId xmlns:p14="http://schemas.microsoft.com/office/powerpoint/2010/main" val="26222463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F6AA72EE-E49E-4E39-9460-9033C6B96F38}"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6838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274412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369964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11.emf"/><Relationship Id="rId4" Type="http://schemas.openxmlformats.org/officeDocument/2006/relationships/slideLayout" Target="../slideLayouts/slideLayout61.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95156223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719253"/>
      </p:ext>
    </p:extLst>
  </p:cSld>
  <p:clrMap bg1="dk2" tx1="lt1" bg2="dk1" tx2="lt2" accent1="accent1" accent2="accent2" accent3="accent3" accent4="accent4" accent5="accent5" accent6="accent6" hlink="hlink" folHlink="folHlink"/>
  <p:sldLayoutIdLst>
    <p:sldLayoutId id="2147485432" r:id="rId1"/>
    <p:sldLayoutId id="2147485433" r:id="rId2"/>
    <p:sldLayoutId id="2147485434" r:id="rId3"/>
    <p:sldLayoutId id="2147485435" r:id="rId4"/>
    <p:sldLayoutId id="2147485436" r:id="rId5"/>
    <p:sldLayoutId id="2147485437" r:id="rId6"/>
    <p:sldLayoutId id="2147485438" r:id="rId7"/>
    <p:sldLayoutId id="2147485439"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0" dirty="0">
              <a:solidFill>
                <a:srgbClr val="FFFFFF"/>
              </a:solidFill>
              <a:latin typeface="Arial"/>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905460"/>
      </p:ext>
    </p:extLst>
  </p:cSld>
  <p:clrMap bg1="dk2" tx1="lt1" bg2="dk1" tx2="lt2" accent1="accent1" accent2="accent2" accent3="accent3" accent4="accent4" accent5="accent5" accent6="accent6" hlink="hlink" folHlink="folHlink"/>
  <p:sldLayoutIdLst>
    <p:sldLayoutId id="2147485573" r:id="rId1"/>
    <p:sldLayoutId id="2147485574" r:id="rId2"/>
    <p:sldLayoutId id="2147485575" r:id="rId3"/>
    <p:sldLayoutId id="2147485576" r:id="rId4"/>
    <p:sldLayoutId id="2147485577" r:id="rId5"/>
    <p:sldLayoutId id="2147485578" r:id="rId6"/>
    <p:sldLayoutId id="2147485579" r:id="rId7"/>
    <p:sldLayoutId id="2147485580" r:id="rId8"/>
  </p:sldLayoutIdLst>
  <p:hf hdr="0" ftr="0" dt="0"/>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72A12C2E-7583-7C44-99C8-F530BA9A3920}"/>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D96EF46-E1E3-BF46-A46A-EF29CE6CD965}"/>
              </a:ext>
            </a:extLst>
          </p:cNvPr>
          <p:cNvSpPr>
            <a:spLocks noGrp="1"/>
          </p:cNvSpPr>
          <p:nvPr>
            <p:ph type="title"/>
          </p:nvPr>
        </p:nvSpPr>
        <p:spPr>
          <a:xfrm>
            <a:off x="389467" y="291305"/>
            <a:ext cx="11480799" cy="779463"/>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37DFFB-A983-FA41-948E-3AD60C6535E9}"/>
              </a:ext>
            </a:extLst>
          </p:cNvPr>
          <p:cNvSpPr>
            <a:spLocks noGrp="1"/>
          </p:cNvSpPr>
          <p:nvPr>
            <p:ph type="body" idx="1"/>
          </p:nvPr>
        </p:nvSpPr>
        <p:spPr>
          <a:xfrm>
            <a:off x="389467" y="1188720"/>
            <a:ext cx="11480799" cy="4988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141978"/>
      </p:ext>
    </p:extLst>
  </p:cSld>
  <p:clrMap bg1="lt1" tx1="dk1" bg2="lt2" tx2="dk2" accent1="accent1" accent2="accent2" accent3="accent3" accent4="accent4" accent5="accent5" accent6="accent6" hlink="hlink" folHlink="folHlink"/>
  <p:sldLayoutIdLst>
    <p:sldLayoutId id="2147485720" r:id="rId1"/>
    <p:sldLayoutId id="2147485721" r:id="rId2"/>
    <p:sldLayoutId id="2147485722" r:id="rId3"/>
    <p:sldLayoutId id="2147485723" r:id="rId4"/>
  </p:sldLayoutIdLst>
  <p:txStyles>
    <p:titleStyle>
      <a:lvl1pPr algn="l" defTabSz="914400" rtl="0" eaLnBrk="1" latinLnBrk="0" hangingPunct="1">
        <a:lnSpc>
          <a:spcPct val="90000"/>
        </a:lnSpc>
        <a:spcBef>
          <a:spcPct val="0"/>
        </a:spcBef>
        <a:buNone/>
        <a:defRPr sz="4400" b="1" i="0" kern="1200">
          <a:solidFill>
            <a:srgbClr val="D6D2C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677763C2-7993-47F1-9034-998C28BB73A2}" type="slidenum">
              <a:rPr lang="en-US" altLang="en-US" smtClean="0">
                <a:solidFill>
                  <a:srgbClr val="000000"/>
                </a:solidFill>
                <a:ea typeface="MS PGothic" pitchFamily="34" charset="-128"/>
              </a:rPr>
              <a:pPr eaLnBrk="0" fontAlgn="base" hangingPunct="0">
                <a:spcBef>
                  <a:spcPct val="0"/>
                </a:spcBef>
                <a:spcAft>
                  <a:spcPct val="0"/>
                </a:spcAft>
                <a:defRPr/>
              </a:pPr>
              <a:t>‹#›</a:t>
            </a:fld>
            <a:endParaRPr lang="en-US" altLang="en-US">
              <a:solidFill>
                <a:srgbClr val="000000"/>
              </a:solidFill>
              <a:ea typeface="MS PGothic" pitchFamily="34" charset="-128"/>
            </a:endParaRPr>
          </a:p>
        </p:txBody>
      </p:sp>
    </p:spTree>
    <p:extLst>
      <p:ext uri="{BB962C8B-B14F-4D97-AF65-F5344CB8AC3E}">
        <p14:creationId xmlns:p14="http://schemas.microsoft.com/office/powerpoint/2010/main" val="1146340806"/>
      </p:ext>
    </p:extLst>
  </p:cSld>
  <p:clrMap bg1="lt1" tx1="dk1" bg2="lt2" tx2="dk2" accent1="accent1" accent2="accent2" accent3="accent3" accent4="accent4" accent5="accent5" accent6="accent6" hlink="hlink" folHlink="folHlink"/>
  <p:sldLayoutIdLst>
    <p:sldLayoutId id="2147485765" r:id="rId1"/>
    <p:sldLayoutId id="2147485766" r:id="rId2"/>
    <p:sldLayoutId id="2147485767" r:id="rId3"/>
    <p:sldLayoutId id="2147485768" r:id="rId4"/>
    <p:sldLayoutId id="2147485769" r:id="rId5"/>
    <p:sldLayoutId id="2147485770" r:id="rId6"/>
    <p:sldLayoutId id="2147485771" r:id="rId7"/>
    <p:sldLayoutId id="2147485772" r:id="rId8"/>
    <p:sldLayoutId id="2147485773" r:id="rId9"/>
    <p:sldLayoutId id="2147485774" r:id="rId10"/>
    <p:sldLayoutId id="2147485775" r:id="rId11"/>
    <p:sldLayoutId id="2147485776" r:id="rId12"/>
    <p:sldLayoutId id="214748577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76CF6-B2DB-014F-B835-4AD3E2668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54FA53-A57D-314F-B929-710AC6313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277EA-620B-E14F-B5AF-8F23C362C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CCA5C0F-F12E-7D4C-9D24-F2126303B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629C9E-D8ED-994B-8F98-F4E219CF1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6AB3-0B68-E643-B7DD-F3D7E020BBFA}" type="slidenum">
              <a:rPr lang="en-US" smtClean="0"/>
              <a:t>‹#›</a:t>
            </a:fld>
            <a:endParaRPr lang="en-US"/>
          </a:p>
        </p:txBody>
      </p:sp>
    </p:spTree>
    <p:extLst>
      <p:ext uri="{BB962C8B-B14F-4D97-AF65-F5344CB8AC3E}">
        <p14:creationId xmlns:p14="http://schemas.microsoft.com/office/powerpoint/2010/main" val="2395578154"/>
      </p:ext>
    </p:extLst>
  </p:cSld>
  <p:clrMap bg1="lt1" tx1="dk1" bg2="lt2" tx2="dk2" accent1="accent1" accent2="accent2" accent3="accent3" accent4="accent4" accent5="accent5" accent6="accent6" hlink="hlink" folHlink="folHlink"/>
  <p:sldLayoutIdLst>
    <p:sldLayoutId id="2147485779" r:id="rId1"/>
    <p:sldLayoutId id="2147485780" r:id="rId2"/>
    <p:sldLayoutId id="2147485781" r:id="rId3"/>
    <p:sldLayoutId id="2147485782" r:id="rId4"/>
    <p:sldLayoutId id="2147485783" r:id="rId5"/>
    <p:sldLayoutId id="2147485784" r:id="rId6"/>
    <p:sldLayoutId id="2147485785" r:id="rId7"/>
    <p:sldLayoutId id="2147485786" r:id="rId8"/>
    <p:sldLayoutId id="2147485787" r:id="rId9"/>
    <p:sldLayoutId id="2147485788" r:id="rId10"/>
    <p:sldLayoutId id="21474857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latin typeface="Verdana" panose="020B0604030504040204" pitchFamily="34" charset="0"/>
              </a:rPr>
              <a:t>Name </a:t>
            </a:r>
            <a:r>
              <a:rPr lang="de-DE" dirty="0" err="1">
                <a:latin typeface="Verdana" panose="020B0604030504040204" pitchFamily="34" charset="0"/>
              </a:rPr>
              <a:t>of</a:t>
            </a:r>
            <a:r>
              <a:rPr lang="de-DE" dirty="0">
                <a:latin typeface="Verdana" panose="020B0604030504040204" pitchFamily="34" charset="0"/>
              </a:rPr>
              <a:t> </a:t>
            </a:r>
            <a:r>
              <a:rPr lang="de-DE" dirty="0" err="1">
                <a:latin typeface="Verdana" panose="020B0604030504040204" pitchFamily="34" charset="0"/>
              </a:rPr>
              <a:t>the</a:t>
            </a:r>
            <a:r>
              <a:rPr lang="de-DE" dirty="0">
                <a:latin typeface="Verdana" panose="020B0604030504040204" pitchFamily="34" charset="0"/>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b="0" i="0">
                <a:solidFill>
                  <a:schemeClr val="tx1"/>
                </a:solidFill>
                <a:latin typeface="Verdana" panose="020B0604030504040204" pitchFamily="34" charset="0"/>
              </a:defRPr>
            </a:lvl1pPr>
          </a:lstStyle>
          <a:p>
            <a:r>
              <a:rPr lang="de-DE" dirty="0"/>
              <a:t>Topic Lore </a:t>
            </a:r>
            <a:r>
              <a:rPr lang="de-DE" dirty="0" err="1"/>
              <a:t>Ipsum</a:t>
            </a:r>
            <a:endParaRPr lang="de-DE" dirty="0"/>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409967100"/>
      </p:ext>
    </p:extLst>
  </p:cSld>
  <p:clrMap bg1="lt1" tx1="dk1" bg2="lt2" tx2="dk2" accent1="accent1" accent2="accent2" accent3="accent3" accent4="accent4" accent5="accent5" accent6="accent6" hlink="hlink" folHlink="folHlink"/>
  <p:sldLayoutIdLst>
    <p:sldLayoutId id="2147485818" r:id="rId1"/>
    <p:sldLayoutId id="2147485819" r:id="rId2"/>
    <p:sldLayoutId id="2147485820" r:id="rId3"/>
    <p:sldLayoutId id="2147485821" r:id="rId4"/>
    <p:sldLayoutId id="2147485822" r:id="rId5"/>
    <p:sldLayoutId id="2147485823" r:id="rId6"/>
    <p:sldLayoutId id="2147485824" r:id="rId7"/>
    <p:sldLayoutId id="2147485825" r:id="rId8"/>
  </p:sldLayoutIdLst>
  <p:hf sldNum="0" hdr="0"/>
  <p:txStyles>
    <p:titleStyle>
      <a:lvl1pPr algn="l" defTabSz="914400" rtl="0" eaLnBrk="1" latinLnBrk="0" hangingPunct="1">
        <a:lnSpc>
          <a:spcPct val="90000"/>
        </a:lnSpc>
        <a:spcBef>
          <a:spcPct val="0"/>
        </a:spcBef>
        <a:buNone/>
        <a:defRPr sz="4200" b="1" i="0" kern="1200">
          <a:solidFill>
            <a:schemeClr val="tx1"/>
          </a:solidFill>
          <a:latin typeface="Verdana" panose="020B0604030504040204" pitchFamily="34" charset="0"/>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62.xml"/><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528263" y="3188494"/>
            <a:ext cx="6248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charset="0"/>
                <a:ea typeface="ＭＳ Ｐゴシック" charset="0"/>
              </a:rPr>
              <a:t>Steven Deeks, MD</a:t>
            </a:r>
            <a:br>
              <a:rPr kumimoji="0" lang="en-US" sz="3200" b="0" i="0" u="none" strike="noStrike" kern="1200" cap="none" spc="0" normalizeH="0" baseline="0" noProof="0" dirty="0">
                <a:ln>
                  <a:noFill/>
                </a:ln>
                <a:solidFill>
                  <a:prstClr val="black"/>
                </a:solidFill>
                <a:effectLst/>
                <a:uLnTx/>
                <a:uFillTx/>
                <a:latin typeface="Helvetica" charset="0"/>
                <a:ea typeface="ＭＳ Ｐゴシック" charset="0"/>
              </a:rPr>
            </a:br>
            <a:r>
              <a:rPr kumimoji="0" lang="en-US" sz="2100" b="0" i="0" u="none" strike="noStrike" kern="1200" cap="none" spc="200" normalizeH="0" baseline="0" noProof="0" dirty="0">
                <a:ln>
                  <a:noFill/>
                </a:ln>
                <a:solidFill>
                  <a:prstClr val="white">
                    <a:lumMod val="50000"/>
                  </a:prstClr>
                </a:solidFill>
                <a:effectLst/>
                <a:uLnTx/>
                <a:uFillTx/>
                <a:latin typeface="Helvetica" charset="0"/>
                <a:ea typeface="ＭＳ Ｐゴシック" charset="0"/>
              </a:rPr>
              <a:t>Professor of Medicine</a:t>
            </a:r>
          </a:p>
          <a:p>
            <a:pPr marL="0" marR="0" lvl="0" indent="0" algn="l" defTabSz="914400" rtl="0" eaLnBrk="1" fontAlgn="auto" latinLnBrk="0" hangingPunct="1">
              <a:lnSpc>
                <a:spcPts val="3200"/>
              </a:lnSpc>
              <a:spcBef>
                <a:spcPts val="0"/>
              </a:spcBef>
              <a:spcAft>
                <a:spcPts val="0"/>
              </a:spcAft>
              <a:buClrTx/>
              <a:buSzTx/>
              <a:buFontTx/>
              <a:buNone/>
              <a:tabLst/>
              <a:defRPr/>
            </a:pPr>
            <a:r>
              <a:rPr kumimoji="0" lang="en-US" sz="2100" b="0" i="0" u="none" strike="noStrike" kern="1200" cap="none" spc="200" normalizeH="0" baseline="0" noProof="0" dirty="0">
                <a:ln>
                  <a:noFill/>
                </a:ln>
                <a:solidFill>
                  <a:prstClr val="white">
                    <a:lumMod val="50000"/>
                  </a:prstClr>
                </a:solidFill>
                <a:effectLst/>
                <a:uLnTx/>
                <a:uFillTx/>
                <a:latin typeface="Helvetica" charset="0"/>
                <a:ea typeface="ＭＳ Ｐゴシック" charset="0"/>
              </a:rPr>
              <a:t>University of California, San Francisco</a:t>
            </a: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867400"/>
            <a:ext cx="1627475"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5" name="Straight Connector 7"/>
          <p:cNvCxnSpPr>
            <a:cxnSpLocks noChangeShapeType="1"/>
          </p:cNvCxnSpPr>
          <p:nvPr/>
        </p:nvCxnSpPr>
        <p:spPr bwMode="auto">
          <a:xfrm>
            <a:off x="0" y="5486400"/>
            <a:ext cx="12192000" cy="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cxnSp>
      <p:pic>
        <p:nvPicPr>
          <p:cNvPr id="8" name="Picture 7" descr="A picture containing drawing&#10;&#10;Description automatically generated">
            <a:extLst>
              <a:ext uri="{FF2B5EF4-FFF2-40B4-BE49-F238E27FC236}">
                <a16:creationId xmlns:a16="http://schemas.microsoft.com/office/drawing/2014/main" id="{E3037B5C-C951-463E-AF0B-C7521E246F72}"/>
              </a:ext>
            </a:extLst>
          </p:cNvPr>
          <p:cNvPicPr>
            <a:picLocks noChangeAspect="1"/>
          </p:cNvPicPr>
          <p:nvPr/>
        </p:nvPicPr>
        <p:blipFill>
          <a:blip r:embed="rId5"/>
          <a:stretch>
            <a:fillRect/>
          </a:stretch>
        </p:blipFill>
        <p:spPr>
          <a:xfrm>
            <a:off x="11152500" y="5715000"/>
            <a:ext cx="876968" cy="914400"/>
          </a:xfrm>
          <a:prstGeom prst="rect">
            <a:avLst/>
          </a:prstGeom>
        </p:spPr>
      </p:pic>
      <p:sp>
        <p:nvSpPr>
          <p:cNvPr id="9" name="Text Box 3">
            <a:extLst>
              <a:ext uri="{FF2B5EF4-FFF2-40B4-BE49-F238E27FC236}">
                <a16:creationId xmlns:a16="http://schemas.microsoft.com/office/drawing/2014/main" id="{CEE7D107-FA88-40BE-95E3-D358E6FEBC15}"/>
              </a:ext>
            </a:extLst>
          </p:cNvPr>
          <p:cNvSpPr txBox="1">
            <a:spLocks noChangeArrowheads="1"/>
          </p:cNvSpPr>
          <p:nvPr/>
        </p:nvSpPr>
        <p:spPr bwMode="auto">
          <a:xfrm>
            <a:off x="528263" y="843311"/>
            <a:ext cx="11430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charset="0"/>
                <a:ea typeface="MS PGothic" pitchFamily="34" charset="-128"/>
              </a:defRPr>
            </a:lvl1pPr>
            <a:lvl2pPr marL="742950" indent="-285750">
              <a:spcBef>
                <a:spcPct val="20000"/>
              </a:spcBef>
              <a:buChar char="–"/>
              <a:defRPr sz="2800">
                <a:solidFill>
                  <a:schemeClr val="tx1"/>
                </a:solidFill>
                <a:latin typeface="Times" charset="0"/>
                <a:ea typeface="MS PGothic" pitchFamily="34" charset="-128"/>
              </a:defRPr>
            </a:lvl2pPr>
            <a:lvl3pPr marL="1143000" indent="-228600">
              <a:spcBef>
                <a:spcPct val="20000"/>
              </a:spcBef>
              <a:buChar char="•"/>
              <a:defRPr sz="2400">
                <a:solidFill>
                  <a:schemeClr val="tx1"/>
                </a:solidFill>
                <a:latin typeface="Times" charset="0"/>
                <a:ea typeface="MS PGothic" pitchFamily="34" charset="-128"/>
              </a:defRPr>
            </a:lvl3pPr>
            <a:lvl4pPr marL="1600200" indent="-228600">
              <a:spcBef>
                <a:spcPct val="20000"/>
              </a:spcBef>
              <a:buChar char="–"/>
              <a:defRPr sz="2000">
                <a:solidFill>
                  <a:schemeClr val="tx1"/>
                </a:solidFill>
                <a:latin typeface="Times" charset="0"/>
                <a:ea typeface="MS PGothic" pitchFamily="34" charset="-128"/>
              </a:defRPr>
            </a:lvl4pPr>
            <a:lvl5pPr marL="2057400" indent="-228600">
              <a:spcBef>
                <a:spcPct val="20000"/>
              </a:spcBef>
              <a:buChar char="»"/>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200" b="1" i="0" u="none" strike="noStrike" kern="1200" cap="none" spc="0" normalizeH="0" baseline="0" noProof="0" dirty="0">
                <a:ln>
                  <a:noFill/>
                </a:ln>
                <a:solidFill>
                  <a:srgbClr val="000090"/>
                </a:solidFill>
                <a:effectLst/>
                <a:uLnTx/>
                <a:uFillTx/>
                <a:latin typeface="Helvetica" charset="0"/>
                <a:ea typeface="MS PGothic" pitchFamily="34" charset="-128"/>
                <a:cs typeface="+mn-cs"/>
              </a:rPr>
              <a:t>Long COVID in Adults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a:ln>
                  <a:noFill/>
                </a:ln>
                <a:solidFill>
                  <a:srgbClr val="000090"/>
                </a:solidFill>
                <a:effectLst/>
                <a:uLnTx/>
                <a:uFillTx/>
                <a:latin typeface="Helvetica" charset="0"/>
                <a:ea typeface="MS PGothic" pitchFamily="34" charset="-128"/>
                <a:cs typeface="+mn-cs"/>
              </a:rPr>
              <a:t>Post-acute Sequalae of SARS-CoV-2 Infection (PASC)</a:t>
            </a:r>
            <a:endParaRPr kumimoji="0" lang="en-US" altLang="en-US" sz="2000" b="1" i="1" u="none" strike="noStrike" kern="1200" cap="none" spc="0" normalizeH="0" baseline="0" noProof="0" dirty="0">
              <a:ln>
                <a:noFill/>
              </a:ln>
              <a:solidFill>
                <a:srgbClr val="000090"/>
              </a:solidFill>
              <a:effectLst/>
              <a:uLnTx/>
              <a:uFillTx/>
              <a:latin typeface="Helvetica" charset="0"/>
              <a:ea typeface="MS PGothic" pitchFamily="34" charset="-128"/>
              <a:cs typeface="+mn-cs"/>
            </a:endParaRPr>
          </a:p>
        </p:txBody>
      </p:sp>
      <p:pic>
        <p:nvPicPr>
          <p:cNvPr id="6" name="Picture 5">
            <a:extLst>
              <a:ext uri="{FF2B5EF4-FFF2-40B4-BE49-F238E27FC236}">
                <a16:creationId xmlns:a16="http://schemas.microsoft.com/office/drawing/2014/main" id="{0BC3BBD7-CA89-49F1-91F1-E8B220DEE8ED}"/>
              </a:ext>
            </a:extLst>
          </p:cNvPr>
          <p:cNvPicPr>
            <a:picLocks noChangeAspect="1"/>
          </p:cNvPicPr>
          <p:nvPr/>
        </p:nvPicPr>
        <p:blipFill rotWithShape="1">
          <a:blip r:embed="rId6"/>
          <a:srcRect t="51185" r="21111" b="12074"/>
          <a:stretch/>
        </p:blipFill>
        <p:spPr>
          <a:xfrm>
            <a:off x="7848600" y="5720137"/>
            <a:ext cx="3141408" cy="914400"/>
          </a:xfrm>
          <a:prstGeom prst="rect">
            <a:avLst/>
          </a:prstGeom>
        </p:spPr>
      </p:pic>
    </p:spTree>
    <p:extLst>
      <p:ext uri="{BB962C8B-B14F-4D97-AF65-F5344CB8AC3E}">
        <p14:creationId xmlns:p14="http://schemas.microsoft.com/office/powerpoint/2010/main" val="337932467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12"/>
        <p:cNvGrpSpPr/>
        <p:nvPr/>
      </p:nvGrpSpPr>
      <p:grpSpPr>
        <a:xfrm>
          <a:off x="0" y="0"/>
          <a:ext cx="0" cy="0"/>
          <a:chOff x="0" y="0"/>
          <a:chExt cx="0" cy="0"/>
        </a:xfrm>
      </p:grpSpPr>
      <p:pic>
        <p:nvPicPr>
          <p:cNvPr id="35" name="Picture 34">
            <a:extLst>
              <a:ext uri="{FF2B5EF4-FFF2-40B4-BE49-F238E27FC236}">
                <a16:creationId xmlns:a16="http://schemas.microsoft.com/office/drawing/2014/main" id="{926EFB2B-D3EE-A345-A523-FA19308FE549}"/>
              </a:ext>
            </a:extLst>
          </p:cNvPr>
          <p:cNvPicPr>
            <a:picLocks noChangeAspect="1"/>
          </p:cNvPicPr>
          <p:nvPr/>
        </p:nvPicPr>
        <p:blipFill>
          <a:blip r:embed="rId4"/>
          <a:stretch>
            <a:fillRect/>
          </a:stretch>
        </p:blipFill>
        <p:spPr>
          <a:xfrm>
            <a:off x="-191290" y="3925269"/>
            <a:ext cx="12154690" cy="261622"/>
          </a:xfrm>
          <a:prstGeom prst="rect">
            <a:avLst/>
          </a:prstGeom>
        </p:spPr>
      </p:pic>
      <p:sp>
        <p:nvSpPr>
          <p:cNvPr id="736" name="Google Shape;736;p5"/>
          <p:cNvSpPr/>
          <p:nvPr/>
        </p:nvSpPr>
        <p:spPr>
          <a:xfrm>
            <a:off x="4114800" y="4431433"/>
            <a:ext cx="1831205" cy="893512"/>
          </a:xfrm>
          <a:custGeom>
            <a:avLst/>
            <a:gdLst/>
            <a:ahLst/>
            <a:cxnLst/>
            <a:rect l="l" t="t" r="r" b="b"/>
            <a:pathLst>
              <a:path w="1791780" h="893513" extrusionOk="0">
                <a:moveTo>
                  <a:pt x="0" y="0"/>
                </a:moveTo>
                <a:lnTo>
                  <a:pt x="1791780" y="0"/>
                </a:lnTo>
                <a:lnTo>
                  <a:pt x="1791780" y="893513"/>
                </a:lnTo>
                <a:lnTo>
                  <a:pt x="0" y="893513"/>
                </a:lnTo>
                <a:lnTo>
                  <a:pt x="0" y="0"/>
                </a:lnTo>
                <a:close/>
              </a:path>
            </a:pathLst>
          </a:custGeom>
          <a:noFill/>
          <a:ln>
            <a:noFill/>
          </a:ln>
        </p:spPr>
        <p:txBody>
          <a:bodyPr spcFirstLastPara="1" wrap="square" lIns="156867"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867" b="0"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rPr>
              <a:t>Advocacy Groups Form</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867" b="0"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rPr>
              <a:t>Mid-2020</a:t>
            </a:r>
          </a:p>
        </p:txBody>
      </p:sp>
      <p:pic>
        <p:nvPicPr>
          <p:cNvPr id="44" name="Picture 43" descr="A picture containing light, flower&#10;&#10;Description automatically generated">
            <a:extLst>
              <a:ext uri="{FF2B5EF4-FFF2-40B4-BE49-F238E27FC236}">
                <a16:creationId xmlns:a16="http://schemas.microsoft.com/office/drawing/2014/main" id="{795E6BFC-BB81-4748-887D-4054871735BC}"/>
              </a:ext>
            </a:extLst>
          </p:cNvPr>
          <p:cNvPicPr>
            <a:picLocks noChangeAspect="1"/>
          </p:cNvPicPr>
          <p:nvPr/>
        </p:nvPicPr>
        <p:blipFill>
          <a:blip r:embed="rId5"/>
          <a:stretch>
            <a:fillRect/>
          </a:stretch>
        </p:blipFill>
        <p:spPr>
          <a:xfrm>
            <a:off x="4478152" y="3203338"/>
            <a:ext cx="1118648" cy="1152040"/>
          </a:xfrm>
          <a:prstGeom prst="rect">
            <a:avLst/>
          </a:prstGeom>
        </p:spPr>
      </p:pic>
      <p:sp>
        <p:nvSpPr>
          <p:cNvPr id="727" name="Google Shape;727;p5"/>
          <p:cNvSpPr/>
          <p:nvPr/>
        </p:nvSpPr>
        <p:spPr>
          <a:xfrm>
            <a:off x="961603" y="2912303"/>
            <a:ext cx="2174067" cy="440496"/>
          </a:xfrm>
          <a:custGeom>
            <a:avLst/>
            <a:gdLst/>
            <a:ahLst/>
            <a:cxnLst/>
            <a:rect l="l" t="t" r="r" b="b"/>
            <a:pathLst>
              <a:path w="1791780" h="893513" extrusionOk="0">
                <a:moveTo>
                  <a:pt x="0" y="0"/>
                </a:moveTo>
                <a:lnTo>
                  <a:pt x="1791780" y="0"/>
                </a:lnTo>
                <a:lnTo>
                  <a:pt x="1791780" y="893513"/>
                </a:lnTo>
                <a:lnTo>
                  <a:pt x="0" y="893513"/>
                </a:lnTo>
                <a:lnTo>
                  <a:pt x="0" y="0"/>
                </a:lnTo>
                <a:close/>
              </a:path>
            </a:pathLst>
          </a:custGeom>
          <a:noFill/>
          <a:ln>
            <a:noFill/>
          </a:ln>
        </p:spPr>
        <p:txBody>
          <a:bodyPr spcFirstLastPara="1" wrap="square" lIns="156867" tIns="0"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867" b="1"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rPr>
              <a:t> </a:t>
            </a:r>
            <a:r>
              <a:rPr kumimoji="0" lang="en-AU" sz="1867" b="0"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rPr>
              <a:t>First reports: Social media</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1867" b="0"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rPr>
              <a:t>Early 2020</a:t>
            </a:r>
            <a:endParaRPr kumimoji="0" sz="1867" b="0"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endParaRPr>
          </a:p>
        </p:txBody>
      </p:sp>
      <p:pic>
        <p:nvPicPr>
          <p:cNvPr id="43" name="Picture 42" descr="A picture containing light, flower&#10;&#10;Description automatically generated">
            <a:extLst>
              <a:ext uri="{FF2B5EF4-FFF2-40B4-BE49-F238E27FC236}">
                <a16:creationId xmlns:a16="http://schemas.microsoft.com/office/drawing/2014/main" id="{2ECCA5AB-A3D4-4D98-9FF6-484E74E92AB5}"/>
              </a:ext>
            </a:extLst>
          </p:cNvPr>
          <p:cNvPicPr>
            <a:picLocks noChangeAspect="1"/>
          </p:cNvPicPr>
          <p:nvPr/>
        </p:nvPicPr>
        <p:blipFill>
          <a:blip r:embed="rId5"/>
          <a:stretch>
            <a:fillRect/>
          </a:stretch>
        </p:blipFill>
        <p:spPr>
          <a:xfrm rot="10800000">
            <a:off x="1469794" y="3782176"/>
            <a:ext cx="1118648" cy="1152040"/>
          </a:xfrm>
          <a:prstGeom prst="rect">
            <a:avLst/>
          </a:prstGeom>
        </p:spPr>
      </p:pic>
      <p:pic>
        <p:nvPicPr>
          <p:cNvPr id="46" name="Picture 45" descr="A picture containing light, flower&#10;&#10;Description automatically generated">
            <a:extLst>
              <a:ext uri="{FF2B5EF4-FFF2-40B4-BE49-F238E27FC236}">
                <a16:creationId xmlns:a16="http://schemas.microsoft.com/office/drawing/2014/main" id="{23E38C8A-7929-4A39-AEA8-0EE087C58C42}"/>
              </a:ext>
            </a:extLst>
          </p:cNvPr>
          <p:cNvPicPr>
            <a:picLocks noChangeAspect="1"/>
          </p:cNvPicPr>
          <p:nvPr/>
        </p:nvPicPr>
        <p:blipFill>
          <a:blip r:embed="rId5"/>
          <a:stretch>
            <a:fillRect/>
          </a:stretch>
        </p:blipFill>
        <p:spPr>
          <a:xfrm rot="10800000">
            <a:off x="7244153" y="3764654"/>
            <a:ext cx="1118648" cy="1152040"/>
          </a:xfrm>
          <a:prstGeom prst="rect">
            <a:avLst/>
          </a:prstGeom>
        </p:spPr>
      </p:pic>
      <p:sp>
        <p:nvSpPr>
          <p:cNvPr id="47" name="Google Shape;743;p5">
            <a:extLst>
              <a:ext uri="{FF2B5EF4-FFF2-40B4-BE49-F238E27FC236}">
                <a16:creationId xmlns:a16="http://schemas.microsoft.com/office/drawing/2014/main" id="{7D6F098D-E420-47E9-BEBF-AB48A95F9ABA}"/>
              </a:ext>
            </a:extLst>
          </p:cNvPr>
          <p:cNvSpPr/>
          <p:nvPr/>
        </p:nvSpPr>
        <p:spPr>
          <a:xfrm>
            <a:off x="6629400" y="3056745"/>
            <a:ext cx="2315524" cy="677054"/>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Press Coverage</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Summer 2020</a:t>
            </a:r>
            <a:endParaRPr kumimoji="0" lang="en-AU" sz="2000" b="0" i="0" u="none" strike="noStrike" kern="1200" cap="none" spc="0" normalizeH="0" baseline="0" noProof="0" dirty="0">
              <a:ln>
                <a:noFill/>
              </a:ln>
              <a:solidFill>
                <a:srgbClr val="000000"/>
              </a:solidFill>
              <a:effectLst/>
              <a:uLnTx/>
              <a:uFillTx/>
              <a:latin typeface="Helvetica" panose="020B0604020202020204" pitchFamily="34" charset="0"/>
              <a:ea typeface="Arial"/>
              <a:cs typeface="Helvetica" panose="020B0604020202020204" pitchFamily="34" charset="0"/>
              <a:sym typeface="Arial"/>
            </a:endParaRPr>
          </a:p>
        </p:txBody>
      </p:sp>
      <p:sp>
        <p:nvSpPr>
          <p:cNvPr id="741" name="Google Shape;741;p5"/>
          <p:cNvSpPr/>
          <p:nvPr/>
        </p:nvSpPr>
        <p:spPr>
          <a:xfrm>
            <a:off x="8591461" y="4343399"/>
            <a:ext cx="3143339" cy="738609"/>
          </a:xfrm>
          <a:prstGeom prst="rect">
            <a:avLst/>
          </a:prstGeom>
          <a:noFill/>
          <a:ln>
            <a:noFill/>
          </a:ln>
        </p:spPr>
        <p:txBody>
          <a:bodyPr spcFirstLastPara="1" wrap="square" lIns="121900" tIns="60933" rIns="121900" bIns="60933"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Helvetica" panose="020B0604020202020204" pitchFamily="34" charset="0"/>
                <a:ea typeface="Arial"/>
                <a:cs typeface="Helvetica" panose="020B0604020202020204" pitchFamily="34" charset="0"/>
                <a:sym typeface="Arial"/>
              </a:rPr>
              <a:t>US Congress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Helvetica" panose="020B0604020202020204" pitchFamily="34" charset="0"/>
                <a:ea typeface="Arial"/>
                <a:cs typeface="Helvetica" panose="020B0604020202020204" pitchFamily="34" charset="0"/>
                <a:sym typeface="Arial"/>
              </a:rPr>
              <a:t>April 2021</a:t>
            </a:r>
          </a:p>
        </p:txBody>
      </p:sp>
      <p:pic>
        <p:nvPicPr>
          <p:cNvPr id="12" name="Picture 11" descr="A picture containing light, flower&#10;&#10;Description automatically generated">
            <a:extLst>
              <a:ext uri="{FF2B5EF4-FFF2-40B4-BE49-F238E27FC236}">
                <a16:creationId xmlns:a16="http://schemas.microsoft.com/office/drawing/2014/main" id="{A9102621-C7C3-5F4C-986F-E9F80FB6B720}"/>
              </a:ext>
            </a:extLst>
          </p:cNvPr>
          <p:cNvPicPr>
            <a:picLocks noChangeAspect="1"/>
          </p:cNvPicPr>
          <p:nvPr/>
        </p:nvPicPr>
        <p:blipFill>
          <a:blip r:embed="rId5"/>
          <a:stretch>
            <a:fillRect/>
          </a:stretch>
        </p:blipFill>
        <p:spPr>
          <a:xfrm>
            <a:off x="9583434" y="3241816"/>
            <a:ext cx="1118648" cy="1152040"/>
          </a:xfrm>
          <a:prstGeom prst="rect">
            <a:avLst/>
          </a:prstGeom>
        </p:spPr>
      </p:pic>
      <p:sp>
        <p:nvSpPr>
          <p:cNvPr id="39" name="Title 1">
            <a:extLst>
              <a:ext uri="{FF2B5EF4-FFF2-40B4-BE49-F238E27FC236}">
                <a16:creationId xmlns:a16="http://schemas.microsoft.com/office/drawing/2014/main" id="{FFAE40E6-E563-4DF4-8FFD-17110E0369BF}"/>
              </a:ext>
            </a:extLst>
          </p:cNvPr>
          <p:cNvSpPr txBox="1">
            <a:spLocks/>
          </p:cNvSpPr>
          <p:nvPr/>
        </p:nvSpPr>
        <p:spPr bwMode="auto">
          <a:xfrm>
            <a:off x="228600" y="76200"/>
            <a:ext cx="11419933"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90"/>
                </a:solidFill>
                <a:effectLst/>
                <a:uLnTx/>
                <a:uFillTx/>
                <a:latin typeface="Helvetica" panose="020B0604020202020204" pitchFamily="34" charset="0"/>
                <a:ea typeface="+mj-ea"/>
                <a:cs typeface="Helvetica" panose="020B0604020202020204" pitchFamily="34" charset="0"/>
              </a:rPr>
              <a:t>Social media and advocacy groups drove the agenda in 2020-2021</a:t>
            </a:r>
          </a:p>
        </p:txBody>
      </p:sp>
      <p:pic>
        <p:nvPicPr>
          <p:cNvPr id="41" name="Picture 40">
            <a:extLst>
              <a:ext uri="{FF2B5EF4-FFF2-40B4-BE49-F238E27FC236}">
                <a16:creationId xmlns:a16="http://schemas.microsoft.com/office/drawing/2014/main" id="{79085457-71DF-429E-88AF-38A2F64C765B}"/>
              </a:ext>
            </a:extLst>
          </p:cNvPr>
          <p:cNvPicPr>
            <a:picLocks noChangeAspect="1"/>
          </p:cNvPicPr>
          <p:nvPr/>
        </p:nvPicPr>
        <p:blipFill>
          <a:blip r:embed="rId6"/>
          <a:stretch>
            <a:fillRect/>
          </a:stretch>
        </p:blipFill>
        <p:spPr>
          <a:xfrm>
            <a:off x="609600" y="5013011"/>
            <a:ext cx="2860086" cy="1616388"/>
          </a:xfrm>
          <a:prstGeom prst="rect">
            <a:avLst/>
          </a:prstGeom>
        </p:spPr>
      </p:pic>
      <p:pic>
        <p:nvPicPr>
          <p:cNvPr id="16" name="Picture 15">
            <a:extLst>
              <a:ext uri="{FF2B5EF4-FFF2-40B4-BE49-F238E27FC236}">
                <a16:creationId xmlns:a16="http://schemas.microsoft.com/office/drawing/2014/main" id="{68C84794-D092-4086-B66A-498786D37F85}"/>
              </a:ext>
            </a:extLst>
          </p:cNvPr>
          <p:cNvPicPr>
            <a:picLocks noChangeAspect="1"/>
          </p:cNvPicPr>
          <p:nvPr/>
        </p:nvPicPr>
        <p:blipFill>
          <a:blip r:embed="rId7"/>
          <a:stretch>
            <a:fillRect/>
          </a:stretch>
        </p:blipFill>
        <p:spPr>
          <a:xfrm>
            <a:off x="3986195" y="2614617"/>
            <a:ext cx="2004695" cy="640080"/>
          </a:xfrm>
          <a:prstGeom prst="rect">
            <a:avLst/>
          </a:prstGeom>
        </p:spPr>
      </p:pic>
      <p:pic>
        <p:nvPicPr>
          <p:cNvPr id="18" name="Picture 17">
            <a:extLst>
              <a:ext uri="{FF2B5EF4-FFF2-40B4-BE49-F238E27FC236}">
                <a16:creationId xmlns:a16="http://schemas.microsoft.com/office/drawing/2014/main" id="{F5632D3A-3C3E-435B-B5FA-20D9CA823EBC}"/>
              </a:ext>
            </a:extLst>
          </p:cNvPr>
          <p:cNvPicPr>
            <a:picLocks noChangeAspect="1"/>
          </p:cNvPicPr>
          <p:nvPr/>
        </p:nvPicPr>
        <p:blipFill>
          <a:blip r:embed="rId8"/>
          <a:stretch>
            <a:fillRect/>
          </a:stretch>
        </p:blipFill>
        <p:spPr>
          <a:xfrm>
            <a:off x="5154535" y="1984558"/>
            <a:ext cx="731520" cy="731520"/>
          </a:xfrm>
          <a:prstGeom prst="rect">
            <a:avLst/>
          </a:prstGeom>
        </p:spPr>
      </p:pic>
      <p:pic>
        <p:nvPicPr>
          <p:cNvPr id="2" name="Picture 1">
            <a:extLst>
              <a:ext uri="{FF2B5EF4-FFF2-40B4-BE49-F238E27FC236}">
                <a16:creationId xmlns:a16="http://schemas.microsoft.com/office/drawing/2014/main" id="{9A73F3A4-5A75-49F5-B94D-AB5A6FD8F381}"/>
              </a:ext>
            </a:extLst>
          </p:cNvPr>
          <p:cNvPicPr>
            <a:picLocks noChangeAspect="1"/>
          </p:cNvPicPr>
          <p:nvPr/>
        </p:nvPicPr>
        <p:blipFill rotWithShape="1">
          <a:blip r:embed="rId9"/>
          <a:srcRect l="1" r="23719"/>
          <a:stretch/>
        </p:blipFill>
        <p:spPr>
          <a:xfrm>
            <a:off x="6335820" y="5333999"/>
            <a:ext cx="2960580" cy="914400"/>
          </a:xfrm>
          <a:prstGeom prst="rect">
            <a:avLst/>
          </a:prstGeom>
        </p:spPr>
      </p:pic>
      <p:pic>
        <p:nvPicPr>
          <p:cNvPr id="4" name="Picture 3">
            <a:extLst>
              <a:ext uri="{FF2B5EF4-FFF2-40B4-BE49-F238E27FC236}">
                <a16:creationId xmlns:a16="http://schemas.microsoft.com/office/drawing/2014/main" id="{334AC2D6-169A-4F51-B044-1492AC772654}"/>
              </a:ext>
            </a:extLst>
          </p:cNvPr>
          <p:cNvPicPr>
            <a:picLocks noChangeAspect="1"/>
          </p:cNvPicPr>
          <p:nvPr/>
        </p:nvPicPr>
        <p:blipFill>
          <a:blip r:embed="rId10"/>
          <a:stretch>
            <a:fillRect/>
          </a:stretch>
        </p:blipFill>
        <p:spPr>
          <a:xfrm>
            <a:off x="9440640" y="1689888"/>
            <a:ext cx="1455960" cy="1451820"/>
          </a:xfrm>
          <a:prstGeom prst="rect">
            <a:avLst/>
          </a:prstGeom>
        </p:spPr>
      </p:pic>
      <p:pic>
        <p:nvPicPr>
          <p:cNvPr id="5" name="Picture 4">
            <a:extLst>
              <a:ext uri="{FF2B5EF4-FFF2-40B4-BE49-F238E27FC236}">
                <a16:creationId xmlns:a16="http://schemas.microsoft.com/office/drawing/2014/main" id="{E14308F9-6BCE-47BD-A4E4-3CBC9E3AA559}"/>
              </a:ext>
            </a:extLst>
          </p:cNvPr>
          <p:cNvPicPr>
            <a:picLocks noChangeAspect="1"/>
          </p:cNvPicPr>
          <p:nvPr/>
        </p:nvPicPr>
        <p:blipFill rotWithShape="1">
          <a:blip r:embed="rId11"/>
          <a:srcRect l="5000" t="16667" r="5000" b="19144"/>
          <a:stretch/>
        </p:blipFill>
        <p:spPr>
          <a:xfrm>
            <a:off x="3620983" y="2025268"/>
            <a:ext cx="1367559" cy="548640"/>
          </a:xfrm>
          <a:prstGeom prst="rect">
            <a:avLst/>
          </a:prstGeom>
        </p:spPr>
      </p:pic>
      <p:pic>
        <p:nvPicPr>
          <p:cNvPr id="6" name="Picture 5">
            <a:extLst>
              <a:ext uri="{FF2B5EF4-FFF2-40B4-BE49-F238E27FC236}">
                <a16:creationId xmlns:a16="http://schemas.microsoft.com/office/drawing/2014/main" id="{ABAB5E9D-3895-4EE8-999B-5DFD07C52C81}"/>
              </a:ext>
            </a:extLst>
          </p:cNvPr>
          <p:cNvPicPr>
            <a:picLocks noChangeAspect="1"/>
          </p:cNvPicPr>
          <p:nvPr/>
        </p:nvPicPr>
        <p:blipFill>
          <a:blip r:embed="rId12"/>
          <a:stretch>
            <a:fillRect/>
          </a:stretch>
        </p:blipFill>
        <p:spPr>
          <a:xfrm>
            <a:off x="3203841" y="1117583"/>
            <a:ext cx="3349359" cy="769573"/>
          </a:xfrm>
          <a:prstGeom prst="rect">
            <a:avLst/>
          </a:prstGeom>
        </p:spPr>
      </p:pic>
    </p:spTree>
    <p:custDataLst>
      <p:tags r:id="rId1"/>
    </p:custDataLst>
    <p:extLst>
      <p:ext uri="{BB962C8B-B14F-4D97-AF65-F5344CB8AC3E}">
        <p14:creationId xmlns:p14="http://schemas.microsoft.com/office/powerpoint/2010/main" val="238170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2035999-495C-454C-859B-D38D823426E5}"/>
              </a:ext>
            </a:extLst>
          </p:cNvPr>
          <p:cNvSpPr>
            <a:spLocks noGrp="1"/>
          </p:cNvSpPr>
          <p:nvPr>
            <p:ph type="title"/>
          </p:nvPr>
        </p:nvSpPr>
        <p:spPr>
          <a:xfrm>
            <a:off x="228600" y="246562"/>
            <a:ext cx="11811000" cy="747509"/>
          </a:xfrm>
        </p:spPr>
        <p:txBody>
          <a:bodyPr>
            <a:noAutofit/>
          </a:bodyPr>
          <a:lstStyle/>
          <a:p>
            <a:r>
              <a:rPr lang="en-US" sz="2800" b="1" dirty="0">
                <a:solidFill>
                  <a:srgbClr val="000090"/>
                </a:solidFill>
                <a:latin typeface="Helvetica" panose="020B0604020202020204" pitchFamily="34" charset="0"/>
                <a:cs typeface="Helvetica" panose="020B0604020202020204" pitchFamily="34" charset="0"/>
              </a:rPr>
              <a:t>Long COVID</a:t>
            </a:r>
            <a:br>
              <a:rPr lang="en-US" sz="2800" b="1" dirty="0">
                <a:solidFill>
                  <a:srgbClr val="000090"/>
                </a:solidFill>
                <a:latin typeface="Helvetica" panose="020B0604020202020204" pitchFamily="34" charset="0"/>
                <a:cs typeface="Helvetica" panose="020B0604020202020204" pitchFamily="34" charset="0"/>
              </a:rPr>
            </a:br>
            <a:r>
              <a:rPr lang="en-US" sz="2800" b="1" i="1" dirty="0">
                <a:solidFill>
                  <a:srgbClr val="000090"/>
                </a:solidFill>
                <a:latin typeface="Helvetica" panose="020B0604020202020204" pitchFamily="34" charset="0"/>
                <a:cs typeface="Helvetica" panose="020B0604020202020204" pitchFamily="34" charset="0"/>
              </a:rPr>
              <a:t>Multiple names: PASC, PACS, Post-COVID Syndrome, Long Haulers</a:t>
            </a:r>
          </a:p>
        </p:txBody>
      </p:sp>
      <p:pic>
        <p:nvPicPr>
          <p:cNvPr id="2" name="Picture 1">
            <a:extLst>
              <a:ext uri="{FF2B5EF4-FFF2-40B4-BE49-F238E27FC236}">
                <a16:creationId xmlns:a16="http://schemas.microsoft.com/office/drawing/2014/main" id="{FD0628E0-D962-4815-B10D-87FE861E5933}"/>
              </a:ext>
            </a:extLst>
          </p:cNvPr>
          <p:cNvPicPr>
            <a:picLocks noChangeAspect="1"/>
          </p:cNvPicPr>
          <p:nvPr/>
        </p:nvPicPr>
        <p:blipFill rotWithShape="1">
          <a:blip r:embed="rId3"/>
          <a:srcRect l="6409" r="2364"/>
          <a:stretch/>
        </p:blipFill>
        <p:spPr>
          <a:xfrm>
            <a:off x="1676400" y="1371600"/>
            <a:ext cx="8001000" cy="4114800"/>
          </a:xfrm>
          <a:prstGeom prst="rect">
            <a:avLst/>
          </a:prstGeom>
        </p:spPr>
      </p:pic>
      <p:sp>
        <p:nvSpPr>
          <p:cNvPr id="4" name="TextBox 3">
            <a:extLst>
              <a:ext uri="{FF2B5EF4-FFF2-40B4-BE49-F238E27FC236}">
                <a16:creationId xmlns:a16="http://schemas.microsoft.com/office/drawing/2014/main" id="{25DD2B35-199B-4F1D-9602-02B454E25499}"/>
              </a:ext>
            </a:extLst>
          </p:cNvPr>
          <p:cNvSpPr txBox="1"/>
          <p:nvPr/>
        </p:nvSpPr>
        <p:spPr>
          <a:xfrm>
            <a:off x="380998" y="5797066"/>
            <a:ext cx="11430001" cy="83099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WHO: New symptoms that affect everyday function, emerge within 3 months of the infection, and last for at least 2 months; symptoms may fluctuate over time</a:t>
            </a:r>
          </a:p>
        </p:txBody>
      </p:sp>
    </p:spTree>
    <p:extLst>
      <p:ext uri="{BB962C8B-B14F-4D97-AF65-F5344CB8AC3E}">
        <p14:creationId xmlns:p14="http://schemas.microsoft.com/office/powerpoint/2010/main" val="141246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40ED0-9AD2-2D42-92C2-6BF51B2AEFD5}"/>
              </a:ext>
            </a:extLst>
          </p:cNvPr>
          <p:cNvSpPr>
            <a:spLocks noGrp="1"/>
          </p:cNvSpPr>
          <p:nvPr>
            <p:ph idx="1"/>
          </p:nvPr>
        </p:nvSpPr>
        <p:spPr>
          <a:xfrm>
            <a:off x="457200" y="914400"/>
            <a:ext cx="11430000" cy="4525963"/>
          </a:xfrm>
        </p:spPr>
        <p:txBody>
          <a:bodyPr>
            <a:noAutofit/>
          </a:bodyPr>
          <a:lstStyle/>
          <a:p>
            <a:pPr>
              <a:spcBef>
                <a:spcPts val="0"/>
              </a:spcBef>
              <a:spcAft>
                <a:spcPts val="1200"/>
              </a:spcAft>
            </a:pPr>
            <a:r>
              <a:rPr lang="en-US" sz="2800" dirty="0"/>
              <a:t>How should we define Long COVID?</a:t>
            </a:r>
          </a:p>
          <a:p>
            <a:pPr>
              <a:spcBef>
                <a:spcPts val="0"/>
              </a:spcBef>
              <a:spcAft>
                <a:spcPts val="1200"/>
              </a:spcAft>
            </a:pPr>
            <a:r>
              <a:rPr lang="en-US" sz="2800" dirty="0"/>
              <a:t>Who is most at risk?</a:t>
            </a:r>
          </a:p>
          <a:p>
            <a:pPr>
              <a:spcBef>
                <a:spcPts val="0"/>
              </a:spcBef>
              <a:spcAft>
                <a:spcPts val="1200"/>
              </a:spcAft>
            </a:pPr>
            <a:r>
              <a:rPr lang="en-US" sz="2800" dirty="0"/>
              <a:t>What is the natural history?</a:t>
            </a:r>
          </a:p>
          <a:p>
            <a:pPr>
              <a:spcBef>
                <a:spcPts val="0"/>
              </a:spcBef>
              <a:spcAft>
                <a:spcPts val="1200"/>
              </a:spcAft>
            </a:pPr>
            <a:r>
              <a:rPr lang="en-US" sz="2800" dirty="0"/>
              <a:t>Will vaccination post-infection prevent or reverse Long COVID?</a:t>
            </a:r>
          </a:p>
          <a:p>
            <a:pPr>
              <a:spcBef>
                <a:spcPts val="0"/>
              </a:spcBef>
              <a:spcAft>
                <a:spcPts val="1200"/>
              </a:spcAft>
            </a:pPr>
            <a:r>
              <a:rPr lang="en-US" sz="2800" dirty="0"/>
              <a:t>Will antiviral therapies during acute infection prevent Long COVID?</a:t>
            </a:r>
          </a:p>
          <a:p>
            <a:pPr>
              <a:spcBef>
                <a:spcPts val="0"/>
              </a:spcBef>
              <a:spcAft>
                <a:spcPts val="1200"/>
              </a:spcAft>
            </a:pPr>
            <a:r>
              <a:rPr lang="en-US" sz="2800" dirty="0"/>
              <a:t>Will Omicron infection lead to Long COVID?</a:t>
            </a:r>
          </a:p>
          <a:p>
            <a:pPr>
              <a:spcBef>
                <a:spcPts val="0"/>
              </a:spcBef>
              <a:spcAft>
                <a:spcPts val="1200"/>
              </a:spcAft>
            </a:pPr>
            <a:r>
              <a:rPr lang="en-US" sz="2800" dirty="0"/>
              <a:t>What is the mechanism?</a:t>
            </a:r>
          </a:p>
          <a:p>
            <a:pPr>
              <a:spcBef>
                <a:spcPts val="0"/>
              </a:spcBef>
              <a:spcAft>
                <a:spcPts val="1200"/>
              </a:spcAft>
            </a:pPr>
            <a:r>
              <a:rPr lang="en-US" sz="2800" dirty="0"/>
              <a:t>How should Long COVID be managed</a:t>
            </a:r>
          </a:p>
          <a:p>
            <a:pPr lvl="1">
              <a:spcBef>
                <a:spcPts val="0"/>
              </a:spcBef>
              <a:spcAft>
                <a:spcPts val="1200"/>
              </a:spcAft>
            </a:pPr>
            <a:r>
              <a:rPr lang="en-US" sz="2400" dirty="0"/>
              <a:t>Novel therapeutics</a:t>
            </a:r>
          </a:p>
          <a:p>
            <a:pPr lvl="1">
              <a:spcBef>
                <a:spcPts val="0"/>
              </a:spcBef>
              <a:spcAft>
                <a:spcPts val="1200"/>
              </a:spcAft>
            </a:pPr>
            <a:r>
              <a:rPr lang="en-US" sz="2400" dirty="0"/>
              <a:t>Centers of Excellence (Long COVID clinics)</a:t>
            </a:r>
          </a:p>
        </p:txBody>
      </p:sp>
      <p:sp>
        <p:nvSpPr>
          <p:cNvPr id="7" name="Title 1">
            <a:extLst>
              <a:ext uri="{FF2B5EF4-FFF2-40B4-BE49-F238E27FC236}">
                <a16:creationId xmlns:a16="http://schemas.microsoft.com/office/drawing/2014/main" id="{CD527DBF-12D1-6845-9564-4398DCAF7CBE}"/>
              </a:ext>
            </a:extLst>
          </p:cNvPr>
          <p:cNvSpPr txBox="1">
            <a:spLocks/>
          </p:cNvSpPr>
          <p:nvPr/>
        </p:nvSpPr>
        <p:spPr bwMode="auto">
          <a:xfrm>
            <a:off x="228600" y="76200"/>
            <a:ext cx="6858000" cy="726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90"/>
                </a:solidFill>
                <a:effectLst/>
                <a:uLnTx/>
                <a:uFillTx/>
                <a:latin typeface="Helvetica" panose="020B0604020202020204" pitchFamily="34" charset="0"/>
                <a:ea typeface="+mj-ea"/>
                <a:cs typeface="Helvetica" panose="020B0604020202020204" pitchFamily="34" charset="0"/>
              </a:rPr>
              <a:t>Major issues</a:t>
            </a:r>
          </a:p>
        </p:txBody>
      </p:sp>
    </p:spTree>
    <p:extLst>
      <p:ext uri="{BB962C8B-B14F-4D97-AF65-F5344CB8AC3E}">
        <p14:creationId xmlns:p14="http://schemas.microsoft.com/office/powerpoint/2010/main" val="3752760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HIV Cure and Remission Questions and a Few Answers &amp;quot;&quot;/&gt;&lt;property id=&quot;20307&quot; value=&quot;1257&quot;/&gt;&lt;/object&gt;&lt;object type=&quot;3&quot; unique_id=&quot;10004&quot;&gt;&lt;property id=&quot;20148&quot; value=&quot;5&quot;/&gt;&lt;property id=&quot;20300&quot; value=&quot;Slide 2 - &amp;quot;Financial Relationships With Commercial Entities&amp;quot;&quot;/&gt;&lt;property id=&quot;20307&quot; value=&quot;1258&quot;/&gt;&lt;/object&gt;&lt;object type=&quot;3&quot; unique_id=&quot;10005&quot;&gt;&lt;property id=&quot;20148&quot; value=&quot;5&quot;/&gt;&lt;property id=&quot;20300&quot; value=&quot;Slide 3 - &amp;quot;Learning Objectives&amp;quot;&quot;/&gt;&lt;property id=&quot;20307&quot; value=&quot;1259&quot;/&gt;&lt;/object&gt;&lt;object type=&quot;3&quot; unique_id=&quot;10007&quot;&gt;&lt;property id=&quot;20148&quot; value=&quot;5&quot;/&gt;&lt;property id=&quot;20300&quot; value=&quot;Slide 4 - &amp;quot;HIV Cure: Lots of questions and a few answers&amp;quot;&quot;/&gt;&lt;property id=&quot;20307&quot; value=&quot;1255&quot;/&gt;&lt;/object&gt;&lt;object type=&quot;3&quot; unique_id=&quot;10008&quot;&gt;&lt;property id=&quot;20148&quot; value=&quot;5&quot;/&gt;&lt;property id=&quot;20300&quot; value=&quot;Slide 5&quot;/&gt;&lt;property id=&quot;20307&quot; value=&quot;1116&quot;/&gt;&lt;/object&gt;&lt;object type=&quot;3&quot; unique_id=&quot;10009&quot;&gt;&lt;property id=&quot;20148&quot; value=&quot;5&quot;/&gt;&lt;property id=&quot;20300&quot; value=&quot;Slide 6&quot;/&gt;&lt;property id=&quot;20307&quot; value=&quot;1117&quot;/&gt;&lt;/object&gt;&lt;object type=&quot;3&quot; unique_id=&quot;10010&quot;&gt;&lt;property id=&quot;20148&quot; value=&quot;5&quot;/&gt;&lt;property id=&quot;20300&quot; value=&quot;Slide 7&quot;/&gt;&lt;property id=&quot;20307&quot; value=&quot;1123&quot;/&gt;&lt;/object&gt;&lt;object type=&quot;3&quot; unique_id=&quot;10011&quot;&gt;&lt;property id=&quot;20148&quot; value=&quot;5&quot;/&gt;&lt;property id=&quot;20300&quot; value=&quot;Slide 8&quot;/&gt;&lt;property id=&quot;20307&quot; value=&quot;1136&quot;/&gt;&lt;/object&gt;&lt;object type=&quot;3&quot; unique_id=&quot;10012&quot;&gt;&lt;property id=&quot;20148&quot; value=&quot;5&quot;/&gt;&lt;property id=&quot;20300&quot; value=&quot;Slide 9&quot;/&gt;&lt;property id=&quot;20307&quot; value=&quot;1125&quot;/&gt;&lt;/object&gt;&lt;object type=&quot;3&quot; unique_id=&quot;10013&quot;&gt;&lt;property id=&quot;20148&quot; value=&quot;5&quot;/&gt;&lt;property id=&quot;20300&quot; value=&quot;Slide 10&quot;/&gt;&lt;property id=&quot;20307&quot; value=&quot;1251&quot;/&gt;&lt;/object&gt;&lt;object type=&quot;3&quot; unique_id=&quot;10014&quot;&gt;&lt;property id=&quot;20148&quot; value=&quot;5&quot;/&gt;&lt;property id=&quot;20300&quot; value=&quot;Slide 11&quot;/&gt;&lt;property id=&quot;20307&quot; value=&quot;1241&quot;/&gt;&lt;/object&gt;&lt;object type=&quot;3&quot; unique_id=&quot;10015&quot;&gt;&lt;property id=&quot;20148&quot; value=&quot;5&quot;/&gt;&lt;property id=&quot;20300&quot; value=&quot;Slide 12&quot;/&gt;&lt;property id=&quot;20307&quot; value=&quot;1144&quot;/&gt;&lt;/object&gt;&lt;object type=&quot;3&quot; unique_id=&quot;10016&quot;&gt;&lt;property id=&quot;20148&quot; value=&quot;5&quot;/&gt;&lt;property id=&quot;20300&quot; value=&quot;Slide 13 - &amp;quot;Does HIV replicate (or spread) during ART?&amp;quot;&quot;/&gt;&lt;property id=&quot;20307&quot; value=&quot;1245&quot;/&gt;&lt;/object&gt;&lt;object type=&quot;3&quot; unique_id=&quot;10017&quot;&gt;&lt;property id=&quot;20148&quot; value=&quot;5&quot;/&gt;&lt;property id=&quot;20300&quot; value=&quot;Slide 14&quot;/&gt;&lt;property id=&quot;20307&quot; value=&quot;1145&quot;/&gt;&lt;/object&gt;&lt;object type=&quot;3&quot; unique_id=&quot;10018&quot;&gt;&lt;property id=&quot;20148&quot; value=&quot;5&quot;/&gt;&lt;property id=&quot;20300&quot; value=&quot;Slide 15 - &amp;quot;B cell follicles: a relative immune-privileged sanctuary for HIV-infected Tfh T cells&amp;quot;&quot;/&gt;&lt;property id=&quot;20307&quot; value=&quot;1247&quot;/&gt;&lt;/object&gt;&lt;object type=&quot;3&quot; unique_id=&quot;10019&quot;&gt;&lt;property id=&quot;20148&quot; value=&quot;5&quot;/&gt;&lt;property id=&quot;20300&quot; value=&quot;Slide 16&quot;/&gt;&lt;property id=&quot;20307&quot; value=&quot;1151&quot;/&gt;&lt;/object&gt;&lt;object type=&quot;3&quot; unique_id=&quot;10020&quot;&gt;&lt;property id=&quot;20148&quot; value=&quot;5&quot;/&gt;&lt;property id=&quot;20300&quot; value=&quot;Slide 17 - &amp;quot;HIV Reservoir Vast majority of genomes are defective&amp;quot;&quot;/&gt;&lt;property id=&quot;20307&quot; value=&quot;1152&quot;/&gt;&lt;/object&gt;&lt;object type=&quot;3&quot; unique_id=&quot;10021&quot;&gt;&lt;property id=&quot;20148&quot; value=&quot;5&quot;/&gt;&lt;property id=&quot;20300&quot; value=&quot;Slide 18&quot;/&gt;&lt;property id=&quot;20307&quot; value=&quot;1122&quot;/&gt;&lt;/object&gt;&lt;object type=&quot;3&quot; unique_id=&quot;10022&quot;&gt;&lt;property id=&quot;20148&quot; value=&quot;5&quot;/&gt;&lt;property id=&quot;20300&quot; value=&quot;Slide 19&quot;/&gt;&lt;property id=&quot;20307&quot; value=&quot;1158&quot;/&gt;&lt;/object&gt;&lt;object type=&quot;3&quot; unique_id=&quot;10023&quot;&gt;&lt;property id=&quot;20148&quot; value=&quot;5&quot;/&gt;&lt;property id=&quot;20300&quot; value=&quot;Slide 25&quot;/&gt;&lt;property id=&quot;20307&quot; value=&quot;1159&quot;/&gt;&lt;/object&gt;&lt;object type=&quot;3&quot; unique_id=&quot;10024&quot;&gt;&lt;property id=&quot;20148&quot; value=&quot;5&quot;/&gt;&lt;property id=&quot;20300&quot; value=&quot;Slide 26&quot;/&gt;&lt;property id=&quot;20307&quot; value=&quot;1161&quot;/&gt;&lt;/object&gt;&lt;object type=&quot;3&quot; unique_id=&quot;10025&quot;&gt;&lt;property id=&quot;20148&quot; value=&quot;5&quot;/&gt;&lt;property id=&quot;20300&quot; value=&quot;Slide 27 - &amp;quot;Very early ART reduces the reservoir but is not curative&amp;quot;&quot;/&gt;&lt;property id=&quot;20307&quot; value=&quot;1232&quot;/&gt;&lt;/object&gt;&lt;object type=&quot;3&quot; unique_id=&quot;10026&quot;&gt;&lt;property id=&quot;20148&quot; value=&quot;5&quot;/&gt;&lt;property id=&quot;20300&quot; value=&quot;Slide 28&quot;/&gt;&lt;property id=&quot;20307&quot; value=&quot;1051&quot;/&gt;&lt;/object&gt;&lt;object type=&quot;3&quot; unique_id=&quot;10027&quot;&gt;&lt;property id=&quot;20148&quot; value=&quot;5&quot;/&gt;&lt;property id=&quot;20300&quot; value=&quot;Slide 30&quot;/&gt;&lt;property id=&quot;20307&quot; value=&quot;1215&quot;/&gt;&lt;/object&gt;&lt;object type=&quot;3&quot; unique_id=&quot;10028&quot;&gt;&lt;property id=&quot;20148&quot; value=&quot;5&quot;/&gt;&lt;property id=&quot;20300&quot; value=&quot;Slide 49&quot;/&gt;&lt;property id=&quot;20307&quot; value=&quot;1192&quot;/&gt;&lt;/object&gt;&lt;object type=&quot;3&quot; unique_id=&quot;10029&quot;&gt;&lt;property id=&quot;20148&quot; value=&quot;5&quot;/&gt;&lt;property id=&quot;20300&quot; value=&quot;Slide 50&quot;/&gt;&lt;property id=&quot;20307&quot; value=&quot;1025&quot;/&gt;&lt;/object&gt;&lt;object type=&quot;3&quot; unique_id=&quot;10032&quot;&gt;&lt;property id=&quot;20148&quot; value=&quot;5&quot;/&gt;&lt;property id=&quot;20300&quot; value=&quot;Slide 33&quot;/&gt;&lt;property id=&quot;20307&quot; value=&quot;1195&quot;/&gt;&lt;/object&gt;&lt;object type=&quot;3&quot; unique_id=&quot;10033&quot;&gt;&lt;property id=&quot;20148&quot; value=&quot;5&quot;/&gt;&lt;property id=&quot;20300&quot; value=&quot;Slide 34&quot;/&gt;&lt;property id=&quot;20307&quot; value=&quot;1219&quot;/&gt;&lt;/object&gt;&lt;object type=&quot;3&quot; unique_id=&quot;10034&quot;&gt;&lt;property id=&quot;20148&quot; value=&quot;5&quot;/&gt;&lt;property id=&quot;20300&quot; value=&quot;Slide 41&quot;/&gt;&lt;property id=&quot;20307&quot; value=&quot;1231&quot;/&gt;&lt;/object&gt;&lt;object type=&quot;3&quot; unique_id=&quot;10035&quot;&gt;&lt;property id=&quot;20148&quot; value=&quot;5&quot;/&gt;&lt;property id=&quot;20300&quot; value=&quot;Slide 35 - &amp;quot;Therapeutic vaccines: Safe, generally immunogenic and associated with no benefit in most studies and modest benefi&quot;/&gt;&lt;property id=&quot;20307&quot; value=&quot;1227&quot;/&gt;&lt;/object&gt;&lt;object type=&quot;3&quot; unique_id=&quot;10036&quot;&gt;&lt;property id=&quot;20148&quot; value=&quot;5&quot;/&gt;&lt;property id=&quot;20300&quot; value=&quot;Slide 36 - &amp;quot;Immunotherapy for HIV infection Two decades of largely failed approaches&amp;quot;&quot;/&gt;&lt;property id=&quot;20307&quot; value=&quot;1230&quot;/&gt;&lt;/object&gt;&lt;object type=&quot;3&quot; unique_id=&quot;10038&quot;&gt;&lt;property id=&quot;20148&quot; value=&quot;5&quot;/&gt;&lt;property id=&quot;20300&quot; value=&quot;Slide 38&quot;/&gt;&lt;property id=&quot;20307&quot; value=&quot;1240&quot;/&gt;&lt;/object&gt;&lt;object type=&quot;3&quot; unique_id=&quot;10039&quot;&gt;&lt;property id=&quot;20148&quot; value=&quot;5&quot;/&gt;&lt;property id=&quot;20300&quot; value=&quot;Slide 40&quot;/&gt;&lt;property id=&quot;20307&quot; value=&quot;1043&quot;/&gt;&lt;/object&gt;&lt;object type=&quot;3&quot; unique_id=&quot;10040&quot;&gt;&lt;property id=&quot;20148&quot; value=&quot;5&quot;/&gt;&lt;property id=&quot;20300&quot; value=&quot;Slide 42&quot;/&gt;&lt;property id=&quot;20307&quot; value=&quot;1163&quot;/&gt;&lt;/object&gt;&lt;object type=&quot;3&quot; unique_id=&quot;10041&quot;&gt;&lt;property id=&quot;20148&quot; value=&quot;5&quot;/&gt;&lt;property id=&quot;20300&quot; value=&quot;Slide 43&quot;/&gt;&lt;property id=&quot;20307&quot; value=&quot;1253&quot;/&gt;&lt;/object&gt;&lt;object type=&quot;3&quot; unique_id=&quot;10042&quot;&gt;&lt;property id=&quot;20148&quot; value=&quot;5&quot;/&gt;&lt;property id=&quot;20300&quot; value=&quot;Slide 44&quot;/&gt;&lt;property id=&quot;20307&quot; value=&quot;1165&quot;/&gt;&lt;/object&gt;&lt;object type=&quot;3&quot; unique_id=&quot;10043&quot;&gt;&lt;property id=&quot;20148&quot; value=&quot;5&quot;/&gt;&lt;property id=&quot;20300&quot; value=&quot;Slide 45 - &amp;quot;State of the ART: 2017&amp;quot;&quot;/&gt;&lt;property id=&quot;20307&quot; value=&quot;1252&quot;/&gt;&lt;/object&gt;&lt;object type=&quot;3&quot; unique_id=&quot;10044&quot;&gt;&lt;property id=&quot;20148&quot; value=&quot;5&quot;/&gt;&lt;property id=&quot;20300&quot; value=&quot;Slide 46&quot;/&gt;&lt;property id=&quot;20307&quot; value=&quot;1064&quot;/&gt;&lt;/object&gt;&lt;object type=&quot;3&quot; unique_id=&quot;10045&quot;&gt;&lt;property id=&quot;20148&quot; value=&quot;5&quot;/&gt;&lt;property id=&quot;20300&quot; value=&quot;Slide 47 - &amp;quot;Changes&amp;quot;&quot;/&gt;&lt;property id=&quot;20307&quot; value=&quot;1260&quot;/&gt;&lt;/object&gt;&lt;object type=&quot;3&quot; unique_id=&quot;10046&quot;&gt;&lt;property id=&quot;20148&quot; value=&quot;5&quot;/&gt;&lt;property id=&quot;20300&quot; value=&quot;Slide 48 - &amp;quot;Queries&amp;quot;&quot;/&gt;&lt;property id=&quot;20307&quot; value=&quot;1261&quot;/&gt;&lt;/object&gt;&lt;object type=&quot;3&quot; unique_id=&quot;10093&quot;&gt;&lt;property id=&quot;20148&quot; value=&quot;5&quot;/&gt;&lt;property id=&quot;20300&quot; value=&quot;Slide 20&quot;/&gt;&lt;property id=&quot;20307&quot; value=&quot;1271&quot;/&gt;&lt;/object&gt;&lt;object type=&quot;3&quot; unique_id=&quot;10094&quot;&gt;&lt;property id=&quot;20148&quot; value=&quot;5&quot;/&gt;&lt;property id=&quot;20300&quot; value=&quot;Slide 21 - &amp;quot;Viable pathways toward a durable remission/cure&amp;quot;&quot;/&gt;&lt;property id=&quot;20307&quot; value=&quot;1272&quot;/&gt;&lt;/object&gt;&lt;object type=&quot;3&quot; unique_id=&quot;10095&quot;&gt;&lt;property id=&quot;20148&quot; value=&quot;5&quot;/&gt;&lt;property id=&quot;20300&quot; value=&quot;Slide 22 - &amp;quot;Viable pathways toward a durable remission/cure Gene and cell-based therapy&amp;quot;&quot;/&gt;&lt;property id=&quot;20307&quot; value=&quot;1276&quot;/&gt;&lt;/object&gt;&lt;object type=&quot;3&quot; unique_id=&quot;10096&quot;&gt;&lt;property id=&quot;20148&quot; value=&quot;5&quot;/&gt;&lt;property id=&quot;20300&quot; value=&quot;Slide 23 - &amp;quot;Viable pathways toward a durable remission/cure Shock and kill&amp;quot;&quot;/&gt;&lt;property id=&quot;20307&quot; value=&quot;1273&quot;/&gt;&lt;/object&gt;&lt;object type=&quot;3&quot; unique_id=&quot;10097&quot;&gt;&lt;property id=&quot;20148&quot; value=&quot;5&quot;/&gt;&lt;property id=&quot;20300&quot; value=&quot;Slide 24 - &amp;quot;Viable pathways toward a durable remission/cure Block and lock&amp;quot;&quot;/&gt;&lt;property id=&quot;20307&quot; value=&quot;1277&quot;/&gt;&lt;/object&gt;&lt;object type=&quot;3&quot; unique_id=&quot;10098&quot;&gt;&lt;property id=&quot;20148&quot; value=&quot;5&quot;/&gt;&lt;property id=&quot;20300&quot; value=&quot;Slide 29 - &amp;quot;Lack of Detectable HIV DNA in a PrEP Study Participant: Treatment Interruption&amp;quot;&quot;/&gt;&lt;property id=&quot;20307&quot; value=&quot;1270&quot;/&gt;&lt;/object&gt;&lt;object type=&quot;3&quot; unique_id=&quot;10100&quot;&gt;&lt;property id=&quot;20148&quot; value=&quot;5&quot;/&gt;&lt;property id=&quot;20300&quot; value=&quot;Slide 32&quot;/&gt;&lt;property id=&quot;20307&quot; value=&quot;1263&quot;/&gt;&lt;/object&gt;&lt;object type=&quot;3&quot; unique_id=&quot;10101&quot;&gt;&lt;property id=&quot;20148&quot; value=&quot;5&quot;/&gt;&lt;property id=&quot;20300&quot; value=&quot;Slide 39&quot;/&gt;&lt;property id=&quot;20307&quot; value=&quot;1278&quot;/&gt;&lt;/object&gt;&lt;object type=&quot;3&quot; unique_id=&quot;10103&quot;&gt;&lt;property id=&quot;20148&quot; value=&quot;5&quot;/&gt;&lt;property id=&quot;20300&quot; value=&quot;Slide 31 - &amp;quot;African child with durable remission post-ART&amp;quot;&quot;/&gt;&lt;property id=&quot;20307&quot; value=&quot;1281&quot;/&gt;&lt;/object&gt;&lt;object type=&quot;3&quot; unique_id=&quot;10104&quot;&gt;&lt;property id=&quot;20148&quot; value=&quot;5&quot;/&gt;&lt;property id=&quot;20300&quot; value=&quot;Slide 37&quot;/&gt;&lt;property id=&quot;20307&quot; value=&quot;1280&quot;/&gt;&lt;/object&gt;&lt;object type=&quot;3&quot; unique_id=&quot;10105&quot;&gt;&lt;property id=&quot;20148&quot; value=&quot;5&quot;/&gt;&lt;property id=&quot;20300&quot; value=&quot;Slide 51&quot;/&gt;&lt;property id=&quot;20307&quot; value=&quot;1279&quot;/&gt;&lt;/object&gt;&lt;/object&gt;&lt;object type=&quot;8&quot; unique_id=&quot;10092&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TIMING" val="|12.4|7.8|10.8|12.6|18.1|18.6"/>
</p:tagLst>
</file>

<file path=ppt/theme/theme1.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eks 2015">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2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Office Theme">
  <a:themeElements>
    <a:clrScheme name="CROI22">
      <a:dk1>
        <a:srgbClr val="0A3E53"/>
      </a:dk1>
      <a:lt1>
        <a:srgbClr val="FFFFFF"/>
      </a:lt1>
      <a:dk2>
        <a:srgbClr val="34558B"/>
      </a:dk2>
      <a:lt2>
        <a:srgbClr val="D6D2C3"/>
      </a:lt2>
      <a:accent1>
        <a:srgbClr val="4797A8"/>
      </a:accent1>
      <a:accent2>
        <a:srgbClr val="D668A1"/>
      </a:accent2>
      <a:accent3>
        <a:srgbClr val="61A851"/>
      </a:accent3>
      <a:accent4>
        <a:srgbClr val="549DF3"/>
      </a:accent4>
      <a:accent5>
        <a:srgbClr val="FFFFFF"/>
      </a:accent5>
      <a:accent6>
        <a:srgbClr val="BB2026"/>
      </a:accent6>
      <a:hlink>
        <a:srgbClr val="4797A8"/>
      </a:hlink>
      <a:folHlink>
        <a:srgbClr val="479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eks 2015">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9B815152-E275-8146-B4A2-F67D9A195D26}" vid="{E542B4D8-EF03-9D46-A8F4-846C39D423E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Theme1</Template>
  <TotalTime>24626</TotalTime>
  <Words>266</Words>
  <Application>Microsoft Office PowerPoint</Application>
  <PresentationFormat>Widescreen</PresentationFormat>
  <Paragraphs>27</Paragraphs>
  <Slides>4</Slides>
  <Notes>3</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vt:i4>
      </vt:variant>
    </vt:vector>
  </HeadingPairs>
  <TitlesOfParts>
    <vt:vector size="22" baseType="lpstr">
      <vt:lpstr>ＭＳ Ｐゴシック</vt:lpstr>
      <vt:lpstr>ＭＳ Ｐゴシック</vt:lpstr>
      <vt:lpstr>Arial</vt:lpstr>
      <vt:lpstr>Calibri</vt:lpstr>
      <vt:lpstr>Calibri Light</vt:lpstr>
      <vt:lpstr>Helvetica</vt:lpstr>
      <vt:lpstr>Helvetica Neue</vt:lpstr>
      <vt:lpstr>Ping LCG Light</vt:lpstr>
      <vt:lpstr>Roboto</vt:lpstr>
      <vt:lpstr>Verdana</vt:lpstr>
      <vt:lpstr>Wingdings</vt:lpstr>
      <vt:lpstr>2_Theme1</vt:lpstr>
      <vt:lpstr>1_2017_HTAA_Diabetes</vt:lpstr>
      <vt:lpstr>2_2017_HTAA_Diabetes</vt:lpstr>
      <vt:lpstr>Office Theme</vt:lpstr>
      <vt:lpstr>3_Theme1</vt:lpstr>
      <vt:lpstr>9_Office Theme</vt:lpstr>
      <vt:lpstr>International AIDS Society</vt:lpstr>
      <vt:lpstr>PowerPoint Presentation</vt:lpstr>
      <vt:lpstr>PowerPoint Presentation</vt:lpstr>
      <vt:lpstr>Long COVID Multiple names: PASC, PACS, Post-COVID Syndrome, Long Haulers</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Deeks, Steven</dc:creator>
  <cp:lastModifiedBy>Anspach, Aimee</cp:lastModifiedBy>
  <cp:revision>1074</cp:revision>
  <cp:lastPrinted>2018-07-07T16:50:11Z</cp:lastPrinted>
  <dcterms:created xsi:type="dcterms:W3CDTF">2015-09-03T12:22:43Z</dcterms:created>
  <dcterms:modified xsi:type="dcterms:W3CDTF">2022-03-10T21:36:09Z</dcterms:modified>
</cp:coreProperties>
</file>