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3" r:id="rId1"/>
  </p:sldMasterIdLst>
  <p:notesMasterIdLst>
    <p:notesMasterId r:id="rId9"/>
  </p:notesMasterIdLst>
  <p:sldIdLst>
    <p:sldId id="277" r:id="rId2"/>
    <p:sldId id="293" r:id="rId3"/>
    <p:sldId id="295" r:id="rId4"/>
    <p:sldId id="294" r:id="rId5"/>
    <p:sldId id="296" r:id="rId6"/>
    <p:sldId id="298" r:id="rId7"/>
    <p:sldId id="297" r:id="rId8"/>
  </p:sldIdLst>
  <p:sldSz cx="18288000" cy="10287000"/>
  <p:notesSz cx="6858000" cy="9144000"/>
  <p:embeddedFontLst>
    <p:embeddedFont>
      <p:font typeface="Arial Black" panose="020B0A04020102020204" pitchFamily="34" charset="0"/>
      <p:bold r:id="rId10"/>
    </p:embeddedFont>
    <p:embeddedFont>
      <p:font typeface="Nunito Sans" pitchFamily="2" charset="0"/>
      <p:regular r:id="rId11"/>
      <p:bold r:id="rId12"/>
      <p:italic r:id="rId13"/>
      <p:boldItalic r:id="rId14"/>
    </p:embeddedFont>
    <p:embeddedFont>
      <p:font typeface="Nunito Sans Black" pitchFamily="2" charset="0"/>
      <p:bold r:id="rId15"/>
      <p:italic r:id="rId16"/>
      <p:boldItalic r:id="rId17"/>
    </p:embeddedFont>
    <p:embeddedFont>
      <p:font typeface="Nunito Sans SemiBold" pitchFamily="2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1" autoAdjust="0"/>
  </p:normalViewPr>
  <p:slideViewPr>
    <p:cSldViewPr>
      <p:cViewPr varScale="1">
        <p:scale>
          <a:sx n="62" d="100"/>
          <a:sy n="62" d="100"/>
        </p:scale>
        <p:origin x="278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07.05.2024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name is John Lewis. I work for the California Health Benefits Review Program and I want to focus today on benefit coverage among Californians enrolled in commercial health insurance.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73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prescription drugs that treat menopause symptoms, there are two big sets, the first being hormonal drugs.</a:t>
            </a:r>
          </a:p>
          <a:p>
            <a:r>
              <a:rPr lang="en-US" dirty="0"/>
              <a:t>READ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65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commercial health insurance READ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262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the other big set READ LISED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59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commercial insurance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6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7BF23-B6C9-AC82-22F2-2C45D284A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14171"/>
            <a:ext cx="7315200" cy="3567329"/>
          </a:xfrm>
        </p:spPr>
        <p:txBody>
          <a:bodyPr anchor="b">
            <a:noAutofit/>
          </a:bodyPr>
          <a:lstStyle>
            <a:lvl1pPr algn="l">
              <a:defRPr sz="5400" b="1" i="0">
                <a:solidFill>
                  <a:schemeClr val="bg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95BC6-5062-6237-D4CC-6DCF86946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1545"/>
            <a:ext cx="7315200" cy="1326355"/>
          </a:xfrm>
        </p:spPr>
        <p:txBody>
          <a:bodyPr>
            <a:noAutofit/>
          </a:bodyPr>
          <a:lstStyle>
            <a:lvl1pPr marL="0" indent="0" algn="l">
              <a:buNone/>
              <a:defRPr sz="3200" b="0" i="1">
                <a:solidFill>
                  <a:schemeClr val="bg1"/>
                </a:solidFill>
                <a:latin typeface="Nunito Sans" pitchFamily="2" charset="77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 descr="Close-up of yellow flowers and blue sky&#10;&#10;Description automatically generated">
            <a:extLst>
              <a:ext uri="{FF2B5EF4-FFF2-40B4-BE49-F238E27FC236}">
                <a16:creationId xmlns:a16="http://schemas.microsoft.com/office/drawing/2014/main" id="{F1ECF414-3218-13E0-5828-F98E05DE3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47"/>
          <a:stretch/>
        </p:blipFill>
        <p:spPr>
          <a:xfrm>
            <a:off x="9144000" y="0"/>
            <a:ext cx="9171709" cy="10287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7FFA67C-1D80-28D9-75CF-C792556CB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3000" y="8572500"/>
            <a:ext cx="3901426" cy="90032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D4C4AB-2639-25DB-5840-B59E3C49B60B}"/>
              </a:ext>
            </a:extLst>
          </p:cNvPr>
          <p:cNvCxnSpPr/>
          <p:nvPr/>
        </p:nvCxnSpPr>
        <p:spPr>
          <a:xfrm>
            <a:off x="9144000" y="0"/>
            <a:ext cx="0" cy="10287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95DAA7-E345-C48A-159B-13617E3BE111}"/>
              </a:ext>
            </a:extLst>
          </p:cNvPr>
          <p:cNvCxnSpPr/>
          <p:nvPr/>
        </p:nvCxnSpPr>
        <p:spPr>
          <a:xfrm>
            <a:off x="1143000" y="6591300"/>
            <a:ext cx="25146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1DE8815-588A-1EDB-DEBE-0FD018413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3000" y="6972300"/>
            <a:ext cx="6477000" cy="1219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 b="1" i="0">
                <a:solidFill>
                  <a:schemeClr val="bg2"/>
                </a:solidFill>
                <a:latin typeface="Nunito Sans SemiBold" pitchFamily="2" charset="77"/>
              </a:defRPr>
            </a:lvl1pPr>
            <a:lvl2pPr marL="6858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Close-up of yellow flowers and blue sky&#10;&#10;Description automatically generated">
            <a:extLst>
              <a:ext uri="{FF2B5EF4-FFF2-40B4-BE49-F238E27FC236}">
                <a16:creationId xmlns:a16="http://schemas.microsoft.com/office/drawing/2014/main" id="{B01435C8-B759-A4F0-EA58-E325C649BB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47"/>
          <a:stretch/>
        </p:blipFill>
        <p:spPr>
          <a:xfrm>
            <a:off x="9144000" y="0"/>
            <a:ext cx="9171709" cy="102870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A4FC592-D8F9-BD60-4E65-862DA70B94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3000" y="8572500"/>
            <a:ext cx="3901426" cy="90032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B598DC-2F6A-C4B2-796C-AA5B945FB658}"/>
              </a:ext>
            </a:extLst>
          </p:cNvPr>
          <p:cNvCxnSpPr/>
          <p:nvPr userDrawn="1"/>
        </p:nvCxnSpPr>
        <p:spPr>
          <a:xfrm>
            <a:off x="9144000" y="0"/>
            <a:ext cx="0" cy="10287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EB85EFC-DE6C-0FEB-BAE3-BA260188FFAB}"/>
              </a:ext>
            </a:extLst>
          </p:cNvPr>
          <p:cNvCxnSpPr/>
          <p:nvPr userDrawn="1"/>
        </p:nvCxnSpPr>
        <p:spPr>
          <a:xfrm>
            <a:off x="1143000" y="6591300"/>
            <a:ext cx="25146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73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DDF4-3FA2-3491-005B-02CE4554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076451"/>
          </a:xfrm>
        </p:spPr>
        <p:txBody>
          <a:bodyPr anchor="b">
            <a:norm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4995-5EC5-6D17-BA59-83247DDB3B00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771C1BC7-B2FD-C146-BED5-76802A9A221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38500" y="2805115"/>
            <a:ext cx="11811000" cy="61118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D2FCA9-C4D9-5D70-A043-570E1D7E2966}"/>
              </a:ext>
            </a:extLst>
          </p:cNvPr>
          <p:cNvSpPr/>
          <p:nvPr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483DB40-F774-0873-2826-7998D66CE4F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45DDD1-483B-5254-BBCE-234C23C6023E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11F0B8-E9FA-BFD0-F919-6914F7CD04EF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DDF4-3FA2-3491-005B-02CE4554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076451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4995-5EC5-6D17-BA59-83247DDB3B00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A9568-6CD9-273D-58A1-98C8C96B2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7300" y="3000376"/>
            <a:ext cx="6972300" cy="5800723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  <a:lvl2pPr marL="685800" indent="0" algn="ctr">
              <a:buFontTx/>
              <a:buNone/>
              <a:defRPr/>
            </a:lvl2pPr>
            <a:lvl3pPr marL="1371600" indent="0" algn="ctr">
              <a:buFontTx/>
              <a:buNone/>
              <a:defRPr/>
            </a:lvl3pPr>
            <a:lvl4pPr marL="2057400" indent="0" algn="ctr">
              <a:buFontTx/>
              <a:buNone/>
              <a:defRPr/>
            </a:lvl4pPr>
            <a:lvl5pPr marL="2743200" indent="0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24394C-4688-32E2-720D-A3E5459A5520}"/>
              </a:ext>
            </a:extLst>
          </p:cNvPr>
          <p:cNvSpPr/>
          <p:nvPr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D0DF5E9-445B-5725-5CC8-04263AEE64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9573" y="3000376"/>
            <a:ext cx="6972300" cy="5800724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49712C-00BB-FAE5-12C1-7A964159920E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9144000" y="2536033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D9BB0EA-F747-2547-FB54-62EB08A6E5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01A409-4855-8620-CBCC-998DFF0F6A13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842A82-3532-3200-E2A2-B87F162E1575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008298-AA84-8CC8-EB28-D417BEB0F4B4}"/>
              </a:ext>
            </a:extLst>
          </p:cNvPr>
          <p:cNvCxnSpPr>
            <a:cxnSpLocks/>
            <a:stCxn id="2" idx="2"/>
          </p:cNvCxnSpPr>
          <p:nvPr userDrawn="1"/>
        </p:nvCxnSpPr>
        <p:spPr>
          <a:xfrm>
            <a:off x="9144000" y="2536033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39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DDF4-3FA2-3491-005B-02CE4554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076451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4995-5EC5-6D17-BA59-83247DDB3B00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A9568-6CD9-273D-58A1-98C8C96B2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7300" y="7124700"/>
            <a:ext cx="15773400" cy="182880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03A362CA-5EC2-7AA8-9776-3F3833940F4B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257300" y="2957513"/>
            <a:ext cx="15773400" cy="3938587"/>
          </a:xfrm>
        </p:spPr>
        <p:txBody>
          <a:bodyPr>
            <a:noAutofit/>
          </a:bodyPr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EE914F-2F4F-9546-D658-95776B18E538}"/>
              </a:ext>
            </a:extLst>
          </p:cNvPr>
          <p:cNvSpPr/>
          <p:nvPr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1D5D9B7-8B69-F61F-24FA-893266E53F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80248F-6474-56FA-6E0B-976FAB23A165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65D955-065E-670D-BD43-FDBA96373A00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5CD3696-CE68-57D3-592A-81FA480CA7C4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8AADA1-8BEE-2EAA-73F9-56699A537B75}"/>
              </a:ext>
            </a:extLst>
          </p:cNvPr>
          <p:cNvCxnSpPr/>
          <p:nvPr/>
        </p:nvCxnSpPr>
        <p:spPr>
          <a:xfrm>
            <a:off x="6477000" y="1638300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0D2917-E995-B3EB-4C41-5F14A2F70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62800" y="1409700"/>
            <a:ext cx="10134599" cy="67818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1" i="0">
                <a:solidFill>
                  <a:schemeClr val="accent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51B274-E37E-3B8A-3127-1735255A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409699"/>
            <a:ext cx="4533900" cy="6781799"/>
          </a:xfrm>
        </p:spPr>
        <p:txBody>
          <a:bodyPr>
            <a:noAutofit/>
          </a:bodyPr>
          <a:lstStyle>
            <a:lvl1pPr algn="r"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27D6A66-4D73-C0EC-364B-DFC9CE4EE9A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40236A-9F52-F661-9E43-898CE62535A5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ED576AA-B341-DFFF-06B9-180C371B6B54}"/>
              </a:ext>
            </a:extLst>
          </p:cNvPr>
          <p:cNvCxnSpPr/>
          <p:nvPr userDrawn="1"/>
        </p:nvCxnSpPr>
        <p:spPr>
          <a:xfrm>
            <a:off x="6477000" y="1638300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869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42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7BF23-B6C9-AC82-22F2-2C45D284A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14171"/>
            <a:ext cx="7315200" cy="3567329"/>
          </a:xfrm>
        </p:spPr>
        <p:txBody>
          <a:bodyPr anchor="b">
            <a:noAutofit/>
          </a:bodyPr>
          <a:lstStyle>
            <a:lvl1pPr algn="l">
              <a:defRPr sz="5400" b="1" i="0">
                <a:solidFill>
                  <a:schemeClr val="bg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95BC6-5062-6237-D4CC-6DCF86946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31545"/>
            <a:ext cx="7315200" cy="1326355"/>
          </a:xfrm>
        </p:spPr>
        <p:txBody>
          <a:bodyPr>
            <a:noAutofit/>
          </a:bodyPr>
          <a:lstStyle>
            <a:lvl1pPr marL="0" indent="0" algn="l">
              <a:buNone/>
              <a:defRPr sz="3200" b="0" i="1">
                <a:solidFill>
                  <a:schemeClr val="bg1"/>
                </a:solidFill>
                <a:latin typeface="Nunito Sans" pitchFamily="2" charset="77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Close-up of yellow flowers and blue sky&#10;&#10;Description automatically generated">
            <a:extLst>
              <a:ext uri="{FF2B5EF4-FFF2-40B4-BE49-F238E27FC236}">
                <a16:creationId xmlns:a16="http://schemas.microsoft.com/office/drawing/2014/main" id="{F1ECF414-3218-13E0-5828-F98E05DE37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47"/>
          <a:stretch/>
        </p:blipFill>
        <p:spPr>
          <a:xfrm>
            <a:off x="9144000" y="0"/>
            <a:ext cx="9171709" cy="10287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37FFA67C-1D80-28D9-75CF-C792556CB7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3000" y="8572500"/>
            <a:ext cx="3901426" cy="90032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D4C4AB-2639-25DB-5840-B59E3C49B60B}"/>
              </a:ext>
            </a:extLst>
          </p:cNvPr>
          <p:cNvCxnSpPr/>
          <p:nvPr userDrawn="1"/>
        </p:nvCxnSpPr>
        <p:spPr>
          <a:xfrm>
            <a:off x="9144000" y="0"/>
            <a:ext cx="0" cy="10287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95DAA7-E345-C48A-159B-13617E3BE111}"/>
              </a:ext>
            </a:extLst>
          </p:cNvPr>
          <p:cNvCxnSpPr/>
          <p:nvPr userDrawn="1"/>
        </p:nvCxnSpPr>
        <p:spPr>
          <a:xfrm>
            <a:off x="1143000" y="6591300"/>
            <a:ext cx="25146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1DE8815-588A-1EDB-DEBE-0FD018413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3000" y="6972300"/>
            <a:ext cx="6477000" cy="1219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 b="1" i="0">
                <a:solidFill>
                  <a:schemeClr val="bg2"/>
                </a:solidFill>
                <a:latin typeface="Nunito Sans SemiBold" pitchFamily="2" charset="77"/>
              </a:defRPr>
            </a:lvl1pPr>
            <a:lvl2pPr marL="6858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456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96A303C8-0CA3-7C6A-21E5-1CB281EEC09C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8AADA1-8BEE-2EAA-73F9-56699A537B75}"/>
              </a:ext>
            </a:extLst>
          </p:cNvPr>
          <p:cNvCxnSpPr/>
          <p:nvPr userDrawn="1"/>
        </p:nvCxnSpPr>
        <p:spPr>
          <a:xfrm>
            <a:off x="6400800" y="1562100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0D2917-E995-B3EB-4C41-5F14A2F70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62802" y="1409700"/>
            <a:ext cx="10134597" cy="6781800"/>
          </a:xfrm>
        </p:spPr>
        <p:txBody>
          <a:bodyPr>
            <a:noAutofit/>
          </a:bodyPr>
          <a:lstStyle>
            <a:lvl1pPr marL="571500" indent="-5715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b="1" i="0">
                <a:solidFill>
                  <a:schemeClr val="accent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0953A139-8E61-5181-4B31-DF3DE624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409700"/>
            <a:ext cx="4610095" cy="6781800"/>
          </a:xfrm>
        </p:spPr>
        <p:txBody>
          <a:bodyPr>
            <a:noAutofit/>
          </a:bodyPr>
          <a:lstStyle>
            <a:lvl1pPr algn="r">
              <a:defRPr sz="8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112D2FFB-065E-16D3-9427-72C16D31DFE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7438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Yello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6E68743-4FF7-E5E2-05D3-D786D085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7505700"/>
            <a:ext cx="15773400" cy="1628776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accent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9671C-2571-1612-93A1-4430F1022B36}"/>
              </a:ext>
            </a:extLst>
          </p:cNvPr>
          <p:cNvCxnSpPr/>
          <p:nvPr userDrawn="1"/>
        </p:nvCxnSpPr>
        <p:spPr>
          <a:xfrm>
            <a:off x="6553200" y="2564607"/>
            <a:ext cx="54864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>
            <a:extLst>
              <a:ext uri="{FF2B5EF4-FFF2-40B4-BE49-F238E27FC236}">
                <a16:creationId xmlns:a16="http://schemas.microsoft.com/office/drawing/2014/main" id="{72BE1FB3-5295-101B-8765-F2F62324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7452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D3EFBA-8773-B7FA-0366-B2D713E8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95300"/>
            <a:ext cx="15773400" cy="2040733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2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A8FB98-1E5F-5E99-D3E2-DFAF893B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3009900"/>
            <a:ext cx="15773400" cy="55626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 marL="13716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4937EB2-2E84-F57E-EAF7-7F6F613E9A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7300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 D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CB2D79-760C-76B4-E2A4-AAAC880C83BD}"/>
              </a:ext>
            </a:extLst>
          </p:cNvPr>
          <p:cNvSpPr/>
          <p:nvPr userDrawn="1"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A806C-8BAF-BE20-B5C0-3A7C5055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2" y="495301"/>
            <a:ext cx="7429498" cy="2743200"/>
          </a:xfrm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2AA84-1B8B-DD9F-5AE7-7CCF0E53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2" y="3736180"/>
            <a:ext cx="7429498" cy="5141119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5A1AA-5290-C69F-D065-65EDCBF14ECF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D84ED3F-FAC3-257B-4E08-A496B4886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495300"/>
            <a:ext cx="8686800" cy="8382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7E4CE-2953-6274-85DD-35DD57A1F1F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770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96A303C8-0CA3-7C6A-21E5-1CB281EEC09C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8AADA1-8BEE-2EAA-73F9-56699A537B75}"/>
              </a:ext>
            </a:extLst>
          </p:cNvPr>
          <p:cNvCxnSpPr/>
          <p:nvPr/>
        </p:nvCxnSpPr>
        <p:spPr>
          <a:xfrm>
            <a:off x="6400800" y="1562100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0D2917-E995-B3EB-4C41-5F14A2F70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62802" y="1409700"/>
            <a:ext cx="10134597" cy="6781800"/>
          </a:xfrm>
        </p:spPr>
        <p:txBody>
          <a:bodyPr>
            <a:noAutofit/>
          </a:bodyPr>
          <a:lstStyle>
            <a:lvl1pPr marL="571500" indent="-5715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b="1" i="0">
                <a:solidFill>
                  <a:schemeClr val="accent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0953A139-8E61-5181-4B31-DF3DE624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409700"/>
            <a:ext cx="4610095" cy="6781800"/>
          </a:xfrm>
        </p:spPr>
        <p:txBody>
          <a:bodyPr>
            <a:noAutofit/>
          </a:bodyPr>
          <a:lstStyle>
            <a:lvl1pPr algn="r">
              <a:defRPr sz="8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112D2FFB-065E-16D3-9427-72C16D31DFE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4B4254-02B5-0164-BB37-7C6B29967127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5AE57A5-E460-9D49-757F-79DBF44884F9}"/>
              </a:ext>
            </a:extLst>
          </p:cNvPr>
          <p:cNvCxnSpPr/>
          <p:nvPr userDrawn="1"/>
        </p:nvCxnSpPr>
        <p:spPr>
          <a:xfrm>
            <a:off x="6400800" y="1562100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902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CB2D79-760C-76B4-E2A4-AAAC880C83BD}"/>
              </a:ext>
            </a:extLst>
          </p:cNvPr>
          <p:cNvSpPr/>
          <p:nvPr userDrawn="1"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A806C-8BAF-BE20-B5C0-3A7C5055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2" y="495301"/>
            <a:ext cx="7429498" cy="2743200"/>
          </a:xfrm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2AA84-1B8B-DD9F-5AE7-7CCF0E53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2" y="3736180"/>
            <a:ext cx="7429498" cy="5141119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5A1AA-5290-C69F-D065-65EDCBF14ECF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D84ED3F-FAC3-257B-4E08-A496B4886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495300"/>
            <a:ext cx="8686800" cy="8382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19705-590C-9E0A-4A5B-955261D1C23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3957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CB2D79-760C-76B4-E2A4-AAAC880C83BD}"/>
              </a:ext>
            </a:extLst>
          </p:cNvPr>
          <p:cNvSpPr/>
          <p:nvPr userDrawn="1"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A806C-8BAF-BE20-B5C0-3A7C5055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2" y="495301"/>
            <a:ext cx="7429498" cy="2743200"/>
          </a:xfrm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2AA84-1B8B-DD9F-5AE7-7CCF0E53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2" y="3736180"/>
            <a:ext cx="7429498" cy="5141119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5A1AA-5290-C69F-D065-65EDCBF14ECF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D84ED3F-FAC3-257B-4E08-A496B4886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495300"/>
            <a:ext cx="8686800" cy="8382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53C73-AC9C-0B92-FD4A-BD58331CF3B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7566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DDF4-3FA2-3491-005B-02CE4554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076451"/>
          </a:xfrm>
        </p:spPr>
        <p:txBody>
          <a:bodyPr anchor="b">
            <a:norm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4995-5EC5-6D17-BA59-83247DDB3B00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771C1BC7-B2FD-C146-BED5-76802A9A221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238500" y="2805115"/>
            <a:ext cx="11811000" cy="611187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D2FCA9-C4D9-5D70-A043-570E1D7E2966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483DB40-F774-0873-2826-7998D66CE4F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2972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DDF4-3FA2-3491-005B-02CE4554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076451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4995-5EC5-6D17-BA59-83247DDB3B00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A9568-6CD9-273D-58A1-98C8C96B2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7300" y="3000376"/>
            <a:ext cx="6972300" cy="5800723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  <a:lvl2pPr marL="685800" indent="0" algn="ctr">
              <a:buFontTx/>
              <a:buNone/>
              <a:defRPr/>
            </a:lvl2pPr>
            <a:lvl3pPr marL="1371600" indent="0" algn="ctr">
              <a:buFontTx/>
              <a:buNone/>
              <a:defRPr/>
            </a:lvl3pPr>
            <a:lvl4pPr marL="2057400" indent="0" algn="ctr">
              <a:buFontTx/>
              <a:buNone/>
              <a:defRPr/>
            </a:lvl4pPr>
            <a:lvl5pPr marL="2743200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24394C-4688-32E2-720D-A3E5459A5520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D0DF5E9-445B-5725-5CC8-04263AEE64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9573" y="3000376"/>
            <a:ext cx="6972300" cy="5800724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49712C-00BB-FAE5-12C1-7A964159920E}"/>
              </a:ext>
            </a:extLst>
          </p:cNvPr>
          <p:cNvCxnSpPr>
            <a:cxnSpLocks/>
            <a:stCxn id="2" idx="2"/>
          </p:cNvCxnSpPr>
          <p:nvPr userDrawn="1"/>
        </p:nvCxnSpPr>
        <p:spPr>
          <a:xfrm>
            <a:off x="9144000" y="2536033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D9BB0EA-F747-2547-FB54-62EB08A6E5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California Health Benefits Review Program (CHBRP)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73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DDF4-3FA2-3491-005B-02CE4554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076451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4995-5EC5-6D17-BA59-83247DDB3B00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A9568-6CD9-273D-58A1-98C8C96B2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7300" y="7124700"/>
            <a:ext cx="15773400" cy="1828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03A362CA-5EC2-7AA8-9776-3F3833940F4B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257300" y="2957513"/>
            <a:ext cx="15773400" cy="3938587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EE914F-2F4F-9546-D658-95776B18E538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1D5D9B7-8B69-F61F-24FA-893266E53F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026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5CD3696-CE68-57D3-592A-81FA480CA7C4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8AADA1-8BEE-2EAA-73F9-56699A537B75}"/>
              </a:ext>
            </a:extLst>
          </p:cNvPr>
          <p:cNvCxnSpPr/>
          <p:nvPr userDrawn="1"/>
        </p:nvCxnSpPr>
        <p:spPr>
          <a:xfrm>
            <a:off x="6477000" y="1638300"/>
            <a:ext cx="0" cy="6265067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0D2917-E995-B3EB-4C41-5F14A2F70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62800" y="1409700"/>
            <a:ext cx="10134599" cy="67818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1" i="0">
                <a:solidFill>
                  <a:schemeClr val="accent1"/>
                </a:solidFill>
                <a:latin typeface="Nunito Sans SemiBold" pitchFamily="2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51B274-E37E-3B8A-3127-1735255A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409699"/>
            <a:ext cx="4533900" cy="6781799"/>
          </a:xfrm>
        </p:spPr>
        <p:txBody>
          <a:bodyPr>
            <a:noAutofit/>
          </a:bodyPr>
          <a:lstStyle>
            <a:lvl1pPr algn="r"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27D6A66-4D73-C0EC-364B-DFC9CE4EE9A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668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BA3A6B-12C8-CB46-0379-877BDA180B10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17086-E227-CD28-4022-A69ABA24F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9582"/>
            <a:ext cx="15773400" cy="2278855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EAFB1-7A14-7F16-26C4-7AB2BBEB3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3007519"/>
            <a:ext cx="15773400" cy="5564981"/>
          </a:xfrm>
        </p:spPr>
        <p:txBody>
          <a:bodyPr>
            <a:noAutofit/>
          </a:bodyPr>
          <a:lstStyle>
            <a:lvl3pPr marL="13716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790D55-6347-3794-2CA9-5C62B918F5E0}"/>
              </a:ext>
            </a:extLst>
          </p:cNvPr>
          <p:cNvSpPr/>
          <p:nvPr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3017246-C50D-A91A-D781-F3069B2A33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1A3C3A-67D8-7243-9B9B-873B01DDEA4D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FCE43F-6F62-DA58-EB27-C917A1B7D1AC}"/>
              </a:ext>
            </a:extLst>
          </p:cNvPr>
          <p:cNvSpPr/>
          <p:nvPr userDrawn="1"/>
        </p:nvSpPr>
        <p:spPr>
          <a:xfrm>
            <a:off x="0" y="0"/>
            <a:ext cx="18288000" cy="190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9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Yellow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6E68743-4FF7-E5E2-05D3-D786D085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7505700"/>
            <a:ext cx="15773400" cy="1628776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accent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9671C-2571-1612-93A1-4430F1022B36}"/>
              </a:ext>
            </a:extLst>
          </p:cNvPr>
          <p:cNvCxnSpPr/>
          <p:nvPr/>
        </p:nvCxnSpPr>
        <p:spPr>
          <a:xfrm>
            <a:off x="6553200" y="2564607"/>
            <a:ext cx="54864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>
            <a:extLst>
              <a:ext uri="{FF2B5EF4-FFF2-40B4-BE49-F238E27FC236}">
                <a16:creationId xmlns:a16="http://schemas.microsoft.com/office/drawing/2014/main" id="{72BE1FB3-5295-101B-8765-F2F62324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458C67F-9DCC-B17F-F808-9E82A17F4C2B}"/>
              </a:ext>
            </a:extLst>
          </p:cNvPr>
          <p:cNvCxnSpPr/>
          <p:nvPr userDrawn="1"/>
        </p:nvCxnSpPr>
        <p:spPr>
          <a:xfrm>
            <a:off x="6553200" y="2564607"/>
            <a:ext cx="548640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74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5E50-0BD9-3BCC-E63F-01E905E3E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7"/>
            <a:ext cx="15773400" cy="4279106"/>
          </a:xfrm>
          <a:noFill/>
        </p:spPr>
        <p:txBody>
          <a:bodyPr anchor="ctr">
            <a:noAutofit/>
          </a:bodyPr>
          <a:lstStyle>
            <a:lvl1pPr algn="ctr">
              <a:defRPr sz="9000" b="1" i="0">
                <a:solidFill>
                  <a:schemeClr val="bg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18FA5-A8A3-CADA-0CC0-A2F665C08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7505700"/>
            <a:ext cx="15773400" cy="1628776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750DC3-28FB-3214-3F44-292FFCCB7D19}"/>
              </a:ext>
            </a:extLst>
          </p:cNvPr>
          <p:cNvCxnSpPr>
            <a:cxnSpLocks/>
          </p:cNvCxnSpPr>
          <p:nvPr/>
        </p:nvCxnSpPr>
        <p:spPr>
          <a:xfrm>
            <a:off x="6553200" y="2564607"/>
            <a:ext cx="5486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D35FC4A-0702-9069-1138-3DFFDF6DAEFD}"/>
              </a:ext>
            </a:extLst>
          </p:cNvPr>
          <p:cNvCxnSpPr>
            <a:cxnSpLocks/>
          </p:cNvCxnSpPr>
          <p:nvPr userDrawn="1"/>
        </p:nvCxnSpPr>
        <p:spPr>
          <a:xfrm>
            <a:off x="6553200" y="2564607"/>
            <a:ext cx="5486400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1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7D3EFBA-8773-B7FA-0366-B2D713E8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95300"/>
            <a:ext cx="15773400" cy="2040733"/>
          </a:xfrm>
        </p:spPr>
        <p:txBody>
          <a:bodyPr anchor="b">
            <a:noAutofit/>
          </a:bodyPr>
          <a:lstStyle>
            <a:lvl1pPr>
              <a:defRPr sz="8000" b="1" i="0">
                <a:solidFill>
                  <a:schemeClr val="accent2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A8FB98-1E5F-5E99-D3E2-DFAF893B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3009900"/>
            <a:ext cx="15773400" cy="55626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 marL="13716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4937EB2-2E84-F57E-EAF7-7F6F613E9A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3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Content D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CB2D79-760C-76B4-E2A4-AAAC880C83BD}"/>
              </a:ext>
            </a:extLst>
          </p:cNvPr>
          <p:cNvSpPr/>
          <p:nvPr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A806C-8BAF-BE20-B5C0-3A7C5055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2" y="495301"/>
            <a:ext cx="7429498" cy="2743200"/>
          </a:xfrm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2AA84-1B8B-DD9F-5AE7-7CCF0E53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2" y="3736180"/>
            <a:ext cx="7429498" cy="5141119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5A1AA-5290-C69F-D065-65EDCBF14ECF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D84ED3F-FAC3-257B-4E08-A496B4886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495300"/>
            <a:ext cx="8686800" cy="838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7E4CE-2953-6274-85DD-35DD57A1F1F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C4C446-33C8-FF88-2718-8589999F131D}"/>
              </a:ext>
            </a:extLst>
          </p:cNvPr>
          <p:cNvSpPr/>
          <p:nvPr userDrawn="1"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37ECBE-5CAE-348F-42E0-F69F6D68735B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4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Content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CB2D79-760C-76B4-E2A4-AAAC880C83BD}"/>
              </a:ext>
            </a:extLst>
          </p:cNvPr>
          <p:cNvSpPr/>
          <p:nvPr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A806C-8BAF-BE20-B5C0-3A7C5055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2" y="495301"/>
            <a:ext cx="7429498" cy="2743200"/>
          </a:xfrm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2AA84-1B8B-DD9F-5AE7-7CCF0E53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2" y="3736180"/>
            <a:ext cx="7429498" cy="5141119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5A1AA-5290-C69F-D065-65EDCBF14ECF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D84ED3F-FAC3-257B-4E08-A496B4886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495300"/>
            <a:ext cx="8686800" cy="838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19705-590C-9E0A-4A5B-955261D1C23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8F8F6-9DD9-3BCD-DD19-37D798171591}"/>
              </a:ext>
            </a:extLst>
          </p:cNvPr>
          <p:cNvSpPr/>
          <p:nvPr userDrawn="1"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D12CC-E2DF-7A93-1CF6-C53447A29BC3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CB2D79-760C-76B4-E2A4-AAAC880C83BD}"/>
              </a:ext>
            </a:extLst>
          </p:cNvPr>
          <p:cNvSpPr/>
          <p:nvPr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DA806C-8BAF-BE20-B5C0-3A7C5055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2" y="495301"/>
            <a:ext cx="7429498" cy="2743200"/>
          </a:xfrm>
        </p:spPr>
        <p:txBody>
          <a:bodyPr anchor="b">
            <a:noAutofit/>
          </a:bodyPr>
          <a:lstStyle>
            <a:lvl1pPr>
              <a:defRPr sz="6000" b="1" i="0">
                <a:solidFill>
                  <a:schemeClr val="accent1"/>
                </a:solidFill>
                <a:latin typeface="Nunito Sans Black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2AA84-1B8B-DD9F-5AE7-7CCF0E53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2" y="3736180"/>
            <a:ext cx="7429498" cy="5141119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F5A1AA-5290-C69F-D065-65EDCBF14ECF}"/>
              </a:ext>
            </a:extLst>
          </p:cNvPr>
          <p:cNvSpPr/>
          <p:nvPr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D84ED3F-FAC3-257B-4E08-A496B48862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495300"/>
            <a:ext cx="8686800" cy="838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B53C73-AC9C-0B92-FD4A-BD58331CF3B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88720" y="9534525"/>
            <a:ext cx="6172200" cy="547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California Health Benefits Review Program (CHBRP)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F7E7B0-58FC-F49B-C2AF-943CF80A5E08}"/>
              </a:ext>
            </a:extLst>
          </p:cNvPr>
          <p:cNvSpPr/>
          <p:nvPr userDrawn="1"/>
        </p:nvSpPr>
        <p:spPr>
          <a:xfrm>
            <a:off x="0" y="0"/>
            <a:ext cx="8686800" cy="1028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6CF074-0A16-6C25-BFE5-7FC720F98276}"/>
              </a:ext>
            </a:extLst>
          </p:cNvPr>
          <p:cNvSpPr/>
          <p:nvPr userDrawn="1"/>
        </p:nvSpPr>
        <p:spPr>
          <a:xfrm>
            <a:off x="0" y="9265444"/>
            <a:ext cx="18288000" cy="10215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8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56BA8-5BE1-F814-EF0D-60FE1A9BE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21907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B1300-8B54-6A02-3C98-DFBF8F988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086100"/>
            <a:ext cx="15773400" cy="6179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9592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61" r:id="rId15"/>
    <p:sldLayoutId id="2147483678" r:id="rId16"/>
    <p:sldLayoutId id="2147483663" r:id="rId17"/>
    <p:sldLayoutId id="2147483680" r:id="rId18"/>
    <p:sldLayoutId id="2147483673" r:id="rId19"/>
    <p:sldLayoutId id="2147483681" r:id="rId20"/>
    <p:sldLayoutId id="2147483682" r:id="rId21"/>
    <p:sldLayoutId id="2147483666" r:id="rId22"/>
    <p:sldLayoutId id="2147483677" r:id="rId23"/>
    <p:sldLayoutId id="2147483676" r:id="rId24"/>
    <p:sldLayoutId id="2147483679" r:id="rId25"/>
  </p:sldLayoutIdLst>
  <p:hf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8000" b="1" i="0" kern="1200">
          <a:solidFill>
            <a:schemeClr val="accent1"/>
          </a:solidFill>
          <a:latin typeface="Nunito Sans Black" pitchFamily="2" charset="77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john.lewis@chbrp.or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Menopause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Benefit Coverage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Prescription Drugs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John Lewis, MPA</a:t>
            </a:r>
          </a:p>
        </p:txBody>
      </p:sp>
    </p:spTree>
    <p:extLst>
      <p:ext uri="{BB962C8B-B14F-4D97-AF65-F5344CB8AC3E}">
        <p14:creationId xmlns:p14="http://schemas.microsoft.com/office/powerpoint/2010/main" val="323589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Hormonal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Manufactured – 5 therapeutic categories, about 24 drugs </a:t>
            </a:r>
          </a:p>
          <a:p>
            <a:pPr lvl="1"/>
            <a:r>
              <a:rPr lang="en-US" dirty="0"/>
              <a:t>Many available under multiple brand names</a:t>
            </a:r>
          </a:p>
          <a:p>
            <a:pPr lvl="1"/>
            <a:r>
              <a:rPr lang="en-US" dirty="0"/>
              <a:t>Can be oral, topical, transdermal, vaginal</a:t>
            </a:r>
          </a:p>
          <a:p>
            <a:pPr lvl="1"/>
            <a:r>
              <a:rPr lang="en-US" dirty="0"/>
              <a:t>Includes manufactured bioidentical hormones</a:t>
            </a:r>
          </a:p>
          <a:p>
            <a:pPr marL="0" indent="0">
              <a:buNone/>
            </a:pPr>
            <a:r>
              <a:rPr lang="en-US" dirty="0"/>
              <a:t>Compounded </a:t>
            </a:r>
            <a:r>
              <a:rPr lang="en-US" dirty="0" err="1"/>
              <a:t>Bioidentcal</a:t>
            </a:r>
            <a:r>
              <a:rPr lang="en-US" dirty="0"/>
              <a:t> Hormones</a:t>
            </a:r>
          </a:p>
          <a:p>
            <a:pPr lvl="1"/>
            <a:r>
              <a:rPr lang="en-US" dirty="0"/>
              <a:t>Produced on demand by a compounding pharmacy</a:t>
            </a:r>
          </a:p>
          <a:p>
            <a:pPr lvl="1"/>
            <a:r>
              <a:rPr lang="en-US" dirty="0"/>
              <a:t>Production is not regulated by the FDA</a:t>
            </a:r>
          </a:p>
          <a:p>
            <a:pPr lvl="1"/>
            <a:r>
              <a:rPr lang="en-US" dirty="0"/>
              <a:t>Can be oral, vaginal, or topical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California Health Benefits Review Program (CHBRP)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4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47775" y="2933700"/>
            <a:ext cx="15773400" cy="6200776"/>
          </a:xfrm>
        </p:spPr>
        <p:txBody>
          <a:bodyPr/>
          <a:lstStyle/>
          <a:p>
            <a:pPr algn="l"/>
            <a:r>
              <a:rPr lang="en-US" dirty="0"/>
              <a:t>Enrollees with on-formulary benefit coverage</a:t>
            </a:r>
          </a:p>
          <a:p>
            <a:pPr algn="l"/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100% - for one or more drugs for almost all therapeutic groups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Exceptions: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  <a:p>
            <a:pPr marL="1257300" lvl="1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8% - for Vaginal Estrogen High-Dose Ring (</a:t>
            </a:r>
            <a:r>
              <a:rPr lang="en-US" dirty="0" err="1">
                <a:solidFill>
                  <a:schemeClr val="accent5">
                    <a:lumMod val="25000"/>
                  </a:schemeClr>
                </a:solidFill>
              </a:rPr>
              <a:t>Femring</a:t>
            </a: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)</a:t>
            </a:r>
          </a:p>
          <a:p>
            <a:pPr marL="1257300" lvl="1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91% - for Compounded Bioidentical Hormones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Hormonal Drugs</a:t>
            </a:r>
          </a:p>
        </p:txBody>
      </p:sp>
    </p:spTree>
    <p:extLst>
      <p:ext uri="{BB962C8B-B14F-4D97-AF65-F5344CB8AC3E}">
        <p14:creationId xmlns:p14="http://schemas.microsoft.com/office/powerpoint/2010/main" val="18860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Non-Hormonal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Generally oral, includes 5 therapeutic categories:</a:t>
            </a:r>
          </a:p>
          <a:p>
            <a:r>
              <a:rPr lang="en-US" dirty="0"/>
              <a:t>Antidepressants – about 8 drugs</a:t>
            </a:r>
          </a:p>
          <a:p>
            <a:r>
              <a:rPr lang="en-US" dirty="0"/>
              <a:t>Anticonvulsants – about 2 drugs</a:t>
            </a:r>
          </a:p>
          <a:p>
            <a:r>
              <a:rPr lang="en-US" dirty="0"/>
              <a:t>Drugs to prevent or treat bone loss – about 9 drugs</a:t>
            </a:r>
          </a:p>
          <a:p>
            <a:r>
              <a:rPr lang="en-US" dirty="0"/>
              <a:t>Neurokinin 3 (NK3) receptor antagonist – </a:t>
            </a:r>
            <a:r>
              <a:rPr lang="en-US" dirty="0" err="1"/>
              <a:t>Fezolinetant</a:t>
            </a:r>
            <a:r>
              <a:rPr lang="en-US" dirty="0"/>
              <a:t> (</a:t>
            </a:r>
            <a:r>
              <a:rPr lang="en-US" dirty="0" err="1"/>
              <a:t>Veozah</a:t>
            </a:r>
            <a:r>
              <a:rPr lang="en-US" dirty="0"/>
              <a:t>)</a:t>
            </a:r>
          </a:p>
          <a:p>
            <a:r>
              <a:rPr lang="en-US" dirty="0"/>
              <a:t>Selective estrogen receptor modulator (SERM) – Ospemifene (</a:t>
            </a:r>
            <a:r>
              <a:rPr lang="en-US" dirty="0" err="1"/>
              <a:t>Osphena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California Health Benefits Review Program (CHBRP)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47775" y="2933700"/>
            <a:ext cx="15773400" cy="6200776"/>
          </a:xfrm>
        </p:spPr>
        <p:txBody>
          <a:bodyPr/>
          <a:lstStyle/>
          <a:p>
            <a:pPr algn="l"/>
            <a:r>
              <a:rPr lang="en-US" dirty="0"/>
              <a:t>Enrollees with on-formulary benefit coverage</a:t>
            </a:r>
          </a:p>
          <a:p>
            <a:pPr algn="l"/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100% - for one or more drugs for almost all therapeutic groups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/>
              <a:t>Exceptions:</a:t>
            </a:r>
            <a:endParaRPr lang="en-US" dirty="0">
              <a:solidFill>
                <a:schemeClr val="accent5">
                  <a:lumMod val="25000"/>
                </a:schemeClr>
              </a:solidFill>
            </a:endParaRPr>
          </a:p>
          <a:p>
            <a:pPr marL="1257300" lvl="1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7% - for </a:t>
            </a:r>
            <a:r>
              <a:rPr lang="en-US" dirty="0" err="1">
                <a:solidFill>
                  <a:schemeClr val="accent5">
                    <a:lumMod val="25000"/>
                  </a:schemeClr>
                </a:solidFill>
              </a:rPr>
              <a:t>Fezolinetant</a:t>
            </a: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accent5">
                    <a:lumMod val="25000"/>
                  </a:schemeClr>
                </a:solidFill>
              </a:rPr>
              <a:t>Veozah</a:t>
            </a: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)</a:t>
            </a:r>
          </a:p>
          <a:p>
            <a:pPr marL="1257300" lvl="1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13% - for Ospemifene (</a:t>
            </a:r>
            <a:r>
              <a:rPr lang="en-US" dirty="0" err="1">
                <a:solidFill>
                  <a:schemeClr val="accent5">
                    <a:lumMod val="25000"/>
                  </a:schemeClr>
                </a:solidFill>
              </a:rPr>
              <a:t>Osphena</a:t>
            </a:r>
            <a:r>
              <a:rPr lang="en-US" dirty="0">
                <a:solidFill>
                  <a:schemeClr val="accent5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Non-Hormonal Drugs</a:t>
            </a:r>
          </a:p>
        </p:txBody>
      </p:sp>
    </p:spTree>
    <p:extLst>
      <p:ext uri="{BB962C8B-B14F-4D97-AF65-F5344CB8AC3E}">
        <p14:creationId xmlns:p14="http://schemas.microsoft.com/office/powerpoint/2010/main" val="346404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medically effective prescription drugs that can reduce or abate menopause symptoms.</a:t>
            </a:r>
          </a:p>
          <a:p>
            <a:endParaRPr lang="en-US" dirty="0"/>
          </a:p>
          <a:p>
            <a:r>
              <a:rPr lang="en-US" dirty="0"/>
              <a:t>On-formulary benefit coverage is broadly present, though</a:t>
            </a:r>
          </a:p>
          <a:p>
            <a:pPr lvl="1"/>
            <a:r>
              <a:rPr lang="en-US" dirty="0"/>
              <a:t>likely only one </a:t>
            </a:r>
            <a:r>
              <a:rPr lang="en-US"/>
              <a:t>from any </a:t>
            </a:r>
            <a:r>
              <a:rPr lang="en-US" dirty="0"/>
              <a:t>set of competing brands and</a:t>
            </a:r>
          </a:p>
          <a:p>
            <a:pPr lvl="1"/>
            <a:r>
              <a:rPr lang="en-US" dirty="0"/>
              <a:t>it may take time for newer drugs to be on-formulary for most enrollees.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California Health Benefits Review Program (CHBRP)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0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77F3B-E691-72BA-3993-36CAECB1D6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John Lewis, MPA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Associate Director</a:t>
            </a: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john.lewis@chbrp.org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www.chbrp.org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02FB64-A7B8-2F1A-41F1-864B5874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409700"/>
            <a:ext cx="5257800" cy="6781800"/>
          </a:xfrm>
        </p:spPr>
        <p:txBody>
          <a:bodyPr anchor="ctr"/>
          <a:lstStyle/>
          <a:p>
            <a:r>
              <a:rPr lang="en-US" sz="6000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Questions?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700E34-DA68-70BC-F677-ACA216089B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California Health Benefits Review Program (</a:t>
            </a:r>
            <a:r>
              <a:rPr lang="en-US" dirty="0" err="1"/>
              <a:t>CHBRP</a:t>
            </a:r>
            <a:r>
              <a:rPr lang="en-US" dirty="0"/>
              <a:t>)</a:t>
            </a: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AEFEBB8A-4626-5417-96F7-95F7596B4F5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935200" y="7271696"/>
            <a:ext cx="2362199" cy="619010"/>
          </a:xfrm>
          <a:prstGeom prst="rect">
            <a:avLst/>
          </a:prstGeom>
        </p:spPr>
      </p:pic>
      <p:sp>
        <p:nvSpPr>
          <p:cNvPr id="6" name="TextBox 10">
            <a:extLst>
              <a:ext uri="{FF2B5EF4-FFF2-40B4-BE49-F238E27FC236}">
                <a16:creationId xmlns:a16="http://schemas.microsoft.com/office/drawing/2014/main" id="{97D0EE0C-BF6A-7193-B9F7-10F301448F90}"/>
              </a:ext>
            </a:extLst>
          </p:cNvPr>
          <p:cNvSpPr txBox="1"/>
          <p:nvPr/>
        </p:nvSpPr>
        <p:spPr>
          <a:xfrm>
            <a:off x="12455236" y="7355754"/>
            <a:ext cx="2362199" cy="548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050"/>
              </a:lnSpc>
              <a:spcBef>
                <a:spcPct val="0"/>
              </a:spcBef>
            </a:pPr>
            <a:endParaRPr dirty="0"/>
          </a:p>
          <a:p>
            <a:pPr algn="ctr">
              <a:lnSpc>
                <a:spcPts val="2050"/>
              </a:lnSpc>
              <a:spcBef>
                <a:spcPct val="0"/>
              </a:spcBef>
            </a:pPr>
            <a:r>
              <a:rPr lang="en-US" sz="2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US" sz="20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CHBRP</a:t>
            </a:r>
            <a:r>
              <a:rPr lang="en-US" sz="2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3921453"/>
      </p:ext>
    </p:extLst>
  </p:cSld>
  <p:clrMapOvr>
    <a:masterClrMapping/>
  </p:clrMapOvr>
</p:sld>
</file>

<file path=ppt/theme/theme1.xml><?xml version="1.0" encoding="utf-8"?>
<a:theme xmlns:a="http://schemas.openxmlformats.org/drawingml/2006/main" name="CHBRP 2024">
  <a:themeElements>
    <a:clrScheme name="CHBRP 2024">
      <a:dk1>
        <a:srgbClr val="000000"/>
      </a:dk1>
      <a:lt1>
        <a:srgbClr val="FFFFFF"/>
      </a:lt1>
      <a:dk2>
        <a:srgbClr val="1E1E1E"/>
      </a:dk2>
      <a:lt2>
        <a:srgbClr val="FFFFFF"/>
      </a:lt2>
      <a:accent1>
        <a:srgbClr val="1B3C6F"/>
      </a:accent1>
      <a:accent2>
        <a:srgbClr val="E2B140"/>
      </a:accent2>
      <a:accent3>
        <a:srgbClr val="F3F3F3"/>
      </a:accent3>
      <a:accent4>
        <a:srgbClr val="687C93"/>
      </a:accent4>
      <a:accent5>
        <a:srgbClr val="B6DBF4"/>
      </a:accent5>
      <a:accent6>
        <a:srgbClr val="FFFFFF"/>
      </a:accent6>
      <a:hlink>
        <a:srgbClr val="B88A3A"/>
      </a:hlink>
      <a:folHlink>
        <a:srgbClr val="005270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BRP 2024" id="{FDB8ACA2-D470-7A44-9C7A-74BC141448E6}" vid="{25AFA7A3-87A5-C844-AE36-3F40FEF57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CHBRP 2024</Template>
  <TotalTime>14303</TotalTime>
  <Words>385</Words>
  <Application>Microsoft Office PowerPoint</Application>
  <PresentationFormat>Custom</PresentationFormat>
  <Paragraphs>65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Nunito Sans</vt:lpstr>
      <vt:lpstr>Arial</vt:lpstr>
      <vt:lpstr>Calibri</vt:lpstr>
      <vt:lpstr>Arial Black</vt:lpstr>
      <vt:lpstr>Nunito Sans SemiBold</vt:lpstr>
      <vt:lpstr>Nunito Sans Black</vt:lpstr>
      <vt:lpstr>CHBRP 2024</vt:lpstr>
      <vt:lpstr>Menopause</vt:lpstr>
      <vt:lpstr>Hormonal Drugs</vt:lpstr>
      <vt:lpstr>Hormonal Drugs</vt:lpstr>
      <vt:lpstr>Non-Hormonal Drugs</vt:lpstr>
      <vt:lpstr>Non-Hormonal Drugs</vt:lpstr>
      <vt:lpstr>Conclusion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California Senate Bill 912 Biomarker Testing on Behalf of the California Legislature</dc:title>
  <dc:creator>Adara Citron</dc:creator>
  <cp:lastModifiedBy>John Lewis</cp:lastModifiedBy>
  <cp:revision>15</cp:revision>
  <dcterms:created xsi:type="dcterms:W3CDTF">2006-08-16T00:00:00Z</dcterms:created>
  <dcterms:modified xsi:type="dcterms:W3CDTF">2024-05-07T17:13:31Z</dcterms:modified>
  <dc:identifier>DAFc05lGMwA</dc:identifier>
</cp:coreProperties>
</file>