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2"/>
  </p:notesMasterIdLst>
  <p:handoutMasterIdLst>
    <p:handoutMasterId r:id="rId13"/>
  </p:handoutMasterIdLst>
  <p:sldIdLst>
    <p:sldId id="304" r:id="rId2"/>
    <p:sldId id="419" r:id="rId3"/>
    <p:sldId id="422" r:id="rId4"/>
    <p:sldId id="423" r:id="rId5"/>
    <p:sldId id="424" r:id="rId6"/>
    <p:sldId id="425" r:id="rId7"/>
    <p:sldId id="257" r:id="rId8"/>
    <p:sldId id="356" r:id="rId9"/>
    <p:sldId id="420" r:id="rId10"/>
    <p:sldId id="292" r:id="rId11"/>
  </p:sldIdLst>
  <p:sldSz cx="9144000" cy="5143500" type="screen16x9"/>
  <p:notesSz cx="6858000" cy="9144000"/>
  <p:defaultTextStyle>
    <a:defPPr>
      <a:defRPr lang="en-US"/>
    </a:defPPr>
    <a:lvl1pPr algn="r"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r"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r"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r"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r"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828" userDrawn="1">
          <p15:clr>
            <a:srgbClr val="A4A3A4"/>
          </p15:clr>
        </p15:guide>
        <p15:guide id="2" orient="horz" pos="108" userDrawn="1">
          <p15:clr>
            <a:srgbClr val="A4A3A4"/>
          </p15:clr>
        </p15:guide>
        <p15:guide id="3" orient="horz" pos="588" userDrawn="1">
          <p15:clr>
            <a:srgbClr val="A4A3A4"/>
          </p15:clr>
        </p15:guide>
        <p15:guide id="4" orient="horz" pos="2868" userDrawn="1">
          <p15:clr>
            <a:srgbClr val="A4A3A4"/>
          </p15:clr>
        </p15:guide>
        <p15:guide id="5" orient="horz" pos="3060" userDrawn="1">
          <p15:clr>
            <a:srgbClr val="A4A3A4"/>
          </p15:clr>
        </p15:guide>
        <p15:guide id="6" orient="horz" pos="1405">
          <p15:clr>
            <a:srgbClr val="A4A3A4"/>
          </p15:clr>
        </p15:guide>
        <p15:guide id="7" pos="2880" userDrawn="1">
          <p15:clr>
            <a:srgbClr val="A4A3A4"/>
          </p15:clr>
        </p15:guide>
        <p15:guide id="8" pos="5328">
          <p15:clr>
            <a:srgbClr val="A4A3A4"/>
          </p15:clr>
        </p15:guide>
        <p15:guide id="9" pos="5616">
          <p15:clr>
            <a:srgbClr val="A4A3A4"/>
          </p15:clr>
        </p15:guide>
        <p15:guide id="10" pos="2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50D"/>
    <a:srgbClr val="2674AE"/>
    <a:srgbClr val="2774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19"/>
    <p:restoredTop sz="70647"/>
  </p:normalViewPr>
  <p:slideViewPr>
    <p:cSldViewPr snapToGrid="0">
      <p:cViewPr>
        <p:scale>
          <a:sx n="109" d="100"/>
          <a:sy n="109" d="100"/>
        </p:scale>
        <p:origin x="1560" y="144"/>
      </p:cViewPr>
      <p:guideLst>
        <p:guide orient="horz" pos="828"/>
        <p:guide orient="horz" pos="108"/>
        <p:guide orient="horz" pos="588"/>
        <p:guide orient="horz" pos="2868"/>
        <p:guide orient="horz" pos="3060"/>
        <p:guide orient="horz" pos="1405"/>
        <p:guide pos="2880"/>
        <p:guide pos="5328"/>
        <p:guide pos="5616"/>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4B1B0B7-F7EE-EA4F-847D-1E4EB642EDE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dirty="0"/>
          </a:p>
        </p:txBody>
      </p:sp>
      <p:sp>
        <p:nvSpPr>
          <p:cNvPr id="86019" name="Rectangle 3">
            <a:extLst>
              <a:ext uri="{FF2B5EF4-FFF2-40B4-BE49-F238E27FC236}">
                <a16:creationId xmlns:a16="http://schemas.microsoft.com/office/drawing/2014/main" id="{A32AD50A-6D35-9941-AC00-D00F99EF85A3}"/>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dirty="0"/>
          </a:p>
        </p:txBody>
      </p:sp>
      <p:sp>
        <p:nvSpPr>
          <p:cNvPr id="86020" name="Rectangle 4">
            <a:extLst>
              <a:ext uri="{FF2B5EF4-FFF2-40B4-BE49-F238E27FC236}">
                <a16:creationId xmlns:a16="http://schemas.microsoft.com/office/drawing/2014/main" id="{1D0AFA86-7DA9-BB40-A8FC-DF5BD40FB0E2}"/>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dirty="0"/>
          </a:p>
        </p:txBody>
      </p:sp>
      <p:sp>
        <p:nvSpPr>
          <p:cNvPr id="86021" name="Rectangle 5">
            <a:extLst>
              <a:ext uri="{FF2B5EF4-FFF2-40B4-BE49-F238E27FC236}">
                <a16:creationId xmlns:a16="http://schemas.microsoft.com/office/drawing/2014/main" id="{CECC6E74-BFE8-2044-9B34-FB063218D79B}"/>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fld id="{6F41A368-3D9F-B747-A394-9B3223C8D948}"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002DE6F-FE50-2A4B-8975-A022239561B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dirty="0"/>
          </a:p>
        </p:txBody>
      </p:sp>
      <p:sp>
        <p:nvSpPr>
          <p:cNvPr id="32771" name="Rectangle 3">
            <a:extLst>
              <a:ext uri="{FF2B5EF4-FFF2-40B4-BE49-F238E27FC236}">
                <a16:creationId xmlns:a16="http://schemas.microsoft.com/office/drawing/2014/main" id="{3290F477-5FFD-2E42-9DEE-FEB5BAFC0DB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en-US" dirty="0"/>
          </a:p>
        </p:txBody>
      </p:sp>
      <p:sp>
        <p:nvSpPr>
          <p:cNvPr id="32772" name="Rectangle 4">
            <a:extLst>
              <a:ext uri="{FF2B5EF4-FFF2-40B4-BE49-F238E27FC236}">
                <a16:creationId xmlns:a16="http://schemas.microsoft.com/office/drawing/2014/main" id="{0EA37FE6-C28F-A54C-9468-6105512338AD}"/>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32773" name="Rectangle 5">
            <a:extLst>
              <a:ext uri="{FF2B5EF4-FFF2-40B4-BE49-F238E27FC236}">
                <a16:creationId xmlns:a16="http://schemas.microsoft.com/office/drawing/2014/main" id="{3D0C8FE3-69F7-C845-82C9-948F64FDA69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774" name="Rectangle 6">
            <a:extLst>
              <a:ext uri="{FF2B5EF4-FFF2-40B4-BE49-F238E27FC236}">
                <a16:creationId xmlns:a16="http://schemas.microsoft.com/office/drawing/2014/main" id="{000D2687-9908-F04F-B539-DDAB44DB02CC}"/>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defRPr sz="1200">
                <a:latin typeface="Arial" charset="0"/>
                <a:ea typeface="ＭＳ Ｐゴシック" charset="0"/>
                <a:cs typeface="+mn-cs"/>
              </a:defRPr>
            </a:lvl1pPr>
          </a:lstStyle>
          <a:p>
            <a:pPr>
              <a:defRPr/>
            </a:pPr>
            <a:endParaRPr lang="en-US" dirty="0"/>
          </a:p>
        </p:txBody>
      </p:sp>
      <p:sp>
        <p:nvSpPr>
          <p:cNvPr id="32775" name="Rectangle 7">
            <a:extLst>
              <a:ext uri="{FF2B5EF4-FFF2-40B4-BE49-F238E27FC236}">
                <a16:creationId xmlns:a16="http://schemas.microsoft.com/office/drawing/2014/main" id="{6152329D-24FE-FE40-838A-EC4E5227B131}"/>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fld id="{9F383138-FC0D-024A-B467-5E8C7533CE1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1</a:t>
            </a:fld>
            <a:endParaRPr lang="en-US" altLang="en-US" dirty="0"/>
          </a:p>
        </p:txBody>
      </p:sp>
    </p:spTree>
    <p:extLst>
      <p:ext uri="{BB962C8B-B14F-4D97-AF65-F5344CB8AC3E}">
        <p14:creationId xmlns:p14="http://schemas.microsoft.com/office/powerpoint/2010/main" val="1439841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10</a:t>
            </a:fld>
            <a:endParaRPr lang="en-US" altLang="en-US" dirty="0"/>
          </a:p>
        </p:txBody>
      </p:sp>
    </p:spTree>
    <p:extLst>
      <p:ext uri="{BB962C8B-B14F-4D97-AF65-F5344CB8AC3E}">
        <p14:creationId xmlns:p14="http://schemas.microsoft.com/office/powerpoint/2010/main" val="19401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panose="02000503000000020004" pitchFamily="2" charset="0"/>
              </a:rPr>
              <a:t>I think first it is really important to understand </a:t>
            </a:r>
            <a:r>
              <a:rPr lang="en-US" b="1" u="sng" dirty="0">
                <a:effectLst/>
                <a:latin typeface="Helvetica Neue" panose="02000503000000020004" pitchFamily="2" charset="0"/>
              </a:rPr>
              <a:t>the problem</a:t>
            </a:r>
            <a:r>
              <a:rPr lang="en-US" b="1" dirty="0">
                <a:effectLst/>
                <a:latin typeface="Helvetica Neue" panose="02000503000000020004" pitchFamily="2" charset="0"/>
              </a:rPr>
              <a:t> and </a:t>
            </a:r>
            <a:r>
              <a:rPr lang="en-US" b="1" u="sng" dirty="0">
                <a:effectLst/>
                <a:latin typeface="Helvetica Neue" panose="02000503000000020004" pitchFamily="2" charset="0"/>
              </a:rPr>
              <a:t>why it exists</a:t>
            </a:r>
            <a:r>
              <a:rPr lang="en-US" b="1" dirty="0">
                <a:effectLst/>
                <a:latin typeface="Helvetica Neue" panose="02000503000000020004" pitchFamily="2" charset="0"/>
              </a:rPr>
              <a:t> before we discuss what the needs are in the space and possible solutions to deal with the problem at hand</a:t>
            </a:r>
            <a:endParaRPr lang="en-US" dirty="0">
              <a:effectLst/>
              <a:latin typeface="Helvetica Neue" panose="02000503000000020004" pitchFamily="2" charset="0"/>
            </a:endParaRPr>
          </a:p>
          <a:p>
            <a:endParaRPr lang="en-US" dirty="0">
              <a:effectLst/>
              <a:latin typeface="Helvetica Neue" panose="02000503000000020004" pitchFamily="2" charset="0"/>
            </a:endParaRPr>
          </a:p>
          <a:p>
            <a:r>
              <a:rPr lang="en-US" b="1" dirty="0">
                <a:effectLst/>
                <a:latin typeface="Helvetica Neue" panose="02000503000000020004" pitchFamily="2" charset="0"/>
              </a:rPr>
              <a:t>STATISTICS</a:t>
            </a: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Helvetica Neue" panose="02000503000000020004" pitchFamily="2" charset="0"/>
              </a:rPr>
              <a:t>Menopause is defined by the cessation of menstrual cycles x 12 months. It happens at an average of 51 in the US.</a:t>
            </a:r>
          </a:p>
          <a:p>
            <a:pPr>
              <a:buFont typeface="Arial" panose="020B0604020202020204" pitchFamily="34" charset="0"/>
              <a:buChar char="•"/>
            </a:pPr>
            <a:r>
              <a:rPr lang="en-US" u="sng" dirty="0">
                <a:effectLst/>
                <a:latin typeface="Helvetica Neue" panose="02000503000000020004" pitchFamily="2" charset="0"/>
              </a:rPr>
              <a:t>50% population</a:t>
            </a:r>
            <a:r>
              <a:rPr lang="en-US" dirty="0">
                <a:effectLst/>
                <a:latin typeface="Helvetica Neue" panose="02000503000000020004" pitchFamily="2" charset="0"/>
              </a:rPr>
              <a:t> goes through menopause in this country  - that is every person with ovaries.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effectLst/>
                <a:latin typeface="Helvetica Neue" panose="02000503000000020004" pitchFamily="2" charset="0"/>
              </a:rPr>
              <a:t>An estimated </a:t>
            </a:r>
            <a:r>
              <a:rPr lang="en-US" u="sng" dirty="0">
                <a:effectLst/>
                <a:latin typeface="Helvetica Neue" panose="02000503000000020004" pitchFamily="2" charset="0"/>
              </a:rPr>
              <a:t>6000 women</a:t>
            </a:r>
            <a:r>
              <a:rPr lang="en-US" dirty="0">
                <a:effectLst/>
                <a:latin typeface="Helvetica Neue" panose="02000503000000020004" pitchFamily="2" charset="0"/>
              </a:rPr>
              <a:t> in the US reach menopause daily, </a:t>
            </a:r>
            <a:r>
              <a:rPr lang="en-US" u="sng" dirty="0">
                <a:effectLst/>
                <a:latin typeface="Helvetica Neue" panose="02000503000000020004" pitchFamily="2" charset="0"/>
              </a:rPr>
              <a:t>1.3 million annually </a:t>
            </a:r>
            <a:r>
              <a:rPr lang="en-US" dirty="0">
                <a:effectLst/>
                <a:latin typeface="Helvetica Neue" panose="02000503000000020004" pitchFamily="2" charset="0"/>
              </a:rPr>
              <a:t>and with </a:t>
            </a:r>
            <a:r>
              <a:rPr lang="en-US" u="sng" dirty="0">
                <a:effectLst/>
                <a:latin typeface="Helvetica Neue" panose="02000503000000020004" pitchFamily="2" charset="0"/>
              </a:rPr>
              <a:t>20% of the population being 50+</a:t>
            </a:r>
          </a:p>
          <a:p>
            <a:pPr>
              <a:buFont typeface="Arial" panose="020B0604020202020204" pitchFamily="34" charset="0"/>
              <a:buChar char="•"/>
            </a:pPr>
            <a:r>
              <a:rPr lang="en-US" dirty="0">
                <a:effectLst/>
                <a:latin typeface="Helvetica Neue" panose="02000503000000020004" pitchFamily="2" charset="0"/>
              </a:rPr>
              <a:t>With the average life expectancy currently at age 81, that means there is up to </a:t>
            </a:r>
            <a:r>
              <a:rPr lang="en-US" u="sng" dirty="0">
                <a:effectLst/>
                <a:latin typeface="Helvetica Neue" panose="02000503000000020004" pitchFamily="2" charset="0"/>
              </a:rPr>
              <a:t>40% of life</a:t>
            </a:r>
            <a:r>
              <a:rPr lang="en-US" dirty="0">
                <a:effectLst/>
                <a:latin typeface="Helvetica Neue" panose="02000503000000020004" pitchFamily="2" charset="0"/>
              </a:rPr>
              <a:t> to live after their FMP.  It is important that we remember that menopause is a normal part of the reproductive lifespan and that there is a lot of life to live after the FMP - the quality of life in the short and long- term matter and should be taken with more importance and seriousness!</a:t>
            </a:r>
          </a:p>
          <a:p>
            <a:pPr>
              <a:buFont typeface="Arial" panose="020B0604020202020204" pitchFamily="34" charset="0"/>
              <a:buChar char="•"/>
            </a:pPr>
            <a:r>
              <a:rPr lang="en-US" dirty="0">
                <a:effectLst/>
                <a:latin typeface="Helvetica Neue" panose="02000503000000020004" pitchFamily="2" charset="0"/>
              </a:rPr>
              <a:t>The menopause transition is marked by fluctuation and subsequent reduced production of ovarian hormones for which there are receptors in most organs of the body.</a:t>
            </a:r>
          </a:p>
          <a:p>
            <a:pPr>
              <a:buFont typeface="Arial" panose="020B0604020202020204" pitchFamily="34" charset="0"/>
              <a:buChar char="•"/>
            </a:pPr>
            <a:r>
              <a:rPr lang="en-US" dirty="0">
                <a:effectLst/>
                <a:latin typeface="Menlo" panose="020B0609030804020204" pitchFamily="49" charset="0"/>
              </a:rPr>
              <a:t>Up to </a:t>
            </a:r>
            <a:r>
              <a:rPr lang="en-US" u="sng" dirty="0">
                <a:effectLst/>
                <a:latin typeface="Menlo" panose="020B0609030804020204" pitchFamily="49" charset="0"/>
              </a:rPr>
              <a:t>80% patients are symptomatic</a:t>
            </a:r>
            <a:r>
              <a:rPr lang="en-US" dirty="0">
                <a:effectLst/>
                <a:latin typeface="Menlo" panose="020B0609030804020204" pitchFamily="49" charset="0"/>
              </a:rPr>
              <a:t> experiencing hot flashes, sleep, mood and cognition disturbance, and vaginal dryness. </a:t>
            </a:r>
          </a:p>
          <a:p>
            <a:pPr>
              <a:buFont typeface="Arial" panose="020B0604020202020204" pitchFamily="34" charset="0"/>
              <a:buChar char="•"/>
            </a:pPr>
            <a:r>
              <a:rPr lang="en-US" dirty="0">
                <a:effectLst/>
                <a:latin typeface="Helvetica Neue" panose="02000503000000020004" pitchFamily="2" charset="0"/>
              </a:rPr>
              <a:t>The average duration of symptoms is NOT short. it lasts </a:t>
            </a:r>
            <a:r>
              <a:rPr lang="en-US" u="sng" dirty="0">
                <a:effectLst/>
                <a:latin typeface="Helvetica Neue" panose="02000503000000020004" pitchFamily="2" charset="0"/>
              </a:rPr>
              <a:t>on average 7-10 years</a:t>
            </a:r>
            <a:r>
              <a:rPr lang="en-US" dirty="0">
                <a:effectLst/>
                <a:latin typeface="Helvetica Neue" panose="02000503000000020004" pitchFamily="2" charset="0"/>
              </a:rPr>
              <a:t> and can be </a:t>
            </a:r>
            <a:r>
              <a:rPr lang="en-US" u="sng" dirty="0">
                <a:effectLst/>
                <a:latin typeface="Helvetica Neue" panose="02000503000000020004" pitchFamily="2" charset="0"/>
              </a:rPr>
              <a:t>lifelong for up to 10%.</a:t>
            </a:r>
          </a:p>
          <a:p>
            <a:pPr>
              <a:buFont typeface="Arial" panose="020B0604020202020204" pitchFamily="34" charset="0"/>
              <a:buChar char="•"/>
            </a:pPr>
            <a:r>
              <a:rPr lang="en-US" b="1" dirty="0">
                <a:effectLst/>
                <a:latin typeface="Menlo" panose="020B0609030804020204" pitchFamily="49" charset="0"/>
              </a:rPr>
              <a:t>The problem </a:t>
            </a:r>
            <a:r>
              <a:rPr lang="en-US" dirty="0">
                <a:effectLst/>
                <a:latin typeface="Menlo" panose="020B0609030804020204" pitchFamily="49" charset="0"/>
              </a:rPr>
              <a:t>is unfortunately</a:t>
            </a:r>
            <a:r>
              <a:rPr lang="en-US" u="sng" dirty="0">
                <a:effectLst/>
                <a:latin typeface="Menlo" panose="020B0609030804020204" pitchFamily="49" charset="0"/>
              </a:rPr>
              <a:t> only 50% of people in menopause receive care</a:t>
            </a:r>
            <a:r>
              <a:rPr lang="en-US" dirty="0">
                <a:effectLst/>
                <a:latin typeface="Menlo" panose="020B0609030804020204" pitchFamily="49" charset="0"/>
              </a:rPr>
              <a:t> in the US</a:t>
            </a:r>
          </a:p>
          <a:p>
            <a:pPr marL="742950" lvl="1" indent="-285750">
              <a:buFont typeface="Arial" panose="020B0604020202020204" pitchFamily="34" charset="0"/>
              <a:buChar char="•"/>
            </a:pPr>
            <a:r>
              <a:rPr lang="en-US" dirty="0">
                <a:effectLst/>
                <a:latin typeface="Helvetica Neue" panose="02000503000000020004" pitchFamily="2" charset="0"/>
              </a:rPr>
              <a:t>And it is worse for lower socioeconomic and people of color, who often suffer more severe symptoms. </a:t>
            </a:r>
          </a:p>
          <a:p>
            <a:pPr>
              <a:buFont typeface="Arial" panose="020B0604020202020204" pitchFamily="34" charset="0"/>
              <a:buChar char="•"/>
            </a:pPr>
            <a:endParaRPr lang="en-US" u="sng" dirty="0">
              <a:effectLst/>
              <a:latin typeface="Helvetica Neue" panose="02000503000000020004" pitchFamily="2" charset="0"/>
            </a:endParaRPr>
          </a:p>
          <a:p>
            <a:pPr>
              <a:buFont typeface="Arial" panose="020B0604020202020204" pitchFamily="34" charset="0"/>
              <a:buChar cha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02711F2E-A383-8E4A-BD8D-CA3A60290D4C}" type="slidenum">
              <a:rPr lang="en-US" smtClean="0"/>
              <a:t>2</a:t>
            </a:fld>
            <a:endParaRPr lang="en-US" dirty="0"/>
          </a:p>
        </p:txBody>
      </p:sp>
    </p:spTree>
    <p:extLst>
      <p:ext uri="{BB962C8B-B14F-4D97-AF65-F5344CB8AC3E}">
        <p14:creationId xmlns:p14="http://schemas.microsoft.com/office/powerpoint/2010/main" val="330488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Arial" panose="020B0604020202020204" pitchFamily="34" charset="0"/>
                <a:cs typeface="Arial" panose="020B0604020202020204" pitchFamily="34" charset="0"/>
              </a:rPr>
              <a:t>why do we care so much?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women living longer and having &gt;40% life to live after FMP, important that we want to maximize good quality of life in the short term and long term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short-term, these sudden biological changes</a:t>
            </a:r>
            <a:r>
              <a:rPr lang="en-US" b="0" dirty="0">
                <a:effectLst/>
                <a:latin typeface="Arial" charset="0"/>
              </a:rPr>
              <a:t> cause </a:t>
            </a:r>
            <a:r>
              <a:rPr lang="en-US" b="1" dirty="0">
                <a:effectLst/>
                <a:latin typeface="Helvetica Neue" panose="02000503000000020004" pitchFamily="2" charset="0"/>
              </a:rPr>
              <a:t>significant negative e</a:t>
            </a:r>
            <a:r>
              <a:rPr lang="en-US" dirty="0">
                <a:effectLst/>
                <a:latin typeface="Helvetica Neue" panose="02000503000000020004" pitchFamily="2" charset="0"/>
              </a:rPr>
              <a:t>ffect on QOL measures on daily living, home life and work balance.</a:t>
            </a:r>
          </a:p>
          <a:p>
            <a:r>
              <a:rPr lang="en-US" dirty="0">
                <a:effectLst/>
                <a:latin typeface="Helvetica Neue" panose="02000503000000020004" pitchFamily="2" charset="0"/>
              </a:rPr>
              <a:t> -important to remember is that the menopause transition tends to happen when women are at their busiest at home and at work - at the top of their careers often holding high level position and often not only taking care of children in the home but also elderly. They are juggling enormous responsibility requiring high executive functioning when these </a:t>
            </a:r>
            <a:r>
              <a:rPr lang="en-US" b="1" dirty="0">
                <a:effectLst/>
                <a:latin typeface="Helvetica Neue" panose="02000503000000020004" pitchFamily="2" charset="0"/>
              </a:rPr>
              <a:t>sudden</a:t>
            </a:r>
            <a:r>
              <a:rPr lang="en-US" dirty="0">
                <a:effectLst/>
                <a:latin typeface="Helvetica Neue" panose="02000503000000020004" pitchFamily="2" charset="0"/>
              </a:rPr>
              <a:t> biological changes are happen.</a:t>
            </a:r>
          </a:p>
          <a:p>
            <a:pPr marL="1600200" lvl="3" indent="-228600">
              <a:buFont typeface="Arial" panose="020B0604020202020204" pitchFamily="34" charset="0"/>
              <a:buChar char="•"/>
            </a:pPr>
            <a:r>
              <a:rPr lang="en-US" dirty="0">
                <a:effectLst/>
                <a:latin typeface="Helvetica Neue" panose="02000503000000020004" pitchFamily="2" charset="0"/>
              </a:rPr>
              <a:t>More stress noted in their daily living</a:t>
            </a:r>
          </a:p>
          <a:p>
            <a:pPr marL="1600200" lvl="3" indent="-228600">
              <a:buFont typeface="Arial" panose="020B0604020202020204" pitchFamily="34" charset="0"/>
              <a:buChar char="•"/>
            </a:pPr>
            <a:r>
              <a:rPr lang="en-US" dirty="0">
                <a:effectLst/>
                <a:latin typeface="Helvetica Neue" panose="02000503000000020004" pitchFamily="2" charset="0"/>
              </a:rPr>
              <a:t>More disturbance in the home</a:t>
            </a:r>
          </a:p>
          <a:p>
            <a:pPr marL="1600200" lvl="3" indent="-228600">
              <a:buFont typeface="Arial" panose="020B0604020202020204" pitchFamily="34" charset="0"/>
              <a:buChar char="•"/>
            </a:pPr>
            <a:r>
              <a:rPr lang="en-US" dirty="0">
                <a:effectLst/>
                <a:latin typeface="Helvetica Neue" panose="02000503000000020004" pitchFamily="2" charset="0"/>
              </a:rPr>
              <a:t>More relationship stress</a:t>
            </a:r>
          </a:p>
          <a:p>
            <a:pPr marL="1600200" lvl="3" indent="-228600">
              <a:buFont typeface="Arial" panose="020B0604020202020204" pitchFamily="34" charset="0"/>
              <a:buChar char="•"/>
            </a:pPr>
            <a:r>
              <a:rPr lang="en-US" dirty="0">
                <a:effectLst/>
                <a:latin typeface="Helvetica Neue" panose="02000503000000020004" pitchFamily="2" charset="0"/>
              </a:rPr>
              <a:t>Work - increased presenteeism and sick days taken. Study out of Mayo Clinic in 2023 estimate 1.8 billion annual dollar loss to US economy based on missed workdays due to menopause symptoms.  And 26 billion dollars annually estimated economic burden associated with menopause symptoms in the US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2711F2E-A383-8E4A-BD8D-CA3A60290D4C}" type="slidenum">
              <a:rPr lang="en-US" smtClean="0"/>
              <a:t>3</a:t>
            </a:fld>
            <a:endParaRPr lang="en-US" dirty="0"/>
          </a:p>
        </p:txBody>
      </p:sp>
    </p:spTree>
    <p:extLst>
      <p:ext uri="{BB962C8B-B14F-4D97-AF65-F5344CB8AC3E}">
        <p14:creationId xmlns:p14="http://schemas.microsoft.com/office/powerpoint/2010/main" val="425351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dirty="0">
                <a:effectLst/>
                <a:latin typeface="Menlo" panose="020B0609030804020204" pitchFamily="49" charset="0"/>
              </a:rPr>
              <a:t>From a l</a:t>
            </a:r>
            <a:r>
              <a:rPr lang="en-US" b="1" dirty="0">
                <a:effectLst/>
                <a:latin typeface="Menlo" panose="020B0609030804020204" pitchFamily="49" charset="0"/>
              </a:rPr>
              <a:t>ong term perspective, also </a:t>
            </a:r>
            <a:r>
              <a:rPr lang="en-US" dirty="0">
                <a:effectLst/>
                <a:latin typeface="Menlo" panose="020B0609030804020204" pitchFamily="49" charset="0"/>
              </a:rPr>
              <a:t> important to remember is that natural body estrogen is protective to almost all organs in the body. </a:t>
            </a:r>
          </a:p>
          <a:p>
            <a:pPr>
              <a:buFont typeface="Arial" panose="020B0604020202020204" pitchFamily="34" charset="0"/>
              <a:buChar char="•"/>
            </a:pPr>
            <a:r>
              <a:rPr lang="en-US" dirty="0">
                <a:effectLst/>
                <a:latin typeface="Menlo" panose="020B0609030804020204" pitchFamily="49" charset="0"/>
              </a:rPr>
              <a:t>Therefore when estrogen suddenly declines in menopause, a person’s</a:t>
            </a:r>
            <a:r>
              <a:rPr lang="en-US" u="sng" dirty="0">
                <a:effectLst/>
                <a:latin typeface="Menlo" panose="020B0609030804020204" pitchFamily="49" charset="0"/>
              </a:rPr>
              <a:t> chronic disease risk profile</a:t>
            </a:r>
            <a:r>
              <a:rPr lang="en-US" dirty="0">
                <a:effectLst/>
                <a:latin typeface="Menlo" panose="020B0609030804020204" pitchFamily="49" charset="0"/>
              </a:rPr>
              <a:t> </a:t>
            </a:r>
            <a:r>
              <a:rPr lang="en-US" b="1" dirty="0">
                <a:effectLst/>
                <a:latin typeface="Menlo" panose="020B0609030804020204" pitchFamily="49" charset="0"/>
              </a:rPr>
              <a:t>suddenly also </a:t>
            </a:r>
            <a:r>
              <a:rPr lang="en-US" dirty="0">
                <a:effectLst/>
                <a:latin typeface="Menlo" panose="020B0609030804020204" pitchFamily="49" charset="0"/>
              </a:rPr>
              <a:t>changes at menopause increasing the risk for CVD, bone loss, cognitive impairment and dementia, mood and sleep disorders</a:t>
            </a:r>
          </a:p>
          <a:p>
            <a:pPr>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Menlo" panose="020B0609030804020204" pitchFamily="49" charset="0"/>
              </a:rPr>
              <a:t>A good example of the effect of estrogen decline is the fact that women are less likely to have CVD until menopause and their prevalence quickly matches and surpasses men after menopause.…</a:t>
            </a:r>
          </a:p>
          <a:p>
            <a:br>
              <a:rPr lang="en-US" dirty="0">
                <a:effectLst/>
                <a:latin typeface="Helvetica Neue" panose="02000503000000020004" pitchFamily="2" charset="0"/>
              </a:rPr>
            </a:br>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4</a:t>
            </a:fld>
            <a:endParaRPr lang="en-US" altLang="en-US" dirty="0"/>
          </a:p>
        </p:txBody>
      </p:sp>
    </p:spTree>
    <p:extLst>
      <p:ext uri="{BB962C8B-B14F-4D97-AF65-F5344CB8AC3E}">
        <p14:creationId xmlns:p14="http://schemas.microsoft.com/office/powerpoint/2010/main" val="5398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Neue" panose="02000503000000020004" pitchFamily="2" charset="0"/>
            </a:endParaRPr>
          </a:p>
          <a:p>
            <a:r>
              <a:rPr lang="en-US" dirty="0">
                <a:effectLst/>
                <a:latin typeface="Helvetica Neue" panose="02000503000000020004" pitchFamily="2" charset="0"/>
              </a:rPr>
              <a:t>Bottom line : </a:t>
            </a:r>
            <a:r>
              <a:rPr lang="en-US" b="1" u="sng" dirty="0">
                <a:effectLst/>
                <a:latin typeface="Helvetica Neue" panose="02000503000000020004" pitchFamily="2" charset="0"/>
              </a:rPr>
              <a:t>There is a window of opportunity</a:t>
            </a:r>
            <a:r>
              <a:rPr lang="en-US" b="1" dirty="0">
                <a:effectLst/>
                <a:latin typeface="Helvetica Neue" panose="02000503000000020004" pitchFamily="2" charset="0"/>
              </a:rPr>
              <a:t> </a:t>
            </a:r>
            <a:r>
              <a:rPr lang="en-US" dirty="0">
                <a:effectLst/>
                <a:latin typeface="Helvetica Neue" panose="02000503000000020004" pitchFamily="2" charset="0"/>
              </a:rPr>
              <a:t>that exists during the transition to and in early menopause to optimize their QOL in the short term with symptom management but also optimize their future chronic disease risk profile using preventative measures to maximize quality of life in the long-term. And this </a:t>
            </a:r>
            <a:r>
              <a:rPr lang="en-US" b="1" dirty="0">
                <a:effectLst/>
                <a:latin typeface="Helvetica Neue" panose="02000503000000020004" pitchFamily="2" charset="0"/>
              </a:rPr>
              <a:t> remains unaddressed at this time!!</a:t>
            </a:r>
          </a:p>
          <a:p>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Helvetica Neue" panose="02000503000000020004" pitchFamily="2" charset="0"/>
              </a:rPr>
              <a:t>It is also important to keep in mind </a:t>
            </a:r>
            <a:r>
              <a:rPr lang="en-US" b="1" dirty="0">
                <a:effectLst/>
                <a:latin typeface="Helvetica Neue" panose="02000503000000020004" pitchFamily="2" charset="0"/>
              </a:rPr>
              <a:t>each person comes into menopause </a:t>
            </a:r>
            <a:r>
              <a:rPr lang="en-US" dirty="0">
                <a:effectLst/>
                <a:latin typeface="Helvetica Neue" panose="02000503000000020004" pitchFamily="2" charset="0"/>
              </a:rPr>
              <a:t>with unique pre-existing health conditions, genetics predispositions,  lifestyle practices, varying symptoms and intensity of symptoms, and preferences and values.  </a:t>
            </a:r>
            <a:r>
              <a:rPr lang="en-US" b="1" dirty="0">
                <a:effectLst/>
                <a:latin typeface="Helvetica Neue" panose="02000503000000020004" pitchFamily="2" charset="0"/>
              </a:rPr>
              <a:t>and that a 1 size fits all approach will NOT work</a:t>
            </a:r>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5</a:t>
            </a:fld>
            <a:endParaRPr lang="en-US" altLang="en-US" dirty="0"/>
          </a:p>
        </p:txBody>
      </p:sp>
    </p:spTree>
    <p:extLst>
      <p:ext uri="{BB962C8B-B14F-4D97-AF65-F5344CB8AC3E}">
        <p14:creationId xmlns:p14="http://schemas.microsoft.com/office/powerpoint/2010/main" val="2421862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panose="02000503000000020004" pitchFamily="2" charset="0"/>
              </a:rPr>
              <a:t>WHY?-</a:t>
            </a:r>
            <a:endParaRPr lang="en-US" dirty="0">
              <a:effectLst/>
              <a:latin typeface="Helvetica Neue" panose="02000503000000020004" pitchFamily="2" charset="0"/>
            </a:endParaRPr>
          </a:p>
          <a:p>
            <a:pPr>
              <a:buFont typeface="Arial" panose="020B0604020202020204" pitchFamily="34" charset="0"/>
              <a:buChar char="•"/>
            </a:pPr>
            <a:r>
              <a:rPr lang="en-US" b="1" u="sng" dirty="0">
                <a:effectLst/>
                <a:latin typeface="Helvetica Neue" panose="02000503000000020004" pitchFamily="2" charset="0"/>
              </a:rPr>
              <a:t>Menopause is often stigmatized and framed as if it were a disease, instead of a natural part of a woman’s reproductive life cycle</a:t>
            </a:r>
          </a:p>
          <a:p>
            <a:pPr>
              <a:buFont typeface="Arial" panose="020B0604020202020204" pitchFamily="34" charset="0"/>
              <a:buChar char="•"/>
            </a:pPr>
            <a:r>
              <a:rPr lang="en-US" b="1" u="sng" dirty="0">
                <a:effectLst/>
                <a:latin typeface="Helvetica Neue" panose="02000503000000020004" pitchFamily="2" charset="0"/>
              </a:rPr>
              <a:t>Negative social stigma </a:t>
            </a:r>
            <a:r>
              <a:rPr lang="en-US" b="1" dirty="0">
                <a:effectLst/>
                <a:latin typeface="Helvetica Neue" panose="02000503000000020004" pitchFamily="2" charset="0"/>
              </a:rPr>
              <a:t>around idea of menopause =</a:t>
            </a:r>
            <a:r>
              <a:rPr lang="en-US" b="1" u="sng" dirty="0">
                <a:effectLst/>
                <a:latin typeface="Helvetica Neue" panose="02000503000000020004" pitchFamily="2" charset="0"/>
              </a:rPr>
              <a:t> aging; losing their feminism</a:t>
            </a:r>
            <a:r>
              <a:rPr lang="en-US" b="1" dirty="0">
                <a:effectLst/>
                <a:latin typeface="Helvetica Neue" panose="02000503000000020004" pitchFamily="2" charset="0"/>
              </a:rPr>
              <a:t>. </a:t>
            </a:r>
          </a:p>
          <a:p>
            <a:pPr>
              <a:buFont typeface="Arial" panose="020B0604020202020204" pitchFamily="34" charset="0"/>
              <a:buChar char="•"/>
            </a:pPr>
            <a:endParaRPr lang="en-US" b="1" dirty="0">
              <a:effectLst/>
              <a:latin typeface="Helvetica Neue" panose="02000503000000020004" pitchFamily="2" charset="0"/>
            </a:endParaRPr>
          </a:p>
          <a:p>
            <a:pPr>
              <a:buFont typeface="Arial" panose="020B0604020202020204" pitchFamily="34" charset="0"/>
              <a:buChar char="•"/>
            </a:pPr>
            <a:r>
              <a:rPr lang="en-US" b="1" dirty="0">
                <a:effectLst/>
                <a:latin typeface="Helvetica Neue" panose="02000503000000020004" pitchFamily="2" charset="0"/>
              </a:rPr>
              <a:t>No one was talking about it until very recently. </a:t>
            </a:r>
            <a:r>
              <a:rPr lang="en-US" b="1" u="sng" dirty="0">
                <a:effectLst/>
                <a:latin typeface="Helvetica Neue" panose="02000503000000020004" pitchFamily="2" charset="0"/>
              </a:rPr>
              <a:t>People have no where to turn for trusted information</a:t>
            </a:r>
            <a:r>
              <a:rPr lang="en-US" b="1" dirty="0">
                <a:effectLst/>
                <a:latin typeface="Helvetica Neue" panose="02000503000000020004" pitchFamily="2" charset="0"/>
              </a:rPr>
              <a:t> that they can use to make informed choices for themselves regarding menopause care</a:t>
            </a:r>
            <a:endParaRPr lang="en-US" dirty="0">
              <a:effectLst/>
              <a:latin typeface="Helvetica Neue" panose="02000503000000020004" pitchFamily="2" charset="0"/>
            </a:endParaRPr>
          </a:p>
          <a:p>
            <a:pPr marL="742950" lvl="1" indent="-285750">
              <a:buFont typeface="Arial" panose="020B0604020202020204" pitchFamily="34" charset="0"/>
              <a:buChar char="•"/>
            </a:pPr>
            <a:r>
              <a:rPr lang="en-US" u="sng" dirty="0">
                <a:effectLst/>
                <a:latin typeface="Helvetica Neue" panose="02000503000000020004" pitchFamily="2" charset="0"/>
              </a:rPr>
              <a:t>live through</a:t>
            </a:r>
            <a:r>
              <a:rPr lang="en-US" dirty="0">
                <a:effectLst/>
                <a:latin typeface="Helvetica Neue" panose="02000503000000020004" pitchFamily="2" charset="0"/>
              </a:rPr>
              <a:t> the symptoms and remain uncared for- and we know with the existing data that symptoms of menopause significantly decreases QOL measures for daily living, home and at work and not optimizing their life in the future.</a:t>
            </a:r>
          </a:p>
          <a:p>
            <a:pPr marL="742950" lvl="1" indent="-285750">
              <a:buFont typeface="Arial" panose="020B0604020202020204" pitchFamily="34" charset="0"/>
              <a:buChar char="•"/>
            </a:pPr>
            <a:r>
              <a:rPr lang="en-US" u="sng" dirty="0">
                <a:effectLst/>
                <a:latin typeface="Helvetica Neue" panose="02000503000000020004" pitchFamily="2" charset="0"/>
              </a:rPr>
              <a:t>go to online information/social media</a:t>
            </a:r>
            <a:r>
              <a:rPr lang="en-US" dirty="0">
                <a:effectLst/>
                <a:latin typeface="Helvetica Neue" panose="02000503000000020004" pitchFamily="2" charset="0"/>
              </a:rPr>
              <a:t>-misleading information out there - very contradictory - hard for patients to know what to trust online/social media sources/news sources. </a:t>
            </a:r>
          </a:p>
          <a:p>
            <a:pPr marL="742950" lvl="1" indent="-285750">
              <a:buFont typeface="Arial" panose="020B0604020202020204" pitchFamily="34" charset="0"/>
              <a:buChar char="•"/>
            </a:pPr>
            <a:r>
              <a:rPr lang="en-US" dirty="0">
                <a:effectLst/>
                <a:latin typeface="Helvetica Neue" panose="02000503000000020004" pitchFamily="2" charset="0"/>
              </a:rPr>
              <a:t>Start taking</a:t>
            </a:r>
            <a:r>
              <a:rPr lang="en-US" u="sng" dirty="0">
                <a:effectLst/>
                <a:latin typeface="Helvetica Neue" panose="02000503000000020004" pitchFamily="2" charset="0"/>
              </a:rPr>
              <a:t> supplements </a:t>
            </a:r>
            <a:r>
              <a:rPr lang="en-US" dirty="0">
                <a:effectLst/>
                <a:latin typeface="Helvetica Neue" panose="02000503000000020004" pitchFamily="2" charset="0"/>
              </a:rPr>
              <a:t>to avoid seeking help- not just one but many at a time to deal with their symptoms - no regulation on safety, efficacy or purity with use</a:t>
            </a:r>
          </a:p>
          <a:p>
            <a:pPr marL="742950" lvl="1" indent="-285750">
              <a:buFont typeface="Arial" panose="020B0604020202020204" pitchFamily="34" charset="0"/>
              <a:buChar char="•"/>
            </a:pPr>
            <a:r>
              <a:rPr lang="en-US" dirty="0">
                <a:effectLst/>
                <a:latin typeface="Helvetica Neue" panose="02000503000000020004" pitchFamily="2" charset="0"/>
              </a:rPr>
              <a:t>Or they </a:t>
            </a:r>
            <a:r>
              <a:rPr lang="en-US" u="sng" dirty="0">
                <a:effectLst/>
                <a:latin typeface="Helvetica Neue" panose="02000503000000020004" pitchFamily="2" charset="0"/>
              </a:rPr>
              <a:t>may find providers </a:t>
            </a:r>
            <a:r>
              <a:rPr lang="en-US" dirty="0">
                <a:effectLst/>
                <a:latin typeface="Helvetica Neue" panose="02000503000000020004" pitchFamily="2" charset="0"/>
              </a:rPr>
              <a:t>- because there are not a lot of knowledgeable providers like but most of them out there are not knowledgable like certified menopause providers and do not practice evidence based medicine and actually increase risk/harm to the patient by </a:t>
            </a:r>
            <a:r>
              <a:rPr lang="en-US" u="sng" dirty="0">
                <a:effectLst/>
                <a:latin typeface="Helvetica Neue" panose="02000503000000020004" pitchFamily="2" charset="0"/>
              </a:rPr>
              <a:t>not addressing important RF and also providing </a:t>
            </a:r>
            <a:r>
              <a:rPr lang="en-US" dirty="0">
                <a:effectLst/>
                <a:latin typeface="Helvetica Neue" panose="02000503000000020004" pitchFamily="2" charset="0"/>
              </a:rPr>
              <a:t>pellet injections or compounded formulations of hormones that are not regulated for purity/potency/efficacy by the FDA</a:t>
            </a:r>
          </a:p>
          <a:p>
            <a:pPr>
              <a:buFont typeface="Arial" panose="020B0604020202020204" pitchFamily="34" charset="0"/>
              <a:buChar char="•"/>
            </a:pPr>
            <a:r>
              <a:rPr lang="en-US" b="1" dirty="0">
                <a:effectLst/>
                <a:latin typeface="Helvetica Neue" panose="02000503000000020004" pitchFamily="2" charset="0"/>
              </a:rPr>
              <a:t>KNOWLEDGE GAP EXISTS </a:t>
            </a:r>
            <a:endParaRPr lang="en-US" dirty="0">
              <a:effectLst/>
              <a:latin typeface="Helvetica Neue" panose="02000503000000020004" pitchFamily="2" charset="0"/>
            </a:endParaRPr>
          </a:p>
          <a:p>
            <a:pPr marL="742950" lvl="1" indent="-285750">
              <a:buFont typeface="Arial" panose="020B0604020202020204" pitchFamily="34" charset="0"/>
              <a:buChar char="•"/>
            </a:pPr>
            <a:r>
              <a:rPr lang="en-US" b="1" dirty="0">
                <a:effectLst/>
                <a:latin typeface="Helvetica Neue" panose="02000503000000020004" pitchFamily="2" charset="0"/>
              </a:rPr>
              <a:t>Major provider</a:t>
            </a:r>
            <a:r>
              <a:rPr lang="en-US" b="1" u="sng" dirty="0">
                <a:effectLst/>
                <a:latin typeface="Helvetica Neue" panose="02000503000000020004" pitchFamily="2" charset="0"/>
              </a:rPr>
              <a:t> knowledge gap </a:t>
            </a:r>
            <a:r>
              <a:rPr lang="en-US" b="1" dirty="0">
                <a:effectLst/>
                <a:latin typeface="Helvetica Neue" panose="02000503000000020004" pitchFamily="2" charset="0"/>
              </a:rPr>
              <a:t>- </a:t>
            </a:r>
            <a:endParaRPr lang="en-US" dirty="0">
              <a:effectLst/>
              <a:latin typeface="Helvetica Neue" panose="02000503000000020004" pitchFamily="2" charset="0"/>
            </a:endParaRPr>
          </a:p>
          <a:p>
            <a:pPr marL="1143000" lvl="2" indent="-228600">
              <a:buFont typeface="Arial" panose="020B0604020202020204" pitchFamily="34" charset="0"/>
              <a:buChar char="•"/>
            </a:pPr>
            <a:r>
              <a:rPr lang="en-US" b="1" dirty="0">
                <a:effectLst/>
                <a:latin typeface="Helvetica Neue" panose="02000503000000020004" pitchFamily="2" charset="0"/>
              </a:rPr>
              <a:t>Historically:</a:t>
            </a:r>
            <a:r>
              <a:rPr lang="en-US" dirty="0">
                <a:effectLst/>
                <a:latin typeface="Helvetica Neue" panose="02000503000000020004" pitchFamily="2" charset="0"/>
              </a:rPr>
              <a:t> </a:t>
            </a:r>
          </a:p>
          <a:p>
            <a:pPr marL="1600200" lvl="3" indent="-228600">
              <a:buFont typeface="Arial" panose="020B0604020202020204" pitchFamily="34" charset="0"/>
              <a:buChar char="•"/>
            </a:pPr>
            <a:r>
              <a:rPr lang="en-US" dirty="0">
                <a:effectLst/>
                <a:latin typeface="Helvetica Neue" panose="02000503000000020004" pitchFamily="2" charset="0"/>
              </a:rPr>
              <a:t>HRT was approved in 1942 by FDA for symptom reduction.</a:t>
            </a:r>
          </a:p>
          <a:p>
            <a:pPr marL="1600200" lvl="3" indent="-228600">
              <a:buFont typeface="Arial" panose="020B0604020202020204" pitchFamily="34" charset="0"/>
              <a:buChar char="•"/>
            </a:pPr>
            <a:r>
              <a:rPr lang="en-US" dirty="0">
                <a:effectLst/>
                <a:latin typeface="Helvetica Neue" panose="02000503000000020004" pitchFamily="2" charset="0"/>
              </a:rPr>
              <a:t>1980s and the 1990s the number one prescription in the U.S was estrogen-based menopausal treatment</a:t>
            </a:r>
          </a:p>
          <a:p>
            <a:pPr marL="1600200" lvl="3" indent="-228600">
              <a:buFont typeface="Arial" panose="020B0604020202020204" pitchFamily="34" charset="0"/>
              <a:buChar char="•"/>
            </a:pPr>
            <a:r>
              <a:rPr lang="en-US" dirty="0">
                <a:effectLst/>
                <a:latin typeface="Helvetica Neue" panose="02000503000000020004" pitchFamily="2" charset="0"/>
              </a:rPr>
              <a:t>In 2002, the Women’s Health Initiative study that examined the effectiveness of hormone therapy for chronic disease prevention (not symptom reduction) in women whose average age was &gt;60 (not early menopause or perimenopause) found an increased risk o CHD, invasive breast cancer, stroke, and VTE</a:t>
            </a:r>
          </a:p>
          <a:p>
            <a:pPr marL="1600200" lvl="3" indent="-228600">
              <a:buFont typeface="Arial" panose="020B0604020202020204" pitchFamily="34" charset="0"/>
              <a:buChar char="•"/>
            </a:pPr>
            <a:r>
              <a:rPr lang="en-US" dirty="0">
                <a:effectLst/>
                <a:latin typeface="Helvetica Neue" panose="02000503000000020004" pitchFamily="2" charset="0"/>
              </a:rPr>
              <a:t>The study’s conclusion was that the potential benefits of lower fracture risk and colorectal cancer did not outweigh the risk and that HRT shouldn’t be used as a preventive treatment for chronic health conditions</a:t>
            </a:r>
          </a:p>
          <a:p>
            <a:pPr marL="1600200" lvl="3" indent="-228600">
              <a:buFont typeface="Arial" panose="020B0604020202020204" pitchFamily="34" charset="0"/>
              <a:buChar char="•"/>
            </a:pPr>
            <a:r>
              <a:rPr lang="en-US" dirty="0">
                <a:effectLst/>
                <a:latin typeface="Helvetica Neue" panose="02000503000000020004" pitchFamily="2" charset="0"/>
              </a:rPr>
              <a:t>The results </a:t>
            </a:r>
          </a:p>
          <a:p>
            <a:pPr marL="2057400" lvl="4" indent="-228600">
              <a:buFont typeface="Arial" panose="020B0604020202020204" pitchFamily="34" charset="0"/>
              <a:buChar char="•"/>
            </a:pPr>
            <a:r>
              <a:rPr lang="en-US" dirty="0">
                <a:effectLst/>
                <a:latin typeface="Helvetica Neue" panose="02000503000000020004" pitchFamily="2" charset="0"/>
              </a:rPr>
              <a:t>widely covered in the media </a:t>
            </a:r>
          </a:p>
          <a:p>
            <a:pPr marL="2057400" lvl="4" indent="-228600">
              <a:buFont typeface="Arial" panose="020B0604020202020204" pitchFamily="34" charset="0"/>
              <a:buChar char="•"/>
            </a:pPr>
            <a:r>
              <a:rPr lang="en-US" dirty="0">
                <a:effectLst/>
                <a:latin typeface="Helvetica Neue" panose="02000503000000020004" pitchFamily="2" charset="0"/>
              </a:rPr>
              <a:t>Chilling effect with the use of HRT dramatically declined after its publication - both patients and providers fear rose around use of HRT</a:t>
            </a:r>
          </a:p>
          <a:p>
            <a:pPr marL="2057400" lvl="4" indent="-228600">
              <a:buFont typeface="Arial" panose="020B0604020202020204" pitchFamily="34" charset="0"/>
              <a:buChar char="•"/>
            </a:pPr>
            <a:r>
              <a:rPr lang="en-US" dirty="0">
                <a:effectLst/>
                <a:latin typeface="Helvetica Neue" panose="02000503000000020004" pitchFamily="2" charset="0"/>
              </a:rPr>
              <a:t>Black box warning placed on ALL drugs containing estrogen and progesterone warning them of risk for increased CVD and breast cancer risks</a:t>
            </a:r>
          </a:p>
          <a:p>
            <a:pPr marL="1600200" lvl="3" indent="-228600">
              <a:buFont typeface="Arial" panose="020B0604020202020204" pitchFamily="34" charset="0"/>
              <a:buChar char="•"/>
            </a:pPr>
            <a:r>
              <a:rPr lang="en-US" b="1" dirty="0">
                <a:effectLst/>
                <a:latin typeface="Helvetica Neue" panose="02000503000000020004" pitchFamily="2" charset="0"/>
              </a:rPr>
              <a:t>Since WHI, further analysis have shown that risks with HT use are decreased in younger aged individuals closer to time of transition to menopause who are health and don’t have HR breast conditions or CVD risk. And experts in the field have concluded that systemic HT is an appropriate treatment for menopause symptoms especially in healthy women &lt; 60yo</a:t>
            </a:r>
            <a:endParaRPr lang="en-US" dirty="0">
              <a:effectLst/>
              <a:latin typeface="Helvetica Neue" panose="02000503000000020004" pitchFamily="2" charset="0"/>
            </a:endParaRPr>
          </a:p>
          <a:p>
            <a:pPr marL="1143000" lvl="2" indent="-228600">
              <a:buFont typeface="Arial" panose="020B0604020202020204" pitchFamily="34" charset="0"/>
              <a:buChar char="•"/>
            </a:pPr>
            <a:r>
              <a:rPr lang="en-US" b="1" dirty="0">
                <a:effectLst/>
                <a:latin typeface="Helvetica Neue" panose="02000503000000020004" pitchFamily="2" charset="0"/>
              </a:rPr>
              <a:t>BIG PROBLM AS A RESULT: </a:t>
            </a:r>
            <a:endParaRPr lang="en-US" dirty="0">
              <a:effectLst/>
              <a:latin typeface="Helvetica Neue" panose="02000503000000020004" pitchFamily="2" charset="0"/>
            </a:endParaRPr>
          </a:p>
          <a:p>
            <a:pPr marL="1600200" lvl="3" indent="-228600">
              <a:buFont typeface="Arial" panose="020B0604020202020204" pitchFamily="34" charset="0"/>
              <a:buChar char="•"/>
            </a:pPr>
            <a:r>
              <a:rPr lang="en-US" dirty="0">
                <a:effectLst/>
                <a:latin typeface="Helvetica Neue" panose="02000503000000020004" pitchFamily="2" charset="0"/>
              </a:rPr>
              <a:t>All education and training in this area was halted after this study</a:t>
            </a:r>
            <a:r>
              <a:rPr lang="en-US" b="1" dirty="0">
                <a:effectLst/>
                <a:latin typeface="Helvetica Neue" panose="02000503000000020004" pitchFamily="2" charset="0"/>
              </a:rPr>
              <a:t>.  I went through my residency between 2002-2006 and remember receiving 1 lecture in my training that I remember on menopause and it was regarding WHI. Menopause was not part of the core curriculum or part of our hands on learning experience. And my residency program is not unique. Menopause is not part of the curriculum in most medical schools and residency programs. Also it is not really discussed or taught in other primary care specialties that see a lot of midlife women.</a:t>
            </a:r>
            <a:endParaRPr lang="en-US" dirty="0">
              <a:effectLst/>
              <a:latin typeface="Helvetica Neue" panose="02000503000000020004" pitchFamily="2" charset="0"/>
            </a:endParaRPr>
          </a:p>
          <a:p>
            <a:pPr marL="2057400" lvl="4" indent="-228600">
              <a:buFont typeface="Arial" panose="020B0604020202020204" pitchFamily="34" charset="0"/>
              <a:buChar char="•"/>
            </a:pPr>
            <a:r>
              <a:rPr lang="en-US" b="1" dirty="0">
                <a:effectLst/>
                <a:latin typeface="Helvetica Neue" panose="02000503000000020004" pitchFamily="2" charset="0"/>
              </a:rPr>
              <a:t>Most of my OBGYN colleagues feel they did not get adequate training in this area. OBGYN programs are not clinic-focused. Mostly hospital based and acute problems training.</a:t>
            </a:r>
            <a:r>
              <a:rPr lang="en-US" dirty="0">
                <a:effectLst/>
                <a:latin typeface="Helvetica Neue" panose="02000503000000020004" pitchFamily="2" charset="0"/>
              </a:rPr>
              <a:t>Mayo Clinic 2019: </a:t>
            </a:r>
            <a:r>
              <a:rPr lang="en-US" u="sng" dirty="0">
                <a:effectLst/>
                <a:latin typeface="Helvetica Neue" panose="02000503000000020004" pitchFamily="2" charset="0"/>
              </a:rPr>
              <a:t>8% of graduates</a:t>
            </a:r>
            <a:r>
              <a:rPr lang="en-US" dirty="0">
                <a:effectLst/>
                <a:latin typeface="Helvetica Neue" panose="02000503000000020004" pitchFamily="2" charset="0"/>
              </a:rPr>
              <a:t> from residency training in obgyn and primary care specialties feel adequately prepared to care for menopause patients</a:t>
            </a:r>
          </a:p>
          <a:p>
            <a:pPr marL="2057400" lvl="4" indent="-228600">
              <a:buFont typeface="Arial" panose="020B0604020202020204" pitchFamily="34" charset="0"/>
              <a:buChar char="•"/>
            </a:pPr>
            <a:r>
              <a:rPr lang="en-US" dirty="0">
                <a:effectLst/>
                <a:latin typeface="Helvetica Neue" panose="02000503000000020004" pitchFamily="2" charset="0"/>
              </a:rPr>
              <a:t>However </a:t>
            </a:r>
            <a:r>
              <a:rPr lang="en-US" u="sng" dirty="0">
                <a:effectLst/>
                <a:latin typeface="Helvetica Neue" panose="02000503000000020004" pitchFamily="2" charset="0"/>
              </a:rPr>
              <a:t>Providers not being trained</a:t>
            </a:r>
            <a:r>
              <a:rPr lang="en-US" dirty="0">
                <a:effectLst/>
                <a:latin typeface="Helvetica Neue" panose="02000503000000020004" pitchFamily="2" charset="0"/>
              </a:rPr>
              <a:t> equates to </a:t>
            </a:r>
          </a:p>
          <a:p>
            <a:pPr marL="2514600" lvl="5" indent="-228600">
              <a:buFont typeface="Arial" panose="020B0604020202020204" pitchFamily="34" charset="0"/>
              <a:buChar char="•"/>
            </a:pPr>
            <a:r>
              <a:rPr lang="en-US" dirty="0">
                <a:effectLst/>
                <a:latin typeface="Helvetica Neue" panose="02000503000000020004" pitchFamily="2" charset="0"/>
              </a:rPr>
              <a:t>not wanting to care for menopause patients - Providers </a:t>
            </a:r>
            <a:r>
              <a:rPr lang="en-US" u="sng" dirty="0">
                <a:effectLst/>
                <a:latin typeface="Helvetica Neue" panose="02000503000000020004" pitchFamily="2" charset="0"/>
              </a:rPr>
              <a:t>Don’t want to ask</a:t>
            </a:r>
            <a:r>
              <a:rPr lang="en-US" dirty="0">
                <a:effectLst/>
                <a:latin typeface="Helvetica Neue" panose="02000503000000020004" pitchFamily="2" charset="0"/>
              </a:rPr>
              <a:t> questions they don’t know how to answer —&gt; menopause remains unaddressed</a:t>
            </a:r>
          </a:p>
          <a:p>
            <a:pPr marL="2514600" lvl="5" indent="-228600">
              <a:buFont typeface="Arial" panose="020B0604020202020204" pitchFamily="34" charset="0"/>
              <a:buChar char="•"/>
            </a:pPr>
            <a:r>
              <a:rPr lang="en-US" dirty="0">
                <a:effectLst/>
                <a:latin typeface="Helvetica Neue" panose="02000503000000020004" pitchFamily="2" charset="0"/>
              </a:rPr>
              <a:t>have a fear around the use of hormone therapy for symptom control and don’t offer it for appropriate patients, </a:t>
            </a:r>
          </a:p>
          <a:p>
            <a:pPr marL="2514600" lvl="5" indent="-228600">
              <a:buFont typeface="Arial" panose="020B0604020202020204" pitchFamily="34" charset="0"/>
              <a:buChar char="•"/>
            </a:pPr>
            <a:r>
              <a:rPr lang="en-US" dirty="0">
                <a:effectLst/>
                <a:latin typeface="Helvetica Neue" panose="02000503000000020004" pitchFamily="2" charset="0"/>
              </a:rPr>
              <a:t>or use it unsafely because of lack of knowledge around safe practices - promoting compounded medications and hormone pellets that are not FDA regulated and can be quite dangerous. </a:t>
            </a:r>
          </a:p>
          <a:p>
            <a:pPr marL="2514600" lvl="5" indent="-228600">
              <a:buFont typeface="Arial" panose="020B0604020202020204" pitchFamily="34" charset="0"/>
              <a:buChar char="•"/>
            </a:pPr>
            <a:r>
              <a:rPr lang="en-US" dirty="0">
                <a:effectLst/>
                <a:latin typeface="Helvetica Neue" panose="02000503000000020004" pitchFamily="2" charset="0"/>
              </a:rPr>
              <a:t>Also not understanding all the options for management that are not hormonal</a:t>
            </a:r>
          </a:p>
          <a:p>
            <a:pPr marL="2514600" lvl="5" indent="-228600">
              <a:buFont typeface="Arial" panose="020B0604020202020204" pitchFamily="34" charset="0"/>
              <a:buChar char="•"/>
            </a:pPr>
            <a:r>
              <a:rPr lang="en-US" dirty="0">
                <a:effectLst/>
                <a:latin typeface="Helvetica Neue" panose="02000503000000020004" pitchFamily="2" charset="0"/>
              </a:rPr>
              <a:t>Don’t address the effects of declining estrogen on the body and it’s long term effects on the patient’s chronic disease risk profile - no preventative measures taken</a:t>
            </a:r>
          </a:p>
          <a:p>
            <a:br>
              <a:rPr lang="en-US" dirty="0">
                <a:effectLst/>
                <a:latin typeface="Helvetica Neue" panose="02000503000000020004" pitchFamily="2" charset="0"/>
              </a:rPr>
            </a:br>
            <a:endParaRPr lang="en-US" dirty="0">
              <a:effectLst/>
              <a:latin typeface="Helvetica Neue" panose="02000503000000020004" pitchFamily="2" charset="0"/>
            </a:endParaRPr>
          </a:p>
          <a:p>
            <a:pPr marL="1143000" lvl="2" indent="-228600">
              <a:buFont typeface="Arial" panose="020B0604020202020204" pitchFamily="34" charset="0"/>
              <a:buChar char="•"/>
            </a:pPr>
            <a:r>
              <a:rPr lang="en-US" u="sng" dirty="0">
                <a:effectLst/>
                <a:latin typeface="Helvetica Neue" panose="02000503000000020004" pitchFamily="2" charset="0"/>
              </a:rPr>
              <a:t>Result: </a:t>
            </a:r>
            <a:endParaRPr lang="en-US" dirty="0">
              <a:effectLst/>
              <a:latin typeface="Helvetica Neue" panose="02000503000000020004" pitchFamily="2" charset="0"/>
            </a:endParaRPr>
          </a:p>
          <a:p>
            <a:pPr marL="1600200" lvl="3" indent="-228600">
              <a:buFont typeface="Arial" panose="020B0604020202020204" pitchFamily="34" charset="0"/>
              <a:buChar char="•"/>
            </a:pPr>
            <a:r>
              <a:rPr lang="en-US" u="sng" dirty="0">
                <a:effectLst/>
                <a:latin typeface="Helvetica Neue" panose="02000503000000020004" pitchFamily="2" charset="0"/>
              </a:rPr>
              <a:t>patients go elsewhere to seek care - they don’t have their own physician to rely on - </a:t>
            </a:r>
            <a:r>
              <a:rPr lang="en-US" dirty="0">
                <a:effectLst/>
                <a:latin typeface="Helvetica Neue" panose="02000503000000020004" pitchFamily="2" charset="0"/>
              </a:rPr>
              <a:t> as I just mentioned which can be unsafe! </a:t>
            </a:r>
          </a:p>
          <a:p>
            <a:pPr marL="1600200" lvl="3" indent="-228600">
              <a:buFont typeface="Arial" panose="020B0604020202020204" pitchFamily="34" charset="0"/>
              <a:buChar char="•"/>
            </a:pPr>
            <a:r>
              <a:rPr lang="en-US" dirty="0">
                <a:effectLst/>
                <a:latin typeface="Helvetica Neue" panose="02000503000000020004" pitchFamily="2" charset="0"/>
              </a:rPr>
              <a:t>Or they take matters into their own hands using all sorts of herbal and supplemental remedies.  </a:t>
            </a:r>
          </a:p>
          <a:p>
            <a:br>
              <a:rPr lang="en-US" dirty="0">
                <a:effectLst/>
                <a:latin typeface="Helvetica Neue" panose="02000503000000020004" pitchFamily="2" charset="0"/>
              </a:rPr>
            </a:br>
            <a:endParaRPr lang="en-US" dirty="0">
              <a:effectLst/>
              <a:latin typeface="Helvetica Neue" panose="02000503000000020004" pitchFamily="2" charset="0"/>
            </a:endParaRPr>
          </a:p>
          <a:p>
            <a:pPr marL="742950" lvl="1" indent="-285750">
              <a:buFont typeface="Arial" panose="020B0604020202020204" pitchFamily="34" charset="0"/>
              <a:buChar char="•"/>
            </a:pPr>
            <a:r>
              <a:rPr lang="en-US" b="1" u="sng" dirty="0">
                <a:effectLst/>
                <a:latin typeface="Helvetica Neue" panose="02000503000000020004" pitchFamily="2" charset="0"/>
              </a:rPr>
              <a:t>Menopause Care Knowledge gap</a:t>
            </a:r>
            <a:r>
              <a:rPr lang="en-US" b="1" dirty="0">
                <a:effectLst/>
                <a:latin typeface="Helvetica Neue" panose="02000503000000020004" pitchFamily="2" charset="0"/>
              </a:rPr>
              <a:t>: </a:t>
            </a:r>
            <a:r>
              <a:rPr lang="en-US" dirty="0">
                <a:effectLst/>
                <a:latin typeface="Helvetica Neue" panose="02000503000000020004" pitchFamily="2" charset="0"/>
              </a:rPr>
              <a:t>WE DON’T KNOW A GREAT DEAL on how the biological changes that are specific to menopause affect long term health of women (separate from the factor of aging of the organs) specifically in areas like cognition, bone, sleep, mental health and cardiovascular health. Knowledge gaps persist in elucidating the genetic, biological, and environmental factors that influence the onset of menopause, symptom presentation, and comorbidities.</a:t>
            </a:r>
          </a:p>
          <a:p>
            <a:pPr marL="1143000" lvl="2" indent="-228600">
              <a:buFont typeface="Arial" panose="020B0604020202020204" pitchFamily="34" charset="0"/>
              <a:buChar char="•"/>
            </a:pPr>
            <a:r>
              <a:rPr lang="en-US" b="1" u="sng" dirty="0">
                <a:effectLst/>
                <a:latin typeface="Helvetica Neue" panose="02000503000000020004" pitchFamily="2" charset="0"/>
              </a:rPr>
              <a:t>Underfunding of research</a:t>
            </a:r>
            <a:r>
              <a:rPr lang="en-US" u="sng" dirty="0">
                <a:effectLst/>
                <a:latin typeface="Helvetica Neue" panose="02000503000000020004" pitchFamily="2" charset="0"/>
              </a:rPr>
              <a:t> </a:t>
            </a:r>
            <a:r>
              <a:rPr lang="en-US" dirty="0">
                <a:effectLst/>
                <a:latin typeface="Helvetica Neue" panose="02000503000000020004" pitchFamily="2" charset="0"/>
              </a:rPr>
              <a:t>in this area,</a:t>
            </a:r>
            <a:r>
              <a:rPr lang="en-US" u="sng" dirty="0">
                <a:effectLst/>
                <a:latin typeface="Helvetica Neue" panose="02000503000000020004" pitchFamily="2" charset="0"/>
              </a:rPr>
              <a:t> </a:t>
            </a:r>
            <a:endParaRPr lang="en-US" dirty="0">
              <a:effectLst/>
              <a:latin typeface="Helvetica Neue" panose="02000503000000020004" pitchFamily="2" charset="0"/>
            </a:endParaRPr>
          </a:p>
          <a:p>
            <a:pPr marL="1600200" lvl="3" indent="-228600">
              <a:buFont typeface="Arial" panose="020B0604020202020204" pitchFamily="34" charset="0"/>
              <a:buChar char="•"/>
            </a:pPr>
            <a:r>
              <a:rPr lang="en-US" b="1" u="sng" dirty="0">
                <a:effectLst/>
                <a:latin typeface="Helvetica Neue" panose="02000503000000020004" pitchFamily="2" charset="0"/>
              </a:rPr>
              <a:t>women’s research </a:t>
            </a:r>
            <a:r>
              <a:rPr lang="en-US" b="1" dirty="0">
                <a:effectLst/>
                <a:latin typeface="Helvetica Neue" panose="02000503000000020004" pitchFamily="2" charset="0"/>
              </a:rPr>
              <a:t> is </a:t>
            </a:r>
            <a:r>
              <a:rPr lang="en-US" b="1" u="sng" dirty="0">
                <a:effectLst/>
                <a:latin typeface="Helvetica Neue" panose="02000503000000020004" pitchFamily="2" charset="0"/>
              </a:rPr>
              <a:t>studied less</a:t>
            </a:r>
            <a:r>
              <a:rPr lang="en-US" b="1" dirty="0">
                <a:effectLst/>
                <a:latin typeface="Helvetica Neue" panose="02000503000000020004" pitchFamily="2" charset="0"/>
              </a:rPr>
              <a:t> than men and even less for </a:t>
            </a:r>
            <a:r>
              <a:rPr lang="en-US" b="1" u="sng" dirty="0">
                <a:effectLst/>
                <a:latin typeface="Helvetica Neue" panose="02000503000000020004" pitchFamily="2" charset="0"/>
              </a:rPr>
              <a:t>this part of the reproductive lifespan when compared to other parts: </a:t>
            </a:r>
            <a:r>
              <a:rPr lang="en-US" dirty="0">
                <a:effectLst/>
                <a:latin typeface="Helvetica Neue" panose="02000503000000020004" pitchFamily="2" charset="0"/>
              </a:rPr>
              <a:t>The National Institutes of Health (NIH) Research Portfolio Online Reporting Tools system allows users to determine annual research investment by condition or disease category. Even though 100% of women living into late life will experience menopause, it is </a:t>
            </a:r>
            <a:r>
              <a:rPr lang="en-US" u="sng" dirty="0">
                <a:effectLst/>
                <a:latin typeface="Helvetica Neue" panose="02000503000000020004" pitchFamily="2" charset="0"/>
              </a:rPr>
              <a:t>not one of the 292 listed topics</a:t>
            </a:r>
            <a:r>
              <a:rPr lang="en-US" dirty="0">
                <a:effectLst/>
                <a:latin typeface="Helvetica Neue" panose="02000503000000020004" pitchFamily="2" charset="0"/>
              </a:rPr>
              <a:t>, unlike other reproductive health conditions such as pregnancy or infertility. </a:t>
            </a:r>
            <a:r>
              <a:rPr lang="en-US" u="sng" dirty="0">
                <a:effectLst/>
                <a:latin typeface="Helvetica Neue" panose="02000503000000020004" pitchFamily="2" charset="0"/>
              </a:rPr>
              <a:t>A search of NIH grants funded in 2019 revealed only 28 project titles that included the term ‘‘menopause’’ or some variation, com- pared to more than 300 that included ‘‘pregnancy’’ in the title. </a:t>
            </a:r>
            <a:r>
              <a:rPr lang="en-US" dirty="0">
                <a:effectLst/>
                <a:latin typeface="Helvetica Neue" panose="02000503000000020004" pitchFamily="2" charset="0"/>
              </a:rPr>
              <a:t>To address knowledge gaps in the field, federal investment in menopause research must be better tracked and prioritized.</a:t>
            </a:r>
          </a:p>
          <a:p>
            <a:pPr marL="1143000" lvl="2" indent="-228600">
              <a:buFont typeface="Arial" panose="020B0604020202020204" pitchFamily="34" charset="0"/>
              <a:buChar char="•"/>
            </a:pPr>
            <a:r>
              <a:rPr lang="en-US" b="1" dirty="0">
                <a:effectLst/>
                <a:latin typeface="Helvetica Neue" panose="02000503000000020004" pitchFamily="2" charset="0"/>
              </a:rPr>
              <a:t>Then even less research out there for </a:t>
            </a:r>
            <a:r>
              <a:rPr lang="en-US" b="1" u="sng" dirty="0">
                <a:effectLst/>
                <a:latin typeface="Helvetica Neue" panose="02000503000000020004" pitchFamily="2" charset="0"/>
              </a:rPr>
              <a:t>lower socioeconomic and people of color populations</a:t>
            </a:r>
            <a:r>
              <a:rPr lang="en-US" b="1" dirty="0">
                <a:effectLst/>
                <a:latin typeface="Helvetica Neue" panose="02000503000000020004" pitchFamily="2" charset="0"/>
              </a:rPr>
              <a:t>.</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6</a:t>
            </a:fld>
            <a:endParaRPr lang="en-US" altLang="en-US" dirty="0"/>
          </a:p>
        </p:txBody>
      </p:sp>
    </p:spTree>
    <p:extLst>
      <p:ext uri="{BB962C8B-B14F-4D97-AF65-F5344CB8AC3E}">
        <p14:creationId xmlns:p14="http://schemas.microsoft.com/office/powerpoint/2010/main" val="108129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effectLst/>
                <a:latin typeface="Helvetica Neue" panose="02000503000000020004" pitchFamily="2" charset="0"/>
              </a:rPr>
              <a:t>I along with two other certified menopause providers at UCLA worked hard for 2 years with the only support being our chair of obgyn at UCLA to started the Comprehensive Menopause program to model a such a type of program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latin typeface="Helvetica Neue" panose="02000503000000020004" pitchFamily="2" charset="0"/>
              </a:rPr>
              <a:t>Our mission is to provide </a:t>
            </a:r>
            <a:r>
              <a:rPr lang="en-US" dirty="0"/>
              <a:t>evidence-based comprehensive, individualized, and whole person-centered care for the midlife person who is going through or in menopause to help them live their best life going forward</a:t>
            </a:r>
            <a:endParaRPr lang="en-US"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7</a:t>
            </a:fld>
            <a:endParaRPr lang="en-US" altLang="en-US" dirty="0"/>
          </a:p>
        </p:txBody>
      </p:sp>
    </p:spTree>
    <p:extLst>
      <p:ext uri="{BB962C8B-B14F-4D97-AF65-F5344CB8AC3E}">
        <p14:creationId xmlns:p14="http://schemas.microsoft.com/office/powerpoint/2010/main" val="2231168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0" dirty="0">
              <a:effectLst/>
              <a:latin typeface="Helvetica Neue" panose="02000503000000020004" pitchFamily="2"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1" dirty="0">
                <a:effectLst/>
                <a:latin typeface="Helvetica Neue" panose="02000503000000020004" pitchFamily="2" charset="0"/>
              </a:rPr>
              <a:t>we are uniquely positioned to start making a difference by providing care to a diverse urban population and being an academic powerhouse with robust researchers and experts in the field of menopause</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effectLst/>
              <a:latin typeface="Helvetica Neue" panose="02000503000000020004" pitchFamily="2" charset="0"/>
            </a:endParaRPr>
          </a:p>
          <a:p>
            <a:pPr>
              <a:buFont typeface="+mj-lt"/>
              <a:buAutoNum type="arabicPeriod"/>
            </a:pPr>
            <a:r>
              <a:rPr lang="en-US" b="1" dirty="0">
                <a:effectLst/>
                <a:latin typeface="Helvetica Neue" panose="02000503000000020004" pitchFamily="2" charset="0"/>
              </a:rPr>
              <a:t>Provides a place for patients to get trusted clinical care in menopause- At UCLA </a:t>
            </a:r>
          </a:p>
          <a:p>
            <a:pPr>
              <a:buFont typeface="+mj-lt"/>
              <a:buNone/>
            </a:pPr>
            <a:r>
              <a:rPr lang="en-US" b="1" dirty="0">
                <a:effectLst/>
                <a:latin typeface="Helvetica Neue" panose="02000503000000020004" pitchFamily="2" charset="0"/>
              </a:rPr>
              <a:t>- </a:t>
            </a:r>
            <a:r>
              <a:rPr lang="en-US" dirty="0">
                <a:effectLst/>
                <a:latin typeface="Helvetica Neue" panose="02000503000000020004" pitchFamily="2" charset="0"/>
              </a:rPr>
              <a:t>At the </a:t>
            </a:r>
            <a:r>
              <a:rPr lang="en-US" u="sng" dirty="0">
                <a:effectLst/>
                <a:latin typeface="Helvetica Neue" panose="02000503000000020004" pitchFamily="2" charset="0"/>
              </a:rPr>
              <a:t>Core of our program:</a:t>
            </a:r>
            <a:r>
              <a:rPr lang="en-US" dirty="0">
                <a:effectLst/>
                <a:latin typeface="Helvetica Neue" panose="02000503000000020004" pitchFamily="2" charset="0"/>
              </a:rPr>
              <a:t> Certified menopause provider- specialized training in menopause and certified to provide evidence based medical care.  </a:t>
            </a:r>
          </a:p>
          <a:p>
            <a:pPr marL="742950" lvl="1" indent="-285750">
              <a:buFont typeface="Arial" panose="020B0604020202020204" pitchFamily="34" charset="0"/>
              <a:buChar char="•"/>
            </a:pPr>
            <a:r>
              <a:rPr lang="en-US" u="sng" dirty="0">
                <a:effectLst/>
                <a:latin typeface="Helvetica Neue" panose="02000503000000020004" pitchFamily="2" charset="0"/>
              </a:rPr>
              <a:t>dispel misleading information</a:t>
            </a:r>
            <a:r>
              <a:rPr lang="en-US" dirty="0">
                <a:effectLst/>
                <a:latin typeface="Helvetica Neue" panose="02000503000000020004" pitchFamily="2" charset="0"/>
              </a:rPr>
              <a:t> and </a:t>
            </a:r>
          </a:p>
          <a:p>
            <a:pPr marL="742950" lvl="1" indent="-285750">
              <a:buFont typeface="Arial" panose="020B0604020202020204" pitchFamily="34" charset="0"/>
              <a:buChar char="•"/>
            </a:pPr>
            <a:r>
              <a:rPr lang="en-US" u="sng" dirty="0">
                <a:effectLst/>
                <a:latin typeface="Helvetica Neue" panose="02000503000000020004" pitchFamily="2" charset="0"/>
              </a:rPr>
              <a:t>provide effective treatments</a:t>
            </a:r>
            <a:r>
              <a:rPr lang="en-US" dirty="0">
                <a:effectLst/>
                <a:latin typeface="Helvetica Neue" panose="02000503000000020004" pitchFamily="2" charset="0"/>
              </a:rPr>
              <a:t> for menopausal symptoms </a:t>
            </a:r>
          </a:p>
          <a:p>
            <a:pPr marL="742950" lvl="1" indent="-285750">
              <a:buFont typeface="Arial" panose="020B0604020202020204" pitchFamily="34" charset="0"/>
              <a:buChar char="•"/>
            </a:pPr>
            <a:r>
              <a:rPr lang="en-US" dirty="0">
                <a:effectLst/>
                <a:latin typeface="Helvetica Neue" panose="02000503000000020004" pitchFamily="2" charset="0"/>
              </a:rPr>
              <a:t>as well as </a:t>
            </a:r>
            <a:r>
              <a:rPr lang="en-US" u="sng" dirty="0">
                <a:effectLst/>
                <a:latin typeface="Helvetica Neue" panose="02000503000000020004" pitchFamily="2" charset="0"/>
              </a:rPr>
              <a:t>address long-term health </a:t>
            </a:r>
            <a:r>
              <a:rPr lang="en-US" dirty="0">
                <a:effectLst/>
                <a:latin typeface="Helvetica Neue" panose="02000503000000020004" pitchFamily="2" charset="0"/>
              </a:rPr>
              <a:t>with the loss of estrogen with the help of our </a:t>
            </a:r>
          </a:p>
          <a:p>
            <a:pPr>
              <a:buFont typeface="Arial" panose="020B0604020202020204" pitchFamily="34" charset="0"/>
              <a:buChar char="•"/>
            </a:pPr>
            <a:r>
              <a:rPr lang="en-US" u="sng" dirty="0">
                <a:effectLst/>
                <a:latin typeface="Helvetica Neue" panose="02000503000000020004" pitchFamily="2" charset="0"/>
              </a:rPr>
              <a:t>Collaborating with over 30 specialists at UCLA</a:t>
            </a:r>
            <a:r>
              <a:rPr lang="en-US" dirty="0">
                <a:effectLst/>
                <a:latin typeface="Helvetica Neue" panose="02000503000000020004" pitchFamily="2" charset="0"/>
              </a:rPr>
              <a:t>  to provide expert care in areas of cognition, heart, bone, breast, sleep, and mental health, </a:t>
            </a:r>
          </a:p>
          <a:p>
            <a:pPr>
              <a:buFont typeface="Arial" panose="020B0604020202020204" pitchFamily="34" charset="0"/>
              <a:buChar char="•"/>
            </a:pPr>
            <a:r>
              <a:rPr lang="en-US" dirty="0">
                <a:effectLst/>
                <a:latin typeface="Helvetica Neue" panose="02000503000000020004" pitchFamily="2" charset="0"/>
              </a:rPr>
              <a:t>Also partnered with </a:t>
            </a:r>
            <a:r>
              <a:rPr lang="en-US" u="sng" dirty="0">
                <a:effectLst/>
                <a:latin typeface="Helvetica Neue" panose="02000503000000020004" pitchFamily="2" charset="0"/>
              </a:rPr>
              <a:t>integrative medicine colleague</a:t>
            </a:r>
            <a:r>
              <a:rPr lang="en-US" dirty="0">
                <a:effectLst/>
                <a:latin typeface="Helvetica Neue" panose="02000503000000020004" pitchFamily="2" charset="0"/>
              </a:rPr>
              <a:t>s to intentionally incorporate </a:t>
            </a:r>
            <a:r>
              <a:rPr lang="en-US" u="sng" dirty="0">
                <a:effectLst/>
                <a:latin typeface="Helvetica Neue" panose="02000503000000020004" pitchFamily="2" charset="0"/>
              </a:rPr>
              <a:t>complementary and alternative medicine </a:t>
            </a:r>
            <a:r>
              <a:rPr lang="en-US" dirty="0">
                <a:effectLst/>
                <a:latin typeface="Helvetica Neue" panose="02000503000000020004" pitchFamily="2" charset="0"/>
              </a:rPr>
              <a:t>as well as </a:t>
            </a:r>
            <a:r>
              <a:rPr lang="en-US" u="sng" dirty="0">
                <a:effectLst/>
                <a:latin typeface="Helvetica Neue" panose="02000503000000020004" pitchFamily="2" charset="0"/>
              </a:rPr>
              <a:t>lifestyle medicine</a:t>
            </a:r>
            <a:r>
              <a:rPr lang="en-US" dirty="0">
                <a:effectLst/>
                <a:latin typeface="Helvetica Neue" panose="02000503000000020004" pitchFamily="2" charset="0"/>
              </a:rPr>
              <a:t> to address the care from a whole person perspective</a:t>
            </a:r>
          </a:p>
          <a:p>
            <a:pPr>
              <a:buFont typeface="Arial" panose="020B0604020202020204" pitchFamily="34" charset="0"/>
              <a:buChar char="•"/>
            </a:pPr>
            <a:r>
              <a:rPr lang="en-US" dirty="0">
                <a:effectLst/>
                <a:latin typeface="Helvetica Neue" panose="02000503000000020004" pitchFamily="2" charset="0"/>
              </a:rPr>
              <a:t>We have created very specific </a:t>
            </a:r>
            <a:r>
              <a:rPr lang="en-US" u="sng" dirty="0">
                <a:effectLst/>
                <a:latin typeface="Helvetica Neue" panose="02000503000000020004" pitchFamily="2" charset="0"/>
              </a:rPr>
              <a:t>menopausal care algorithms</a:t>
            </a:r>
            <a:r>
              <a:rPr lang="en-US" dirty="0">
                <a:effectLst/>
                <a:latin typeface="Helvetica Neue" panose="02000503000000020004" pitchFamily="2" charset="0"/>
              </a:rPr>
              <a:t> for all specialties using our expertise along with the collaborating specialists and evidence based guidelines to </a:t>
            </a:r>
            <a:r>
              <a:rPr lang="en-US" u="sng" dirty="0">
                <a:effectLst/>
                <a:latin typeface="Helvetica Neue" panose="02000503000000020004" pitchFamily="2" charset="0"/>
              </a:rPr>
              <a:t>standardize our methodology with </a:t>
            </a: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Helvetica Neue" panose="02000503000000020004" pitchFamily="2" charset="0"/>
              </a:rPr>
              <a:t>the goal of </a:t>
            </a:r>
            <a:r>
              <a:rPr lang="en-US" b="1" dirty="0">
                <a:effectLst/>
                <a:latin typeface="Helvetica Neue" panose="02000503000000020004" pitchFamily="2" charset="0"/>
              </a:rPr>
              <a:t>providing comprehensive and individualized to the patient care. . </a:t>
            </a:r>
            <a:r>
              <a:rPr lang="en-US" dirty="0">
                <a:effectLst/>
                <a:latin typeface="Helvetica Neue" panose="02000503000000020004" pitchFamily="2" charset="0"/>
              </a:rPr>
              <a:t>We provide individualized recommendations for care, taking into specific patient factors, and engage in shared decision making with the patient. Ultimately </a:t>
            </a:r>
            <a:r>
              <a:rPr lang="en-US" b="1" dirty="0">
                <a:effectLst/>
                <a:latin typeface="Helvetica Neue" panose="02000503000000020004" pitchFamily="2" charset="0"/>
              </a:rPr>
              <a:t>empowering the patient </a:t>
            </a:r>
            <a:r>
              <a:rPr lang="en-US" dirty="0">
                <a:effectLst/>
                <a:latin typeface="Helvetica Neue" panose="02000503000000020004" pitchFamily="2" charset="0"/>
              </a:rPr>
              <a:t>to make the best personal decision for themselves using the correct information!</a:t>
            </a:r>
          </a:p>
          <a:p>
            <a:br>
              <a:rPr lang="en-US" dirty="0">
                <a:effectLst/>
                <a:latin typeface="Helvetica Neue" panose="02000503000000020004" pitchFamily="2" charset="0"/>
              </a:rPr>
            </a:br>
            <a:r>
              <a:rPr lang="en-US" dirty="0">
                <a:effectLst/>
                <a:latin typeface="Helvetica Neue" panose="02000503000000020004" pitchFamily="2" charset="0"/>
              </a:rPr>
              <a:t>2. </a:t>
            </a:r>
            <a:r>
              <a:rPr lang="en-US" b="1" dirty="0">
                <a:effectLst/>
                <a:latin typeface="Helvetica Neue" panose="02000503000000020004" pitchFamily="2" charset="0"/>
              </a:rPr>
              <a:t>Whole arm of the program dedicated to closing the knowledge gap - if we don’t work to close this, then our work will not be perpetuated to better care for more in the future</a:t>
            </a:r>
            <a:endParaRPr lang="en-US" dirty="0">
              <a:effectLst/>
              <a:latin typeface="Helvetica Neue" panose="02000503000000020004" pitchFamily="2" charset="0"/>
            </a:endParaRPr>
          </a:p>
          <a:p>
            <a:pPr marL="742950" lvl="1" indent="-285750">
              <a:buFont typeface="Arial" panose="020B0604020202020204" pitchFamily="34" charset="0"/>
              <a:buChar char="•"/>
            </a:pPr>
            <a:r>
              <a:rPr lang="en-US" dirty="0">
                <a:effectLst/>
                <a:latin typeface="Helvetica Neue" panose="02000503000000020004" pitchFamily="2" charset="0"/>
              </a:rPr>
              <a:t>Providing </a:t>
            </a:r>
            <a:r>
              <a:rPr lang="en-US" u="sng" dirty="0">
                <a:effectLst/>
                <a:latin typeface="Helvetica Neue" panose="02000503000000020004" pitchFamily="2" charset="0"/>
              </a:rPr>
              <a:t>lecture series and didactics </a:t>
            </a:r>
            <a:r>
              <a:rPr lang="en-US" dirty="0">
                <a:effectLst/>
                <a:latin typeface="Helvetica Neue" panose="02000503000000020004" pitchFamily="2" charset="0"/>
              </a:rPr>
              <a:t>to medical students, residency programs here at UCLA, and our faculty in many specialties and primary care practices</a:t>
            </a:r>
          </a:p>
          <a:p>
            <a:pPr marL="742950" lvl="1" indent="-285750">
              <a:buFont typeface="Arial" panose="020B0604020202020204" pitchFamily="34" charset="0"/>
              <a:buChar char="•"/>
            </a:pPr>
            <a:r>
              <a:rPr lang="en-US" dirty="0">
                <a:effectLst/>
                <a:latin typeface="Helvetica Neue" panose="02000503000000020004" pitchFamily="2" charset="0"/>
              </a:rPr>
              <a:t>Starting </a:t>
            </a:r>
            <a:r>
              <a:rPr lang="en-US" u="sng" dirty="0">
                <a:effectLst/>
                <a:latin typeface="Helvetica Neue" panose="02000503000000020004" pitchFamily="2" charset="0"/>
              </a:rPr>
              <a:t>hands on learning</a:t>
            </a:r>
            <a:r>
              <a:rPr lang="en-US" dirty="0">
                <a:effectLst/>
                <a:latin typeface="Helvetica Neue" panose="02000503000000020004" pitchFamily="2" charset="0"/>
              </a:rPr>
              <a:t> with the residents in their clinic, </a:t>
            </a:r>
            <a:r>
              <a:rPr lang="en-US" u="sng" dirty="0">
                <a:effectLst/>
                <a:latin typeface="Helvetica Neue" panose="02000503000000020004" pitchFamily="2" charset="0"/>
              </a:rPr>
              <a:t>shadowing</a:t>
            </a:r>
            <a:r>
              <a:rPr lang="en-US" dirty="0">
                <a:effectLst/>
                <a:latin typeface="Helvetica Neue" panose="02000503000000020004" pitchFamily="2" charset="0"/>
              </a:rPr>
              <a:t> by faculty and anyone interested</a:t>
            </a:r>
          </a:p>
          <a:p>
            <a:pPr marL="742950" lvl="1" indent="-285750">
              <a:buFont typeface="Arial" panose="020B0604020202020204" pitchFamily="34" charset="0"/>
              <a:buChar char="•"/>
            </a:pPr>
            <a:r>
              <a:rPr lang="en-US" dirty="0">
                <a:effectLst/>
                <a:latin typeface="Helvetica Neue" panose="02000503000000020004" pitchFamily="2" charset="0"/>
              </a:rPr>
              <a:t>Also increasing the </a:t>
            </a:r>
            <a:r>
              <a:rPr lang="en-US" u="sng" dirty="0">
                <a:effectLst/>
                <a:latin typeface="Helvetica Neue" panose="02000503000000020004" pitchFamily="2" charset="0"/>
              </a:rPr>
              <a:t>patient education</a:t>
            </a:r>
            <a:r>
              <a:rPr lang="en-US" dirty="0">
                <a:effectLst/>
                <a:latin typeface="Helvetica Neue" panose="02000503000000020004" pitchFamily="2" charset="0"/>
              </a:rPr>
              <a:t> in this space - asynchronous and synchronous spaces - workshops, group visits, our web page resources, etc</a:t>
            </a:r>
          </a:p>
          <a:p>
            <a:br>
              <a:rPr lang="en-US" dirty="0">
                <a:effectLst/>
                <a:latin typeface="Helvetica Neue" panose="02000503000000020004" pitchFamily="2" charset="0"/>
              </a:rPr>
            </a:br>
            <a:r>
              <a:rPr lang="en-US" dirty="0">
                <a:effectLst/>
                <a:latin typeface="Helvetica Neue" panose="02000503000000020004" pitchFamily="2" charset="0"/>
              </a:rPr>
              <a:t>3. </a:t>
            </a:r>
            <a:r>
              <a:rPr lang="en-US" b="1" dirty="0">
                <a:effectLst/>
                <a:latin typeface="Helvetica Neue" panose="02000503000000020004" pitchFamily="2" charset="0"/>
              </a:rPr>
              <a:t>Whole arm dedicated to bettering the research in this area</a:t>
            </a:r>
            <a:endParaRPr lang="en-US" dirty="0">
              <a:effectLst/>
              <a:latin typeface="Helvetica Neue" panose="02000503000000020004" pitchFamily="2" charset="0"/>
            </a:endParaRPr>
          </a:p>
          <a:p>
            <a:pPr marL="742950" lvl="1" indent="-285750">
              <a:buFont typeface="Arial" panose="020B0604020202020204" pitchFamily="34" charset="0"/>
              <a:buChar char="•"/>
            </a:pPr>
            <a:r>
              <a:rPr lang="en-US" dirty="0">
                <a:effectLst/>
                <a:latin typeface="Helvetica Neue" panose="02000503000000020004" pitchFamily="2" charset="0"/>
              </a:rPr>
              <a:t>Our standardized approach and our collaboration with the specialists with Easy Access to this cohort of patients as part of this program</a:t>
            </a:r>
          </a:p>
          <a:p>
            <a:pPr marL="742950" lvl="1" indent="-285750">
              <a:buFont typeface="Arial" panose="020B0604020202020204" pitchFamily="34" charset="0"/>
              <a:buChar char="•"/>
            </a:pPr>
            <a:r>
              <a:rPr lang="en-US" dirty="0">
                <a:effectLst/>
                <a:latin typeface="Helvetica Neue" panose="02000503000000020004" pitchFamily="2" charset="0"/>
              </a:rPr>
              <a:t>lends very well to answering many research questions in this space to better our understanding and care </a:t>
            </a:r>
          </a:p>
          <a:p>
            <a:pPr marL="742950" lvl="1" indent="-285750">
              <a:buFont typeface="Arial" panose="020B0604020202020204" pitchFamily="34" charset="0"/>
              <a:buChar char="•"/>
            </a:pPr>
            <a:r>
              <a:rPr lang="en-US" dirty="0">
                <a:effectLst/>
                <a:latin typeface="Helvetica Neue" panose="02000503000000020004" pitchFamily="2" charset="0"/>
              </a:rPr>
              <a:t>Now that we are up and running since August of 2023, We are looking for grants and funding to support this endeavor</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b="1" dirty="0">
                <a:effectLst/>
                <a:latin typeface="Helvetica Neue" panose="02000503000000020004" pitchFamily="2" charset="0"/>
              </a:rPr>
              <a:t>We are very passionate our program being </a:t>
            </a:r>
            <a:r>
              <a:rPr lang="en-US" b="1" u="sng" dirty="0">
                <a:effectLst/>
                <a:latin typeface="Helvetica Neue" panose="02000503000000020004" pitchFamily="2" charset="0"/>
              </a:rPr>
              <a:t>a model</a:t>
            </a:r>
            <a:r>
              <a:rPr lang="en-US" b="1" dirty="0">
                <a:effectLst/>
                <a:latin typeface="Helvetica Neue" panose="02000503000000020004" pitchFamily="2" charset="0"/>
              </a:rPr>
              <a:t> for menopause care in the US </a:t>
            </a:r>
            <a:endParaRPr lang="en-US" dirty="0">
              <a:effectLst/>
              <a:latin typeface="Helvetica Neue" panose="02000503000000020004" pitchFamily="2" charset="0"/>
            </a:endParaRPr>
          </a:p>
          <a:p>
            <a:pPr>
              <a:buFont typeface="Arial" panose="020B0604020202020204" pitchFamily="34" charset="0"/>
              <a:buChar char="•"/>
            </a:pPr>
            <a:r>
              <a:rPr lang="en-US" dirty="0">
                <a:effectLst/>
                <a:latin typeface="Helvetica Neue" panose="02000503000000020004" pitchFamily="2" charset="0"/>
              </a:rPr>
              <a:t>many universities have reached out to us from around the country wanting to create and/or model their program after ours and they are interested in our </a:t>
            </a:r>
            <a:r>
              <a:rPr lang="en-US" u="sng" dirty="0">
                <a:effectLst/>
                <a:latin typeface="Helvetica Neue" panose="02000503000000020004" pitchFamily="2" charset="0"/>
              </a:rPr>
              <a:t>decision support tool</a:t>
            </a:r>
            <a:endParaRPr lang="en-US" dirty="0">
              <a:effectLst/>
              <a:latin typeface="Helvetica Neue" panose="02000503000000020004" pitchFamily="2" charset="0"/>
            </a:endParaRPr>
          </a:p>
          <a:p>
            <a:pPr>
              <a:buFont typeface="Arial" panose="020B0604020202020204" pitchFamily="34" charset="0"/>
              <a:buChar char="•"/>
            </a:pPr>
            <a:r>
              <a:rPr lang="en-US" u="sng" dirty="0">
                <a:effectLst/>
                <a:latin typeface="Helvetica Neue" panose="02000503000000020004" pitchFamily="2" charset="0"/>
              </a:rPr>
              <a:t>Our providers feel</a:t>
            </a:r>
            <a:r>
              <a:rPr lang="en-US" dirty="0">
                <a:effectLst/>
                <a:latin typeface="Helvetica Neue" panose="02000503000000020004" pitchFamily="2" charset="0"/>
              </a:rPr>
              <a:t> </a:t>
            </a:r>
          </a:p>
          <a:p>
            <a:pPr marL="742950" lvl="1" indent="-285750">
              <a:buFont typeface="Arial" panose="020B0604020202020204" pitchFamily="34" charset="0"/>
              <a:buChar char="•"/>
            </a:pPr>
            <a:r>
              <a:rPr lang="en-US" dirty="0">
                <a:effectLst/>
                <a:latin typeface="Helvetica Neue" panose="02000503000000020004" pitchFamily="2" charset="0"/>
              </a:rPr>
              <a:t>satisfaction with care they are providing and </a:t>
            </a:r>
          </a:p>
          <a:p>
            <a:pPr marL="742950" lvl="1" indent="-285750">
              <a:buFont typeface="Arial" panose="020B0604020202020204" pitchFamily="34" charset="0"/>
              <a:buChar char="•"/>
            </a:pPr>
            <a:r>
              <a:rPr lang="en-US" dirty="0">
                <a:effectLst/>
                <a:latin typeface="Helvetica Neue" panose="02000503000000020004" pitchFamily="2" charset="0"/>
              </a:rPr>
              <a:t>feel it is scaleable to meet the rise in demand by patients for menopause care given it can be done in a 30 minute visit</a:t>
            </a:r>
          </a:p>
          <a:p>
            <a:pPr marL="742950" lvl="1" indent="-285750">
              <a:buFont typeface="Arial" panose="020B0604020202020204" pitchFamily="34" charset="0"/>
              <a:buChar char="•"/>
            </a:pPr>
            <a:r>
              <a:rPr lang="en-US" dirty="0">
                <a:effectLst/>
                <a:latin typeface="Helvetica Neue" panose="02000503000000020004" pitchFamily="2" charset="0"/>
              </a:rPr>
              <a:t>Continually learning and engaging with the collaborating specialists</a:t>
            </a:r>
          </a:p>
          <a:p>
            <a:pPr>
              <a:buFont typeface="Arial" panose="020B0604020202020204" pitchFamily="34" charset="0"/>
              <a:buChar char="•"/>
            </a:pPr>
            <a:r>
              <a:rPr lang="en-US" dirty="0">
                <a:effectLst/>
                <a:latin typeface="Helvetica Neue" panose="02000503000000020004" pitchFamily="2" charset="0"/>
              </a:rPr>
              <a:t>And </a:t>
            </a:r>
            <a:r>
              <a:rPr lang="en-US" u="sng" dirty="0">
                <a:effectLst/>
                <a:latin typeface="Helvetica Neue" panose="02000503000000020004" pitchFamily="2" charset="0"/>
              </a:rPr>
              <a:t>our patients most importantly</a:t>
            </a:r>
            <a:r>
              <a:rPr lang="en-US" dirty="0">
                <a:effectLst/>
                <a:latin typeface="Helvetica Neue" panose="02000503000000020004" pitchFamily="2" charset="0"/>
              </a:rPr>
              <a:t> have expressed how much they appreciate this program. The volume is quickly building so it is very exciting. We are seeing many patients who have never received care from our department or even UCLA. So it has been attracting patients to the system.</a:t>
            </a:r>
          </a:p>
          <a:p>
            <a:br>
              <a:rPr lang="en-US" dirty="0">
                <a:effectLst/>
                <a:latin typeface="Helvetica Neue" panose="02000503000000020004" pitchFamily="2" charset="0"/>
              </a:rPr>
            </a:br>
            <a:endParaRPr lang="en-US" dirty="0">
              <a:effectLst/>
              <a:latin typeface="Helvetica Neue" panose="02000503000000020004" pitchFamily="2" charset="0"/>
            </a:endParaRPr>
          </a:p>
          <a:p>
            <a:r>
              <a:rPr lang="en-US" b="1" dirty="0">
                <a:effectLst/>
                <a:latin typeface="Helvetica Neue" panose="02000503000000020004" pitchFamily="2" charset="0"/>
              </a:rPr>
              <a:t>But building this has not been easy. It really took my own passion and desire to make a difference in care to do it. </a:t>
            </a:r>
          </a:p>
          <a:p>
            <a:pPr marL="171450" indent="-171450">
              <a:buFont typeface="Arial" panose="020B0604020202020204" pitchFamily="34" charset="0"/>
              <a:buChar char="•"/>
            </a:pPr>
            <a:r>
              <a:rPr lang="en-US" dirty="0">
                <a:effectLst/>
                <a:latin typeface="Helvetica Neue" panose="02000503000000020004" pitchFamily="2" charset="0"/>
              </a:rPr>
              <a:t>No external funding and support whatsoever given to get the program started. It really was my own passion project as I felt that we needed to do better to address this care gap. </a:t>
            </a:r>
          </a:p>
          <a:p>
            <a:pPr marL="171450" indent="-171450">
              <a:buFont typeface="Arial" panose="020B0604020202020204" pitchFamily="34" charset="0"/>
              <a:buChar char="•"/>
            </a:pPr>
            <a:r>
              <a:rPr lang="en-US" dirty="0">
                <a:effectLst/>
                <a:latin typeface="Helvetica Neue" panose="02000503000000020004" pitchFamily="2" charset="0"/>
              </a:rPr>
              <a:t>Left up to my chair and me to push this forward. I spent much of my time outside of my fulltime clinical job to create this from scratch and push this forward over 2 years to get this live.</a:t>
            </a:r>
          </a:p>
          <a:p>
            <a:pPr>
              <a:buFont typeface="Arial" panose="020B0604020202020204" pitchFamily="34" charset="0"/>
              <a:buChar char="•"/>
            </a:pPr>
            <a:r>
              <a:rPr lang="en-US" dirty="0">
                <a:effectLst/>
                <a:latin typeface="Helvetica Neue" panose="02000503000000020004" pitchFamily="2" charset="0"/>
              </a:rPr>
              <a:t>Part of the problem is </a:t>
            </a:r>
          </a:p>
          <a:p>
            <a:pPr marL="742950" lvl="1" indent="-285750">
              <a:buFont typeface="Arial" panose="020B0604020202020204" pitchFamily="34" charset="0"/>
              <a:buChar char="•"/>
            </a:pPr>
            <a:r>
              <a:rPr lang="en-US" dirty="0">
                <a:effectLst/>
                <a:latin typeface="Helvetica Neue" panose="02000503000000020004" pitchFamily="2" charset="0"/>
              </a:rPr>
              <a:t>others Lacking the feeling that this was important enough</a:t>
            </a:r>
          </a:p>
          <a:p>
            <a:pPr marL="742950" lvl="1" indent="-285750">
              <a:buFont typeface="Arial" panose="020B0604020202020204" pitchFamily="34" charset="0"/>
              <a:buChar char="•"/>
            </a:pPr>
            <a:r>
              <a:rPr lang="en-US" dirty="0">
                <a:effectLst/>
                <a:latin typeface="Helvetica Neue" panose="02000503000000020004" pitchFamily="2" charset="0"/>
              </a:rPr>
              <a:t>that there is no Reimbursement for menopause consultation is much less than ob or gyn procedural care—&gt; hence, providers are not incentivized to provide such care</a:t>
            </a:r>
          </a:p>
          <a:p>
            <a:pPr marL="742950" lvl="1" indent="-285750">
              <a:buFont typeface="Arial" panose="020B0604020202020204" pitchFamily="34" charset="0"/>
              <a:buChar char="•"/>
            </a:pPr>
            <a:endParaRPr lang="en-US" dirty="0">
              <a:effectLst/>
              <a:latin typeface="Helvetica Neue" panose="02000503000000020004" pitchFamily="2" charset="0"/>
            </a:endParaRPr>
          </a:p>
          <a:p>
            <a:pPr>
              <a:buFont typeface="Arial" panose="020B0604020202020204" pitchFamily="34" charset="0"/>
              <a:buChar char="•"/>
            </a:pPr>
            <a:endParaRPr lang="en-US" b="0" dirty="0">
              <a:effectLst/>
              <a:latin typeface="Helvetica Neue" panose="02000503000000020004" pitchFamily="2" charset="0"/>
            </a:endParaRPr>
          </a:p>
          <a:p>
            <a:pPr>
              <a:buFont typeface="Arial" panose="020B0604020202020204" pitchFamily="34" charset="0"/>
              <a:buChar char="•"/>
            </a:pPr>
            <a:r>
              <a:rPr lang="en-US" b="1" dirty="0">
                <a:effectLst/>
                <a:latin typeface="Helvetica Neue" panose="02000503000000020004" pitchFamily="2" charset="0"/>
              </a:rPr>
              <a:t>We need a central resources and money to help a program like ours continue to build and do all the things we envision to better the care and to help other programs to get off the ground much easier with less friction and time than what it took for ours!</a:t>
            </a:r>
          </a:p>
          <a:p>
            <a:pPr>
              <a:buFont typeface="Arial" panose="020B0604020202020204" pitchFamily="34" charset="0"/>
              <a:buChar char="•"/>
            </a:pPr>
            <a:endParaRPr lang="en-US" b="1" dirty="0">
              <a:effectLst/>
              <a:latin typeface="Helvetica Neue" panose="02000503000000020004" pitchFamily="2" charset="0"/>
            </a:endParaRPr>
          </a:p>
          <a:p>
            <a:pPr>
              <a:buFont typeface="Arial" panose="020B0604020202020204" pitchFamily="34" charset="0"/>
              <a:buNone/>
            </a:pPr>
            <a:r>
              <a:rPr lang="en-US" b="1" dirty="0">
                <a:effectLst/>
                <a:latin typeface="Helvetica Neue" panose="02000503000000020004" pitchFamily="2" charset="0"/>
              </a:rPr>
              <a:t>and with that, I truly want to thank you for your time today</a:t>
            </a:r>
          </a:p>
          <a:p>
            <a:br>
              <a:rPr lang="en-US" dirty="0">
                <a:effectLst/>
                <a:latin typeface="Helvetica Neue" panose="02000503000000020004" pitchFamily="2" charset="0"/>
              </a:rPr>
            </a:br>
            <a:endParaRPr lang="en-US" dirty="0">
              <a:effectLst/>
              <a:latin typeface="Helvetica Neue" panose="02000503000000020004" pitchFamily="2" charset="0"/>
            </a:endParaRPr>
          </a:p>
          <a:p>
            <a:endParaRPr lang="en-US" dirty="0"/>
          </a:p>
        </p:txBody>
      </p:sp>
      <p:sp>
        <p:nvSpPr>
          <p:cNvPr id="4" name="Slide Number Placeholder 3"/>
          <p:cNvSpPr>
            <a:spLocks noGrp="1"/>
          </p:cNvSpPr>
          <p:nvPr>
            <p:ph type="sldNum" sz="quarter" idx="5"/>
          </p:nvPr>
        </p:nvSpPr>
        <p:spPr/>
        <p:txBody>
          <a:bodyPr/>
          <a:lstStyle/>
          <a:p>
            <a:fld id="{9F383138-FC0D-024A-B467-5E8C7533CE10}" type="slidenum">
              <a:rPr lang="en-US" altLang="en-US" smtClean="0"/>
              <a:pPr/>
              <a:t>8</a:t>
            </a:fld>
            <a:endParaRPr lang="en-US" altLang="en-US" dirty="0"/>
          </a:p>
        </p:txBody>
      </p:sp>
    </p:spTree>
    <p:extLst>
      <p:ext uri="{BB962C8B-B14F-4D97-AF65-F5344CB8AC3E}">
        <p14:creationId xmlns:p14="http://schemas.microsoft.com/office/powerpoint/2010/main" val="116542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effectLst/>
                <a:latin typeface="Helvetica Neue" panose="02000503000000020004" pitchFamily="2" charset="0"/>
              </a:rPr>
              <a:t>SOLUTION -</a:t>
            </a:r>
            <a:endParaRPr lang="en-US" dirty="0">
              <a:effectLst/>
              <a:latin typeface="Helvetica Neue" panose="02000503000000020004" pitchFamily="2" charset="0"/>
            </a:endParaRPr>
          </a:p>
          <a:p>
            <a:r>
              <a:rPr lang="en-US" b="1" dirty="0">
                <a:effectLst/>
                <a:latin typeface="Helvetica Neue" panose="02000503000000020004" pitchFamily="2" charset="0"/>
              </a:rPr>
              <a:t>To start solving this problem, We need to raise awareness, educate, provide support and resources, and provide protections like what exists for other parts of the reproductive lifespan for women that not everyone goes through -  like pregnancy and lactation - we have done a great job here and most patients feel prepared to enter pregnancy, feel cared for and we work hard to decrease morbidity and mortality outcomes in this area.</a:t>
            </a:r>
            <a:endParaRPr lang="en-US" dirty="0">
              <a:effectLst/>
              <a:latin typeface="Helvetica Neue" panose="02000503000000020004" pitchFamily="2" charset="0"/>
            </a:endParaRPr>
          </a:p>
          <a:p>
            <a:br>
              <a:rPr lang="en-US" dirty="0">
                <a:effectLst/>
                <a:latin typeface="Helvetica Neue" panose="02000503000000020004" pitchFamily="2" charset="0"/>
              </a:rPr>
            </a:br>
            <a:r>
              <a:rPr lang="en-US" b="1" dirty="0">
                <a:effectLst/>
                <a:latin typeface="Helvetica Neue" panose="02000503000000020004" pitchFamily="2" charset="0"/>
              </a:rPr>
              <a:t>Not everyone goes through pregnancy!</a:t>
            </a:r>
            <a:endParaRPr lang="en-US" dirty="0">
              <a:effectLst/>
              <a:latin typeface="Helvetica Neue" panose="02000503000000020004" pitchFamily="2" charset="0"/>
            </a:endParaRPr>
          </a:p>
          <a:p>
            <a:r>
              <a:rPr lang="en-US" b="1" dirty="0">
                <a:effectLst/>
                <a:latin typeface="Helvetica Neue" panose="02000503000000020004" pitchFamily="2" charset="0"/>
              </a:rPr>
              <a:t>Why have we not done so for menopause for which every person goes through?</a:t>
            </a:r>
            <a:endParaRPr lang="en-US" dirty="0">
              <a:effectLst/>
              <a:latin typeface="Helvetica Neue" panose="02000503000000020004" pitchFamily="2" charset="0"/>
            </a:endParaRPr>
          </a:p>
          <a:p>
            <a:endParaRPr lang="en-US" dirty="0">
              <a:effectLst/>
              <a:latin typeface="Helvetica Neue" panose="02000503000000020004" pitchFamily="2" charset="0"/>
            </a:endParaRPr>
          </a:p>
          <a:p>
            <a:pPr>
              <a:buFont typeface="+mj-lt"/>
              <a:buAutoNum type="arabicPeriod"/>
            </a:pPr>
            <a:r>
              <a:rPr lang="en-US" b="1" dirty="0">
                <a:effectLst/>
                <a:latin typeface="Helvetica Neue" panose="02000503000000020004" pitchFamily="2" charset="0"/>
              </a:rPr>
              <a:t>Direct our resources towards Increase awareness and public knowledge around menopause and the importance of receiving menopause care - empower them to seek assistance when that time arises. </a:t>
            </a:r>
            <a:endParaRPr lang="en-US" dirty="0">
              <a:effectLst/>
              <a:latin typeface="Helvetica Neue" panose="02000503000000020004" pitchFamily="2" charset="0"/>
            </a:endParaRPr>
          </a:p>
          <a:p>
            <a:pPr marL="742950" lvl="1" indent="-285750">
              <a:buFont typeface="+mj-lt"/>
              <a:buAutoNum type="arabicPeriod"/>
            </a:pPr>
            <a:r>
              <a:rPr lang="en-US" dirty="0">
                <a:effectLst/>
                <a:latin typeface="Helvetica Neue" panose="02000503000000020004" pitchFamily="2" charset="0"/>
              </a:rPr>
              <a:t>Help challenge the negative stigma</a:t>
            </a:r>
          </a:p>
          <a:p>
            <a:pPr marL="742950" lvl="1" indent="-285750">
              <a:buFont typeface="+mj-lt"/>
              <a:buAutoNum type="arabicPeriod"/>
            </a:pPr>
            <a:r>
              <a:rPr lang="en-US" dirty="0">
                <a:effectLst/>
                <a:latin typeface="Helvetica Neue" panose="02000503000000020004" pitchFamily="2" charset="0"/>
              </a:rPr>
              <a:t>Help normalize menopause in our society</a:t>
            </a:r>
          </a:p>
          <a:p>
            <a:pPr marL="742950" lvl="1" indent="-285750">
              <a:buFont typeface="+mj-lt"/>
              <a:buAutoNum type="arabicPeriod"/>
            </a:pPr>
            <a:r>
              <a:rPr lang="en-US" dirty="0">
                <a:effectLst/>
                <a:latin typeface="Helvetica Neue" panose="02000503000000020004" pitchFamily="2" charset="0"/>
              </a:rPr>
              <a:t>Help promote menopause preparedness to ensure a smoother transition</a:t>
            </a:r>
          </a:p>
          <a:p>
            <a:pPr marL="742950" lvl="1" indent="-285750">
              <a:buFont typeface="+mj-lt"/>
              <a:buAutoNum type="arabicPeriod"/>
            </a:pPr>
            <a:r>
              <a:rPr lang="en-US" dirty="0">
                <a:effectLst/>
                <a:latin typeface="Helvetica Neue" panose="02000503000000020004" pitchFamily="2" charset="0"/>
              </a:rPr>
              <a:t>to decrease M/M outcomes </a:t>
            </a:r>
          </a:p>
          <a:p>
            <a:pPr>
              <a:buFont typeface="+mj-lt"/>
              <a:buAutoNum type="arabicPeriod"/>
            </a:pPr>
            <a:r>
              <a:rPr lang="en-US" b="1" dirty="0">
                <a:effectLst/>
                <a:latin typeface="Helvetica Neue" panose="02000503000000020004" pitchFamily="2" charset="0"/>
              </a:rPr>
              <a:t>Address menopause and the workplace - majority of women go through the menopause transition while still at the workplace. Studies note a decrease in productivity and job satisfaction with increased economic burden due to menopause transition. </a:t>
            </a:r>
            <a:endParaRPr lang="en-US" dirty="0">
              <a:effectLst/>
              <a:latin typeface="Helvetica Neue" panose="02000503000000020004" pitchFamily="2" charset="0"/>
            </a:endParaRPr>
          </a:p>
          <a:p>
            <a:pPr marL="742950" lvl="1" indent="-285750">
              <a:buFont typeface="+mj-lt"/>
              <a:buAutoNum type="arabicPeriod"/>
            </a:pPr>
            <a:r>
              <a:rPr lang="en-US" dirty="0">
                <a:effectLst/>
                <a:latin typeface="Helvetica Neue" panose="02000503000000020004" pitchFamily="2" charset="0"/>
              </a:rPr>
              <a:t>We need protections and policies put into place at the workplace for those going through menopause similar to other countries outside the US - notably the UK and Australia</a:t>
            </a:r>
          </a:p>
          <a:p>
            <a:pPr>
              <a:buFont typeface="+mj-lt"/>
              <a:buAutoNum type="arabicPeriod"/>
            </a:pPr>
            <a:r>
              <a:rPr lang="en-US" b="1" dirty="0">
                <a:effectLst/>
                <a:latin typeface="Helvetica Neue" panose="02000503000000020004" pitchFamily="2" charset="0"/>
              </a:rPr>
              <a:t>Close the knowledge gap  </a:t>
            </a:r>
            <a:endParaRPr lang="en-US" dirty="0">
              <a:effectLst/>
              <a:latin typeface="Helvetica Neue" panose="02000503000000020004" pitchFamily="2" charset="0"/>
            </a:endParaRPr>
          </a:p>
          <a:p>
            <a:pPr marL="742950" lvl="1" indent="-285750">
              <a:buFont typeface="+mj-lt"/>
              <a:buAutoNum type="arabicPeriod"/>
            </a:pPr>
            <a:r>
              <a:rPr lang="en-US" dirty="0">
                <a:effectLst/>
                <a:latin typeface="Helvetica Neue" panose="02000503000000020004" pitchFamily="2" charset="0"/>
              </a:rPr>
              <a:t>increase funding and support in this area to medical schools, residency programs to train the next generation of providers to care better for this population</a:t>
            </a:r>
          </a:p>
          <a:p>
            <a:pPr marL="742950" lvl="1" indent="-285750">
              <a:buFont typeface="+mj-lt"/>
              <a:buAutoNum type="arabicPeriod"/>
            </a:pPr>
            <a:r>
              <a:rPr lang="en-US" dirty="0">
                <a:effectLst/>
                <a:latin typeface="Helvetica Neue" panose="02000503000000020004" pitchFamily="2" charset="0"/>
              </a:rPr>
              <a:t>Increase funding and support for existing providers to attain the appropriate education around menopause care - obgyn and primary care providers</a:t>
            </a:r>
          </a:p>
          <a:p>
            <a:pPr marL="742950" lvl="1" indent="-285750">
              <a:buFont typeface="+mj-lt"/>
              <a:buAutoNum type="arabicPeriod"/>
            </a:pPr>
            <a:r>
              <a:rPr lang="en-US" dirty="0">
                <a:effectLst/>
                <a:latin typeface="Helvetica Neue" panose="02000503000000020004" pitchFamily="2" charset="0"/>
              </a:rPr>
              <a:t>Increase funding for research in this field</a:t>
            </a:r>
          </a:p>
          <a:p>
            <a:pPr marL="742950" lvl="1" indent="-285750">
              <a:buFont typeface="+mj-lt"/>
              <a:buAutoNum type="arabicPeriod"/>
            </a:pPr>
            <a:endParaRPr lang="en-US" b="1" dirty="0">
              <a:effectLst/>
              <a:latin typeface="Helvetica Neue" panose="02000503000000020004" pitchFamily="2" charset="0"/>
            </a:endParaRPr>
          </a:p>
          <a:p>
            <a:pPr marL="457200" lvl="1" indent="0">
              <a:buFont typeface="+mj-lt"/>
              <a:buNone/>
            </a:pPr>
            <a:r>
              <a:rPr lang="en-US" b="1" dirty="0">
                <a:effectLst/>
                <a:latin typeface="Helvetica Neue" panose="02000503000000020004" pitchFamily="2" charset="0"/>
              </a:rPr>
              <a:t>Increase support and funding for menopause programs/centers in California and around the US.</a:t>
            </a: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a:p>
            <a:br>
              <a:rPr lang="en-US" dirty="0">
                <a:effectLst/>
                <a:latin typeface="Helvetica Neue" panose="02000503000000020004" pitchFamily="2" charset="0"/>
              </a:rPr>
            </a:br>
            <a:endParaRPr lang="en-US" dirty="0">
              <a:effectLst/>
              <a:latin typeface="Helvetica Neue" panose="02000503000000020004" pitchFamily="2" charset="0"/>
            </a:endParaRPr>
          </a:p>
        </p:txBody>
      </p:sp>
      <p:sp>
        <p:nvSpPr>
          <p:cNvPr id="4" name="Slide Number Placeholder 3"/>
          <p:cNvSpPr>
            <a:spLocks noGrp="1"/>
          </p:cNvSpPr>
          <p:nvPr>
            <p:ph type="sldNum" sz="quarter" idx="5"/>
          </p:nvPr>
        </p:nvSpPr>
        <p:spPr/>
        <p:txBody>
          <a:bodyPr/>
          <a:lstStyle/>
          <a:p>
            <a:fld id="{02711F2E-A383-8E4A-BD8D-CA3A60290D4C}" type="slidenum">
              <a:rPr lang="en-US" smtClean="0"/>
              <a:t>9</a:t>
            </a:fld>
            <a:endParaRPr lang="en-US" dirty="0"/>
          </a:p>
        </p:txBody>
      </p:sp>
    </p:spTree>
    <p:extLst>
      <p:ext uri="{BB962C8B-B14F-4D97-AF65-F5344CB8AC3E}">
        <p14:creationId xmlns:p14="http://schemas.microsoft.com/office/powerpoint/2010/main" val="914512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97E0D65-BFDF-4F4E-AA93-F57EBE7E9513}"/>
              </a:ext>
            </a:extLst>
          </p:cNvPr>
          <p:cNvSpPr>
            <a:spLocks noChangeArrowheads="1"/>
          </p:cNvSpPr>
          <p:nvPr userDrawn="1"/>
        </p:nvSpPr>
        <p:spPr bwMode="auto">
          <a:xfrm>
            <a:off x="0" y="12887"/>
            <a:ext cx="9144000" cy="4546234"/>
          </a:xfrm>
          <a:prstGeom prst="rect">
            <a:avLst/>
          </a:prstGeom>
          <a:solidFill>
            <a:srgbClr val="2674AE"/>
          </a:solidFill>
          <a:ln>
            <a:noFill/>
          </a:ln>
          <a:effectLst/>
        </p:spPr>
        <p:txBody>
          <a:bodyPr wrap="none" anchor="ctr"/>
          <a:lstStyle/>
          <a:p>
            <a:pPr>
              <a:defRPr/>
            </a:pPr>
            <a:endParaRPr lang="en-US" dirty="0">
              <a:cs typeface="+mn-cs"/>
            </a:endParaRPr>
          </a:p>
        </p:txBody>
      </p:sp>
      <p:sp>
        <p:nvSpPr>
          <p:cNvPr id="5" name="Rectangle 39"/>
          <p:cNvSpPr>
            <a:spLocks noGrp="1" noChangeArrowheads="1"/>
          </p:cNvSpPr>
          <p:nvPr>
            <p:ph type="ctrTitle" sz="quarter"/>
          </p:nvPr>
        </p:nvSpPr>
        <p:spPr>
          <a:xfrm>
            <a:off x="685800" y="1653428"/>
            <a:ext cx="7772400" cy="857250"/>
          </a:xfrm>
          <a:prstGeom prst="rect">
            <a:avLst/>
          </a:prstGeom>
        </p:spPr>
        <p:txBody>
          <a:bodyPr lIns="91440" tIns="45720" rIns="91440" bIns="45720" anchor="ctr"/>
          <a:lstStyle>
            <a:lvl1pPr marL="0" indent="0">
              <a:tabLst>
                <a:tab pos="623888" algn="l"/>
              </a:tabLst>
              <a:defRPr sz="3600" baseline="0"/>
            </a:lvl1pPr>
          </a:lstStyle>
          <a:p>
            <a:pPr lvl="0"/>
            <a:r>
              <a:rPr lang="en-US" noProof="0" dirty="0"/>
              <a:t>Click to edit Master title style</a:t>
            </a:r>
          </a:p>
        </p:txBody>
      </p:sp>
      <p:sp>
        <p:nvSpPr>
          <p:cNvPr id="3" name="Rectangle 7">
            <a:extLst>
              <a:ext uri="{FF2B5EF4-FFF2-40B4-BE49-F238E27FC236}">
                <a16:creationId xmlns:a16="http://schemas.microsoft.com/office/drawing/2014/main" id="{C1CC3363-A105-1A40-9A3B-B9F690DD11B3}"/>
              </a:ext>
            </a:extLst>
          </p:cNvPr>
          <p:cNvSpPr>
            <a:spLocks noGrp="1" noChangeArrowheads="1"/>
          </p:cNvSpPr>
          <p:nvPr>
            <p:ph type="sldNum" sz="quarter" idx="10"/>
          </p:nvPr>
        </p:nvSpPr>
        <p:spPr>
          <a:ln/>
        </p:spPr>
        <p:txBody>
          <a:bodyPr/>
          <a:lstStyle>
            <a:lvl1pPr>
              <a:defRPr/>
            </a:lvl1pPr>
          </a:lstStyle>
          <a:p>
            <a:fld id="{67136BA2-72B9-934B-A722-83A47D40B47E}" type="slidenum">
              <a:rPr lang="en-US" altLang="en-US"/>
              <a:pPr/>
              <a:t>‹#›</a:t>
            </a:fld>
            <a:endParaRPr lang="en-US" altLang="en-US" dirty="0"/>
          </a:p>
        </p:txBody>
      </p:sp>
    </p:spTree>
    <p:extLst>
      <p:ext uri="{BB962C8B-B14F-4D97-AF65-F5344CB8AC3E}">
        <p14:creationId xmlns:p14="http://schemas.microsoft.com/office/powerpoint/2010/main" val="2650638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D4305BDC-3002-EB44-84E7-BE4B7228E040}"/>
              </a:ext>
            </a:extLst>
          </p:cNvPr>
          <p:cNvSpPr>
            <a:spLocks noGrp="1" noChangeArrowheads="1"/>
          </p:cNvSpPr>
          <p:nvPr>
            <p:ph type="sldNum" sz="quarter" idx="10"/>
          </p:nvPr>
        </p:nvSpPr>
        <p:spPr>
          <a:ln/>
        </p:spPr>
        <p:txBody>
          <a:bodyPr/>
          <a:lstStyle>
            <a:lvl1pPr>
              <a:defRPr/>
            </a:lvl1pPr>
          </a:lstStyle>
          <a:p>
            <a:fld id="{74FFF898-57C7-8D44-802E-EEEB9DBFAEBA}" type="slidenum">
              <a:rPr lang="en-US" altLang="en-US"/>
              <a:pPr/>
              <a:t>‹#›</a:t>
            </a:fld>
            <a:endParaRPr lang="en-US" altLang="en-US" dirty="0"/>
          </a:p>
        </p:txBody>
      </p:sp>
      <p:sp>
        <p:nvSpPr>
          <p:cNvPr id="4" name="Title 1">
            <a:extLst>
              <a:ext uri="{FF2B5EF4-FFF2-40B4-BE49-F238E27FC236}">
                <a16:creationId xmlns:a16="http://schemas.microsoft.com/office/drawing/2014/main" id="{CA70146B-00DF-5145-9D76-4E70E8014A01}"/>
              </a:ext>
            </a:extLst>
          </p:cNvPr>
          <p:cNvSpPr>
            <a:spLocks noGrp="1"/>
          </p:cNvSpPr>
          <p:nvPr>
            <p:ph type="title"/>
          </p:nvPr>
        </p:nvSpPr>
        <p:spPr>
          <a:xfrm>
            <a:off x="658814" y="169069"/>
            <a:ext cx="7794626" cy="684819"/>
          </a:xfrm>
        </p:spPr>
        <p:txBody>
          <a:bodyPr/>
          <a:lstStyle/>
          <a:p>
            <a:r>
              <a:rPr lang="en-US"/>
              <a:t>Click to edit Master title style</a:t>
            </a:r>
          </a:p>
        </p:txBody>
      </p:sp>
    </p:spTree>
    <p:extLst>
      <p:ext uri="{BB962C8B-B14F-4D97-AF65-F5344CB8AC3E}">
        <p14:creationId xmlns:p14="http://schemas.microsoft.com/office/powerpoint/2010/main" val="155523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BBCD2B0-B0A3-3B48-B67D-2C68BA6073F4}"/>
              </a:ext>
            </a:extLst>
          </p:cNvPr>
          <p:cNvSpPr>
            <a:spLocks noChangeArrowheads="1"/>
          </p:cNvSpPr>
          <p:nvPr/>
        </p:nvSpPr>
        <p:spPr bwMode="auto">
          <a:xfrm>
            <a:off x="0" y="0"/>
            <a:ext cx="9144000" cy="5143500"/>
          </a:xfrm>
          <a:prstGeom prst="rect">
            <a:avLst/>
          </a:prstGeom>
          <a:solidFill>
            <a:srgbClr val="2674AE"/>
          </a:solidFill>
          <a:ln>
            <a:noFill/>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i="1" dirty="0"/>
          </a:p>
        </p:txBody>
      </p:sp>
      <p:sp>
        <p:nvSpPr>
          <p:cNvPr id="3" name="Rectangle 8">
            <a:extLst>
              <a:ext uri="{FF2B5EF4-FFF2-40B4-BE49-F238E27FC236}">
                <a16:creationId xmlns:a16="http://schemas.microsoft.com/office/drawing/2014/main" id="{2645983C-93FD-F24A-9A76-D1917DFB8E59}"/>
              </a:ext>
            </a:extLst>
          </p:cNvPr>
          <p:cNvSpPr>
            <a:spLocks noChangeArrowheads="1"/>
          </p:cNvSpPr>
          <p:nvPr userDrawn="1"/>
        </p:nvSpPr>
        <p:spPr bwMode="auto">
          <a:xfrm>
            <a:off x="0" y="1816100"/>
            <a:ext cx="9144000" cy="151130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dirty="0">
              <a:solidFill>
                <a:srgbClr val="000000"/>
              </a:solidFill>
            </a:endParaRPr>
          </a:p>
        </p:txBody>
      </p:sp>
      <p:pic>
        <p:nvPicPr>
          <p:cNvPr id="6" name="Picture 5">
            <a:extLst>
              <a:ext uri="{FF2B5EF4-FFF2-40B4-BE49-F238E27FC236}">
                <a16:creationId xmlns:a16="http://schemas.microsoft.com/office/drawing/2014/main" id="{0154D5E2-4A94-DE45-B138-511A214EE2E9}"/>
              </a:ext>
            </a:extLst>
          </p:cNvPr>
          <p:cNvPicPr>
            <a:picLocks noChangeAspect="1"/>
          </p:cNvPicPr>
          <p:nvPr userDrawn="1"/>
        </p:nvPicPr>
        <p:blipFill>
          <a:blip r:embed="rId2"/>
          <a:srcRect/>
          <a:stretch/>
        </p:blipFill>
        <p:spPr>
          <a:xfrm>
            <a:off x="1273890" y="2152317"/>
            <a:ext cx="6596219" cy="812804"/>
          </a:xfrm>
          <a:prstGeom prst="rect">
            <a:avLst/>
          </a:prstGeom>
        </p:spPr>
      </p:pic>
    </p:spTree>
    <p:extLst>
      <p:ext uri="{BB962C8B-B14F-4D97-AF65-F5344CB8AC3E}">
        <p14:creationId xmlns:p14="http://schemas.microsoft.com/office/powerpoint/2010/main" val="232841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966B-D580-E644-BDB6-19E212F27453}" type="datetimeFigureOut">
              <a:rPr lang="en-US" smtClean="0"/>
              <a:t>5/6/24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318F8DC-56D3-7A46-A72D-125918EF3273}" type="slidenum">
              <a:rPr lang="en-US" smtClean="0"/>
              <a:t>‹#›</a:t>
            </a:fld>
            <a:endParaRPr lang="en-US" dirty="0"/>
          </a:p>
        </p:txBody>
      </p:sp>
    </p:spTree>
    <p:extLst>
      <p:ext uri="{BB962C8B-B14F-4D97-AF65-F5344CB8AC3E}">
        <p14:creationId xmlns:p14="http://schemas.microsoft.com/office/powerpoint/2010/main" val="198629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C0B7E-4626-614A-99D7-29B1AC549318}"/>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55836542-B3A8-684F-81C6-1B4D63FCDAC0}"/>
              </a:ext>
            </a:extLst>
          </p:cNvPr>
          <p:cNvSpPr>
            <a:spLocks noGrp="1"/>
          </p:cNvSpPr>
          <p:nvPr>
            <p:ph type="sldNum" sz="quarter" idx="10"/>
          </p:nvPr>
        </p:nvSpPr>
        <p:spPr/>
        <p:txBody>
          <a:bodyPr/>
          <a:lstStyle/>
          <a:p>
            <a:fld id="{651B757F-C14A-B741-B454-7B185A1C2E7E}" type="slidenum">
              <a:rPr lang="en-US" altLang="en-US" smtClean="0"/>
              <a:pPr/>
              <a:t>‹#›</a:t>
            </a:fld>
            <a:endParaRPr lang="en-US" altLang="en-US" dirty="0"/>
          </a:p>
        </p:txBody>
      </p:sp>
      <p:sp>
        <p:nvSpPr>
          <p:cNvPr id="4" name="Content Placeholder 2">
            <a:extLst>
              <a:ext uri="{FF2B5EF4-FFF2-40B4-BE49-F238E27FC236}">
                <a16:creationId xmlns:a16="http://schemas.microsoft.com/office/drawing/2014/main" id="{D7EE037D-91F8-164B-A68B-CA5A8A91F42A}"/>
              </a:ext>
            </a:extLst>
          </p:cNvPr>
          <p:cNvSpPr>
            <a:spLocks noGrp="1"/>
          </p:cNvSpPr>
          <p:nvPr>
            <p:ph idx="1"/>
          </p:nvPr>
        </p:nvSpPr>
        <p:spPr>
          <a:xfrm>
            <a:off x="658813" y="1200150"/>
            <a:ext cx="7769225" cy="3267074"/>
          </a:xfrm>
        </p:spPr>
        <p:txBody>
          <a:bodyPr/>
          <a:lstStyle>
            <a:lvl1pPr>
              <a:defRPr sz="2000" baseline="0"/>
            </a:lvl1pPr>
            <a:lvl2pPr>
              <a:defRPr sz="1800" baseline="0"/>
            </a:lvl2pPr>
            <a:lvl3pPr>
              <a:defRPr sz="1600" baseline="0"/>
            </a:lvl3pPr>
            <a:lvl4pPr>
              <a:defRPr sz="1400" baseline="0"/>
            </a:lvl4pPr>
            <a:lvl5pPr>
              <a:defRPr sz="120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875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2-Column Text">
    <p:spTree>
      <p:nvGrpSpPr>
        <p:cNvPr id="1" name=""/>
        <p:cNvGrpSpPr/>
        <p:nvPr/>
      </p:nvGrpSpPr>
      <p:grpSpPr>
        <a:xfrm>
          <a:off x="0" y="0"/>
          <a:ext cx="0" cy="0"/>
          <a:chOff x="0" y="0"/>
          <a:chExt cx="0" cy="0"/>
        </a:xfrm>
      </p:grpSpPr>
      <p:sp>
        <p:nvSpPr>
          <p:cNvPr id="5" name="Line 5">
            <a:extLst>
              <a:ext uri="{FF2B5EF4-FFF2-40B4-BE49-F238E27FC236}">
                <a16:creationId xmlns:a16="http://schemas.microsoft.com/office/drawing/2014/main" id="{58FCE926-18AC-7D40-BD31-778A9E6CBDEA}"/>
              </a:ext>
            </a:extLst>
          </p:cNvPr>
          <p:cNvSpPr>
            <a:spLocks noChangeShapeType="1"/>
          </p:cNvSpPr>
          <p:nvPr userDrawn="1"/>
        </p:nvSpPr>
        <p:spPr bwMode="auto">
          <a:xfrm flipV="1">
            <a:off x="4567238" y="1271910"/>
            <a:ext cx="0" cy="310006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dirty="0">
              <a:ln>
                <a:solidFill>
                  <a:schemeClr val="bg2"/>
                </a:solidFill>
              </a:ln>
            </a:endParaRPr>
          </a:p>
        </p:txBody>
      </p:sp>
      <p:sp>
        <p:nvSpPr>
          <p:cNvPr id="3" name="Content Placeholder 2"/>
          <p:cNvSpPr>
            <a:spLocks noGrp="1"/>
          </p:cNvSpPr>
          <p:nvPr>
            <p:ph sz="half" idx="1" hasCustomPrompt="1"/>
          </p:nvPr>
        </p:nvSpPr>
        <p:spPr>
          <a:xfrm>
            <a:off x="677333" y="1200150"/>
            <a:ext cx="3789892"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sz="half" idx="11" hasCustomPrompt="1"/>
          </p:nvPr>
        </p:nvSpPr>
        <p:spPr>
          <a:xfrm>
            <a:off x="4707467" y="1200150"/>
            <a:ext cx="3789892"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a:extLst>
              <a:ext uri="{FF2B5EF4-FFF2-40B4-BE49-F238E27FC236}">
                <a16:creationId xmlns:a16="http://schemas.microsoft.com/office/drawing/2014/main" id="{57F118FF-09A0-5045-8039-32DF652BF26C}"/>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8827A621-76DE-ED4A-A479-E7B00BF5D559}" type="slidenum">
              <a:rPr lang="en-US" altLang="en-US"/>
              <a:pPr/>
              <a:t>‹#›</a:t>
            </a:fld>
            <a:endParaRPr lang="en-US" altLang="en-US" dirty="0"/>
          </a:p>
        </p:txBody>
      </p:sp>
      <p:sp>
        <p:nvSpPr>
          <p:cNvPr id="8" name="Title 1">
            <a:extLst>
              <a:ext uri="{FF2B5EF4-FFF2-40B4-BE49-F238E27FC236}">
                <a16:creationId xmlns:a16="http://schemas.microsoft.com/office/drawing/2014/main" id="{5C72463C-1CE9-A941-8892-375C4617646B}"/>
              </a:ext>
            </a:extLst>
          </p:cNvPr>
          <p:cNvSpPr>
            <a:spLocks noGrp="1"/>
          </p:cNvSpPr>
          <p:nvPr>
            <p:ph type="title"/>
          </p:nvPr>
        </p:nvSpPr>
        <p:spPr>
          <a:xfrm>
            <a:off x="658814" y="169069"/>
            <a:ext cx="7794626" cy="684819"/>
          </a:xfrm>
        </p:spPr>
        <p:txBody>
          <a:bodyPr/>
          <a:lstStyle/>
          <a:p>
            <a:r>
              <a:rPr lang="en-US"/>
              <a:t>Click to edit Master title style</a:t>
            </a:r>
          </a:p>
        </p:txBody>
      </p:sp>
    </p:spTree>
    <p:extLst>
      <p:ext uri="{BB962C8B-B14F-4D97-AF65-F5344CB8AC3E}">
        <p14:creationId xmlns:p14="http://schemas.microsoft.com/office/powerpoint/2010/main" val="324323666"/>
      </p:ext>
    </p:extLst>
  </p:cSld>
  <p:clrMapOvr>
    <a:masterClrMapping/>
  </p:clrMapOvr>
  <p:extLst>
    <p:ext uri="{DCECCB84-F9BA-43D5-87BE-67443E8EF086}">
      <p15:sldGuideLst xmlns:p15="http://schemas.microsoft.com/office/powerpoint/2012/main">
        <p15:guide id="1" orient="horz" pos="756"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Chart">
    <p:spTree>
      <p:nvGrpSpPr>
        <p:cNvPr id="1" name=""/>
        <p:cNvGrpSpPr/>
        <p:nvPr/>
      </p:nvGrpSpPr>
      <p:grpSpPr>
        <a:xfrm>
          <a:off x="0" y="0"/>
          <a:ext cx="0" cy="0"/>
          <a:chOff x="0" y="0"/>
          <a:chExt cx="0" cy="0"/>
        </a:xfrm>
      </p:grpSpPr>
      <p:sp>
        <p:nvSpPr>
          <p:cNvPr id="8" name="Chart Placeholder 7"/>
          <p:cNvSpPr>
            <a:spLocks noGrp="1"/>
          </p:cNvSpPr>
          <p:nvPr>
            <p:ph type="chart" sz="quarter" idx="11"/>
          </p:nvPr>
        </p:nvSpPr>
        <p:spPr>
          <a:xfrm>
            <a:off x="677334" y="1200150"/>
            <a:ext cx="3780367" cy="3267075"/>
          </a:xfrm>
        </p:spPr>
        <p:txBody>
          <a:bodyPr/>
          <a:lstStyle/>
          <a:p>
            <a:pPr lvl="0"/>
            <a:endParaRPr lang="en-US" noProof="0" dirty="0"/>
          </a:p>
        </p:txBody>
      </p:sp>
      <p:sp>
        <p:nvSpPr>
          <p:cNvPr id="6" name="Slide Number Placeholder 4">
            <a:extLst>
              <a:ext uri="{FF2B5EF4-FFF2-40B4-BE49-F238E27FC236}">
                <a16:creationId xmlns:a16="http://schemas.microsoft.com/office/drawing/2014/main" id="{484F98C5-1EAC-F142-8850-2BE261E3D860}"/>
              </a:ext>
            </a:extLst>
          </p:cNvPr>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a:defRPr/>
            </a:lvl1pPr>
          </a:lstStyle>
          <a:p>
            <a:fld id="{C7A38E5C-EECB-B84D-80F6-5463B0CBA805}" type="slidenum">
              <a:rPr lang="en-US" altLang="en-US"/>
              <a:pPr/>
              <a:t>‹#›</a:t>
            </a:fld>
            <a:endParaRPr lang="en-US" altLang="en-US" dirty="0"/>
          </a:p>
        </p:txBody>
      </p:sp>
      <p:sp>
        <p:nvSpPr>
          <p:cNvPr id="9" name="Title 1">
            <a:extLst>
              <a:ext uri="{FF2B5EF4-FFF2-40B4-BE49-F238E27FC236}">
                <a16:creationId xmlns:a16="http://schemas.microsoft.com/office/drawing/2014/main" id="{8A3C6577-972C-C748-9A9D-FBB174845449}"/>
              </a:ext>
            </a:extLst>
          </p:cNvPr>
          <p:cNvSpPr>
            <a:spLocks noGrp="1"/>
          </p:cNvSpPr>
          <p:nvPr>
            <p:ph type="title"/>
          </p:nvPr>
        </p:nvSpPr>
        <p:spPr>
          <a:xfrm>
            <a:off x="658814" y="169069"/>
            <a:ext cx="7794626" cy="684819"/>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FCBC1051-4AEF-CD41-BD0E-85F48EAF035C}"/>
              </a:ext>
            </a:extLst>
          </p:cNvPr>
          <p:cNvSpPr>
            <a:spLocks noGrp="1"/>
          </p:cNvSpPr>
          <p:nvPr>
            <p:ph sz="half" idx="13" hasCustomPrompt="1"/>
          </p:nvPr>
        </p:nvSpPr>
        <p:spPr>
          <a:xfrm>
            <a:off x="4671579" y="1200150"/>
            <a:ext cx="3819960"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Line 5">
            <a:extLst>
              <a:ext uri="{FF2B5EF4-FFF2-40B4-BE49-F238E27FC236}">
                <a16:creationId xmlns:a16="http://schemas.microsoft.com/office/drawing/2014/main" id="{2E34B9BF-FE50-2248-8DA1-0ACFF143ECAF}"/>
              </a:ext>
            </a:extLst>
          </p:cNvPr>
          <p:cNvSpPr>
            <a:spLocks noChangeShapeType="1"/>
          </p:cNvSpPr>
          <p:nvPr userDrawn="1"/>
        </p:nvSpPr>
        <p:spPr bwMode="auto">
          <a:xfrm flipV="1">
            <a:off x="4567238" y="1271910"/>
            <a:ext cx="0" cy="3100064"/>
          </a:xfrm>
          <a:prstGeom prst="line">
            <a:avLst/>
          </a:prstGeom>
          <a:ln>
            <a:headEnd/>
            <a:tailEnd/>
          </a:ln>
        </p:spPr>
        <p:style>
          <a:lnRef idx="1">
            <a:schemeClr val="accent2"/>
          </a:lnRef>
          <a:fillRef idx="0">
            <a:schemeClr val="accent2"/>
          </a:fillRef>
          <a:effectRef idx="0">
            <a:schemeClr val="accent2"/>
          </a:effectRef>
          <a:fontRef idx="minor">
            <a:schemeClr val="tx1"/>
          </a:fontRef>
        </p:style>
        <p:txBody>
          <a:bodyPr/>
          <a:lstStyle/>
          <a:p>
            <a:pPr>
              <a:defRPr/>
            </a:pPr>
            <a:endParaRPr lang="en-US" sz="1800" dirty="0">
              <a:ln>
                <a:solidFill>
                  <a:schemeClr val="bg2"/>
                </a:solidFill>
              </a:ln>
            </a:endParaRPr>
          </a:p>
        </p:txBody>
      </p:sp>
    </p:spTree>
    <p:extLst>
      <p:ext uri="{BB962C8B-B14F-4D97-AF65-F5344CB8AC3E}">
        <p14:creationId xmlns:p14="http://schemas.microsoft.com/office/powerpoint/2010/main" val="127297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Photo">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568638" y="0"/>
            <a:ext cx="4575363" cy="4555375"/>
          </a:xfrm>
        </p:spPr>
        <p:txBody>
          <a:bodyPr/>
          <a:lstStyle/>
          <a:p>
            <a:pPr lvl="0"/>
            <a:endParaRPr lang="en-US" noProof="0" dirty="0"/>
          </a:p>
        </p:txBody>
      </p:sp>
      <p:sp>
        <p:nvSpPr>
          <p:cNvPr id="5" name="Rectangle 7">
            <a:extLst>
              <a:ext uri="{FF2B5EF4-FFF2-40B4-BE49-F238E27FC236}">
                <a16:creationId xmlns:a16="http://schemas.microsoft.com/office/drawing/2014/main" id="{F580F79D-3A30-9E4B-AC3F-C604690A5D19}"/>
              </a:ext>
            </a:extLst>
          </p:cNvPr>
          <p:cNvSpPr>
            <a:spLocks noGrp="1" noChangeArrowheads="1"/>
          </p:cNvSpPr>
          <p:nvPr>
            <p:ph type="sldNum" sz="quarter" idx="12"/>
          </p:nvPr>
        </p:nvSpPr>
        <p:spPr>
          <a:ln/>
        </p:spPr>
        <p:txBody>
          <a:bodyPr/>
          <a:lstStyle>
            <a:lvl1pPr>
              <a:defRPr/>
            </a:lvl1pPr>
          </a:lstStyle>
          <a:p>
            <a:fld id="{2D6351A8-0546-1C43-9C42-0838D74ABB91}" type="slidenum">
              <a:rPr lang="en-US" altLang="en-US"/>
              <a:pPr/>
              <a:t>‹#›</a:t>
            </a:fld>
            <a:endParaRPr lang="en-US" altLang="en-US" dirty="0"/>
          </a:p>
        </p:txBody>
      </p:sp>
      <p:sp>
        <p:nvSpPr>
          <p:cNvPr id="8" name="Title 1">
            <a:extLst>
              <a:ext uri="{FF2B5EF4-FFF2-40B4-BE49-F238E27FC236}">
                <a16:creationId xmlns:a16="http://schemas.microsoft.com/office/drawing/2014/main" id="{F3B2DB51-C66D-6648-AE47-16C9A7779D93}"/>
              </a:ext>
            </a:extLst>
          </p:cNvPr>
          <p:cNvSpPr>
            <a:spLocks noGrp="1"/>
          </p:cNvSpPr>
          <p:nvPr>
            <p:ph type="title" hasCustomPrompt="1"/>
          </p:nvPr>
        </p:nvSpPr>
        <p:spPr>
          <a:xfrm>
            <a:off x="658814" y="169069"/>
            <a:ext cx="3808411" cy="684819"/>
          </a:xfrm>
        </p:spPr>
        <p:txBody>
          <a:bodyPr/>
          <a:lstStyle>
            <a:lvl1pPr>
              <a:lnSpc>
                <a:spcPct val="90000"/>
              </a:lnSpc>
              <a:defRPr sz="2200" baseline="0"/>
            </a:lvl1pPr>
          </a:lstStyle>
          <a:p>
            <a:r>
              <a:rPr lang="en-US" dirty="0"/>
              <a:t>Click to edit </a:t>
            </a:r>
            <a:br>
              <a:rPr lang="en-US" dirty="0"/>
            </a:br>
            <a:r>
              <a:rPr lang="en-US" dirty="0"/>
              <a:t>Master title style</a:t>
            </a:r>
          </a:p>
        </p:txBody>
      </p:sp>
      <p:sp>
        <p:nvSpPr>
          <p:cNvPr id="9" name="Content Placeholder 2">
            <a:extLst>
              <a:ext uri="{FF2B5EF4-FFF2-40B4-BE49-F238E27FC236}">
                <a16:creationId xmlns:a16="http://schemas.microsoft.com/office/drawing/2014/main" id="{757E9A79-4EF2-FE4C-AD2A-5AA01B3E4FC8}"/>
              </a:ext>
            </a:extLst>
          </p:cNvPr>
          <p:cNvSpPr>
            <a:spLocks noGrp="1"/>
          </p:cNvSpPr>
          <p:nvPr>
            <p:ph sz="half" idx="1" hasCustomPrompt="1"/>
          </p:nvPr>
        </p:nvSpPr>
        <p:spPr>
          <a:xfrm>
            <a:off x="677333" y="1200150"/>
            <a:ext cx="3789892"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8761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Photo 2">
    <p:spTree>
      <p:nvGrpSpPr>
        <p:cNvPr id="1" name=""/>
        <p:cNvGrpSpPr/>
        <p:nvPr/>
      </p:nvGrpSpPr>
      <p:grpSpPr>
        <a:xfrm>
          <a:off x="0" y="0"/>
          <a:ext cx="0" cy="0"/>
          <a:chOff x="0" y="0"/>
          <a:chExt cx="0" cy="0"/>
        </a:xfrm>
      </p:grpSpPr>
      <p:sp>
        <p:nvSpPr>
          <p:cNvPr id="5" name="Picture Placeholder 6"/>
          <p:cNvSpPr>
            <a:spLocks noGrp="1"/>
          </p:cNvSpPr>
          <p:nvPr>
            <p:ph type="pic" sz="quarter" idx="11"/>
          </p:nvPr>
        </p:nvSpPr>
        <p:spPr>
          <a:xfrm>
            <a:off x="1" y="-1"/>
            <a:ext cx="4575363" cy="4555375"/>
          </a:xfrm>
        </p:spPr>
        <p:txBody>
          <a:bodyPr/>
          <a:lstStyle/>
          <a:p>
            <a:pPr lvl="0"/>
            <a:endParaRPr lang="en-US" noProof="0" dirty="0"/>
          </a:p>
        </p:txBody>
      </p:sp>
      <p:sp>
        <p:nvSpPr>
          <p:cNvPr id="7" name="Rectangle 7">
            <a:extLst>
              <a:ext uri="{FF2B5EF4-FFF2-40B4-BE49-F238E27FC236}">
                <a16:creationId xmlns:a16="http://schemas.microsoft.com/office/drawing/2014/main" id="{4718264B-E894-FD4B-9A29-80F4C8E96E82}"/>
              </a:ext>
            </a:extLst>
          </p:cNvPr>
          <p:cNvSpPr>
            <a:spLocks noGrp="1" noChangeArrowheads="1"/>
          </p:cNvSpPr>
          <p:nvPr>
            <p:ph type="sldNum" sz="quarter" idx="12"/>
          </p:nvPr>
        </p:nvSpPr>
        <p:spPr>
          <a:ln/>
        </p:spPr>
        <p:txBody>
          <a:bodyPr/>
          <a:lstStyle>
            <a:lvl1pPr>
              <a:defRPr/>
            </a:lvl1pPr>
          </a:lstStyle>
          <a:p>
            <a:fld id="{8E2D94FA-48A1-344C-A9EE-808DEC564357}" type="slidenum">
              <a:rPr lang="en-US" altLang="en-US"/>
              <a:pPr/>
              <a:t>‹#›</a:t>
            </a:fld>
            <a:endParaRPr lang="en-US" altLang="en-US" dirty="0"/>
          </a:p>
        </p:txBody>
      </p:sp>
      <p:sp>
        <p:nvSpPr>
          <p:cNvPr id="12" name="Content Placeholder 2">
            <a:extLst>
              <a:ext uri="{FF2B5EF4-FFF2-40B4-BE49-F238E27FC236}">
                <a16:creationId xmlns:a16="http://schemas.microsoft.com/office/drawing/2014/main" id="{A7BCD321-8A41-9041-85C9-62EDEC75A3B0}"/>
              </a:ext>
            </a:extLst>
          </p:cNvPr>
          <p:cNvSpPr>
            <a:spLocks noGrp="1"/>
          </p:cNvSpPr>
          <p:nvPr>
            <p:ph sz="half" idx="13" hasCustomPrompt="1"/>
          </p:nvPr>
        </p:nvSpPr>
        <p:spPr>
          <a:xfrm>
            <a:off x="4792133" y="1200150"/>
            <a:ext cx="3789892"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B14B3F9E-01C9-3D4E-8140-315E6F1A09F0}"/>
              </a:ext>
            </a:extLst>
          </p:cNvPr>
          <p:cNvSpPr>
            <a:spLocks noGrp="1"/>
          </p:cNvSpPr>
          <p:nvPr>
            <p:ph type="title" hasCustomPrompt="1"/>
          </p:nvPr>
        </p:nvSpPr>
        <p:spPr>
          <a:xfrm>
            <a:off x="4773614" y="169069"/>
            <a:ext cx="3808411" cy="684819"/>
          </a:xfrm>
        </p:spPr>
        <p:txBody>
          <a:bodyPr/>
          <a:lstStyle>
            <a:lvl1pPr>
              <a:lnSpc>
                <a:spcPct val="90000"/>
              </a:lnSpc>
              <a:defRPr sz="2200" baseline="0"/>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317375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nset Photo">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4574018" y="1317938"/>
            <a:ext cx="3884182" cy="2843927"/>
          </a:xfrm>
        </p:spPr>
        <p:txBody>
          <a:bodyPr/>
          <a:lstStyle/>
          <a:p>
            <a:pPr lvl="0"/>
            <a:endParaRPr lang="en-US" noProof="0" dirty="0"/>
          </a:p>
        </p:txBody>
      </p:sp>
      <p:sp>
        <p:nvSpPr>
          <p:cNvPr id="5" name="Rectangle 7">
            <a:extLst>
              <a:ext uri="{FF2B5EF4-FFF2-40B4-BE49-F238E27FC236}">
                <a16:creationId xmlns:a16="http://schemas.microsoft.com/office/drawing/2014/main" id="{C7C9D9B1-AD2F-3A48-8E78-86CCEB8C6D16}"/>
              </a:ext>
            </a:extLst>
          </p:cNvPr>
          <p:cNvSpPr>
            <a:spLocks noGrp="1" noChangeArrowheads="1"/>
          </p:cNvSpPr>
          <p:nvPr>
            <p:ph type="sldNum" sz="quarter" idx="12"/>
          </p:nvPr>
        </p:nvSpPr>
        <p:spPr>
          <a:ln/>
        </p:spPr>
        <p:txBody>
          <a:bodyPr/>
          <a:lstStyle>
            <a:lvl1pPr>
              <a:defRPr/>
            </a:lvl1pPr>
          </a:lstStyle>
          <a:p>
            <a:fld id="{E8164C84-4EBB-174B-B7A6-F8BF343BC3D1}" type="slidenum">
              <a:rPr lang="en-US" altLang="en-US"/>
              <a:pPr/>
              <a:t>‹#›</a:t>
            </a:fld>
            <a:endParaRPr lang="en-US" altLang="en-US" dirty="0"/>
          </a:p>
        </p:txBody>
      </p:sp>
      <p:sp>
        <p:nvSpPr>
          <p:cNvPr id="6" name="Title 1">
            <a:extLst>
              <a:ext uri="{FF2B5EF4-FFF2-40B4-BE49-F238E27FC236}">
                <a16:creationId xmlns:a16="http://schemas.microsoft.com/office/drawing/2014/main" id="{466BA6F2-DFB8-2946-9794-3DFCC1B64339}"/>
              </a:ext>
            </a:extLst>
          </p:cNvPr>
          <p:cNvSpPr>
            <a:spLocks noGrp="1"/>
          </p:cNvSpPr>
          <p:nvPr>
            <p:ph type="title"/>
          </p:nvPr>
        </p:nvSpPr>
        <p:spPr>
          <a:xfrm>
            <a:off x="658814" y="169069"/>
            <a:ext cx="7794626" cy="684819"/>
          </a:xfrm>
        </p:spPr>
        <p:txBody>
          <a:bodyPr/>
          <a:lstStyle/>
          <a:p>
            <a:r>
              <a:rPr lang="en-US"/>
              <a:t>Click to edit Master title style</a:t>
            </a:r>
          </a:p>
        </p:txBody>
      </p:sp>
      <p:sp>
        <p:nvSpPr>
          <p:cNvPr id="9" name="Content Placeholder 2">
            <a:extLst>
              <a:ext uri="{FF2B5EF4-FFF2-40B4-BE49-F238E27FC236}">
                <a16:creationId xmlns:a16="http://schemas.microsoft.com/office/drawing/2014/main" id="{09B3F134-C582-5C47-81CD-2C86606922A6}"/>
              </a:ext>
            </a:extLst>
          </p:cNvPr>
          <p:cNvSpPr>
            <a:spLocks noGrp="1"/>
          </p:cNvSpPr>
          <p:nvPr>
            <p:ph sz="half" idx="1" hasCustomPrompt="1"/>
          </p:nvPr>
        </p:nvSpPr>
        <p:spPr>
          <a:xfrm>
            <a:off x="677333" y="1200150"/>
            <a:ext cx="3789892" cy="3267075"/>
          </a:xfrm>
        </p:spPr>
        <p:txBody>
          <a:bodyPr/>
          <a:lstStyle>
            <a:lvl1pPr>
              <a:defRPr sz="2000" baseline="0"/>
            </a:lvl1pPr>
            <a:lvl2pPr>
              <a:defRPr sz="1800" baseline="0"/>
            </a:lvl2pPr>
            <a:lvl3pPr>
              <a:defRPr sz="1600" baseline="0"/>
            </a:lvl3pPr>
            <a:lvl4pPr>
              <a:defRPr sz="1400" baseline="0"/>
            </a:lvl4pPr>
            <a:lvl5pPr>
              <a:defRPr sz="1200" baseline="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611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282633"/>
            <a:ext cx="9144000" cy="4272742"/>
          </a:xfrm>
        </p:spPr>
        <p:txBody>
          <a:bodyPr/>
          <a:lstStyle/>
          <a:p>
            <a:pPr lvl="0"/>
            <a:endParaRPr lang="en-US" noProof="0" dirty="0"/>
          </a:p>
        </p:txBody>
      </p:sp>
      <p:sp>
        <p:nvSpPr>
          <p:cNvPr id="3" name="Rectangle 7">
            <a:extLst>
              <a:ext uri="{FF2B5EF4-FFF2-40B4-BE49-F238E27FC236}">
                <a16:creationId xmlns:a16="http://schemas.microsoft.com/office/drawing/2014/main" id="{7A172B8F-BAA8-3742-96E2-905C1AB235C4}"/>
              </a:ext>
            </a:extLst>
          </p:cNvPr>
          <p:cNvSpPr>
            <a:spLocks noGrp="1" noChangeArrowheads="1"/>
          </p:cNvSpPr>
          <p:nvPr>
            <p:ph type="sldNum" sz="quarter" idx="12"/>
          </p:nvPr>
        </p:nvSpPr>
        <p:spPr>
          <a:ln/>
        </p:spPr>
        <p:txBody>
          <a:bodyPr/>
          <a:lstStyle>
            <a:lvl1pPr>
              <a:defRPr/>
            </a:lvl1pPr>
          </a:lstStyle>
          <a:p>
            <a:fld id="{3FB7547A-44E5-2742-A218-597A939081B9}" type="slidenum">
              <a:rPr lang="en-US" altLang="en-US"/>
              <a:pPr/>
              <a:t>‹#›</a:t>
            </a:fld>
            <a:endParaRPr lang="en-US" altLang="en-US" dirty="0"/>
          </a:p>
        </p:txBody>
      </p:sp>
    </p:spTree>
    <p:extLst>
      <p:ext uri="{BB962C8B-B14F-4D97-AF65-F5344CB8AC3E}">
        <p14:creationId xmlns:p14="http://schemas.microsoft.com/office/powerpoint/2010/main" val="3617520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4" y="4209116"/>
            <a:ext cx="7769225" cy="257175"/>
          </a:xfrm>
          <a:prstGeom prst="rect">
            <a:avLst/>
          </a:prstGeom>
        </p:spPr>
        <p:txBody>
          <a:bodyPr/>
          <a:lstStyle>
            <a:lvl1pPr algn="r">
              <a:defRPr sz="1600" b="0" i="0" baseline="0">
                <a:solidFill>
                  <a:schemeClr val="tx1"/>
                </a:solidFill>
              </a:defRPr>
            </a:lvl1pPr>
          </a:lstStyle>
          <a:p>
            <a:r>
              <a:rPr lang="en-US" dirty="0"/>
              <a:t>Click to edit Master title style</a:t>
            </a:r>
          </a:p>
        </p:txBody>
      </p:sp>
      <p:sp>
        <p:nvSpPr>
          <p:cNvPr id="5" name="Picture Placeholder 10"/>
          <p:cNvSpPr>
            <a:spLocks noGrp="1"/>
          </p:cNvSpPr>
          <p:nvPr>
            <p:ph type="pic" sz="quarter" idx="11"/>
          </p:nvPr>
        </p:nvSpPr>
        <p:spPr>
          <a:xfrm>
            <a:off x="0" y="282633"/>
            <a:ext cx="9144000" cy="3840480"/>
          </a:xfrm>
        </p:spPr>
        <p:txBody>
          <a:bodyPr/>
          <a:lstStyle/>
          <a:p>
            <a:pPr lvl="0"/>
            <a:endParaRPr lang="en-US" noProof="0" dirty="0"/>
          </a:p>
        </p:txBody>
      </p:sp>
      <p:sp>
        <p:nvSpPr>
          <p:cNvPr id="4" name="Rectangle 7">
            <a:extLst>
              <a:ext uri="{FF2B5EF4-FFF2-40B4-BE49-F238E27FC236}">
                <a16:creationId xmlns:a16="http://schemas.microsoft.com/office/drawing/2014/main" id="{236EF39E-53EC-9D4C-8CF5-4E0F074CA0F9}"/>
              </a:ext>
            </a:extLst>
          </p:cNvPr>
          <p:cNvSpPr>
            <a:spLocks noGrp="1" noChangeArrowheads="1"/>
          </p:cNvSpPr>
          <p:nvPr>
            <p:ph type="sldNum" sz="quarter" idx="12"/>
          </p:nvPr>
        </p:nvSpPr>
        <p:spPr>
          <a:ln/>
        </p:spPr>
        <p:txBody>
          <a:bodyPr/>
          <a:lstStyle>
            <a:lvl1pPr>
              <a:defRPr/>
            </a:lvl1pPr>
          </a:lstStyle>
          <a:p>
            <a:fld id="{7B362AB2-5FA0-314A-BC43-59CD607A6585}" type="slidenum">
              <a:rPr lang="en-US" altLang="en-US"/>
              <a:pPr/>
              <a:t>‹#›</a:t>
            </a:fld>
            <a:endParaRPr lang="en-US" altLang="en-US" dirty="0"/>
          </a:p>
        </p:txBody>
      </p:sp>
    </p:spTree>
    <p:extLst>
      <p:ext uri="{BB962C8B-B14F-4D97-AF65-F5344CB8AC3E}">
        <p14:creationId xmlns:p14="http://schemas.microsoft.com/office/powerpoint/2010/main" val="1913328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2" name="Rectangle 6">
            <a:extLst>
              <a:ext uri="{FF2B5EF4-FFF2-40B4-BE49-F238E27FC236}">
                <a16:creationId xmlns:a16="http://schemas.microsoft.com/office/drawing/2014/main" id="{87F25ACB-BF68-754B-BC7C-EF26E79EA3D9}"/>
              </a:ext>
            </a:extLst>
          </p:cNvPr>
          <p:cNvSpPr>
            <a:spLocks noGrp="1" noChangeArrowheads="1"/>
          </p:cNvSpPr>
          <p:nvPr>
            <p:ph type="body" idx="1"/>
          </p:nvPr>
        </p:nvSpPr>
        <p:spPr bwMode="auto">
          <a:xfrm>
            <a:off x="658813" y="1200150"/>
            <a:ext cx="7769225" cy="32670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3" name="Rectangle 7">
            <a:extLst>
              <a:ext uri="{FF2B5EF4-FFF2-40B4-BE49-F238E27FC236}">
                <a16:creationId xmlns:a16="http://schemas.microsoft.com/office/drawing/2014/main" id="{112A6B38-02E0-034C-8A80-48B4B326F543}"/>
              </a:ext>
            </a:extLst>
          </p:cNvPr>
          <p:cNvSpPr>
            <a:spLocks noGrp="1" noChangeArrowheads="1"/>
          </p:cNvSpPr>
          <p:nvPr>
            <p:ph type="sldNum" sz="quarter" idx="4"/>
          </p:nvPr>
        </p:nvSpPr>
        <p:spPr bwMode="auto">
          <a:xfrm>
            <a:off x="7197725" y="4913313"/>
            <a:ext cx="1828800" cy="2206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000" baseline="0"/>
            </a:lvl1pPr>
          </a:lstStyle>
          <a:p>
            <a:fld id="{651B757F-C14A-B741-B454-7B185A1C2E7E}" type="slidenum">
              <a:rPr lang="en-US" altLang="en-US" smtClean="0"/>
              <a:pPr/>
              <a:t>‹#›</a:t>
            </a:fld>
            <a:endParaRPr lang="en-US" altLang="en-US" dirty="0"/>
          </a:p>
        </p:txBody>
      </p:sp>
      <p:sp>
        <p:nvSpPr>
          <p:cNvPr id="4105" name="Rectangle 9">
            <a:extLst>
              <a:ext uri="{FF2B5EF4-FFF2-40B4-BE49-F238E27FC236}">
                <a16:creationId xmlns:a16="http://schemas.microsoft.com/office/drawing/2014/main" id="{763268D3-9AD6-B444-8968-84936FADB11D}"/>
              </a:ext>
            </a:extLst>
          </p:cNvPr>
          <p:cNvSpPr>
            <a:spLocks noChangeArrowheads="1"/>
          </p:cNvSpPr>
          <p:nvPr userDrawn="1"/>
        </p:nvSpPr>
        <p:spPr bwMode="auto">
          <a:xfrm>
            <a:off x="0" y="4554218"/>
            <a:ext cx="9144000" cy="44450"/>
          </a:xfrm>
          <a:prstGeom prst="rect">
            <a:avLst/>
          </a:prstGeom>
          <a:solidFill>
            <a:schemeClr val="folHlink"/>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1800" dirty="0">
                <a:latin typeface="Arial" charset="0"/>
                <a:ea typeface="ＭＳ Ｐゴシック" charset="0"/>
              </a:rPr>
              <a:t> </a:t>
            </a:r>
          </a:p>
        </p:txBody>
      </p:sp>
      <p:sp>
        <p:nvSpPr>
          <p:cNvPr id="13" name="Rectangle 4">
            <a:extLst>
              <a:ext uri="{FF2B5EF4-FFF2-40B4-BE49-F238E27FC236}">
                <a16:creationId xmlns:a16="http://schemas.microsoft.com/office/drawing/2014/main" id="{FDB1A346-1094-EE4E-B594-1E3E11D8A2F0}"/>
              </a:ext>
            </a:extLst>
          </p:cNvPr>
          <p:cNvSpPr>
            <a:spLocks noChangeArrowheads="1"/>
          </p:cNvSpPr>
          <p:nvPr userDrawn="1"/>
        </p:nvSpPr>
        <p:spPr bwMode="auto">
          <a:xfrm>
            <a:off x="0" y="0"/>
            <a:ext cx="9144000" cy="1028700"/>
          </a:xfrm>
          <a:prstGeom prst="rect">
            <a:avLst/>
          </a:prstGeom>
          <a:solidFill>
            <a:srgbClr val="2774AE"/>
          </a:solidFill>
          <a:ln>
            <a:noFill/>
          </a:ln>
          <a:effectLst/>
        </p:spPr>
        <p:txBody>
          <a:bodyPr wrap="none" anchor="ctr"/>
          <a:lstStyle/>
          <a:p>
            <a:pPr>
              <a:defRPr/>
            </a:pPr>
            <a:endParaRPr lang="en-US" dirty="0">
              <a:cs typeface="+mn-cs"/>
            </a:endParaRPr>
          </a:p>
        </p:txBody>
      </p:sp>
      <p:sp>
        <p:nvSpPr>
          <p:cNvPr id="14" name="Rectangle 5">
            <a:extLst>
              <a:ext uri="{FF2B5EF4-FFF2-40B4-BE49-F238E27FC236}">
                <a16:creationId xmlns:a16="http://schemas.microsoft.com/office/drawing/2014/main" id="{CF6F2A9C-495F-0948-9280-F79A64D57FD7}"/>
              </a:ext>
            </a:extLst>
          </p:cNvPr>
          <p:cNvSpPr>
            <a:spLocks noGrp="1" noChangeArrowheads="1"/>
          </p:cNvSpPr>
          <p:nvPr>
            <p:ph type="title"/>
          </p:nvPr>
        </p:nvSpPr>
        <p:spPr bwMode="auto">
          <a:xfrm>
            <a:off x="658814" y="169069"/>
            <a:ext cx="7794626" cy="6848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US" dirty="0"/>
              <a:t>Click to edit Master title style</a:t>
            </a:r>
          </a:p>
        </p:txBody>
      </p:sp>
      <p:pic>
        <p:nvPicPr>
          <p:cNvPr id="9" name="Picture 8">
            <a:extLst>
              <a:ext uri="{FF2B5EF4-FFF2-40B4-BE49-F238E27FC236}">
                <a16:creationId xmlns:a16="http://schemas.microsoft.com/office/drawing/2014/main" id="{DF2C85B7-B748-C243-AFC2-2DDE53BCA4ED}"/>
              </a:ext>
            </a:extLst>
          </p:cNvPr>
          <p:cNvPicPr>
            <a:picLocks noChangeAspect="1"/>
          </p:cNvPicPr>
          <p:nvPr userDrawn="1"/>
        </p:nvPicPr>
        <p:blipFill>
          <a:blip r:embed="rId14"/>
          <a:srcRect/>
          <a:stretch/>
        </p:blipFill>
        <p:spPr>
          <a:xfrm>
            <a:off x="658813" y="4705912"/>
            <a:ext cx="2647095" cy="326182"/>
          </a:xfrm>
          <a:prstGeom prst="rect">
            <a:avLst/>
          </a:prstGeom>
        </p:spPr>
      </p:pic>
    </p:spTree>
  </p:cSld>
  <p:clrMap bg1="lt1" tx1="dk1" bg2="lt2" tx2="dk2" accent1="accent1" accent2="accent2" accent3="accent3" accent4="accent4" accent5="accent5" accent6="accent6" hlink="hlink" folHlink="folHlink"/>
  <p:sldLayoutIdLst>
    <p:sldLayoutId id="2147484195" r:id="rId1"/>
    <p:sldLayoutId id="2147484208" r:id="rId2"/>
    <p:sldLayoutId id="2147484204" r:id="rId3"/>
    <p:sldLayoutId id="2147484205" r:id="rId4"/>
    <p:sldLayoutId id="2147484197" r:id="rId5"/>
    <p:sldLayoutId id="2147484198" r:id="rId6"/>
    <p:sldLayoutId id="2147484199" r:id="rId7"/>
    <p:sldLayoutId id="2147484200" r:id="rId8"/>
    <p:sldLayoutId id="2147484201" r:id="rId9"/>
    <p:sldLayoutId id="2147484202" r:id="rId10"/>
    <p:sldLayoutId id="2147484207" r:id="rId11"/>
    <p:sldLayoutId id="2147484209" r:id="rId12"/>
  </p:sldLayoutIdLst>
  <p:hf hdr="0" ftr="0" dt="0"/>
  <p:txStyles>
    <p:titleStyle>
      <a:lvl1pPr algn="l" rtl="0" eaLnBrk="0" fontAlgn="base" hangingPunct="0">
        <a:lnSpc>
          <a:spcPct val="90000"/>
        </a:lnSpc>
        <a:spcBef>
          <a:spcPct val="0"/>
        </a:spcBef>
        <a:spcAft>
          <a:spcPct val="0"/>
        </a:spcAft>
        <a:defRPr sz="2400" b="1" i="0" baseline="0">
          <a:solidFill>
            <a:schemeClr val="bg1"/>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Arial" charset="0"/>
          <a:ea typeface="ＭＳ Ｐゴシック" charset="0"/>
        </a:defRPr>
      </a:lvl6pPr>
      <a:lvl7pPr marL="914400" algn="l" rtl="0" fontAlgn="base">
        <a:spcBef>
          <a:spcPct val="0"/>
        </a:spcBef>
        <a:spcAft>
          <a:spcPct val="0"/>
        </a:spcAft>
        <a:defRPr sz="3200">
          <a:solidFill>
            <a:schemeClr val="tx1"/>
          </a:solidFill>
          <a:latin typeface="Arial" charset="0"/>
          <a:ea typeface="ＭＳ Ｐゴシック" charset="0"/>
        </a:defRPr>
      </a:lvl7pPr>
      <a:lvl8pPr marL="1371600" algn="l" rtl="0" fontAlgn="base">
        <a:spcBef>
          <a:spcPct val="0"/>
        </a:spcBef>
        <a:spcAft>
          <a:spcPct val="0"/>
        </a:spcAft>
        <a:defRPr sz="3200">
          <a:solidFill>
            <a:schemeClr val="tx1"/>
          </a:solidFill>
          <a:latin typeface="Arial" charset="0"/>
          <a:ea typeface="ＭＳ Ｐゴシック" charset="0"/>
        </a:defRPr>
      </a:lvl8pPr>
      <a:lvl9pPr marL="1828800" algn="l" rtl="0" fontAlgn="base">
        <a:spcBef>
          <a:spcPct val="0"/>
        </a:spcBef>
        <a:spcAft>
          <a:spcPct val="0"/>
        </a:spcAft>
        <a:defRPr sz="3200">
          <a:solidFill>
            <a:schemeClr val="tx1"/>
          </a:solidFill>
          <a:latin typeface="Arial" charset="0"/>
          <a:ea typeface="ＭＳ Ｐゴシック" charset="0"/>
        </a:defRPr>
      </a:lvl9pPr>
    </p:titleStyle>
    <p:bodyStyle>
      <a:lvl1pPr marL="176213" indent="-176213" algn="l" rtl="0" eaLnBrk="0" fontAlgn="base" hangingPunct="0">
        <a:lnSpc>
          <a:spcPts val="2800"/>
        </a:lnSpc>
        <a:spcBef>
          <a:spcPct val="0"/>
        </a:spcBef>
        <a:spcAft>
          <a:spcPct val="30000"/>
        </a:spcAft>
        <a:buChar char="•"/>
        <a:defRPr sz="2400" baseline="0">
          <a:solidFill>
            <a:srgbClr val="2774AE"/>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2000">
          <a:solidFill>
            <a:schemeClr val="tx1"/>
          </a:solidFill>
          <a:latin typeface="+mn-lt"/>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a:solidFill>
            <a:schemeClr val="accent2"/>
          </a:solidFill>
          <a:latin typeface="+mn-lt"/>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600">
          <a:solidFill>
            <a:schemeClr val="accent2"/>
          </a:solidFill>
          <a:latin typeface="+mn-lt"/>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400">
          <a:solidFill>
            <a:schemeClr val="accent2"/>
          </a:solidFill>
          <a:latin typeface="+mn-lt"/>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56"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DF3198-C9CA-D246-84DE-3DA2691A5A5C}"/>
              </a:ext>
            </a:extLst>
          </p:cNvPr>
          <p:cNvSpPr>
            <a:spLocks noGrp="1"/>
          </p:cNvSpPr>
          <p:nvPr>
            <p:ph type="sldNum" sz="quarter" idx="10"/>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algn="r"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C47474B-F386-0141-BB8E-B2A02202D651}" type="slidenum">
              <a:rPr lang="en-US" altLang="en-US" sz="1000"/>
              <a:pPr eaLnBrk="1" hangingPunct="1"/>
              <a:t>1</a:t>
            </a:fld>
            <a:endParaRPr lang="en-US" altLang="en-US" sz="1000" dirty="0"/>
          </a:p>
        </p:txBody>
      </p:sp>
      <p:sp>
        <p:nvSpPr>
          <p:cNvPr id="3" name="Title 2">
            <a:extLst>
              <a:ext uri="{FF2B5EF4-FFF2-40B4-BE49-F238E27FC236}">
                <a16:creationId xmlns:a16="http://schemas.microsoft.com/office/drawing/2014/main" id="{C3170EAF-477C-5D44-9B4D-19B291A38F52}"/>
              </a:ext>
            </a:extLst>
          </p:cNvPr>
          <p:cNvSpPr>
            <a:spLocks noGrp="1"/>
          </p:cNvSpPr>
          <p:nvPr>
            <p:ph type="ctrTitle" sz="quarter"/>
          </p:nvPr>
        </p:nvSpPr>
        <p:spPr>
          <a:xfrm>
            <a:off x="697832" y="517358"/>
            <a:ext cx="7868653" cy="1451899"/>
          </a:xfrm>
        </p:spPr>
        <p:txBody>
          <a:bodyPr/>
          <a:lstStyle/>
          <a:p>
            <a:pPr algn="ctr">
              <a:defRPr/>
            </a:pPr>
            <a:r>
              <a:rPr lang="en-US" dirty="0"/>
              <a:t>MENOPAUSE</a:t>
            </a:r>
            <a:br>
              <a:rPr lang="en-US" dirty="0"/>
            </a:br>
            <a:r>
              <a:rPr lang="en-US" dirty="0"/>
              <a:t>A Window of Opportunity</a:t>
            </a:r>
          </a:p>
        </p:txBody>
      </p:sp>
      <p:sp>
        <p:nvSpPr>
          <p:cNvPr id="5" name="TextBox 4">
            <a:extLst>
              <a:ext uri="{FF2B5EF4-FFF2-40B4-BE49-F238E27FC236}">
                <a16:creationId xmlns:a16="http://schemas.microsoft.com/office/drawing/2014/main" id="{94DCF1EE-A069-A282-05EF-E6735057A4CA}"/>
              </a:ext>
            </a:extLst>
          </p:cNvPr>
          <p:cNvSpPr txBox="1"/>
          <p:nvPr/>
        </p:nvSpPr>
        <p:spPr>
          <a:xfrm>
            <a:off x="445167" y="2803358"/>
            <a:ext cx="8698833" cy="1323439"/>
          </a:xfrm>
          <a:prstGeom prst="rect">
            <a:avLst/>
          </a:prstGeom>
          <a:noFill/>
        </p:spPr>
        <p:txBody>
          <a:bodyPr wrap="square">
            <a:spAutoFit/>
          </a:bodyPr>
          <a:lstStyle/>
          <a:p>
            <a:pPr algn="l"/>
            <a:r>
              <a:rPr lang="en-US" sz="1600" b="1" dirty="0">
                <a:solidFill>
                  <a:schemeClr val="bg1"/>
                </a:solidFill>
                <a:latin typeface="Arial" panose="020B0604020202020204" pitchFamily="34" charset="0"/>
                <a:cs typeface="Arial" panose="020B0604020202020204" pitchFamily="34" charset="0"/>
              </a:rPr>
              <a:t>Rajita Patil MD, MSCP</a:t>
            </a:r>
          </a:p>
          <a:p>
            <a:pPr algn="l"/>
            <a:r>
              <a:rPr lang="en-US" sz="1600" b="1" dirty="0">
                <a:solidFill>
                  <a:schemeClr val="bg1"/>
                </a:solidFill>
                <a:cs typeface="Arial" panose="020B0604020202020204" pitchFamily="34" charset="0"/>
              </a:rPr>
              <a:t>Director of the UCLA Comprehensive Menopause Program</a:t>
            </a:r>
            <a:endParaRPr lang="en-US" sz="1600" b="1" dirty="0">
              <a:solidFill>
                <a:schemeClr val="bg1"/>
              </a:solidFill>
              <a:latin typeface="Arial" panose="020B0604020202020204" pitchFamily="34" charset="0"/>
              <a:cs typeface="Arial" panose="020B0604020202020204" pitchFamily="34" charset="0"/>
            </a:endParaRPr>
          </a:p>
          <a:p>
            <a:pPr algn="l"/>
            <a:r>
              <a:rPr lang="en-US" sz="1600" b="1" dirty="0">
                <a:solidFill>
                  <a:schemeClr val="bg1"/>
                </a:solidFill>
                <a:latin typeface="Arial" panose="020B0604020202020204" pitchFamily="34" charset="0"/>
                <a:cs typeface="Arial" panose="020B0604020202020204" pitchFamily="34" charset="0"/>
              </a:rPr>
              <a:t>David Geffen School of Medicine</a:t>
            </a:r>
          </a:p>
          <a:p>
            <a:pPr algn="l"/>
            <a:r>
              <a:rPr lang="en-US" sz="1600" b="1" dirty="0">
                <a:solidFill>
                  <a:schemeClr val="bg1"/>
                </a:solidFill>
                <a:cs typeface="Arial" panose="020B0604020202020204" pitchFamily="34" charset="0"/>
              </a:rPr>
              <a:t>Department of Obstetrics &amp; Gynecology</a:t>
            </a:r>
          </a:p>
          <a:p>
            <a:pPr algn="l"/>
            <a:r>
              <a:rPr lang="en-US" sz="1600" b="1" dirty="0">
                <a:solidFill>
                  <a:schemeClr val="bg1"/>
                </a:solidFill>
                <a:latin typeface="Arial" panose="020B0604020202020204" pitchFamily="34" charset="0"/>
                <a:cs typeface="Arial" panose="020B0604020202020204" pitchFamily="34" charset="0"/>
              </a:rPr>
              <a:t>University of California, Los Angeles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1A7E6B-06EE-8F45-A8A0-EFD3A8686FC9}"/>
              </a:ext>
            </a:extLst>
          </p:cNvPr>
          <p:cNvSpPr>
            <a:spLocks noGrp="1"/>
          </p:cNvSpPr>
          <p:nvPr>
            <p:ph idx="1"/>
          </p:nvPr>
        </p:nvSpPr>
        <p:spPr>
          <a:xfrm>
            <a:off x="349254" y="1372118"/>
            <a:ext cx="8031811" cy="2607845"/>
          </a:xfrm>
        </p:spPr>
        <p:txBody>
          <a:bodyPr>
            <a:noAutofit/>
          </a:bodyPr>
          <a:lstStyle/>
          <a:p>
            <a:pPr lvl="1"/>
            <a:r>
              <a:rPr lang="en-US" dirty="0">
                <a:latin typeface="Arial" panose="020B0604020202020204" pitchFamily="34" charset="0"/>
                <a:cs typeface="Arial" panose="020B0604020202020204" pitchFamily="34" charset="0"/>
              </a:rPr>
              <a:t>average age of menopause in US: 51.4 </a:t>
            </a:r>
          </a:p>
          <a:p>
            <a:pPr lvl="1"/>
            <a:r>
              <a:rPr lang="en-US" dirty="0">
                <a:latin typeface="Arial" panose="020B0604020202020204" pitchFamily="34" charset="0"/>
                <a:cs typeface="Arial" panose="020B0604020202020204" pitchFamily="34" charset="0"/>
              </a:rPr>
              <a:t>½ the population goes through menopause</a:t>
            </a:r>
          </a:p>
          <a:p>
            <a:pPr lvl="1"/>
            <a:r>
              <a:rPr lang="en-US" dirty="0">
                <a:latin typeface="Arial" panose="020B0604020202020204" pitchFamily="34" charset="0"/>
                <a:cs typeface="Arial" panose="020B0604020202020204" pitchFamily="34" charset="0"/>
              </a:rPr>
              <a:t>1.3 million US women enter menopause every year</a:t>
            </a:r>
          </a:p>
          <a:p>
            <a:pPr lvl="1"/>
            <a:r>
              <a:rPr lang="en-US" dirty="0">
                <a:latin typeface="Arial" panose="020B0604020202020204" pitchFamily="34" charset="0"/>
                <a:cs typeface="Arial" panose="020B0604020202020204" pitchFamily="34" charset="0"/>
              </a:rPr>
              <a:t>menopause occurs at </a:t>
            </a:r>
            <a:r>
              <a:rPr lang="en-US" b="1" dirty="0">
                <a:latin typeface="Arial" panose="020B0604020202020204" pitchFamily="34" charset="0"/>
                <a:cs typeface="Arial" panose="020B0604020202020204" pitchFamily="34" charset="0"/>
              </a:rPr>
              <a:t>midlife</a:t>
            </a:r>
            <a:r>
              <a:rPr lang="en-US" dirty="0">
                <a:latin typeface="Arial" panose="020B0604020202020204" pitchFamily="34" charset="0"/>
                <a:cs typeface="Arial" panose="020B0604020202020204" pitchFamily="34" charset="0"/>
              </a:rPr>
              <a:t> with up to 40% of life to live after FMP</a:t>
            </a:r>
          </a:p>
          <a:p>
            <a:pPr lvl="1"/>
            <a:r>
              <a:rPr lang="en-US" dirty="0">
                <a:latin typeface="Arial" panose="020B0604020202020204" pitchFamily="34" charset="0"/>
                <a:cs typeface="Arial" panose="020B0604020202020204" pitchFamily="34" charset="0"/>
              </a:rPr>
              <a:t>80% are symptomatic with symptoms on average lasting 7-10 years</a:t>
            </a:r>
          </a:p>
          <a:p>
            <a:pPr lvl="1"/>
            <a:r>
              <a:rPr lang="en-US" dirty="0">
                <a:latin typeface="Arial" panose="020B0604020202020204" pitchFamily="34" charset="0"/>
                <a:cs typeface="Arial" panose="020B0604020202020204" pitchFamily="34" charset="0"/>
              </a:rPr>
              <a:t>50% remain uncared for</a:t>
            </a:r>
          </a:p>
        </p:txBody>
      </p:sp>
      <p:sp>
        <p:nvSpPr>
          <p:cNvPr id="9" name="Title 8">
            <a:extLst>
              <a:ext uri="{FF2B5EF4-FFF2-40B4-BE49-F238E27FC236}">
                <a16:creationId xmlns:a16="http://schemas.microsoft.com/office/drawing/2014/main" id="{7933A785-E79F-629F-3798-BE9C1002AAE0}"/>
              </a:ext>
            </a:extLst>
          </p:cNvPr>
          <p:cNvSpPr>
            <a:spLocks noGrp="1"/>
          </p:cNvSpPr>
          <p:nvPr>
            <p:ph type="title"/>
          </p:nvPr>
        </p:nvSpPr>
        <p:spPr>
          <a:xfrm>
            <a:off x="231758" y="0"/>
            <a:ext cx="8631253" cy="684819"/>
          </a:xfrm>
        </p:spPr>
        <p:txBody>
          <a:bodyPr/>
          <a:lstStyle/>
          <a:p>
            <a:pPr algn="ctr"/>
            <a:r>
              <a:rPr lang="en-US" sz="2200" kern="0" dirty="0"/>
              <a:t>THE PROBLEM:  50% PATIENTS REMAIN UNCARED FOR</a:t>
            </a:r>
          </a:p>
        </p:txBody>
      </p:sp>
    </p:spTree>
    <p:extLst>
      <p:ext uri="{BB962C8B-B14F-4D97-AF65-F5344CB8AC3E}">
        <p14:creationId xmlns:p14="http://schemas.microsoft.com/office/powerpoint/2010/main" val="1707849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2">
            <a:extLst>
              <a:ext uri="{FF2B5EF4-FFF2-40B4-BE49-F238E27FC236}">
                <a16:creationId xmlns:a16="http://schemas.microsoft.com/office/drawing/2014/main" id="{D30D979A-2C2D-83A1-F479-2B3DCA12E89F}"/>
              </a:ext>
            </a:extLst>
          </p:cNvPr>
          <p:cNvSpPr>
            <a:spLocks noGrp="1"/>
          </p:cNvSpPr>
          <p:nvPr>
            <p:ph type="sldNum" sz="quarter" idx="12"/>
          </p:nvPr>
        </p:nvSpPr>
        <p:spPr>
          <a:xfrm>
            <a:off x="7197725" y="4913313"/>
            <a:ext cx="1828800" cy="220662"/>
          </a:xfrm>
        </p:spPr>
        <p:txBody>
          <a:bodyPr/>
          <a:lstStyle/>
          <a:p>
            <a:pPr>
              <a:spcAft>
                <a:spcPts val="600"/>
              </a:spcAft>
            </a:pPr>
            <a:fld id="{E8164C84-4EBB-174B-B7A6-F8BF343BC3D1}" type="slidenum">
              <a:rPr lang="en-US" altLang="en-US"/>
              <a:pPr>
                <a:spcAft>
                  <a:spcPts val="600"/>
                </a:spcAft>
              </a:pPr>
              <a:t>3</a:t>
            </a:fld>
            <a:endParaRPr lang="en-US" altLang="en-US" dirty="0"/>
          </a:p>
        </p:txBody>
      </p:sp>
      <p:sp>
        <p:nvSpPr>
          <p:cNvPr id="9" name="Title 8">
            <a:extLst>
              <a:ext uri="{FF2B5EF4-FFF2-40B4-BE49-F238E27FC236}">
                <a16:creationId xmlns:a16="http://schemas.microsoft.com/office/drawing/2014/main" id="{7933A785-E79F-629F-3798-BE9C1002AAE0}"/>
              </a:ext>
            </a:extLst>
          </p:cNvPr>
          <p:cNvSpPr>
            <a:spLocks noGrp="1"/>
          </p:cNvSpPr>
          <p:nvPr>
            <p:ph type="title"/>
          </p:nvPr>
        </p:nvSpPr>
        <p:spPr>
          <a:xfrm>
            <a:off x="658814" y="169069"/>
            <a:ext cx="7794626" cy="684819"/>
          </a:xfrm>
        </p:spPr>
        <p:txBody>
          <a:bodyPr wrap="square" anchor="b">
            <a:normAutofit/>
          </a:bodyPr>
          <a:lstStyle/>
          <a:p>
            <a:pPr algn="ctr"/>
            <a:r>
              <a:rPr lang="en-US" sz="2200" dirty="0"/>
              <a:t>WHY DO WE CARE SO MUCH?</a:t>
            </a:r>
            <a:br>
              <a:rPr lang="en-US" sz="2200" dirty="0"/>
            </a:br>
            <a:r>
              <a:rPr lang="en-US" sz="2200" dirty="0"/>
              <a:t>SHORT-TERM BURDEN OF UNTREATED MENOPAUSE</a:t>
            </a:r>
          </a:p>
        </p:txBody>
      </p:sp>
      <p:sp>
        <p:nvSpPr>
          <p:cNvPr id="3" name="Content Placeholder 2">
            <a:extLst>
              <a:ext uri="{FF2B5EF4-FFF2-40B4-BE49-F238E27FC236}">
                <a16:creationId xmlns:a16="http://schemas.microsoft.com/office/drawing/2014/main" id="{E21A7E6B-06EE-8F45-A8A0-EFD3A8686FC9}"/>
              </a:ext>
            </a:extLst>
          </p:cNvPr>
          <p:cNvSpPr>
            <a:spLocks noGrp="1"/>
          </p:cNvSpPr>
          <p:nvPr>
            <p:ph sz="half" idx="1"/>
          </p:nvPr>
        </p:nvSpPr>
        <p:spPr>
          <a:xfrm>
            <a:off x="79513" y="1338121"/>
            <a:ext cx="6289705" cy="3117484"/>
          </a:xfrm>
        </p:spPr>
        <p:txBody>
          <a:bodyPr wrap="square" anchor="t">
            <a:normAutofit/>
          </a:bodyPr>
          <a:lstStyle/>
          <a:p>
            <a:pPr marL="400050" lvl="1" indent="0">
              <a:buNone/>
            </a:pPr>
            <a:r>
              <a:rPr lang="en-US" sz="1700" b="1" dirty="0">
                <a:solidFill>
                  <a:srgbClr val="2774AE"/>
                </a:solidFill>
              </a:rPr>
              <a:t>sudden onset of symptoms: </a:t>
            </a:r>
          </a:p>
          <a:p>
            <a:pPr marL="400050" lvl="1" indent="0">
              <a:buNone/>
            </a:pPr>
            <a:r>
              <a:rPr lang="en-US" sz="1700" dirty="0">
                <a:solidFill>
                  <a:srgbClr val="2774AE"/>
                </a:solidFill>
              </a:rPr>
              <a:t>VMS, mood, sleep, cognition disturbance, and more</a:t>
            </a:r>
          </a:p>
          <a:p>
            <a:pPr marL="400050" lvl="1" indent="0">
              <a:buNone/>
            </a:pPr>
            <a:endParaRPr lang="en-US" sz="1700" dirty="0">
              <a:solidFill>
                <a:srgbClr val="2774AE"/>
              </a:solidFill>
            </a:endParaRPr>
          </a:p>
          <a:p>
            <a:pPr lvl="1">
              <a:buFont typeface="Wingdings" pitchFamily="2" charset="77"/>
              <a:buChar char="Ø"/>
            </a:pPr>
            <a:r>
              <a:rPr lang="en-US" sz="1700" dirty="0">
                <a:solidFill>
                  <a:srgbClr val="2774AE"/>
                </a:solidFill>
              </a:rPr>
              <a:t>significantly lower QOL measures (daily living, home, work)</a:t>
            </a:r>
          </a:p>
          <a:p>
            <a:pPr lvl="1">
              <a:buFont typeface="Wingdings" pitchFamily="2" charset="77"/>
              <a:buChar char="Ø"/>
            </a:pPr>
            <a:r>
              <a:rPr lang="en-US" sz="1700" dirty="0">
                <a:solidFill>
                  <a:srgbClr val="2774AE"/>
                </a:solidFill>
              </a:rPr>
              <a:t>higher presenteeism and work impairment </a:t>
            </a:r>
          </a:p>
          <a:p>
            <a:pPr lvl="1">
              <a:buFont typeface="Wingdings" pitchFamily="2" charset="77"/>
              <a:buChar char="Ø"/>
            </a:pPr>
            <a:r>
              <a:rPr lang="en-US" sz="1700" dirty="0">
                <a:solidFill>
                  <a:srgbClr val="2774AE"/>
                </a:solidFill>
              </a:rPr>
              <a:t>higher health care utilization</a:t>
            </a:r>
          </a:p>
        </p:txBody>
      </p:sp>
      <p:pic>
        <p:nvPicPr>
          <p:cNvPr id="4" name="Picture 3">
            <a:extLst>
              <a:ext uri="{FF2B5EF4-FFF2-40B4-BE49-F238E27FC236}">
                <a16:creationId xmlns:a16="http://schemas.microsoft.com/office/drawing/2014/main" id="{F4CAE8C9-1903-6ADC-D388-4B4EAEE3456B}"/>
              </a:ext>
            </a:extLst>
          </p:cNvPr>
          <p:cNvPicPr>
            <a:picLocks noChangeAspect="1"/>
          </p:cNvPicPr>
          <p:nvPr/>
        </p:nvPicPr>
        <p:blipFill>
          <a:blip r:embed="rId3"/>
          <a:stretch>
            <a:fillRect/>
          </a:stretch>
        </p:blipFill>
        <p:spPr>
          <a:xfrm>
            <a:off x="6236017" y="2802835"/>
            <a:ext cx="2748957" cy="1512584"/>
          </a:xfrm>
          <a:prstGeom prst="rect">
            <a:avLst/>
          </a:prstGeom>
        </p:spPr>
      </p:pic>
    </p:spTree>
    <p:extLst>
      <p:ext uri="{BB962C8B-B14F-4D97-AF65-F5344CB8AC3E}">
        <p14:creationId xmlns:p14="http://schemas.microsoft.com/office/powerpoint/2010/main" val="2184312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91D3-D53B-B447-8DCE-F2D363BB5B26}"/>
              </a:ext>
            </a:extLst>
          </p:cNvPr>
          <p:cNvSpPr>
            <a:spLocks noGrp="1"/>
          </p:cNvSpPr>
          <p:nvPr>
            <p:ph type="title"/>
          </p:nvPr>
        </p:nvSpPr>
        <p:spPr>
          <a:xfrm>
            <a:off x="0" y="179137"/>
            <a:ext cx="9225280" cy="701040"/>
          </a:xfrm>
        </p:spPr>
        <p:txBody>
          <a:bodyPr/>
          <a:lstStyle/>
          <a:p>
            <a:pPr algn="ctr"/>
            <a:r>
              <a:rPr lang="en-US" sz="2200" dirty="0"/>
              <a:t>WHY DO WE CARE SO MUCH?</a:t>
            </a:r>
            <a:br>
              <a:rPr lang="en-US" sz="2200" dirty="0"/>
            </a:br>
            <a:r>
              <a:rPr lang="en-US" sz="2200" dirty="0"/>
              <a:t>LONG-TERM HEALTH BURDEN OF UNTREATED MENOPAUSE</a:t>
            </a:r>
          </a:p>
        </p:txBody>
      </p:sp>
      <p:sp>
        <p:nvSpPr>
          <p:cNvPr id="3" name="Content Placeholder 2">
            <a:extLst>
              <a:ext uri="{FF2B5EF4-FFF2-40B4-BE49-F238E27FC236}">
                <a16:creationId xmlns:a16="http://schemas.microsoft.com/office/drawing/2014/main" id="{E21A7E6B-06EE-8F45-A8A0-EFD3A8686FC9}"/>
              </a:ext>
            </a:extLst>
          </p:cNvPr>
          <p:cNvSpPr>
            <a:spLocks noGrp="1"/>
          </p:cNvSpPr>
          <p:nvPr>
            <p:ph idx="1"/>
          </p:nvPr>
        </p:nvSpPr>
        <p:spPr>
          <a:xfrm>
            <a:off x="185195" y="1094321"/>
            <a:ext cx="8437943" cy="3361932"/>
          </a:xfrm>
        </p:spPr>
        <p:txBody>
          <a:bodyPr>
            <a:noAutofit/>
          </a:bodyPr>
          <a:lstStyle/>
          <a:p>
            <a:r>
              <a:rPr lang="en-US" sz="1800" dirty="0">
                <a:solidFill>
                  <a:schemeClr val="tx1"/>
                </a:solidFill>
              </a:rPr>
              <a:t> increased cardiovascular morbidity and mortality (#1 killer in women)</a:t>
            </a:r>
          </a:p>
          <a:p>
            <a:pPr marL="0" indent="0">
              <a:buNone/>
            </a:pPr>
            <a:r>
              <a:rPr lang="en-US" sz="1400" dirty="0">
                <a:solidFill>
                  <a:schemeClr val="tx1"/>
                </a:solidFill>
              </a:rPr>
              <a:t>	*hot flashes have direct correlation with CVD risk</a:t>
            </a:r>
          </a:p>
          <a:p>
            <a:r>
              <a:rPr lang="en-US" sz="1800" dirty="0">
                <a:solidFill>
                  <a:schemeClr val="tx1"/>
                </a:solidFill>
              </a:rPr>
              <a:t>increased breast cancer risk (#2 killer in women)</a:t>
            </a:r>
          </a:p>
          <a:p>
            <a:r>
              <a:rPr lang="en-US" sz="1800" dirty="0">
                <a:solidFill>
                  <a:schemeClr val="tx1"/>
                </a:solidFill>
              </a:rPr>
              <a:t>increase in osteoporosis</a:t>
            </a:r>
          </a:p>
          <a:p>
            <a:r>
              <a:rPr lang="en-US" sz="1800" dirty="0">
                <a:solidFill>
                  <a:schemeClr val="tx1"/>
                </a:solidFill>
              </a:rPr>
              <a:t>increased dementia </a:t>
            </a:r>
          </a:p>
          <a:p>
            <a:r>
              <a:rPr lang="en-US" sz="1800" dirty="0">
                <a:solidFill>
                  <a:schemeClr val="tx1"/>
                </a:solidFill>
                <a:sym typeface="Wingdings" pitchFamily="2" charset="2"/>
              </a:rPr>
              <a:t>increase in sleep disorders, insomnia  direct relationship with CVD risk</a:t>
            </a:r>
          </a:p>
          <a:p>
            <a:r>
              <a:rPr lang="en-US" sz="1800" dirty="0">
                <a:solidFill>
                  <a:schemeClr val="tx1"/>
                </a:solidFill>
              </a:rPr>
              <a:t>increase in mood disorders </a:t>
            </a:r>
            <a:r>
              <a:rPr lang="en-US" sz="1800" dirty="0">
                <a:solidFill>
                  <a:schemeClr val="tx1"/>
                </a:solidFill>
                <a:sym typeface="Wingdings" pitchFamily="2" charset="2"/>
              </a:rPr>
              <a:t> direct relationship to CVD risk</a:t>
            </a:r>
            <a:endParaRPr lang="en-US" sz="1800" dirty="0">
              <a:solidFill>
                <a:schemeClr val="tx1"/>
              </a:solidFill>
            </a:endParaRPr>
          </a:p>
        </p:txBody>
      </p:sp>
    </p:spTree>
    <p:extLst>
      <p:ext uri="{BB962C8B-B14F-4D97-AF65-F5344CB8AC3E}">
        <p14:creationId xmlns:p14="http://schemas.microsoft.com/office/powerpoint/2010/main" val="182860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8BB4-F608-B946-9ACF-3C48EB6C141E}"/>
              </a:ext>
            </a:extLst>
          </p:cNvPr>
          <p:cNvSpPr>
            <a:spLocks noGrp="1"/>
          </p:cNvSpPr>
          <p:nvPr>
            <p:ph type="ctrTitle" sz="quarter"/>
          </p:nvPr>
        </p:nvSpPr>
        <p:spPr>
          <a:xfrm>
            <a:off x="777667" y="1452786"/>
            <a:ext cx="7651438" cy="1057892"/>
          </a:xfrm>
        </p:spPr>
        <p:txBody>
          <a:bodyPr/>
          <a:lstStyle/>
          <a:p>
            <a:pPr algn="ctr"/>
            <a:r>
              <a:rPr lang="en-US" sz="3200" kern="1200" cap="all" spc="150" dirty="0">
                <a:solidFill>
                  <a:srgbClr val="262626"/>
                </a:solidFill>
                <a:latin typeface="+mj-lt"/>
                <a:cs typeface="+mj-cs"/>
              </a:rPr>
              <a:t>Menopause represents </a:t>
            </a:r>
            <a:br>
              <a:rPr lang="en-US" sz="3200" kern="1200" cap="all" spc="150" dirty="0">
                <a:solidFill>
                  <a:srgbClr val="262626"/>
                </a:solidFill>
                <a:latin typeface="+mj-lt"/>
                <a:cs typeface="+mj-cs"/>
              </a:rPr>
            </a:br>
            <a:r>
              <a:rPr lang="en-US" sz="3200" kern="1200" cap="all" spc="150" dirty="0">
                <a:solidFill>
                  <a:srgbClr val="262626"/>
                </a:solidFill>
                <a:latin typeface="+mj-lt"/>
                <a:cs typeface="+mj-cs"/>
              </a:rPr>
              <a:t>a unique </a:t>
            </a:r>
            <a:br>
              <a:rPr lang="en-US" sz="3200" kern="1200" cap="all" spc="150" dirty="0">
                <a:solidFill>
                  <a:srgbClr val="262626"/>
                </a:solidFill>
                <a:latin typeface="+mj-lt"/>
                <a:cs typeface="+mj-cs"/>
              </a:rPr>
            </a:br>
            <a:r>
              <a:rPr lang="en-US" sz="3200" kern="1200" cap="all" spc="150" dirty="0">
                <a:solidFill>
                  <a:srgbClr val="262626"/>
                </a:solidFill>
                <a:highlight>
                  <a:srgbClr val="00FF00"/>
                </a:highlight>
                <a:latin typeface="+mj-lt"/>
                <a:cs typeface="+mj-cs"/>
              </a:rPr>
              <a:t>window of opportunity </a:t>
            </a:r>
            <a:br>
              <a:rPr lang="en-US" sz="3200" kern="1200" cap="all" spc="150" dirty="0">
                <a:solidFill>
                  <a:srgbClr val="262626"/>
                </a:solidFill>
                <a:latin typeface="+mj-lt"/>
                <a:cs typeface="+mj-cs"/>
              </a:rPr>
            </a:br>
            <a:r>
              <a:rPr lang="en-US" sz="3200" kern="1200" cap="all" spc="150" dirty="0">
                <a:solidFill>
                  <a:srgbClr val="262626"/>
                </a:solidFill>
                <a:latin typeface="+mj-lt"/>
                <a:cs typeface="+mj-cs"/>
              </a:rPr>
              <a:t>to improve A Person’s quality of life as they enter midlife and optimize Their longevity</a:t>
            </a:r>
            <a:endParaRPr lang="en-US" sz="3200" dirty="0"/>
          </a:p>
        </p:txBody>
      </p:sp>
      <p:sp>
        <p:nvSpPr>
          <p:cNvPr id="3" name="Slide Number Placeholder 2">
            <a:extLst>
              <a:ext uri="{FF2B5EF4-FFF2-40B4-BE49-F238E27FC236}">
                <a16:creationId xmlns:a16="http://schemas.microsoft.com/office/drawing/2014/main" id="{7C9BFD27-E48F-FA49-95F3-EBC5FAB366F8}"/>
              </a:ext>
            </a:extLst>
          </p:cNvPr>
          <p:cNvSpPr>
            <a:spLocks noGrp="1"/>
          </p:cNvSpPr>
          <p:nvPr>
            <p:ph type="sldNum" sz="quarter" idx="10"/>
          </p:nvPr>
        </p:nvSpPr>
        <p:spPr/>
        <p:txBody>
          <a:bodyPr/>
          <a:lstStyle/>
          <a:p>
            <a:fld id="{67136BA2-72B9-934B-A722-83A47D40B47E}" type="slidenum">
              <a:rPr lang="en-US" altLang="en-US" smtClean="0"/>
              <a:pPr/>
              <a:t>5</a:t>
            </a:fld>
            <a:endParaRPr lang="en-US" altLang="en-US" dirty="0"/>
          </a:p>
        </p:txBody>
      </p:sp>
    </p:spTree>
    <p:extLst>
      <p:ext uri="{BB962C8B-B14F-4D97-AF65-F5344CB8AC3E}">
        <p14:creationId xmlns:p14="http://schemas.microsoft.com/office/powerpoint/2010/main" val="49589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B91D3-D53B-B447-8DCE-F2D363BB5B26}"/>
              </a:ext>
            </a:extLst>
          </p:cNvPr>
          <p:cNvSpPr>
            <a:spLocks noGrp="1"/>
          </p:cNvSpPr>
          <p:nvPr>
            <p:ph type="title"/>
          </p:nvPr>
        </p:nvSpPr>
        <p:spPr>
          <a:xfrm>
            <a:off x="0" y="69807"/>
            <a:ext cx="9225280" cy="701040"/>
          </a:xfrm>
        </p:spPr>
        <p:txBody>
          <a:bodyPr/>
          <a:lstStyle/>
          <a:p>
            <a:pPr algn="ctr"/>
            <a:r>
              <a:rPr lang="en-US" sz="2200" dirty="0"/>
              <a:t>WHY IS MENOPAUSE CARE NOT ADDRESSED?</a:t>
            </a:r>
          </a:p>
        </p:txBody>
      </p:sp>
      <p:sp>
        <p:nvSpPr>
          <p:cNvPr id="3" name="Content Placeholder 2">
            <a:extLst>
              <a:ext uri="{FF2B5EF4-FFF2-40B4-BE49-F238E27FC236}">
                <a16:creationId xmlns:a16="http://schemas.microsoft.com/office/drawing/2014/main" id="{E21A7E6B-06EE-8F45-A8A0-EFD3A8686FC9}"/>
              </a:ext>
            </a:extLst>
          </p:cNvPr>
          <p:cNvSpPr>
            <a:spLocks noGrp="1"/>
          </p:cNvSpPr>
          <p:nvPr>
            <p:ph idx="1"/>
          </p:nvPr>
        </p:nvSpPr>
        <p:spPr>
          <a:xfrm>
            <a:off x="367748" y="1163896"/>
            <a:ext cx="8185816" cy="2801818"/>
          </a:xfrm>
        </p:spPr>
        <p:txBody>
          <a:bodyPr>
            <a:noAutofit/>
          </a:bodyPr>
          <a:lstStyle/>
          <a:p>
            <a:pPr marL="628650" lvl="1" indent="-285750">
              <a:buFont typeface="Wingdings" pitchFamily="2" charset="2"/>
              <a:buChar char="Ø"/>
            </a:pPr>
            <a:r>
              <a:rPr lang="en-US" b="1" dirty="0">
                <a:latin typeface="Arial" panose="020B0604020202020204" pitchFamily="34" charset="0"/>
                <a:cs typeface="Arial" panose="020B0604020202020204" pitchFamily="34" charset="0"/>
              </a:rPr>
              <a:t>N</a:t>
            </a:r>
            <a:r>
              <a:rPr lang="en-US" b="1" kern="0" dirty="0">
                <a:latin typeface="Arial" panose="020B0604020202020204" pitchFamily="34" charset="0"/>
                <a:cs typeface="Arial" panose="020B0604020202020204" pitchFamily="34" charset="0"/>
              </a:rPr>
              <a:t>egative social stigma around menopause</a:t>
            </a:r>
          </a:p>
          <a:p>
            <a:pPr marL="969963" lvl="2" indent="-285750">
              <a:buFont typeface="Wingdings" pitchFamily="2" charset="2"/>
              <a:buChar char="Ø"/>
            </a:pPr>
            <a:r>
              <a:rPr lang="en-US" b="1" dirty="0">
                <a:latin typeface="Arial" panose="020B0604020202020204" pitchFamily="34" charset="0"/>
                <a:cs typeface="Arial" panose="020B0604020202020204" pitchFamily="34" charset="0"/>
              </a:rPr>
              <a:t>not normalized in society</a:t>
            </a:r>
          </a:p>
          <a:p>
            <a:pPr marL="969963" lvl="2" indent="-285750">
              <a:buFont typeface="Wingdings" pitchFamily="2" charset="2"/>
              <a:buChar char="Ø"/>
            </a:pPr>
            <a:r>
              <a:rPr lang="en-US" b="1" kern="0" dirty="0">
                <a:latin typeface="Arial" panose="020B0604020202020204" pitchFamily="34" charset="0"/>
                <a:cs typeface="Arial" panose="020B0604020202020204" pitchFamily="34" charset="0"/>
              </a:rPr>
              <a:t>aging</a:t>
            </a:r>
          </a:p>
          <a:p>
            <a:pPr marL="969963" lvl="2" indent="-285750">
              <a:buFont typeface="Wingdings" pitchFamily="2" charset="2"/>
              <a:buChar char="Ø"/>
            </a:pPr>
            <a:r>
              <a:rPr lang="en-US" b="1" dirty="0">
                <a:latin typeface="Arial" panose="020B0604020202020204" pitchFamily="34" charset="0"/>
                <a:cs typeface="Arial" panose="020B0604020202020204" pitchFamily="34" charset="0"/>
              </a:rPr>
              <a:t>loss of femininity</a:t>
            </a:r>
            <a:endParaRPr lang="en-US" b="1" kern="0" dirty="0">
              <a:latin typeface="Arial" panose="020B0604020202020204" pitchFamily="34" charset="0"/>
              <a:cs typeface="Arial" panose="020B0604020202020204" pitchFamily="34" charset="0"/>
            </a:endParaRPr>
          </a:p>
          <a:p>
            <a:pPr marL="628650" lvl="1" indent="-285750">
              <a:buFont typeface="Wingdings" pitchFamily="2" charset="2"/>
              <a:buChar char="Ø"/>
            </a:pPr>
            <a:r>
              <a:rPr lang="en-US" b="1" kern="0" dirty="0">
                <a:latin typeface="Arial" panose="020B0604020202020204" pitchFamily="34" charset="0"/>
                <a:cs typeface="Arial" panose="020B0604020202020204" pitchFamily="34" charset="0"/>
              </a:rPr>
              <a:t>Knowledge Gap</a:t>
            </a:r>
          </a:p>
          <a:p>
            <a:pPr marL="969963" lvl="2" indent="-285750">
              <a:buFont typeface="Wingdings" pitchFamily="2" charset="2"/>
              <a:buChar char="Ø"/>
            </a:pPr>
            <a:r>
              <a:rPr lang="en-US" sz="1800" b="1" kern="0" dirty="0">
                <a:latin typeface="Arial" panose="020B0604020202020204" pitchFamily="34" charset="0"/>
                <a:cs typeface="Arial" panose="020B0604020202020204" pitchFamily="34" charset="0"/>
              </a:rPr>
              <a:t>Healthcare providers not being trained</a:t>
            </a:r>
          </a:p>
          <a:p>
            <a:pPr marL="1028700" lvl="3" indent="0">
              <a:buNone/>
            </a:pPr>
            <a:r>
              <a:rPr lang="en-US" sz="1800" b="1" kern="0" dirty="0">
                <a:solidFill>
                  <a:srgbClr val="C00000"/>
                </a:solidFill>
                <a:latin typeface="Arial" panose="020B0604020202020204" pitchFamily="34" charset="0"/>
                <a:cs typeface="Arial" panose="020B0604020202020204" pitchFamily="34" charset="0"/>
                <a:sym typeface="Wingdings" pitchFamily="2" charset="2"/>
              </a:rPr>
              <a:t>Providers don’t want to ask patients about what they don’t know how to treat!</a:t>
            </a:r>
            <a:endParaRPr lang="en-US" sz="1800" b="1" kern="0" dirty="0">
              <a:solidFill>
                <a:srgbClr val="C00000"/>
              </a:solidFill>
              <a:latin typeface="Arial" panose="020B0604020202020204" pitchFamily="34" charset="0"/>
              <a:cs typeface="Arial" panose="020B0604020202020204" pitchFamily="34" charset="0"/>
            </a:endParaRPr>
          </a:p>
          <a:p>
            <a:pPr marL="969963" lvl="2" indent="-285750">
              <a:buFont typeface="Wingdings" pitchFamily="2" charset="2"/>
              <a:buChar char="Ø"/>
            </a:pPr>
            <a:r>
              <a:rPr lang="en-US" sz="1800" b="1" kern="0" dirty="0">
                <a:latin typeface="Arial" panose="020B0604020202020204" pitchFamily="34" charset="0"/>
                <a:cs typeface="Arial" panose="020B0604020202020204" pitchFamily="34" charset="0"/>
              </a:rPr>
              <a:t>Menopause is not studied enough and is underfunded</a:t>
            </a:r>
          </a:p>
        </p:txBody>
      </p:sp>
    </p:spTree>
    <p:extLst>
      <p:ext uri="{BB962C8B-B14F-4D97-AF65-F5344CB8AC3E}">
        <p14:creationId xmlns:p14="http://schemas.microsoft.com/office/powerpoint/2010/main" val="168782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51027-E4F2-D78B-C271-CDF22CB7FFDE}"/>
              </a:ext>
            </a:extLst>
          </p:cNvPr>
          <p:cNvPicPr>
            <a:picLocks noChangeAspect="1"/>
          </p:cNvPicPr>
          <p:nvPr/>
        </p:nvPicPr>
        <p:blipFill>
          <a:blip r:embed="rId3"/>
          <a:stretch>
            <a:fillRect/>
          </a:stretch>
        </p:blipFill>
        <p:spPr>
          <a:xfrm>
            <a:off x="1828800" y="2203823"/>
            <a:ext cx="5781041" cy="2442489"/>
          </a:xfrm>
          <a:prstGeom prst="rect">
            <a:avLst/>
          </a:prstGeom>
          <a:noFill/>
        </p:spPr>
      </p:pic>
      <p:sp>
        <p:nvSpPr>
          <p:cNvPr id="11" name="Slide Number Placeholder 2">
            <a:extLst>
              <a:ext uri="{FF2B5EF4-FFF2-40B4-BE49-F238E27FC236}">
                <a16:creationId xmlns:a16="http://schemas.microsoft.com/office/drawing/2014/main" id="{719B643D-1163-C55F-8733-49A958D8AD80}"/>
              </a:ext>
            </a:extLst>
          </p:cNvPr>
          <p:cNvSpPr>
            <a:spLocks noGrp="1"/>
          </p:cNvSpPr>
          <p:nvPr>
            <p:ph type="sldNum" sz="quarter" idx="12"/>
          </p:nvPr>
        </p:nvSpPr>
        <p:spPr>
          <a:xfrm>
            <a:off x="7197725" y="4913313"/>
            <a:ext cx="1828800" cy="220662"/>
          </a:xfrm>
        </p:spPr>
        <p:txBody>
          <a:bodyPr/>
          <a:lstStyle/>
          <a:p>
            <a:pPr>
              <a:spcAft>
                <a:spcPts val="600"/>
              </a:spcAft>
            </a:pPr>
            <a:fld id="{2D6351A8-0546-1C43-9C42-0838D74ABB91}" type="slidenum">
              <a:rPr lang="en-US" altLang="en-US"/>
              <a:pPr>
                <a:spcAft>
                  <a:spcPts val="600"/>
                </a:spcAft>
              </a:pPr>
              <a:t>7</a:t>
            </a:fld>
            <a:endParaRPr lang="en-US" altLang="en-US" dirty="0"/>
          </a:p>
        </p:txBody>
      </p:sp>
      <p:sp>
        <p:nvSpPr>
          <p:cNvPr id="2" name="Title 1">
            <a:extLst>
              <a:ext uri="{FF2B5EF4-FFF2-40B4-BE49-F238E27FC236}">
                <a16:creationId xmlns:a16="http://schemas.microsoft.com/office/drawing/2014/main" id="{E295FE73-B4BD-9344-A234-6FB44656F5A2}"/>
              </a:ext>
            </a:extLst>
          </p:cNvPr>
          <p:cNvSpPr>
            <a:spLocks noGrp="1"/>
          </p:cNvSpPr>
          <p:nvPr>
            <p:ph type="title"/>
          </p:nvPr>
        </p:nvSpPr>
        <p:spPr>
          <a:xfrm>
            <a:off x="142240" y="169069"/>
            <a:ext cx="8869680" cy="623411"/>
          </a:xfrm>
        </p:spPr>
        <p:txBody>
          <a:bodyPr wrap="square" anchor="b">
            <a:normAutofit/>
          </a:bodyPr>
          <a:lstStyle/>
          <a:p>
            <a:pPr algn="ctr"/>
            <a:r>
              <a:rPr lang="en-US" sz="2000" dirty="0"/>
              <a:t>UCLA </a:t>
            </a:r>
            <a:r>
              <a:rPr lang="en-US" dirty="0"/>
              <a:t>Comprehensive</a:t>
            </a:r>
            <a:r>
              <a:rPr lang="en-US" sz="2000" dirty="0"/>
              <a:t> Menopause Program Vision Statement</a:t>
            </a:r>
          </a:p>
        </p:txBody>
      </p:sp>
      <p:sp>
        <p:nvSpPr>
          <p:cNvPr id="3" name="Content Placeholder 2">
            <a:extLst>
              <a:ext uri="{FF2B5EF4-FFF2-40B4-BE49-F238E27FC236}">
                <a16:creationId xmlns:a16="http://schemas.microsoft.com/office/drawing/2014/main" id="{614CE18D-F50E-EA4D-B8B1-B5417E30BD3E}"/>
              </a:ext>
            </a:extLst>
          </p:cNvPr>
          <p:cNvSpPr>
            <a:spLocks noGrp="1"/>
          </p:cNvSpPr>
          <p:nvPr>
            <p:ph sz="half" idx="1"/>
          </p:nvPr>
        </p:nvSpPr>
        <p:spPr>
          <a:xfrm>
            <a:off x="111760" y="1127761"/>
            <a:ext cx="9032240" cy="1483360"/>
          </a:xfrm>
        </p:spPr>
        <p:txBody>
          <a:bodyPr wrap="square" anchor="t">
            <a:normAutofit/>
          </a:bodyPr>
          <a:lstStyle/>
          <a:p>
            <a:pPr marL="0" indent="0">
              <a:buNone/>
            </a:pPr>
            <a:r>
              <a:rPr lang="en-US" dirty="0"/>
              <a:t>To provide evidence-based comprehensive, individualized, and whole person-centered care for the midlife person who is going through or in menopause to help them live their best life going forward</a:t>
            </a:r>
          </a:p>
          <a:p>
            <a:endParaRPr lang="en-US" dirty="0"/>
          </a:p>
        </p:txBody>
      </p:sp>
      <p:sp>
        <p:nvSpPr>
          <p:cNvPr id="5" name="TextBox 4">
            <a:extLst>
              <a:ext uri="{FF2B5EF4-FFF2-40B4-BE49-F238E27FC236}">
                <a16:creationId xmlns:a16="http://schemas.microsoft.com/office/drawing/2014/main" id="{B5FF7EFB-7DC0-F000-1218-9EF9521F29C9}"/>
              </a:ext>
            </a:extLst>
          </p:cNvPr>
          <p:cNvSpPr txBox="1"/>
          <p:nvPr/>
        </p:nvSpPr>
        <p:spPr>
          <a:xfrm>
            <a:off x="1511069" y="4719782"/>
            <a:ext cx="9268691" cy="307777"/>
          </a:xfrm>
          <a:prstGeom prst="rect">
            <a:avLst/>
          </a:prstGeom>
          <a:noFill/>
        </p:spPr>
        <p:txBody>
          <a:bodyPr wrap="square" rtlCol="0">
            <a:spAutoFit/>
          </a:bodyPr>
          <a:lstStyle/>
          <a:p>
            <a:pPr algn="ctr"/>
            <a:r>
              <a:rPr lang="en-US" sz="1400" dirty="0"/>
              <a:t>https://www.uclahealth.org/medical-services/obgyn/menopause</a:t>
            </a:r>
          </a:p>
        </p:txBody>
      </p:sp>
    </p:spTree>
    <p:extLst>
      <p:ext uri="{BB962C8B-B14F-4D97-AF65-F5344CB8AC3E}">
        <p14:creationId xmlns:p14="http://schemas.microsoft.com/office/powerpoint/2010/main" val="817346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nut 2">
            <a:extLst>
              <a:ext uri="{FF2B5EF4-FFF2-40B4-BE49-F238E27FC236}">
                <a16:creationId xmlns:a16="http://schemas.microsoft.com/office/drawing/2014/main" id="{A8C694C4-10AF-9D23-F203-688BFA1F4B0B}"/>
              </a:ext>
            </a:extLst>
          </p:cNvPr>
          <p:cNvSpPr/>
          <p:nvPr/>
        </p:nvSpPr>
        <p:spPr>
          <a:xfrm>
            <a:off x="2857773" y="1066053"/>
            <a:ext cx="3022599" cy="3471333"/>
          </a:xfrm>
          <a:prstGeom prst="donut">
            <a:avLst>
              <a:gd name="adj" fmla="val 4469"/>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solidFill>
            </a:endParaRPr>
          </a:p>
        </p:txBody>
      </p:sp>
      <p:sp>
        <p:nvSpPr>
          <p:cNvPr id="4" name="TextBox 3">
            <a:extLst>
              <a:ext uri="{FF2B5EF4-FFF2-40B4-BE49-F238E27FC236}">
                <a16:creationId xmlns:a16="http://schemas.microsoft.com/office/drawing/2014/main" id="{B3A91CEB-183C-883F-5A04-43FCE9FD1FAE}"/>
              </a:ext>
            </a:extLst>
          </p:cNvPr>
          <p:cNvSpPr txBox="1"/>
          <p:nvPr/>
        </p:nvSpPr>
        <p:spPr>
          <a:xfrm>
            <a:off x="3139751" y="2129171"/>
            <a:ext cx="2545267" cy="1292662"/>
          </a:xfrm>
          <a:prstGeom prst="rect">
            <a:avLst/>
          </a:prstGeom>
          <a:noFill/>
        </p:spPr>
        <p:txBody>
          <a:bodyPr wrap="square" rtlCol="0">
            <a:spAutoFit/>
          </a:bodyPr>
          <a:lstStyle/>
          <a:p>
            <a:pPr algn="l"/>
            <a:r>
              <a:rPr lang="en-US" sz="1800" b="1" dirty="0"/>
              <a:t>6 Menopause Society Certified Providers</a:t>
            </a:r>
          </a:p>
          <a:p>
            <a:pPr algn="l"/>
            <a:endParaRPr lang="en-US" sz="1200" b="1" dirty="0"/>
          </a:p>
          <a:p>
            <a:pPr marL="171450" indent="-171450" algn="l">
              <a:buFont typeface="Arial" panose="020B0604020202020204" pitchFamily="34" charset="0"/>
              <a:buChar char="•"/>
            </a:pPr>
            <a:endParaRPr lang="en-US" sz="1000" b="1" dirty="0"/>
          </a:p>
          <a:p>
            <a:pPr algn="l"/>
            <a:r>
              <a:rPr lang="en-US" sz="1000" b="1" dirty="0"/>
              <a:t>create whole-person individualized comprehensive care plan </a:t>
            </a:r>
          </a:p>
        </p:txBody>
      </p:sp>
      <p:sp>
        <p:nvSpPr>
          <p:cNvPr id="6" name="TextBox 5">
            <a:extLst>
              <a:ext uri="{FF2B5EF4-FFF2-40B4-BE49-F238E27FC236}">
                <a16:creationId xmlns:a16="http://schemas.microsoft.com/office/drawing/2014/main" id="{0ECA4B76-A3AC-0F9E-9BE3-03ECE3C836BF}"/>
              </a:ext>
            </a:extLst>
          </p:cNvPr>
          <p:cNvSpPr txBox="1"/>
          <p:nvPr/>
        </p:nvSpPr>
        <p:spPr>
          <a:xfrm>
            <a:off x="125264" y="2767207"/>
            <a:ext cx="3183038" cy="430887"/>
          </a:xfrm>
          <a:prstGeom prst="rect">
            <a:avLst/>
          </a:prstGeom>
          <a:noFill/>
        </p:spPr>
        <p:txBody>
          <a:bodyPr wrap="square" rtlCol="0">
            <a:spAutoFit/>
          </a:bodyPr>
          <a:lstStyle/>
          <a:p>
            <a:pPr algn="l"/>
            <a:r>
              <a:rPr lang="en-US" sz="1100" b="1" dirty="0"/>
              <a:t>Women’s Cardiology </a:t>
            </a:r>
          </a:p>
          <a:p>
            <a:pPr algn="l"/>
            <a:r>
              <a:rPr lang="en-US" sz="1100" b="1" dirty="0"/>
              <a:t>Specialists</a:t>
            </a:r>
          </a:p>
        </p:txBody>
      </p:sp>
      <p:sp>
        <p:nvSpPr>
          <p:cNvPr id="7" name="TextBox 6">
            <a:extLst>
              <a:ext uri="{FF2B5EF4-FFF2-40B4-BE49-F238E27FC236}">
                <a16:creationId xmlns:a16="http://schemas.microsoft.com/office/drawing/2014/main" id="{FE8AB2FA-8322-F46A-00EA-CA8854D7A1E9}"/>
              </a:ext>
            </a:extLst>
          </p:cNvPr>
          <p:cNvSpPr txBox="1"/>
          <p:nvPr/>
        </p:nvSpPr>
        <p:spPr>
          <a:xfrm>
            <a:off x="6972513" y="2819560"/>
            <a:ext cx="3302551" cy="261610"/>
          </a:xfrm>
          <a:prstGeom prst="rect">
            <a:avLst/>
          </a:prstGeom>
          <a:noFill/>
        </p:spPr>
        <p:txBody>
          <a:bodyPr wrap="square" rtlCol="0">
            <a:spAutoFit/>
          </a:bodyPr>
          <a:lstStyle/>
          <a:p>
            <a:pPr algn="l"/>
            <a:r>
              <a:rPr lang="en-US" sz="1100" b="1" dirty="0"/>
              <a:t>Bone Health Specialists</a:t>
            </a:r>
          </a:p>
        </p:txBody>
      </p:sp>
      <p:sp>
        <p:nvSpPr>
          <p:cNvPr id="9" name="TextBox 8">
            <a:extLst>
              <a:ext uri="{FF2B5EF4-FFF2-40B4-BE49-F238E27FC236}">
                <a16:creationId xmlns:a16="http://schemas.microsoft.com/office/drawing/2014/main" id="{25190736-119B-4683-7CBB-9454CAE5E186}"/>
              </a:ext>
            </a:extLst>
          </p:cNvPr>
          <p:cNvSpPr txBox="1"/>
          <p:nvPr/>
        </p:nvSpPr>
        <p:spPr>
          <a:xfrm>
            <a:off x="6968029" y="2072873"/>
            <a:ext cx="2297891" cy="261610"/>
          </a:xfrm>
          <a:prstGeom prst="rect">
            <a:avLst/>
          </a:prstGeom>
          <a:noFill/>
        </p:spPr>
        <p:txBody>
          <a:bodyPr wrap="square" rtlCol="0">
            <a:spAutoFit/>
          </a:bodyPr>
          <a:lstStyle/>
          <a:p>
            <a:pPr algn="l"/>
            <a:r>
              <a:rPr lang="en-US" sz="1100" b="1" dirty="0"/>
              <a:t>Sleep Medicine Specialists</a:t>
            </a:r>
          </a:p>
        </p:txBody>
      </p:sp>
      <p:sp>
        <p:nvSpPr>
          <p:cNvPr id="10" name="TextBox 9">
            <a:extLst>
              <a:ext uri="{FF2B5EF4-FFF2-40B4-BE49-F238E27FC236}">
                <a16:creationId xmlns:a16="http://schemas.microsoft.com/office/drawing/2014/main" id="{225BCEBB-4BF6-4241-CC55-FE2FF89A1E80}"/>
              </a:ext>
            </a:extLst>
          </p:cNvPr>
          <p:cNvSpPr txBox="1"/>
          <p:nvPr/>
        </p:nvSpPr>
        <p:spPr>
          <a:xfrm>
            <a:off x="7051040" y="4144080"/>
            <a:ext cx="2847372" cy="261610"/>
          </a:xfrm>
          <a:prstGeom prst="rect">
            <a:avLst/>
          </a:prstGeom>
          <a:noFill/>
        </p:spPr>
        <p:txBody>
          <a:bodyPr wrap="square" rtlCol="0">
            <a:spAutoFit/>
          </a:bodyPr>
          <a:lstStyle/>
          <a:p>
            <a:pPr algn="l"/>
            <a:r>
              <a:rPr lang="en-US" sz="1100" b="1" dirty="0"/>
              <a:t>Cancer Care Specialists</a:t>
            </a:r>
            <a:endParaRPr lang="en-US" sz="1000" b="1" dirty="0"/>
          </a:p>
        </p:txBody>
      </p:sp>
      <p:sp>
        <p:nvSpPr>
          <p:cNvPr id="12" name="TextBox 11">
            <a:extLst>
              <a:ext uri="{FF2B5EF4-FFF2-40B4-BE49-F238E27FC236}">
                <a16:creationId xmlns:a16="http://schemas.microsoft.com/office/drawing/2014/main" id="{BA8B5966-C6E6-3AC6-94BA-D3A54E14B412}"/>
              </a:ext>
            </a:extLst>
          </p:cNvPr>
          <p:cNvSpPr txBox="1"/>
          <p:nvPr/>
        </p:nvSpPr>
        <p:spPr>
          <a:xfrm>
            <a:off x="6989338" y="3465986"/>
            <a:ext cx="2824332" cy="261610"/>
          </a:xfrm>
          <a:prstGeom prst="rect">
            <a:avLst/>
          </a:prstGeom>
          <a:noFill/>
        </p:spPr>
        <p:txBody>
          <a:bodyPr wrap="square" rtlCol="0">
            <a:spAutoFit/>
          </a:bodyPr>
          <a:lstStyle/>
          <a:p>
            <a:pPr algn="l"/>
            <a:r>
              <a:rPr lang="en-US" sz="1100" b="1" dirty="0"/>
              <a:t>Mental Health Specialists</a:t>
            </a:r>
            <a:endParaRPr lang="en-US" sz="1000" dirty="0"/>
          </a:p>
        </p:txBody>
      </p:sp>
      <p:sp>
        <p:nvSpPr>
          <p:cNvPr id="13" name="TextBox 12">
            <a:extLst>
              <a:ext uri="{FF2B5EF4-FFF2-40B4-BE49-F238E27FC236}">
                <a16:creationId xmlns:a16="http://schemas.microsoft.com/office/drawing/2014/main" id="{9A7B1FDF-AB7B-5A9C-C78F-A50DAE0B62D1}"/>
              </a:ext>
            </a:extLst>
          </p:cNvPr>
          <p:cNvSpPr txBox="1"/>
          <p:nvPr/>
        </p:nvSpPr>
        <p:spPr>
          <a:xfrm>
            <a:off x="71120" y="3570955"/>
            <a:ext cx="2349919" cy="261610"/>
          </a:xfrm>
          <a:prstGeom prst="rect">
            <a:avLst/>
          </a:prstGeom>
          <a:noFill/>
        </p:spPr>
        <p:txBody>
          <a:bodyPr wrap="square" rtlCol="0">
            <a:spAutoFit/>
          </a:bodyPr>
          <a:lstStyle/>
          <a:p>
            <a:pPr algn="l"/>
            <a:r>
              <a:rPr lang="en-US" sz="1100" b="1" dirty="0"/>
              <a:t>Urogynecology Specialists</a:t>
            </a:r>
          </a:p>
        </p:txBody>
      </p:sp>
      <p:sp>
        <p:nvSpPr>
          <p:cNvPr id="8" name="TextBox 7">
            <a:extLst>
              <a:ext uri="{FF2B5EF4-FFF2-40B4-BE49-F238E27FC236}">
                <a16:creationId xmlns:a16="http://schemas.microsoft.com/office/drawing/2014/main" id="{CA9945BB-2ABA-C0C0-AAD9-BFF7691B3DEB}"/>
              </a:ext>
            </a:extLst>
          </p:cNvPr>
          <p:cNvSpPr txBox="1"/>
          <p:nvPr/>
        </p:nvSpPr>
        <p:spPr>
          <a:xfrm>
            <a:off x="6923614" y="1349871"/>
            <a:ext cx="2992546" cy="430887"/>
          </a:xfrm>
          <a:prstGeom prst="rect">
            <a:avLst/>
          </a:prstGeom>
          <a:noFill/>
        </p:spPr>
        <p:txBody>
          <a:bodyPr wrap="square" rtlCol="0">
            <a:spAutoFit/>
          </a:bodyPr>
          <a:lstStyle/>
          <a:p>
            <a:pPr algn="l"/>
            <a:r>
              <a:rPr lang="en-US" sz="1100" b="1" dirty="0"/>
              <a:t>Neurology and Neuropsychiatry Specialists</a:t>
            </a:r>
          </a:p>
        </p:txBody>
      </p:sp>
      <p:sp>
        <p:nvSpPr>
          <p:cNvPr id="54" name="Title 1">
            <a:extLst>
              <a:ext uri="{FF2B5EF4-FFF2-40B4-BE49-F238E27FC236}">
                <a16:creationId xmlns:a16="http://schemas.microsoft.com/office/drawing/2014/main" id="{36D5DC06-E905-B43E-F597-0F774C9815D5}"/>
              </a:ext>
            </a:extLst>
          </p:cNvPr>
          <p:cNvSpPr txBox="1">
            <a:spLocks/>
          </p:cNvSpPr>
          <p:nvPr/>
        </p:nvSpPr>
        <p:spPr>
          <a:xfrm>
            <a:off x="406400" y="237015"/>
            <a:ext cx="8229600" cy="709279"/>
          </a:xfrm>
          <a:prstGeom prst="rect">
            <a:avLst/>
          </a:prstGeom>
        </p:spPr>
        <p:txBody>
          <a:bodyPr/>
          <a:lstStyle>
            <a:lvl1pPr algn="l" rtl="0" eaLnBrk="0" fontAlgn="base" hangingPunct="0">
              <a:lnSpc>
                <a:spcPct val="90000"/>
              </a:lnSpc>
              <a:spcBef>
                <a:spcPct val="0"/>
              </a:spcBef>
              <a:spcAft>
                <a:spcPct val="0"/>
              </a:spcAft>
              <a:defRPr sz="2400" b="1" i="0" baseline="0">
                <a:solidFill>
                  <a:schemeClr val="bg1"/>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Arial" charset="0"/>
                <a:ea typeface="ＭＳ Ｐゴシック" charset="0"/>
              </a:defRPr>
            </a:lvl6pPr>
            <a:lvl7pPr marL="914400" algn="l" rtl="0" fontAlgn="base">
              <a:spcBef>
                <a:spcPct val="0"/>
              </a:spcBef>
              <a:spcAft>
                <a:spcPct val="0"/>
              </a:spcAft>
              <a:defRPr sz="3200">
                <a:solidFill>
                  <a:schemeClr val="tx1"/>
                </a:solidFill>
                <a:latin typeface="Arial" charset="0"/>
                <a:ea typeface="ＭＳ Ｐゴシック" charset="0"/>
              </a:defRPr>
            </a:lvl7pPr>
            <a:lvl8pPr marL="1371600" algn="l" rtl="0" fontAlgn="base">
              <a:spcBef>
                <a:spcPct val="0"/>
              </a:spcBef>
              <a:spcAft>
                <a:spcPct val="0"/>
              </a:spcAft>
              <a:defRPr sz="3200">
                <a:solidFill>
                  <a:schemeClr val="tx1"/>
                </a:solidFill>
                <a:latin typeface="Arial" charset="0"/>
                <a:ea typeface="ＭＳ Ｐゴシック" charset="0"/>
              </a:defRPr>
            </a:lvl8pPr>
            <a:lvl9pPr marL="1828800" algn="l" rtl="0" fontAlgn="base">
              <a:spcBef>
                <a:spcPct val="0"/>
              </a:spcBef>
              <a:spcAft>
                <a:spcPct val="0"/>
              </a:spcAft>
              <a:defRPr sz="3200">
                <a:solidFill>
                  <a:schemeClr val="tx1"/>
                </a:solidFill>
                <a:latin typeface="Arial" charset="0"/>
                <a:ea typeface="ＭＳ Ｐゴシック" charset="0"/>
              </a:defRPr>
            </a:lvl9pPr>
          </a:lstStyle>
          <a:p>
            <a:pPr algn="ctr"/>
            <a:r>
              <a:rPr lang="en-US" sz="2800" kern="0" dirty="0"/>
              <a:t>UCLA Comprehensive Menopause Care Team</a:t>
            </a:r>
          </a:p>
        </p:txBody>
      </p:sp>
      <p:sp>
        <p:nvSpPr>
          <p:cNvPr id="39" name="TextBox 38">
            <a:extLst>
              <a:ext uri="{FF2B5EF4-FFF2-40B4-BE49-F238E27FC236}">
                <a16:creationId xmlns:a16="http://schemas.microsoft.com/office/drawing/2014/main" id="{5B0DB72D-14BE-6139-3AE4-97003D278854}"/>
              </a:ext>
            </a:extLst>
          </p:cNvPr>
          <p:cNvSpPr txBox="1"/>
          <p:nvPr/>
        </p:nvSpPr>
        <p:spPr>
          <a:xfrm>
            <a:off x="88096" y="1303493"/>
            <a:ext cx="2309422" cy="261610"/>
          </a:xfrm>
          <a:prstGeom prst="rect">
            <a:avLst/>
          </a:prstGeom>
          <a:noFill/>
        </p:spPr>
        <p:txBody>
          <a:bodyPr wrap="square" rtlCol="0">
            <a:spAutoFit/>
          </a:bodyPr>
          <a:lstStyle/>
          <a:p>
            <a:pPr algn="l"/>
            <a:r>
              <a:rPr lang="en-US" sz="1100" b="1" dirty="0"/>
              <a:t>Integrative Health Specialists</a:t>
            </a:r>
          </a:p>
        </p:txBody>
      </p:sp>
      <p:cxnSp>
        <p:nvCxnSpPr>
          <p:cNvPr id="19" name="Straight Arrow Connector 18">
            <a:extLst>
              <a:ext uri="{FF2B5EF4-FFF2-40B4-BE49-F238E27FC236}">
                <a16:creationId xmlns:a16="http://schemas.microsoft.com/office/drawing/2014/main" id="{701EFBD2-2407-80D5-622A-974790C0D1D3}"/>
              </a:ext>
            </a:extLst>
          </p:cNvPr>
          <p:cNvCxnSpPr>
            <a:cxnSpLocks/>
          </p:cNvCxnSpPr>
          <p:nvPr/>
        </p:nvCxnSpPr>
        <p:spPr bwMode="auto">
          <a:xfrm>
            <a:off x="2153920" y="1442720"/>
            <a:ext cx="140208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22" name="TextBox 21">
            <a:extLst>
              <a:ext uri="{FF2B5EF4-FFF2-40B4-BE49-F238E27FC236}">
                <a16:creationId xmlns:a16="http://schemas.microsoft.com/office/drawing/2014/main" id="{7DED1FD6-080D-DEFA-2273-64EE82F4A5AA}"/>
              </a:ext>
            </a:extLst>
          </p:cNvPr>
          <p:cNvSpPr txBox="1"/>
          <p:nvPr/>
        </p:nvSpPr>
        <p:spPr>
          <a:xfrm>
            <a:off x="81280" y="4164400"/>
            <a:ext cx="2847372" cy="261610"/>
          </a:xfrm>
          <a:prstGeom prst="rect">
            <a:avLst/>
          </a:prstGeom>
          <a:noFill/>
        </p:spPr>
        <p:txBody>
          <a:bodyPr wrap="square" rtlCol="0">
            <a:spAutoFit/>
          </a:bodyPr>
          <a:lstStyle/>
          <a:p>
            <a:pPr algn="l"/>
            <a:r>
              <a:rPr lang="en-US" sz="1100" b="1" dirty="0"/>
              <a:t>Breast Health Specialists</a:t>
            </a:r>
            <a:endParaRPr lang="en-US" sz="1000" b="1" dirty="0"/>
          </a:p>
        </p:txBody>
      </p:sp>
      <p:cxnSp>
        <p:nvCxnSpPr>
          <p:cNvPr id="25" name="Straight Arrow Connector 24">
            <a:extLst>
              <a:ext uri="{FF2B5EF4-FFF2-40B4-BE49-F238E27FC236}">
                <a16:creationId xmlns:a16="http://schemas.microsoft.com/office/drawing/2014/main" id="{85185CE9-360D-3D64-9078-28213236714F}"/>
              </a:ext>
            </a:extLst>
          </p:cNvPr>
          <p:cNvCxnSpPr>
            <a:cxnSpLocks/>
          </p:cNvCxnSpPr>
          <p:nvPr/>
        </p:nvCxnSpPr>
        <p:spPr bwMode="auto">
          <a:xfrm>
            <a:off x="5191760" y="1422400"/>
            <a:ext cx="146304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 name="Straight Arrow Connector 30">
            <a:extLst>
              <a:ext uri="{FF2B5EF4-FFF2-40B4-BE49-F238E27FC236}">
                <a16:creationId xmlns:a16="http://schemas.microsoft.com/office/drawing/2014/main" id="{A9AB0B63-16A4-B1FB-31A4-3C0D986D866A}"/>
              </a:ext>
            </a:extLst>
          </p:cNvPr>
          <p:cNvCxnSpPr>
            <a:cxnSpLocks/>
          </p:cNvCxnSpPr>
          <p:nvPr/>
        </p:nvCxnSpPr>
        <p:spPr bwMode="auto">
          <a:xfrm>
            <a:off x="5577840" y="3647440"/>
            <a:ext cx="120904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2" name="Straight Arrow Connector 31">
            <a:extLst>
              <a:ext uri="{FF2B5EF4-FFF2-40B4-BE49-F238E27FC236}">
                <a16:creationId xmlns:a16="http://schemas.microsoft.com/office/drawing/2014/main" id="{BF837CA4-EDF1-6394-2D4D-2525A9F20D78}"/>
              </a:ext>
            </a:extLst>
          </p:cNvPr>
          <p:cNvCxnSpPr>
            <a:cxnSpLocks/>
          </p:cNvCxnSpPr>
          <p:nvPr/>
        </p:nvCxnSpPr>
        <p:spPr bwMode="auto">
          <a:xfrm>
            <a:off x="2092960" y="3708400"/>
            <a:ext cx="108712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a:extLst>
              <a:ext uri="{FF2B5EF4-FFF2-40B4-BE49-F238E27FC236}">
                <a16:creationId xmlns:a16="http://schemas.microsoft.com/office/drawing/2014/main" id="{542F1223-A034-1D0D-5826-5AECC371E9C2}"/>
              </a:ext>
            </a:extLst>
          </p:cNvPr>
          <p:cNvCxnSpPr>
            <a:cxnSpLocks/>
          </p:cNvCxnSpPr>
          <p:nvPr/>
        </p:nvCxnSpPr>
        <p:spPr bwMode="auto">
          <a:xfrm>
            <a:off x="2103120" y="2936240"/>
            <a:ext cx="85344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a:extLst>
              <a:ext uri="{FF2B5EF4-FFF2-40B4-BE49-F238E27FC236}">
                <a16:creationId xmlns:a16="http://schemas.microsoft.com/office/drawing/2014/main" id="{58536426-19D8-647E-A01E-C68CB39E3A3C}"/>
              </a:ext>
            </a:extLst>
          </p:cNvPr>
          <p:cNvCxnSpPr>
            <a:cxnSpLocks/>
          </p:cNvCxnSpPr>
          <p:nvPr/>
        </p:nvCxnSpPr>
        <p:spPr bwMode="auto">
          <a:xfrm flipV="1">
            <a:off x="4947920" y="4307840"/>
            <a:ext cx="1838960" cy="1016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8" name="Straight Arrow Connector 37">
            <a:extLst>
              <a:ext uri="{FF2B5EF4-FFF2-40B4-BE49-F238E27FC236}">
                <a16:creationId xmlns:a16="http://schemas.microsoft.com/office/drawing/2014/main" id="{9117377D-BAA6-66DE-4054-27F7B93BA5FF}"/>
              </a:ext>
            </a:extLst>
          </p:cNvPr>
          <p:cNvCxnSpPr>
            <a:cxnSpLocks/>
          </p:cNvCxnSpPr>
          <p:nvPr/>
        </p:nvCxnSpPr>
        <p:spPr bwMode="auto">
          <a:xfrm>
            <a:off x="5781040" y="2946400"/>
            <a:ext cx="95504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41" name="Straight Arrow Connector 40">
            <a:extLst>
              <a:ext uri="{FF2B5EF4-FFF2-40B4-BE49-F238E27FC236}">
                <a16:creationId xmlns:a16="http://schemas.microsoft.com/office/drawing/2014/main" id="{DE264E57-8DAD-EC4C-87D6-47A3D02821C9}"/>
              </a:ext>
            </a:extLst>
          </p:cNvPr>
          <p:cNvCxnSpPr>
            <a:cxnSpLocks/>
          </p:cNvCxnSpPr>
          <p:nvPr/>
        </p:nvCxnSpPr>
        <p:spPr bwMode="auto">
          <a:xfrm>
            <a:off x="2042160" y="2184400"/>
            <a:ext cx="100584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44" name="TextBox 43">
            <a:extLst>
              <a:ext uri="{FF2B5EF4-FFF2-40B4-BE49-F238E27FC236}">
                <a16:creationId xmlns:a16="http://schemas.microsoft.com/office/drawing/2014/main" id="{25D2C2A9-A1A9-8FA5-99DB-B563FCCB68AF}"/>
              </a:ext>
            </a:extLst>
          </p:cNvPr>
          <p:cNvSpPr txBox="1"/>
          <p:nvPr/>
        </p:nvSpPr>
        <p:spPr>
          <a:xfrm>
            <a:off x="128736" y="2035013"/>
            <a:ext cx="2309422" cy="261610"/>
          </a:xfrm>
          <a:prstGeom prst="rect">
            <a:avLst/>
          </a:prstGeom>
          <a:noFill/>
        </p:spPr>
        <p:txBody>
          <a:bodyPr wrap="square" rtlCol="0">
            <a:spAutoFit/>
          </a:bodyPr>
          <a:lstStyle/>
          <a:p>
            <a:pPr algn="l"/>
            <a:r>
              <a:rPr lang="en-US" sz="1100" b="1" dirty="0"/>
              <a:t>Primary Care Providers</a:t>
            </a:r>
          </a:p>
        </p:txBody>
      </p:sp>
      <p:cxnSp>
        <p:nvCxnSpPr>
          <p:cNvPr id="51" name="Straight Arrow Connector 50">
            <a:extLst>
              <a:ext uri="{FF2B5EF4-FFF2-40B4-BE49-F238E27FC236}">
                <a16:creationId xmlns:a16="http://schemas.microsoft.com/office/drawing/2014/main" id="{75B9F294-1F19-5864-D08C-0CF6B69FDA5D}"/>
              </a:ext>
            </a:extLst>
          </p:cNvPr>
          <p:cNvCxnSpPr>
            <a:cxnSpLocks/>
          </p:cNvCxnSpPr>
          <p:nvPr/>
        </p:nvCxnSpPr>
        <p:spPr bwMode="auto">
          <a:xfrm>
            <a:off x="2082800" y="4325685"/>
            <a:ext cx="168656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60" name="Straight Arrow Connector 59">
            <a:extLst>
              <a:ext uri="{FF2B5EF4-FFF2-40B4-BE49-F238E27FC236}">
                <a16:creationId xmlns:a16="http://schemas.microsoft.com/office/drawing/2014/main" id="{C7CEBDBF-4E95-91D2-2E82-46B7409FAEBD}"/>
              </a:ext>
            </a:extLst>
          </p:cNvPr>
          <p:cNvCxnSpPr>
            <a:cxnSpLocks/>
          </p:cNvCxnSpPr>
          <p:nvPr/>
        </p:nvCxnSpPr>
        <p:spPr bwMode="auto">
          <a:xfrm>
            <a:off x="5659120" y="2194560"/>
            <a:ext cx="1087120" cy="0"/>
          </a:xfrm>
          <a:prstGeom prst="straightConnector1">
            <a:avLst/>
          </a:prstGeom>
          <a:solidFill>
            <a:schemeClr val="accent1"/>
          </a:solidFill>
          <a:ln w="25400" cap="flat" cmpd="sng" algn="ctr">
            <a:solidFill>
              <a:schemeClr val="tx1"/>
            </a:solidFill>
            <a:prstDash val="solid"/>
            <a:round/>
            <a:headEnd type="triangle"/>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874046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0BC8-C454-4F4B-BE6D-6ADEAA054BA6}"/>
              </a:ext>
            </a:extLst>
          </p:cNvPr>
          <p:cNvSpPr>
            <a:spLocks noGrp="1"/>
          </p:cNvSpPr>
          <p:nvPr>
            <p:ph type="title"/>
          </p:nvPr>
        </p:nvSpPr>
        <p:spPr>
          <a:xfrm>
            <a:off x="927899" y="768638"/>
            <a:ext cx="6958801" cy="891540"/>
          </a:xfrm>
        </p:spPr>
        <p:txBody>
          <a:bodyPr>
            <a:normAutofit/>
          </a:bodyPr>
          <a:lstStyle/>
          <a:p>
            <a:pPr algn="ctr"/>
            <a:r>
              <a:rPr lang="en-US" dirty="0"/>
              <a:t>“</a:t>
            </a:r>
            <a:r>
              <a:rPr lang="en-US" b="1" dirty="0"/>
              <a:t>SUPERWOMAN"</a:t>
            </a:r>
            <a:r>
              <a:rPr lang="en-US" dirty="0"/>
              <a:t> </a:t>
            </a:r>
            <a:r>
              <a:rPr lang="en-US" b="1" dirty="0"/>
              <a:t>syndrome</a:t>
            </a:r>
          </a:p>
        </p:txBody>
      </p:sp>
      <p:sp>
        <p:nvSpPr>
          <p:cNvPr id="4" name="Title 1">
            <a:extLst>
              <a:ext uri="{FF2B5EF4-FFF2-40B4-BE49-F238E27FC236}">
                <a16:creationId xmlns:a16="http://schemas.microsoft.com/office/drawing/2014/main" id="{AF25D6D8-805D-86C1-9D0A-171BF3F4EEA9}"/>
              </a:ext>
            </a:extLst>
          </p:cNvPr>
          <p:cNvSpPr txBox="1">
            <a:spLocks/>
          </p:cNvSpPr>
          <p:nvPr/>
        </p:nvSpPr>
        <p:spPr bwMode="auto">
          <a:xfrm>
            <a:off x="1105082" y="185194"/>
            <a:ext cx="7112943" cy="6344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normAutofit/>
          </a:bodyPr>
          <a:lstStyle>
            <a:lvl1pPr algn="l" rtl="0" eaLnBrk="0" fontAlgn="base" hangingPunct="0">
              <a:lnSpc>
                <a:spcPct val="90000"/>
              </a:lnSpc>
              <a:spcBef>
                <a:spcPct val="0"/>
              </a:spcBef>
              <a:spcAft>
                <a:spcPct val="0"/>
              </a:spcAft>
              <a:defRPr sz="2400" b="1" i="0" baseline="0">
                <a:solidFill>
                  <a:schemeClr val="bg1"/>
                </a:solidFill>
                <a:latin typeface="Arial" panose="020B0604020202020204" pitchFamily="34" charset="0"/>
                <a:ea typeface="+mj-ea"/>
                <a:cs typeface="ＭＳ Ｐゴシック" charset="0"/>
              </a:defRPr>
            </a:lvl1pPr>
            <a:lvl2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2pPr>
            <a:lvl3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3pPr>
            <a:lvl4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4pPr>
            <a:lvl5pPr algn="l" rtl="0" eaLnBrk="0" fontAlgn="base" hangingPunct="0">
              <a:spcBef>
                <a:spcPct val="0"/>
              </a:spcBef>
              <a:spcAft>
                <a:spcPct val="0"/>
              </a:spcAft>
              <a:defRPr sz="3200">
                <a:solidFill>
                  <a:schemeClr val="tx1"/>
                </a:solidFill>
                <a:latin typeface="Times" charset="0"/>
                <a:ea typeface="ＭＳ Ｐゴシック" charset="0"/>
                <a:cs typeface="ＭＳ Ｐゴシック" charset="0"/>
              </a:defRPr>
            </a:lvl5pPr>
            <a:lvl6pPr marL="457200" algn="l" rtl="0" fontAlgn="base">
              <a:spcBef>
                <a:spcPct val="0"/>
              </a:spcBef>
              <a:spcAft>
                <a:spcPct val="0"/>
              </a:spcAft>
              <a:defRPr sz="3200">
                <a:solidFill>
                  <a:schemeClr val="tx1"/>
                </a:solidFill>
                <a:latin typeface="Arial" charset="0"/>
                <a:ea typeface="ＭＳ Ｐゴシック" charset="0"/>
              </a:defRPr>
            </a:lvl6pPr>
            <a:lvl7pPr marL="914400" algn="l" rtl="0" fontAlgn="base">
              <a:spcBef>
                <a:spcPct val="0"/>
              </a:spcBef>
              <a:spcAft>
                <a:spcPct val="0"/>
              </a:spcAft>
              <a:defRPr sz="3200">
                <a:solidFill>
                  <a:schemeClr val="tx1"/>
                </a:solidFill>
                <a:latin typeface="Arial" charset="0"/>
                <a:ea typeface="ＭＳ Ｐゴシック" charset="0"/>
              </a:defRPr>
            </a:lvl7pPr>
            <a:lvl8pPr marL="1371600" algn="l" rtl="0" fontAlgn="base">
              <a:spcBef>
                <a:spcPct val="0"/>
              </a:spcBef>
              <a:spcAft>
                <a:spcPct val="0"/>
              </a:spcAft>
              <a:defRPr sz="3200">
                <a:solidFill>
                  <a:schemeClr val="tx1"/>
                </a:solidFill>
                <a:latin typeface="Arial" charset="0"/>
                <a:ea typeface="ＭＳ Ｐゴシック" charset="0"/>
              </a:defRPr>
            </a:lvl8pPr>
            <a:lvl9pPr marL="1828800" algn="l" rtl="0" fontAlgn="base">
              <a:spcBef>
                <a:spcPct val="0"/>
              </a:spcBef>
              <a:spcAft>
                <a:spcPct val="0"/>
              </a:spcAft>
              <a:defRPr sz="3200">
                <a:solidFill>
                  <a:schemeClr val="tx1"/>
                </a:solidFill>
                <a:latin typeface="Arial" charset="0"/>
                <a:ea typeface="ＭＳ Ｐゴシック" charset="0"/>
              </a:defRPr>
            </a:lvl9pPr>
          </a:lstStyle>
          <a:p>
            <a:pPr algn="ctr"/>
            <a:r>
              <a:rPr lang="en-US" kern="0" dirty="0"/>
              <a:t>WHAT IS NEEDED</a:t>
            </a:r>
          </a:p>
        </p:txBody>
      </p:sp>
      <p:sp>
        <p:nvSpPr>
          <p:cNvPr id="6" name="Content Placeholder 2">
            <a:extLst>
              <a:ext uri="{FF2B5EF4-FFF2-40B4-BE49-F238E27FC236}">
                <a16:creationId xmlns:a16="http://schemas.microsoft.com/office/drawing/2014/main" id="{881DF5C5-3584-E3D1-5B9A-71E8799F5631}"/>
              </a:ext>
            </a:extLst>
          </p:cNvPr>
          <p:cNvSpPr txBox="1">
            <a:spLocks/>
          </p:cNvSpPr>
          <p:nvPr/>
        </p:nvSpPr>
        <p:spPr bwMode="auto">
          <a:xfrm>
            <a:off x="-228599" y="1168179"/>
            <a:ext cx="9303026" cy="325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176213" indent="-176213" algn="l" rtl="0" eaLnBrk="0" fontAlgn="base" hangingPunct="0">
              <a:lnSpc>
                <a:spcPts val="2800"/>
              </a:lnSpc>
              <a:spcBef>
                <a:spcPct val="0"/>
              </a:spcBef>
              <a:spcAft>
                <a:spcPct val="30000"/>
              </a:spcAft>
              <a:buChar char="•"/>
              <a:defRPr sz="2000" baseline="0">
                <a:solidFill>
                  <a:srgbClr val="2774AE"/>
                </a:solidFill>
                <a:latin typeface="+mn-lt"/>
                <a:ea typeface="+mn-ea"/>
                <a:cs typeface="ＭＳ Ｐゴシック" charset="0"/>
              </a:defRPr>
            </a:lvl1pPr>
            <a:lvl2pPr marL="514350" indent="-114300" algn="l" rtl="0" eaLnBrk="0" fontAlgn="base" hangingPunct="0">
              <a:lnSpc>
                <a:spcPts val="2200"/>
              </a:lnSpc>
              <a:spcBef>
                <a:spcPct val="10000"/>
              </a:spcBef>
              <a:spcAft>
                <a:spcPct val="30000"/>
              </a:spcAft>
              <a:buSzPct val="80000"/>
              <a:buChar char="•"/>
              <a:defRPr sz="1800" baseline="0">
                <a:solidFill>
                  <a:schemeClr val="tx1"/>
                </a:solidFill>
                <a:latin typeface="+mn-lt"/>
                <a:ea typeface="+mn-ea"/>
                <a:cs typeface="ＭＳ Ｐゴシック" charset="0"/>
              </a:defRPr>
            </a:lvl2pPr>
            <a:lvl3pPr marL="855663" indent="-117475" algn="l" rtl="0" eaLnBrk="0" fontAlgn="base" hangingPunct="0">
              <a:lnSpc>
                <a:spcPts val="2000"/>
              </a:lnSpc>
              <a:spcBef>
                <a:spcPct val="10000"/>
              </a:spcBef>
              <a:spcAft>
                <a:spcPct val="30000"/>
              </a:spcAft>
              <a:buSzPct val="80000"/>
              <a:buChar char="•"/>
              <a:defRPr sz="1600" baseline="0">
                <a:solidFill>
                  <a:schemeClr val="accent2"/>
                </a:solidFill>
                <a:latin typeface="+mn-lt"/>
                <a:ea typeface="+mn-ea"/>
                <a:cs typeface="ＭＳ Ｐゴシック" charset="0"/>
              </a:defRPr>
            </a:lvl3pPr>
            <a:lvl4pPr marL="1200150" indent="-114300" algn="l" rtl="0" eaLnBrk="0" fontAlgn="base" hangingPunct="0">
              <a:lnSpc>
                <a:spcPts val="1800"/>
              </a:lnSpc>
              <a:spcBef>
                <a:spcPct val="10000"/>
              </a:spcBef>
              <a:spcAft>
                <a:spcPct val="30000"/>
              </a:spcAft>
              <a:buSzPct val="80000"/>
              <a:buChar char="•"/>
              <a:defRPr sz="1400" baseline="0">
                <a:solidFill>
                  <a:schemeClr val="accent2"/>
                </a:solidFill>
                <a:latin typeface="+mn-lt"/>
                <a:ea typeface="+mn-ea"/>
                <a:cs typeface="ＭＳ Ｐゴシック" charset="0"/>
              </a:defRPr>
            </a:lvl4pPr>
            <a:lvl5pPr marL="1543050" indent="-114300" algn="l" rtl="0" eaLnBrk="0" fontAlgn="base" hangingPunct="0">
              <a:lnSpc>
                <a:spcPts val="1600"/>
              </a:lnSpc>
              <a:spcBef>
                <a:spcPct val="10000"/>
              </a:spcBef>
              <a:spcAft>
                <a:spcPct val="30000"/>
              </a:spcAft>
              <a:buSzPct val="80000"/>
              <a:buChar char="•"/>
              <a:defRPr sz="1200" baseline="0">
                <a:solidFill>
                  <a:schemeClr val="accent2"/>
                </a:solidFill>
                <a:latin typeface="+mn-lt"/>
                <a:ea typeface="+mn-ea"/>
                <a:cs typeface="ＭＳ Ｐゴシック" charset="0"/>
              </a:defRPr>
            </a:lvl5pPr>
            <a:lvl6pPr marL="2000250" indent="-114300" algn="l" rtl="0" fontAlgn="base">
              <a:lnSpc>
                <a:spcPts val="1600"/>
              </a:lnSpc>
              <a:spcBef>
                <a:spcPct val="10000"/>
              </a:spcBef>
              <a:spcAft>
                <a:spcPct val="30000"/>
              </a:spcAft>
              <a:buSzPct val="80000"/>
              <a:buChar char="•"/>
              <a:defRPr sz="1400">
                <a:solidFill>
                  <a:schemeClr val="accent2"/>
                </a:solidFill>
                <a:latin typeface="+mn-lt"/>
                <a:ea typeface="+mn-ea"/>
              </a:defRPr>
            </a:lvl6pPr>
            <a:lvl7pPr marL="2457450" indent="-114300" algn="l" rtl="0" fontAlgn="base">
              <a:lnSpc>
                <a:spcPts val="1600"/>
              </a:lnSpc>
              <a:spcBef>
                <a:spcPct val="10000"/>
              </a:spcBef>
              <a:spcAft>
                <a:spcPct val="30000"/>
              </a:spcAft>
              <a:buSzPct val="80000"/>
              <a:buChar char="•"/>
              <a:defRPr sz="1400">
                <a:solidFill>
                  <a:schemeClr val="accent2"/>
                </a:solidFill>
                <a:latin typeface="+mn-lt"/>
                <a:ea typeface="+mn-ea"/>
              </a:defRPr>
            </a:lvl7pPr>
            <a:lvl8pPr marL="2914650" indent="-114300" algn="l" rtl="0" fontAlgn="base">
              <a:lnSpc>
                <a:spcPts val="1600"/>
              </a:lnSpc>
              <a:spcBef>
                <a:spcPct val="10000"/>
              </a:spcBef>
              <a:spcAft>
                <a:spcPct val="30000"/>
              </a:spcAft>
              <a:buSzPct val="80000"/>
              <a:buChar char="•"/>
              <a:defRPr sz="1400">
                <a:solidFill>
                  <a:schemeClr val="accent2"/>
                </a:solidFill>
                <a:latin typeface="+mn-lt"/>
                <a:ea typeface="+mn-ea"/>
              </a:defRPr>
            </a:lvl8pPr>
            <a:lvl9pPr marL="3371850" indent="-114300" algn="l" rtl="0" fontAlgn="base">
              <a:lnSpc>
                <a:spcPts val="1600"/>
              </a:lnSpc>
              <a:spcBef>
                <a:spcPct val="10000"/>
              </a:spcBef>
              <a:spcAft>
                <a:spcPct val="30000"/>
              </a:spcAft>
              <a:buSzPct val="80000"/>
              <a:buChar char="•"/>
              <a:defRPr sz="1400">
                <a:solidFill>
                  <a:schemeClr val="accent2"/>
                </a:solidFill>
                <a:latin typeface="+mn-lt"/>
                <a:ea typeface="+mn-ea"/>
              </a:defRPr>
            </a:lvl9pPr>
          </a:lstStyle>
          <a:p>
            <a:pPr marL="628650" lvl="1" indent="-285750">
              <a:buFont typeface="Wingdings" pitchFamily="2" charset="2"/>
              <a:buChar char="Ø"/>
            </a:pPr>
            <a:r>
              <a:rPr lang="en-US" b="1" kern="0" dirty="0">
                <a:latin typeface="Arial" panose="020B0604020202020204" pitchFamily="34" charset="0"/>
                <a:cs typeface="Arial" panose="020B0604020202020204" pitchFamily="34" charset="0"/>
              </a:rPr>
              <a:t>Support and funding for menopause centers in California </a:t>
            </a:r>
          </a:p>
          <a:p>
            <a:pPr marL="628650" lvl="1" indent="-285750">
              <a:buFont typeface="Wingdings" pitchFamily="2" charset="2"/>
              <a:buChar char="Ø"/>
            </a:pPr>
            <a:r>
              <a:rPr lang="en-US" b="1" kern="0" dirty="0">
                <a:latin typeface="Arial" panose="020B0604020202020204" pitchFamily="34" charset="0"/>
                <a:cs typeface="Arial" panose="020B0604020202020204" pitchFamily="34" charset="0"/>
              </a:rPr>
              <a:t>Resources to raise awareness/education to the public </a:t>
            </a:r>
          </a:p>
          <a:p>
            <a:pPr marL="628650" lvl="1" indent="-285750">
              <a:buFont typeface="Wingdings" pitchFamily="2" charset="2"/>
              <a:buChar char="Ø"/>
            </a:pPr>
            <a:r>
              <a:rPr lang="en-US" b="1" kern="0" dirty="0">
                <a:latin typeface="Arial" panose="020B0604020202020204" pitchFamily="34" charset="0"/>
                <a:cs typeface="Arial" panose="020B0604020202020204" pitchFamily="34" charset="0"/>
              </a:rPr>
              <a:t>Protections and policies to support those going through menopause at the workplace</a:t>
            </a:r>
          </a:p>
          <a:p>
            <a:pPr marL="628650" lvl="1" indent="-285750">
              <a:buFont typeface="Wingdings" pitchFamily="2" charset="2"/>
              <a:buChar char="Ø"/>
            </a:pPr>
            <a:r>
              <a:rPr lang="en-US" b="1" kern="0" dirty="0">
                <a:latin typeface="Arial" panose="020B0604020202020204" pitchFamily="34" charset="0"/>
                <a:cs typeface="Arial" panose="020B0604020202020204" pitchFamily="34" charset="0"/>
              </a:rPr>
              <a:t>Increased funding to close the knowledge gap </a:t>
            </a:r>
          </a:p>
          <a:p>
            <a:pPr marL="969963" lvl="2" indent="-285750">
              <a:buFont typeface="Wingdings" pitchFamily="2" charset="2"/>
              <a:buChar char="Ø"/>
            </a:pPr>
            <a:r>
              <a:rPr lang="en-US" b="1" kern="0" dirty="0">
                <a:latin typeface="Arial" panose="020B0604020202020204" pitchFamily="34" charset="0"/>
                <a:cs typeface="Arial" panose="020B0604020202020204" pitchFamily="34" charset="0"/>
              </a:rPr>
              <a:t>for training in medical school, residency programs (primary care, obgyn, mental health providers)</a:t>
            </a:r>
          </a:p>
          <a:p>
            <a:pPr marL="969963" lvl="2" indent="-285750">
              <a:buFont typeface="Wingdings" pitchFamily="2" charset="2"/>
              <a:buChar char="Ø"/>
            </a:pPr>
            <a:r>
              <a:rPr lang="en-US" b="1" kern="0" dirty="0">
                <a:latin typeface="Arial" panose="020B0604020202020204" pitchFamily="34" charset="0"/>
                <a:cs typeface="Arial" panose="020B0604020202020204" pitchFamily="34" charset="0"/>
              </a:rPr>
              <a:t>for training current providers who care for midlife women</a:t>
            </a:r>
          </a:p>
          <a:p>
            <a:pPr marL="969963" lvl="2" indent="-285750">
              <a:buFont typeface="Wingdings" pitchFamily="2" charset="2"/>
              <a:buChar char="Ø"/>
            </a:pPr>
            <a:r>
              <a:rPr lang="en-US" b="1" kern="0" dirty="0">
                <a:latin typeface="Arial" panose="020B0604020202020204" pitchFamily="34" charset="0"/>
                <a:cs typeface="Arial" panose="020B0604020202020204" pitchFamily="34" charset="0"/>
              </a:rPr>
              <a:t>for research</a:t>
            </a:r>
          </a:p>
          <a:p>
            <a:pPr marL="969963" lvl="2" indent="-285750">
              <a:buFont typeface="Wingdings" pitchFamily="2" charset="2"/>
              <a:buChar char="Ø"/>
            </a:pPr>
            <a:endParaRPr lang="en-US" b="1" kern="0" dirty="0">
              <a:latin typeface="Arial" panose="020B0604020202020204" pitchFamily="34" charset="0"/>
              <a:cs typeface="Arial" panose="020B0604020202020204" pitchFamily="34" charset="0"/>
            </a:endParaRPr>
          </a:p>
          <a:p>
            <a:pPr marL="628650" lvl="1" indent="-285750">
              <a:buFont typeface="Wingdings" pitchFamily="2" charset="2"/>
              <a:buChar char="Ø"/>
            </a:pPr>
            <a:endParaRPr lang="en-US" b="1" kern="0" dirty="0">
              <a:latin typeface="Arial" panose="020B0604020202020204" pitchFamily="34" charset="0"/>
              <a:cs typeface="Arial" panose="020B0604020202020204" pitchFamily="34" charset="0"/>
            </a:endParaRPr>
          </a:p>
          <a:p>
            <a:pPr marL="1028700" lvl="3" indent="0">
              <a:buNone/>
            </a:pPr>
            <a:endParaRPr lang="en-US" sz="1800" b="1" kern="0" dirty="0">
              <a:latin typeface="Arial" panose="020B0604020202020204" pitchFamily="34" charset="0"/>
              <a:cs typeface="Arial" panose="020B0604020202020204" pitchFamily="34" charset="0"/>
            </a:endParaRPr>
          </a:p>
          <a:p>
            <a:pPr lvl="1"/>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2897097"/>
      </p:ext>
    </p:extLst>
  </p:cSld>
  <p:clrMapOvr>
    <a:masterClrMapping/>
  </p:clrMapOvr>
</p:sld>
</file>

<file path=ppt/theme/theme1.xml><?xml version="1.0" encoding="utf-8"?>
<a:theme xmlns:a="http://schemas.openxmlformats.org/drawingml/2006/main" name="Default">
  <a:themeElements>
    <a:clrScheme name="Custom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2973AD"/>
      </a:hlink>
      <a:folHlink>
        <a:srgbClr val="2973AD"/>
      </a:folHlink>
    </a:clrScheme>
    <a:fontScheme name="Defaul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1">
        <a:dk1>
          <a:srgbClr val="000000"/>
        </a:dk1>
        <a:lt1>
          <a:srgbClr val="FFFFFF"/>
        </a:lt1>
        <a:dk2>
          <a:srgbClr val="000000"/>
        </a:dk2>
        <a:lt2>
          <a:srgbClr val="8B8D8E"/>
        </a:lt2>
        <a:accent1>
          <a:srgbClr val="536895"/>
        </a:accent1>
        <a:accent2>
          <a:srgbClr val="616365"/>
        </a:accent2>
        <a:accent3>
          <a:srgbClr val="FFFFFF"/>
        </a:accent3>
        <a:accent4>
          <a:srgbClr val="000000"/>
        </a:accent4>
        <a:accent5>
          <a:srgbClr val="B3B9C8"/>
        </a:accent5>
        <a:accent6>
          <a:srgbClr val="57595B"/>
        </a:accent6>
        <a:hlink>
          <a:srgbClr val="F1E3BB"/>
        </a:hlink>
        <a:folHlink>
          <a:srgbClr val="FFB6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22747</TotalTime>
  <Words>3361</Words>
  <Application>Microsoft Macintosh PowerPoint</Application>
  <PresentationFormat>On-screen Show (16:9)</PresentationFormat>
  <Paragraphs>219</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Helvetica Neue</vt:lpstr>
      <vt:lpstr>Menlo</vt:lpstr>
      <vt:lpstr>Times</vt:lpstr>
      <vt:lpstr>Wingdings</vt:lpstr>
      <vt:lpstr>Default</vt:lpstr>
      <vt:lpstr>MENOPAUSE A Window of Opportunity</vt:lpstr>
      <vt:lpstr>THE PROBLEM:  50% PATIENTS REMAIN UNCARED FOR</vt:lpstr>
      <vt:lpstr>WHY DO WE CARE SO MUCH? SHORT-TERM BURDEN OF UNTREATED MENOPAUSE</vt:lpstr>
      <vt:lpstr>WHY DO WE CARE SO MUCH? LONG-TERM HEALTH BURDEN OF UNTREATED MENOPAUSE</vt:lpstr>
      <vt:lpstr>Menopause represents  a unique  window of opportunity  to improve A Person’s quality of life as they enter midlife and optimize Their longevity</vt:lpstr>
      <vt:lpstr>WHY IS MENOPAUSE CARE NOT ADDRESSED?</vt:lpstr>
      <vt:lpstr>UCLA Comprehensive Menopause Program Vision Statement</vt:lpstr>
      <vt:lpstr>PowerPoint Presentation</vt:lpstr>
      <vt:lpstr>“SUPERWOMAN" syndrome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rajita patil</cp:lastModifiedBy>
  <cp:revision>561</cp:revision>
  <cp:lastPrinted>2024-04-26T19:36:10Z</cp:lastPrinted>
  <dcterms:created xsi:type="dcterms:W3CDTF">2009-05-04T15:50:16Z</dcterms:created>
  <dcterms:modified xsi:type="dcterms:W3CDTF">2024-05-07T04:59:23Z</dcterms:modified>
</cp:coreProperties>
</file>