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1.xml" ContentType="application/vnd.openxmlformats-officedocument.drawingml.chartshapes+xml"/>
  <Override PartName="/ppt/notesSlides/notesSlide1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7"/>
  </p:notesMasterIdLst>
  <p:handoutMasterIdLst>
    <p:handoutMasterId r:id="rId18"/>
  </p:handoutMasterIdLst>
  <p:sldIdLst>
    <p:sldId id="409" r:id="rId2"/>
    <p:sldId id="353" r:id="rId3"/>
    <p:sldId id="356" r:id="rId4"/>
    <p:sldId id="275" r:id="rId5"/>
    <p:sldId id="299" r:id="rId6"/>
    <p:sldId id="363" r:id="rId7"/>
    <p:sldId id="408" r:id="rId8"/>
    <p:sldId id="309" r:id="rId9"/>
    <p:sldId id="348" r:id="rId10"/>
    <p:sldId id="410" r:id="rId11"/>
    <p:sldId id="411" r:id="rId12"/>
    <p:sldId id="412" r:id="rId13"/>
    <p:sldId id="413" r:id="rId14"/>
    <p:sldId id="414" r:id="rId15"/>
    <p:sldId id="415" r:id="rId16"/>
  </p:sldIdLst>
  <p:sldSz cx="12192000" cy="6858000"/>
  <p:notesSz cx="9296400" cy="70104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ong, Michele (SUDCD)@DHCS" initials="WM(" lastIdx="6" clrIdx="0">
    <p:extLst>
      <p:ext uri="{19B8F6BF-5375-455C-9EA6-DF929625EA0E}">
        <p15:presenceInfo xmlns:p15="http://schemas.microsoft.com/office/powerpoint/2012/main" userId="S-1-5-21-746137067-1767777339-682003330-179966" providerId="AD"/>
      </p:ext>
    </p:extLst>
  </p:cmAuthor>
  <p:cmAuthor id="2" name="Rama Khalsa" initials="RK" lastIdx="7" clrIdx="1">
    <p:extLst>
      <p:ext uri="{19B8F6BF-5375-455C-9EA6-DF929625EA0E}">
        <p15:presenceInfo xmlns:p15="http://schemas.microsoft.com/office/powerpoint/2012/main" userId="Rama Khals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C14"/>
    <a:srgbClr val="FFD347"/>
    <a:srgbClr val="00B41E"/>
    <a:srgbClr val="FFCC99"/>
    <a:srgbClr val="FFEFBD"/>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05" autoAdjust="0"/>
    <p:restoredTop sz="88721" autoAdjust="0"/>
  </p:normalViewPr>
  <p:slideViewPr>
    <p:cSldViewPr snapToGrid="0">
      <p:cViewPr varScale="1">
        <p:scale>
          <a:sx n="102" d="100"/>
          <a:sy n="102" d="100"/>
        </p:scale>
        <p:origin x="858"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592"/>
    </p:cViewPr>
  </p:sorterViewPr>
  <p:notesViewPr>
    <p:cSldViewPr snapToGrid="0">
      <p:cViewPr varScale="1">
        <p:scale>
          <a:sx n="51" d="100"/>
          <a:sy n="51" d="100"/>
        </p:scale>
        <p:origin x="2668" y="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arren%20Urada\Documents\Darren\CODS\Reports\CalOMS%20admissions%20for%20first%207%20counties%2007272018.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Darren%20Urada\Documents\Darren\CODS\Reports\CalOMS%20admissions%20for%20first%207%20counties%2007272018.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Darren%20Urada\Documents\Darren\CODS\Reports\ASAM%20LOC%20Combined%207-30-18.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1.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600" dirty="0">
                <a:latin typeface="Arial" panose="020B0604020202020204" pitchFamily="34" charset="0"/>
                <a:cs typeface="Arial" panose="020B0604020202020204" pitchFamily="34" charset="0"/>
              </a:rPr>
              <a:t>Unique Clients in Treatment, First </a:t>
            </a:r>
            <a:r>
              <a:rPr lang="en-US" sz="1600" dirty="0" smtClean="0">
                <a:latin typeface="Arial" panose="020B0604020202020204" pitchFamily="34" charset="0"/>
                <a:cs typeface="Arial" panose="020B0604020202020204" pitchFamily="34" charset="0"/>
              </a:rPr>
              <a:t>Seven </a:t>
            </a:r>
            <a:r>
              <a:rPr lang="en-US" sz="1600" dirty="0">
                <a:latin typeface="Arial" panose="020B0604020202020204" pitchFamily="34" charset="0"/>
                <a:cs typeface="Arial" panose="020B0604020202020204" pitchFamily="34" charset="0"/>
              </a:rPr>
              <a:t>Counties</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0"/>
          <c:order val="0"/>
          <c:tx>
            <c:strRef>
              <c:f>MediCAL_ClientZIPrecode_RESOUTb!$C$232</c:f>
              <c:strCache>
                <c:ptCount val="1"/>
                <c:pt idx="0">
                  <c:v>_FREQ_</c:v>
                </c:pt>
              </c:strCache>
            </c:strRef>
          </c:tx>
          <c:spPr>
            <a:ln w="28575" cap="rnd">
              <a:solidFill>
                <a:srgbClr val="002060"/>
              </a:solidFill>
              <a:round/>
            </a:ln>
            <a:effectLst/>
          </c:spPr>
          <c:marker>
            <c:symbol val="circle"/>
            <c:size val="5"/>
            <c:spPr>
              <a:solidFill>
                <a:srgbClr val="002060"/>
              </a:solidFill>
              <a:ln w="9525">
                <a:solidFill>
                  <a:srgbClr val="002060"/>
                </a:solidFill>
              </a:ln>
              <a:effectLst/>
            </c:spPr>
          </c:marker>
          <c:dLbls>
            <c:numFmt formatCode="#,##0" sourceLinked="0"/>
            <c:spPr>
              <a:noFill/>
              <a:ln>
                <a:noFill/>
              </a:ln>
              <a:effectLst/>
            </c:spPr>
            <c:txPr>
              <a:bodyPr rot="0" spcFirstLastPara="1" vertOverflow="overflow" horzOverflow="overflow"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MediCAL_ClientZIPrecode_RESOUTb!$B$233:$B$242</c:f>
              <c:numCache>
                <c:formatCode>General</c:formatCode>
                <c:ptCount val="10"/>
                <c:pt idx="0">
                  <c:v>-6</c:v>
                </c:pt>
                <c:pt idx="1">
                  <c:v>-5</c:v>
                </c:pt>
                <c:pt idx="2">
                  <c:v>-4</c:v>
                </c:pt>
                <c:pt idx="3">
                  <c:v>-3</c:v>
                </c:pt>
                <c:pt idx="4">
                  <c:v>-2</c:v>
                </c:pt>
                <c:pt idx="5">
                  <c:v>-1</c:v>
                </c:pt>
                <c:pt idx="6">
                  <c:v>0</c:v>
                </c:pt>
                <c:pt idx="7">
                  <c:v>1</c:v>
                </c:pt>
                <c:pt idx="8">
                  <c:v>2</c:v>
                </c:pt>
                <c:pt idx="9">
                  <c:v>3</c:v>
                </c:pt>
              </c:numCache>
            </c:numRef>
          </c:cat>
          <c:val>
            <c:numRef>
              <c:f>MediCAL_ClientZIPrecode_RESOUTb!$C$233:$C$242</c:f>
              <c:numCache>
                <c:formatCode>General</c:formatCode>
                <c:ptCount val="10"/>
                <c:pt idx="0">
                  <c:v>2636</c:v>
                </c:pt>
                <c:pt idx="1">
                  <c:v>2529</c:v>
                </c:pt>
                <c:pt idx="2">
                  <c:v>2647</c:v>
                </c:pt>
                <c:pt idx="3">
                  <c:v>2588</c:v>
                </c:pt>
                <c:pt idx="4">
                  <c:v>2646</c:v>
                </c:pt>
                <c:pt idx="5">
                  <c:v>2730</c:v>
                </c:pt>
                <c:pt idx="6">
                  <c:v>2795</c:v>
                </c:pt>
                <c:pt idx="7">
                  <c:v>3079</c:v>
                </c:pt>
                <c:pt idx="8">
                  <c:v>2757</c:v>
                </c:pt>
                <c:pt idx="9">
                  <c:v>2754</c:v>
                </c:pt>
              </c:numCache>
            </c:numRef>
          </c:val>
          <c:smooth val="0"/>
          <c:extLst>
            <c:ext xmlns:c16="http://schemas.microsoft.com/office/drawing/2014/chart" uri="{C3380CC4-5D6E-409C-BE32-E72D297353CC}">
              <c16:uniqueId val="{00000000-B681-4717-9BA1-391307CDDC42}"/>
            </c:ext>
          </c:extLst>
        </c:ser>
        <c:dLbls>
          <c:showLegendKey val="0"/>
          <c:showVal val="0"/>
          <c:showCatName val="0"/>
          <c:showSerName val="0"/>
          <c:showPercent val="0"/>
          <c:showBubbleSize val="0"/>
        </c:dLbls>
        <c:marker val="1"/>
        <c:smooth val="0"/>
        <c:axId val="284486416"/>
        <c:axId val="284484448"/>
      </c:lineChart>
      <c:catAx>
        <c:axId val="28448641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600" dirty="0" smtClean="0">
                    <a:latin typeface="Arial" panose="020B0604020202020204" pitchFamily="34" charset="0"/>
                    <a:cs typeface="Arial" panose="020B0604020202020204" pitchFamily="34" charset="0"/>
                  </a:rPr>
                  <a:t>Months since Service Start Date</a:t>
                </a:r>
                <a:endParaRPr lang="en-US" sz="1600" dirty="0">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84484448"/>
        <c:crosses val="autoZero"/>
        <c:auto val="1"/>
        <c:lblAlgn val="ctr"/>
        <c:lblOffset val="100"/>
        <c:noMultiLvlLbl val="0"/>
      </c:catAx>
      <c:valAx>
        <c:axId val="284484448"/>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844864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600" dirty="0">
                <a:latin typeface="Arial" panose="020B0604020202020204" pitchFamily="34" charset="0"/>
                <a:cs typeface="Arial" panose="020B0604020202020204" pitchFamily="34" charset="0"/>
              </a:rPr>
              <a:t>Residential Clients in Treatment,</a:t>
            </a:r>
            <a:r>
              <a:rPr lang="en-US" sz="1600" baseline="0" dirty="0">
                <a:latin typeface="Arial" panose="020B0604020202020204" pitchFamily="34" charset="0"/>
                <a:cs typeface="Arial" panose="020B0604020202020204" pitchFamily="34" charset="0"/>
              </a:rPr>
              <a:t> First </a:t>
            </a:r>
            <a:r>
              <a:rPr lang="en-US" sz="1600" baseline="0" dirty="0" smtClean="0">
                <a:latin typeface="Arial" panose="020B0604020202020204" pitchFamily="34" charset="0"/>
                <a:cs typeface="Arial" panose="020B0604020202020204" pitchFamily="34" charset="0"/>
              </a:rPr>
              <a:t>Seven </a:t>
            </a:r>
            <a:r>
              <a:rPr lang="en-US" sz="1600" baseline="0" dirty="0">
                <a:latin typeface="Arial" panose="020B0604020202020204" pitchFamily="34" charset="0"/>
                <a:cs typeface="Arial" panose="020B0604020202020204" pitchFamily="34" charset="0"/>
              </a:rPr>
              <a:t>Counties</a:t>
            </a:r>
            <a:endParaRPr lang="en-US" sz="1600" dirty="0">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0"/>
          <c:order val="0"/>
          <c:tx>
            <c:strRef>
              <c:f>MediCAL_ClientZIPrecode_RESOUTb!$C$246</c:f>
              <c:strCache>
                <c:ptCount val="1"/>
                <c:pt idx="0">
                  <c:v>RESPN</c:v>
                </c:pt>
              </c:strCache>
            </c:strRef>
          </c:tx>
          <c:spPr>
            <a:ln w="28575" cap="rnd">
              <a:solidFill>
                <a:srgbClr val="002060"/>
              </a:solidFill>
              <a:round/>
            </a:ln>
            <a:effectLst/>
          </c:spPr>
          <c:marker>
            <c:symbol val="circle"/>
            <c:size val="5"/>
            <c:spPr>
              <a:solidFill>
                <a:srgbClr val="002060"/>
              </a:solidFill>
              <a:ln w="9525">
                <a:solidFill>
                  <a:srgbClr val="002060"/>
                </a:solidFill>
              </a:ln>
              <a:effectLst/>
            </c:spPr>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MediCAL_ClientZIPrecode_RESOUTb!$B$247:$B$256</c:f>
              <c:numCache>
                <c:formatCode>General</c:formatCode>
                <c:ptCount val="10"/>
                <c:pt idx="0">
                  <c:v>-6</c:v>
                </c:pt>
                <c:pt idx="1">
                  <c:v>-5</c:v>
                </c:pt>
                <c:pt idx="2">
                  <c:v>-4</c:v>
                </c:pt>
                <c:pt idx="3">
                  <c:v>-3</c:v>
                </c:pt>
                <c:pt idx="4">
                  <c:v>-2</c:v>
                </c:pt>
                <c:pt idx="5">
                  <c:v>-1</c:v>
                </c:pt>
                <c:pt idx="6">
                  <c:v>0</c:v>
                </c:pt>
                <c:pt idx="7">
                  <c:v>1</c:v>
                </c:pt>
                <c:pt idx="8">
                  <c:v>2</c:v>
                </c:pt>
                <c:pt idx="9">
                  <c:v>3</c:v>
                </c:pt>
              </c:numCache>
            </c:numRef>
          </c:cat>
          <c:val>
            <c:numRef>
              <c:f>MediCAL_ClientZIPrecode_RESOUTb!$C$247:$C$256</c:f>
              <c:numCache>
                <c:formatCode>General</c:formatCode>
                <c:ptCount val="10"/>
                <c:pt idx="0">
                  <c:v>700</c:v>
                </c:pt>
                <c:pt idx="1">
                  <c:v>714</c:v>
                </c:pt>
                <c:pt idx="2">
                  <c:v>725</c:v>
                </c:pt>
                <c:pt idx="3">
                  <c:v>704</c:v>
                </c:pt>
                <c:pt idx="4">
                  <c:v>765</c:v>
                </c:pt>
                <c:pt idx="5">
                  <c:v>815</c:v>
                </c:pt>
                <c:pt idx="6">
                  <c:v>922</c:v>
                </c:pt>
                <c:pt idx="7">
                  <c:v>1044</c:v>
                </c:pt>
                <c:pt idx="8">
                  <c:v>1025</c:v>
                </c:pt>
                <c:pt idx="9">
                  <c:v>963</c:v>
                </c:pt>
              </c:numCache>
            </c:numRef>
          </c:val>
          <c:smooth val="0"/>
          <c:extLst>
            <c:ext xmlns:c16="http://schemas.microsoft.com/office/drawing/2014/chart" uri="{C3380CC4-5D6E-409C-BE32-E72D297353CC}">
              <c16:uniqueId val="{00000000-1DB7-4967-86DA-7560B3CE4325}"/>
            </c:ext>
          </c:extLst>
        </c:ser>
        <c:dLbls>
          <c:showLegendKey val="0"/>
          <c:showVal val="0"/>
          <c:showCatName val="0"/>
          <c:showSerName val="0"/>
          <c:showPercent val="0"/>
          <c:showBubbleSize val="0"/>
        </c:dLbls>
        <c:marker val="1"/>
        <c:smooth val="0"/>
        <c:axId val="277638240"/>
        <c:axId val="277638568"/>
      </c:lineChart>
      <c:catAx>
        <c:axId val="27763824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dirty="0" smtClean="0">
                    <a:latin typeface="Arial" panose="020B0604020202020204" pitchFamily="34" charset="0"/>
                    <a:cs typeface="Arial" panose="020B0604020202020204" pitchFamily="34" charset="0"/>
                  </a:rPr>
                  <a:t>Months since Service</a:t>
                </a:r>
                <a:r>
                  <a:rPr lang="en-US" sz="1600" baseline="0" dirty="0" smtClean="0">
                    <a:latin typeface="Arial" panose="020B0604020202020204" pitchFamily="34" charset="0"/>
                    <a:cs typeface="Arial" panose="020B0604020202020204" pitchFamily="34" charset="0"/>
                  </a:rPr>
                  <a:t> Start Date</a:t>
                </a:r>
                <a:endParaRPr lang="en-US" sz="1600" dirty="0">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77638568"/>
        <c:crosses val="autoZero"/>
        <c:auto val="1"/>
        <c:lblAlgn val="ctr"/>
        <c:lblOffset val="100"/>
        <c:noMultiLvlLbl val="0"/>
      </c:catAx>
      <c:valAx>
        <c:axId val="2776385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776382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679790026246718E-2"/>
          <c:y val="2.8539246684559535E-2"/>
          <c:w val="0.92503518581916389"/>
          <c:h val="0.62654075755164818"/>
        </c:manualLayout>
      </c:layout>
      <c:barChart>
        <c:barDir val="col"/>
        <c:grouping val="clustered"/>
        <c:varyColors val="0"/>
        <c:ser>
          <c:idx val="0"/>
          <c:order val="0"/>
          <c:tx>
            <c:strRef>
              <c:f>Sheet1!$C$91</c:f>
              <c:strCache>
                <c:ptCount val="1"/>
                <c:pt idx="0">
                  <c:v>No difference</c:v>
                </c:pt>
              </c:strCache>
            </c:strRef>
          </c:tx>
          <c:spPr>
            <a:solidFill>
              <a:srgbClr val="008C1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Sheet1!$E$90</c:f>
              <c:strCache>
                <c:ptCount val="1"/>
                <c:pt idx="0">
                  <c:v>Initial Assessment</c:v>
                </c:pt>
              </c:strCache>
            </c:strRef>
          </c:cat>
          <c:val>
            <c:numRef>
              <c:f>Sheet1!$E$91</c:f>
              <c:numCache>
                <c:formatCode>0.0%</c:formatCode>
                <c:ptCount val="1"/>
                <c:pt idx="0">
                  <c:v>0.89</c:v>
                </c:pt>
              </c:numCache>
            </c:numRef>
          </c:val>
          <c:extLst>
            <c:ext xmlns:c16="http://schemas.microsoft.com/office/drawing/2014/chart" uri="{C3380CC4-5D6E-409C-BE32-E72D297353CC}">
              <c16:uniqueId val="{00000000-953E-4317-975D-B26B5E456093}"/>
            </c:ext>
          </c:extLst>
        </c:ser>
        <c:ser>
          <c:idx val="1"/>
          <c:order val="1"/>
          <c:tx>
            <c:strRef>
              <c:f>Sheet1!$C$92</c:f>
              <c:strCache>
                <c:ptCount val="1"/>
                <c:pt idx="0">
                  <c:v>Placement to higher level of care than indicated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Sheet1!$E$90</c:f>
              <c:strCache>
                <c:ptCount val="1"/>
                <c:pt idx="0">
                  <c:v>Initial Assessment</c:v>
                </c:pt>
              </c:strCache>
            </c:strRef>
          </c:cat>
          <c:val>
            <c:numRef>
              <c:f>Sheet1!$E$92</c:f>
              <c:numCache>
                <c:formatCode>0.0%</c:formatCode>
                <c:ptCount val="1"/>
                <c:pt idx="0">
                  <c:v>1E-3</c:v>
                </c:pt>
              </c:numCache>
            </c:numRef>
          </c:val>
          <c:extLst>
            <c:ext xmlns:c16="http://schemas.microsoft.com/office/drawing/2014/chart" uri="{C3380CC4-5D6E-409C-BE32-E72D297353CC}">
              <c16:uniqueId val="{00000001-953E-4317-975D-B26B5E456093}"/>
            </c:ext>
          </c:extLst>
        </c:ser>
        <c:ser>
          <c:idx val="2"/>
          <c:order val="2"/>
          <c:tx>
            <c:strRef>
              <c:f>Sheet1!$C$93</c:f>
              <c:strCache>
                <c:ptCount val="1"/>
                <c:pt idx="0">
                  <c:v> Placement to lower level of care than indicated</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Sheet1!$E$90</c:f>
              <c:strCache>
                <c:ptCount val="1"/>
                <c:pt idx="0">
                  <c:v>Initial Assessment</c:v>
                </c:pt>
              </c:strCache>
            </c:strRef>
          </c:cat>
          <c:val>
            <c:numRef>
              <c:f>Sheet1!$E$93</c:f>
              <c:numCache>
                <c:formatCode>0.0%</c:formatCode>
                <c:ptCount val="1"/>
                <c:pt idx="0">
                  <c:v>5.2999999999999999E-2</c:v>
                </c:pt>
              </c:numCache>
            </c:numRef>
          </c:val>
          <c:extLst>
            <c:ext xmlns:c16="http://schemas.microsoft.com/office/drawing/2014/chart" uri="{C3380CC4-5D6E-409C-BE32-E72D297353CC}">
              <c16:uniqueId val="{00000002-953E-4317-975D-B26B5E456093}"/>
            </c:ext>
          </c:extLst>
        </c:ser>
        <c:ser>
          <c:idx val="3"/>
          <c:order val="3"/>
          <c:tx>
            <c:strRef>
              <c:f>Sheet1!$C$94</c:f>
              <c:strCache>
                <c:ptCount val="1"/>
                <c:pt idx="0">
                  <c:v>Placement decision data is missing</c:v>
                </c:pt>
              </c:strCache>
            </c:strRef>
          </c:tx>
          <c:spPr>
            <a:solidFill>
              <a:srgbClr val="FF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Sheet1!$E$90</c:f>
              <c:strCache>
                <c:ptCount val="1"/>
                <c:pt idx="0">
                  <c:v>Initial Assessment</c:v>
                </c:pt>
              </c:strCache>
            </c:strRef>
          </c:cat>
          <c:val>
            <c:numRef>
              <c:f>Sheet1!$E$94</c:f>
              <c:numCache>
                <c:formatCode>0.0%</c:formatCode>
                <c:ptCount val="1"/>
                <c:pt idx="0">
                  <c:v>5.7000000000000002E-2</c:v>
                </c:pt>
              </c:numCache>
            </c:numRef>
          </c:val>
          <c:extLst>
            <c:ext xmlns:c16="http://schemas.microsoft.com/office/drawing/2014/chart" uri="{C3380CC4-5D6E-409C-BE32-E72D297353CC}">
              <c16:uniqueId val="{00000003-953E-4317-975D-B26B5E456093}"/>
            </c:ext>
          </c:extLst>
        </c:ser>
        <c:dLbls>
          <c:showLegendKey val="0"/>
          <c:showVal val="0"/>
          <c:showCatName val="0"/>
          <c:showSerName val="0"/>
          <c:showPercent val="0"/>
          <c:showBubbleSize val="0"/>
        </c:dLbls>
        <c:gapWidth val="182"/>
        <c:axId val="383314976"/>
        <c:axId val="383315304"/>
      </c:barChart>
      <c:catAx>
        <c:axId val="383314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83315304"/>
        <c:crosses val="autoZero"/>
        <c:auto val="1"/>
        <c:lblAlgn val="ctr"/>
        <c:lblOffset val="100"/>
        <c:noMultiLvlLbl val="0"/>
      </c:catAx>
      <c:valAx>
        <c:axId val="3833153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83314976"/>
        <c:crosses val="autoZero"/>
        <c:crossBetween val="between"/>
      </c:valAx>
      <c:spPr>
        <a:noFill/>
        <a:ln>
          <a:noFill/>
        </a:ln>
        <a:effectLst/>
      </c:spPr>
    </c:plotArea>
    <c:legend>
      <c:legendPos val="b"/>
      <c:layout>
        <c:manualLayout>
          <c:xMode val="edge"/>
          <c:yMode val="edge"/>
          <c:x val="0.19216582981475142"/>
          <c:y val="0.74270254191845586"/>
          <c:w val="0.68813210848643913"/>
          <c:h val="0.1722561171702626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3600" dirty="0" smtClean="0">
                <a:solidFill>
                  <a:schemeClr val="accent2">
                    <a:lumMod val="75000"/>
                  </a:schemeClr>
                </a:solidFill>
                <a:latin typeface="Arial" panose="020B0604020202020204" pitchFamily="34" charset="0"/>
                <a:cs typeface="Arial" panose="020B0604020202020204" pitchFamily="34" charset="0"/>
              </a:rPr>
              <a:t>Do people</a:t>
            </a:r>
            <a:r>
              <a:rPr lang="en-US" sz="3600" baseline="0" dirty="0" smtClean="0">
                <a:solidFill>
                  <a:schemeClr val="accent2">
                    <a:lumMod val="75000"/>
                  </a:schemeClr>
                </a:solidFill>
                <a:latin typeface="Arial" panose="020B0604020202020204" pitchFamily="34" charset="0"/>
                <a:cs typeface="Arial" panose="020B0604020202020204" pitchFamily="34" charset="0"/>
              </a:rPr>
              <a:t> like their treatment?</a:t>
            </a:r>
          </a:p>
          <a:p>
            <a:pPr>
              <a:defRPr sz="3600">
                <a:latin typeface="Arial" panose="020B0604020202020204" pitchFamily="34" charset="0"/>
                <a:cs typeface="Arial" panose="020B0604020202020204" pitchFamily="34" charset="0"/>
              </a:defRPr>
            </a:pPr>
            <a:r>
              <a:rPr lang="en-US" sz="3600" baseline="0" dirty="0" smtClean="0">
                <a:solidFill>
                  <a:schemeClr val="accent2">
                    <a:lumMod val="75000"/>
                  </a:schemeClr>
                </a:solidFill>
                <a:latin typeface="Arial" panose="020B0604020202020204" pitchFamily="34" charset="0"/>
                <a:cs typeface="Arial" panose="020B0604020202020204" pitchFamily="34" charset="0"/>
              </a:rPr>
              <a:t>Yes. </a:t>
            </a:r>
            <a:r>
              <a:rPr lang="en-US" sz="3600" dirty="0" smtClean="0">
                <a:solidFill>
                  <a:schemeClr val="accent2">
                    <a:lumMod val="75000"/>
                  </a:schemeClr>
                </a:solidFill>
                <a:latin typeface="Arial" panose="020B0604020202020204" pitchFamily="34" charset="0"/>
                <a:cs typeface="Arial" panose="020B0604020202020204" pitchFamily="34" charset="0"/>
              </a:rPr>
              <a:t>% </a:t>
            </a:r>
            <a:r>
              <a:rPr lang="en-US" sz="3600" baseline="0" dirty="0" smtClean="0">
                <a:solidFill>
                  <a:schemeClr val="accent2">
                    <a:lumMod val="75000"/>
                  </a:schemeClr>
                </a:solidFill>
                <a:latin typeface="Arial" panose="020B0604020202020204" pitchFamily="34" charset="0"/>
                <a:cs typeface="Arial" panose="020B0604020202020204" pitchFamily="34" charset="0"/>
              </a:rPr>
              <a:t>Agreement </a:t>
            </a:r>
            <a:r>
              <a:rPr lang="en-US" sz="3600" baseline="0" dirty="0">
                <a:solidFill>
                  <a:schemeClr val="accent2">
                    <a:lumMod val="75000"/>
                  </a:schemeClr>
                </a:solidFill>
                <a:latin typeface="Arial" panose="020B0604020202020204" pitchFamily="34" charset="0"/>
                <a:cs typeface="Arial" panose="020B0604020202020204" pitchFamily="34" charset="0"/>
              </a:rPr>
              <a:t>By Survey </a:t>
            </a:r>
            <a:r>
              <a:rPr lang="en-US" sz="3600" baseline="0" dirty="0" smtClean="0">
                <a:solidFill>
                  <a:schemeClr val="accent2">
                    <a:lumMod val="75000"/>
                  </a:schemeClr>
                </a:solidFill>
                <a:latin typeface="Arial" panose="020B0604020202020204" pitchFamily="34" charset="0"/>
                <a:cs typeface="Arial" panose="020B0604020202020204" pitchFamily="34" charset="0"/>
              </a:rPr>
              <a:t>Questions, 2018</a:t>
            </a:r>
            <a:endParaRPr lang="en-US" sz="3600" dirty="0">
              <a:solidFill>
                <a:schemeClr val="accent2">
                  <a:lumMod val="75000"/>
                </a:schemeClr>
              </a:solidFill>
              <a:latin typeface="Arial" panose="020B0604020202020204" pitchFamily="34" charset="0"/>
              <a:cs typeface="Arial" panose="020B0604020202020204" pitchFamily="34" charset="0"/>
            </a:endParaRPr>
          </a:p>
        </c:rich>
      </c:tx>
      <c:layout>
        <c:manualLayout>
          <c:xMode val="edge"/>
          <c:yMode val="edge"/>
          <c:x val="0.11447063528808826"/>
          <c:y val="2.2111663902708678E-3"/>
        </c:manualLayout>
      </c:layout>
      <c:overlay val="0"/>
      <c:spPr>
        <a:noFill/>
        <a:ln>
          <a:noFill/>
        </a:ln>
        <a:effectLst/>
      </c:spPr>
      <c:txPr>
        <a:bodyPr rot="0" spcFirstLastPara="1" vertOverflow="ellipsis" vert="horz" wrap="square" anchor="ctr" anchorCtr="1"/>
        <a:lstStyle/>
        <a:p>
          <a:pPr>
            <a:defRPr sz="36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spPr>
            <a:solidFill>
              <a:schemeClr val="accent1"/>
            </a:solidFill>
            <a:ln>
              <a:solidFill>
                <a:schemeClr val="tx1"/>
              </a:solidFill>
            </a:ln>
            <a:effectLst/>
          </c:spPr>
          <c:invertIfNegative val="0"/>
          <c:dPt>
            <c:idx val="0"/>
            <c:invertIfNegative val="0"/>
            <c:bubble3D val="0"/>
            <c:spPr>
              <a:solidFill>
                <a:srgbClr val="008C14"/>
              </a:solidFill>
              <a:ln>
                <a:solidFill>
                  <a:schemeClr val="tx1"/>
                </a:solidFill>
              </a:ln>
              <a:effectLst/>
            </c:spPr>
            <c:extLst>
              <c:ext xmlns:c16="http://schemas.microsoft.com/office/drawing/2014/chart" uri="{C3380CC4-5D6E-409C-BE32-E72D297353CC}">
                <c16:uniqueId val="{00000001-2AAE-4DF8-A710-F8EC429500CB}"/>
              </c:ext>
            </c:extLst>
          </c:dPt>
          <c:dPt>
            <c:idx val="1"/>
            <c:invertIfNegative val="0"/>
            <c:bubble3D val="0"/>
            <c:spPr>
              <a:solidFill>
                <a:srgbClr val="008C14"/>
              </a:solidFill>
              <a:ln>
                <a:solidFill>
                  <a:schemeClr val="tx1"/>
                </a:solidFill>
              </a:ln>
              <a:effectLst/>
            </c:spPr>
            <c:extLst>
              <c:ext xmlns:c16="http://schemas.microsoft.com/office/drawing/2014/chart" uri="{C3380CC4-5D6E-409C-BE32-E72D297353CC}">
                <c16:uniqueId val="{00000003-2AAE-4DF8-A710-F8EC429500CB}"/>
              </c:ext>
            </c:extLst>
          </c:dPt>
          <c:dPt>
            <c:idx val="2"/>
            <c:invertIfNegative val="0"/>
            <c:bubble3D val="0"/>
            <c:spPr>
              <a:solidFill>
                <a:srgbClr val="FFC000"/>
              </a:solidFill>
              <a:ln>
                <a:solidFill>
                  <a:schemeClr val="tx1"/>
                </a:solidFill>
              </a:ln>
              <a:effectLst/>
            </c:spPr>
            <c:extLst>
              <c:ext xmlns:c16="http://schemas.microsoft.com/office/drawing/2014/chart" uri="{C3380CC4-5D6E-409C-BE32-E72D297353CC}">
                <c16:uniqueId val="{00000014-3B39-4763-9648-708C5C50E2EC}"/>
              </c:ext>
            </c:extLst>
          </c:dPt>
          <c:dPt>
            <c:idx val="3"/>
            <c:invertIfNegative val="0"/>
            <c:bubble3D val="0"/>
            <c:spPr>
              <a:solidFill>
                <a:srgbClr val="FFD347"/>
              </a:solidFill>
              <a:ln>
                <a:solidFill>
                  <a:schemeClr val="tx1"/>
                </a:solidFill>
              </a:ln>
              <a:effectLst/>
            </c:spPr>
            <c:extLst>
              <c:ext xmlns:c16="http://schemas.microsoft.com/office/drawing/2014/chart" uri="{C3380CC4-5D6E-409C-BE32-E72D297353CC}">
                <c16:uniqueId val="{00000015-3B39-4763-9648-708C5C50E2EC}"/>
              </c:ext>
            </c:extLst>
          </c:dPt>
          <c:dPt>
            <c:idx val="4"/>
            <c:invertIfNegative val="0"/>
            <c:bubble3D val="0"/>
            <c:spPr>
              <a:solidFill>
                <a:srgbClr val="FFD347"/>
              </a:solidFill>
              <a:ln>
                <a:solidFill>
                  <a:schemeClr val="tx1"/>
                </a:solidFill>
              </a:ln>
              <a:effectLst/>
            </c:spPr>
            <c:extLst>
              <c:ext xmlns:c16="http://schemas.microsoft.com/office/drawing/2014/chart" uri="{C3380CC4-5D6E-409C-BE32-E72D297353CC}">
                <c16:uniqueId val="{00000016-3B39-4763-9648-708C5C50E2EC}"/>
              </c:ext>
            </c:extLst>
          </c:dPt>
          <c:dPt>
            <c:idx val="5"/>
            <c:invertIfNegative val="0"/>
            <c:bubble3D val="0"/>
            <c:spPr>
              <a:solidFill>
                <a:srgbClr val="FFC000"/>
              </a:solidFill>
              <a:ln>
                <a:solidFill>
                  <a:schemeClr val="tx1"/>
                </a:solidFill>
              </a:ln>
              <a:effectLst/>
            </c:spPr>
            <c:extLst>
              <c:ext xmlns:c16="http://schemas.microsoft.com/office/drawing/2014/chart" uri="{C3380CC4-5D6E-409C-BE32-E72D297353CC}">
                <c16:uniqueId val="{00000017-3B39-4763-9648-708C5C50E2EC}"/>
              </c:ext>
            </c:extLst>
          </c:dPt>
          <c:dPt>
            <c:idx val="6"/>
            <c:invertIfNegative val="0"/>
            <c:bubble3D val="0"/>
            <c:spPr>
              <a:solidFill>
                <a:srgbClr val="FFC000"/>
              </a:solidFill>
              <a:ln>
                <a:solidFill>
                  <a:schemeClr val="tx1"/>
                </a:solidFill>
              </a:ln>
              <a:effectLst/>
            </c:spPr>
            <c:extLst>
              <c:ext xmlns:c16="http://schemas.microsoft.com/office/drawing/2014/chart" uri="{C3380CC4-5D6E-409C-BE32-E72D297353CC}">
                <c16:uniqueId val="{00000005-2AAE-4DF8-A710-F8EC429500CB}"/>
              </c:ext>
            </c:extLst>
          </c:dPt>
          <c:dPt>
            <c:idx val="7"/>
            <c:invertIfNegative val="0"/>
            <c:bubble3D val="0"/>
            <c:spPr>
              <a:solidFill>
                <a:schemeClr val="bg2">
                  <a:lumMod val="75000"/>
                </a:schemeClr>
              </a:solidFill>
              <a:ln>
                <a:solidFill>
                  <a:schemeClr val="tx1"/>
                </a:solidFill>
              </a:ln>
              <a:effectLst/>
            </c:spPr>
            <c:extLst>
              <c:ext xmlns:c16="http://schemas.microsoft.com/office/drawing/2014/chart" uri="{C3380CC4-5D6E-409C-BE32-E72D297353CC}">
                <c16:uniqueId val="{00000007-2AAE-4DF8-A710-F8EC429500CB}"/>
              </c:ext>
            </c:extLst>
          </c:dPt>
          <c:dPt>
            <c:idx val="8"/>
            <c:invertIfNegative val="0"/>
            <c:bubble3D val="0"/>
            <c:spPr>
              <a:solidFill>
                <a:schemeClr val="bg2">
                  <a:lumMod val="75000"/>
                </a:schemeClr>
              </a:solidFill>
              <a:ln>
                <a:solidFill>
                  <a:schemeClr val="tx1"/>
                </a:solidFill>
              </a:ln>
              <a:effectLst/>
            </c:spPr>
            <c:extLst>
              <c:ext xmlns:c16="http://schemas.microsoft.com/office/drawing/2014/chart" uri="{C3380CC4-5D6E-409C-BE32-E72D297353CC}">
                <c16:uniqueId val="{00000009-2AAE-4DF8-A710-F8EC429500CB}"/>
              </c:ext>
            </c:extLst>
          </c:dPt>
          <c:dPt>
            <c:idx val="9"/>
            <c:invertIfNegative val="0"/>
            <c:bubble3D val="0"/>
            <c:spPr>
              <a:solidFill>
                <a:srgbClr val="FF0000"/>
              </a:solidFill>
              <a:ln>
                <a:solidFill>
                  <a:schemeClr val="tx1"/>
                </a:solidFill>
              </a:ln>
              <a:effectLst/>
            </c:spPr>
            <c:extLst>
              <c:ext xmlns:c16="http://schemas.microsoft.com/office/drawing/2014/chart" uri="{C3380CC4-5D6E-409C-BE32-E72D297353CC}">
                <c16:uniqueId val="{0000000B-2AAE-4DF8-A710-F8EC429500CB}"/>
              </c:ext>
            </c:extLst>
          </c:dPt>
          <c:dPt>
            <c:idx val="10"/>
            <c:invertIfNegative val="0"/>
            <c:bubble3D val="0"/>
            <c:spPr>
              <a:solidFill>
                <a:srgbClr val="002060"/>
              </a:solidFill>
              <a:ln>
                <a:solidFill>
                  <a:schemeClr val="tx1"/>
                </a:solidFill>
              </a:ln>
              <a:effectLst/>
            </c:spPr>
            <c:extLst>
              <c:ext xmlns:c16="http://schemas.microsoft.com/office/drawing/2014/chart" uri="{C3380CC4-5D6E-409C-BE32-E72D297353CC}">
                <c16:uniqueId val="{0000000D-2AAE-4DF8-A710-F8EC429500CB}"/>
              </c:ext>
            </c:extLst>
          </c:dPt>
          <c:dPt>
            <c:idx val="11"/>
            <c:invertIfNegative val="0"/>
            <c:bubble3D val="0"/>
            <c:spPr>
              <a:solidFill>
                <a:srgbClr val="002060"/>
              </a:solidFill>
              <a:ln>
                <a:solidFill>
                  <a:schemeClr val="tx1"/>
                </a:solidFill>
              </a:ln>
              <a:effectLst/>
            </c:spPr>
            <c:extLst>
              <c:ext xmlns:c16="http://schemas.microsoft.com/office/drawing/2014/chart" uri="{C3380CC4-5D6E-409C-BE32-E72D297353CC}">
                <c16:uniqueId val="{0000000F-2AAE-4DF8-A710-F8EC429500CB}"/>
              </c:ext>
            </c:extLst>
          </c:dPt>
          <c:dPt>
            <c:idx val="12"/>
            <c:invertIfNegative val="0"/>
            <c:bubble3D val="0"/>
            <c:spPr>
              <a:solidFill>
                <a:srgbClr val="002060"/>
              </a:solidFill>
              <a:ln>
                <a:solidFill>
                  <a:schemeClr val="tx1"/>
                </a:solidFill>
              </a:ln>
              <a:effectLst/>
            </c:spPr>
            <c:extLst>
              <c:ext xmlns:c16="http://schemas.microsoft.com/office/drawing/2014/chart" uri="{C3380CC4-5D6E-409C-BE32-E72D297353CC}">
                <c16:uniqueId val="{00000011-2AAE-4DF8-A710-F8EC429500CB}"/>
              </c:ext>
            </c:extLst>
          </c:dPt>
          <c:dPt>
            <c:idx val="13"/>
            <c:invertIfNegative val="0"/>
            <c:bubble3D val="0"/>
            <c:spPr>
              <a:solidFill>
                <a:srgbClr val="002060"/>
              </a:solidFill>
              <a:ln>
                <a:solidFill>
                  <a:schemeClr val="tx1"/>
                </a:solidFill>
              </a:ln>
              <a:effectLst/>
            </c:spPr>
            <c:extLst>
              <c:ext xmlns:c16="http://schemas.microsoft.com/office/drawing/2014/chart" uri="{C3380CC4-5D6E-409C-BE32-E72D297353CC}">
                <c16:uniqueId val="{00000013-2AAE-4DF8-A710-F8EC429500CB}"/>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Sheet2!$B$92:$B$105</c:f>
              <c:strCache>
                <c:ptCount val="14"/>
                <c:pt idx="0">
                  <c:v>Convenient Location</c:v>
                </c:pt>
                <c:pt idx="1">
                  <c:v>Convenient Time</c:v>
                </c:pt>
                <c:pt idx="2">
                  <c:v>Chose My Treatment Goals</c:v>
                </c:pt>
                <c:pt idx="3">
                  <c:v>Staff Gave Me Enough Time</c:v>
                </c:pt>
                <c:pt idx="4">
                  <c:v>Treated with Respect</c:v>
                </c:pt>
                <c:pt idx="5">
                  <c:v>Understood Communication</c:v>
                </c:pt>
                <c:pt idx="6">
                  <c:v>Cultural Sensitivity</c:v>
                </c:pt>
                <c:pt idx="7">
                  <c:v>Work with Physical Health Providers</c:v>
                </c:pt>
                <c:pt idx="8">
                  <c:v>Work with Mental Health Providers</c:v>
                </c:pt>
                <c:pt idx="9">
                  <c:v>Better Able to Do Things</c:v>
                </c:pt>
                <c:pt idx="10">
                  <c:v>Felt Welcomed</c:v>
                </c:pt>
                <c:pt idx="11">
                  <c:v>Overall Satisfied with Services</c:v>
                </c:pt>
                <c:pt idx="12">
                  <c:v>I Got the Help I Needed</c:v>
                </c:pt>
                <c:pt idx="13">
                  <c:v>Recommend Agency</c:v>
                </c:pt>
              </c:strCache>
            </c:strRef>
          </c:cat>
          <c:val>
            <c:numRef>
              <c:f>Sheet2!$C$92:$C$105</c:f>
              <c:numCache>
                <c:formatCode>General</c:formatCode>
                <c:ptCount val="14"/>
                <c:pt idx="0">
                  <c:v>0.84499999999999997</c:v>
                </c:pt>
                <c:pt idx="1">
                  <c:v>0.88100000000000001</c:v>
                </c:pt>
                <c:pt idx="2">
                  <c:v>0.873</c:v>
                </c:pt>
                <c:pt idx="3">
                  <c:v>0.90700000000000003</c:v>
                </c:pt>
                <c:pt idx="4">
                  <c:v>0.91700000000000004</c:v>
                </c:pt>
                <c:pt idx="5">
                  <c:v>0.93200000000000005</c:v>
                </c:pt>
                <c:pt idx="6">
                  <c:v>0.88400000000000001</c:v>
                </c:pt>
                <c:pt idx="7">
                  <c:v>0.83699999999999997</c:v>
                </c:pt>
                <c:pt idx="8">
                  <c:v>0.82</c:v>
                </c:pt>
                <c:pt idx="9">
                  <c:v>0.86499999999999999</c:v>
                </c:pt>
                <c:pt idx="10">
                  <c:v>0.92900000000000005</c:v>
                </c:pt>
                <c:pt idx="11">
                  <c:v>0.90600000000000003</c:v>
                </c:pt>
                <c:pt idx="12">
                  <c:v>0.86599999999999999</c:v>
                </c:pt>
                <c:pt idx="13">
                  <c:v>0.9</c:v>
                </c:pt>
              </c:numCache>
            </c:numRef>
          </c:val>
          <c:extLst>
            <c:ext xmlns:c16="http://schemas.microsoft.com/office/drawing/2014/chart" uri="{C3380CC4-5D6E-409C-BE32-E72D297353CC}">
              <c16:uniqueId val="{00000014-2AAE-4DF8-A710-F8EC429500CB}"/>
            </c:ext>
          </c:extLst>
        </c:ser>
        <c:dLbls>
          <c:showLegendKey val="0"/>
          <c:showVal val="0"/>
          <c:showCatName val="0"/>
          <c:showSerName val="0"/>
          <c:showPercent val="0"/>
          <c:showBubbleSize val="0"/>
        </c:dLbls>
        <c:gapWidth val="219"/>
        <c:overlap val="-27"/>
        <c:axId val="463872432"/>
        <c:axId val="463870136"/>
      </c:barChart>
      <c:catAx>
        <c:axId val="463872432"/>
        <c:scaling>
          <c:orientation val="minMax"/>
        </c:scaling>
        <c:delete val="0"/>
        <c:axPos val="b"/>
        <c:numFmt formatCode="General" sourceLinked="1"/>
        <c:majorTickMark val="none"/>
        <c:minorTickMark val="none"/>
        <c:tickLblPos val="nextTo"/>
        <c:spPr>
          <a:noFill/>
          <a:ln w="1587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63870136"/>
        <c:crosses val="autoZero"/>
        <c:auto val="1"/>
        <c:lblAlgn val="ctr"/>
        <c:lblOffset val="100"/>
        <c:noMultiLvlLbl val="0"/>
      </c:catAx>
      <c:valAx>
        <c:axId val="463870136"/>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63872432"/>
        <c:crosses val="autoZero"/>
        <c:crossBetween val="between"/>
        <c:majorUnit val="0.1"/>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Buprenorphine</c:v>
                </c:pt>
              </c:strCache>
            </c:strRef>
          </c:tx>
          <c:spPr>
            <a:ln w="28575" cap="rnd">
              <a:solidFill>
                <a:schemeClr val="accent1"/>
              </a:solidFill>
              <a:round/>
            </a:ln>
            <a:effectLst/>
          </c:spPr>
          <c:marker>
            <c:symbol val="none"/>
          </c:marker>
          <c:dLbls>
            <c:dLbl>
              <c:idx val="0"/>
              <c:layout>
                <c:manualLayout>
                  <c:x val="-2.3668549583475973E-2"/>
                  <c:y val="2.53777114073877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0-C310-46F7-A1E3-621317F15A0D}"/>
                </c:ext>
              </c:extLst>
            </c:dLbl>
            <c:dLbl>
              <c:idx val="1"/>
              <c:layout>
                <c:manualLayout>
                  <c:x val="-2.1253090646277912E-2"/>
                  <c:y val="2.245906891167728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1-C310-46F7-A1E3-621317F15A0D}"/>
                </c:ext>
              </c:extLst>
            </c:dLbl>
            <c:dLbl>
              <c:idx val="2"/>
              <c:layout>
                <c:manualLayout>
                  <c:x val="-2.1253090646277912E-2"/>
                  <c:y val="2.82963539030983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2-C310-46F7-A1E3-621317F15A0D}"/>
                </c:ext>
              </c:extLst>
            </c:dLbl>
            <c:dLbl>
              <c:idx val="3"/>
              <c:layout>
                <c:manualLayout>
                  <c:x val="-2.2460820114876968E-2"/>
                  <c:y val="2.82963539030983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3-C310-46F7-A1E3-621317F15A0D}"/>
                </c:ext>
              </c:extLst>
            </c:dLbl>
            <c:dLbl>
              <c:idx val="4"/>
              <c:layout>
                <c:manualLayout>
                  <c:x val="-2.2460820114876944E-2"/>
                  <c:y val="2.82963539030983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4-C310-46F7-A1E3-621317F15A0D}"/>
                </c:ext>
              </c:extLst>
            </c:dLbl>
            <c:dLbl>
              <c:idx val="5"/>
              <c:layout>
                <c:manualLayout>
                  <c:x val="-2.3668549583476022E-2"/>
                  <c:y val="2.245906891167728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5-C310-46F7-A1E3-621317F15A0D}"/>
                </c:ext>
              </c:extLst>
            </c:dLbl>
            <c:dLbl>
              <c:idx val="6"/>
              <c:layout>
                <c:manualLayout>
                  <c:x val="-2.4876279052075012E-2"/>
                  <c:y val="3.12149963988088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6-C310-46F7-A1E3-621317F15A0D}"/>
                </c:ext>
              </c:extLst>
            </c:dLbl>
            <c:dLbl>
              <c:idx val="7"/>
              <c:layout>
                <c:manualLayout>
                  <c:x val="-2.7946859903381686E-2"/>
                  <c:y val="1.370314142454573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C310-46F7-A1E3-621317F15A0D}"/>
                </c:ext>
              </c:extLst>
            </c:dLbl>
            <c:dLbl>
              <c:idx val="8"/>
              <c:layout>
                <c:manualLayout>
                  <c:x val="-2.366854958347598E-2"/>
                  <c:y val="1.37031414245456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C310-46F7-A1E3-621317F15A0D}"/>
                </c:ext>
              </c:extLst>
            </c:dLbl>
            <c:dLbl>
              <c:idx val="10"/>
              <c:layout>
                <c:manualLayout>
                  <c:x val="-1.8837631709079931E-2"/>
                  <c:y val="1.370314142454568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F-C310-46F7-A1E3-621317F15A0D}"/>
                </c:ext>
              </c:extLst>
            </c:dLbl>
            <c:dLbl>
              <c:idx val="11"/>
              <c:layout>
                <c:manualLayout>
                  <c:x val="-1.7629902240480808E-2"/>
                  <c:y val="7.8658564331247072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C310-46F7-A1E3-621317F15A0D}"/>
                </c:ext>
              </c:extLst>
            </c:dLbl>
            <c:dLbl>
              <c:idx val="12"/>
              <c:layout>
                <c:manualLayout>
                  <c:x val="-2.4323671497584631E-2"/>
                  <c:y val="2.53777114073878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C310-46F7-A1E3-621317F15A0D}"/>
                </c:ext>
              </c:extLst>
            </c:dLbl>
            <c:dLbl>
              <c:idx val="13"/>
              <c:layout>
                <c:manualLayout>
                  <c:x val="-2.4323671497584541E-2"/>
                  <c:y val="7.8658564331247609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C310-46F7-A1E3-621317F15A0D}"/>
                </c:ext>
              </c:extLst>
            </c:dLbl>
            <c:dLbl>
              <c:idx val="14"/>
              <c:layout>
                <c:manualLayout>
                  <c:x val="-1.6422172771881863E-2"/>
                  <c:y val="2.829635390309825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C310-46F7-A1E3-621317F15A0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Sheet1!$B$1:$Z$1</c:f>
              <c:strCache>
                <c:ptCount val="25"/>
                <c:pt idx="0">
                  <c:v>Jan-17</c:v>
                </c:pt>
                <c:pt idx="1">
                  <c:v>Feb-17</c:v>
                </c:pt>
                <c:pt idx="2">
                  <c:v>Mar-17</c:v>
                </c:pt>
                <c:pt idx="3">
                  <c:v>Apr-17</c:v>
                </c:pt>
                <c:pt idx="4">
                  <c:v>May-17</c:v>
                </c:pt>
                <c:pt idx="5">
                  <c:v>Jun-17</c:v>
                </c:pt>
                <c:pt idx="6">
                  <c:v>Jul-17</c:v>
                </c:pt>
                <c:pt idx="7">
                  <c:v>Aug-17</c:v>
                </c:pt>
                <c:pt idx="8">
                  <c:v>Sep-17</c:v>
                </c:pt>
                <c:pt idx="9">
                  <c:v>Oct-17</c:v>
                </c:pt>
                <c:pt idx="10">
                  <c:v>Nov-17</c:v>
                </c:pt>
                <c:pt idx="11">
                  <c:v>Dec-17</c:v>
                </c:pt>
                <c:pt idx="12">
                  <c:v>Jan-18</c:v>
                </c:pt>
                <c:pt idx="13">
                  <c:v>Feb-18</c:v>
                </c:pt>
                <c:pt idx="14">
                  <c:v>Mar-18</c:v>
                </c:pt>
                <c:pt idx="15">
                  <c:v>Apr-18</c:v>
                </c:pt>
                <c:pt idx="16">
                  <c:v>May-18</c:v>
                </c:pt>
                <c:pt idx="17">
                  <c:v>Jun-18</c:v>
                </c:pt>
                <c:pt idx="18">
                  <c:v>Jul-18</c:v>
                </c:pt>
                <c:pt idx="19">
                  <c:v>Aug-18</c:v>
                </c:pt>
                <c:pt idx="20">
                  <c:v>Sep-18</c:v>
                </c:pt>
                <c:pt idx="21">
                  <c:v>Oct-18</c:v>
                </c:pt>
                <c:pt idx="22">
                  <c:v>Nov-18</c:v>
                </c:pt>
                <c:pt idx="23">
                  <c:v>Dec-18</c:v>
                </c:pt>
                <c:pt idx="24">
                  <c:v>Jan-19</c:v>
                </c:pt>
              </c:strCache>
            </c:strRef>
          </c:cat>
          <c:val>
            <c:numRef>
              <c:f>Sheet1!$B$2:$Z$2</c:f>
              <c:numCache>
                <c:formatCode>General</c:formatCode>
                <c:ptCount val="25"/>
                <c:pt idx="0">
                  <c:v>207</c:v>
                </c:pt>
                <c:pt idx="1">
                  <c:v>193</c:v>
                </c:pt>
                <c:pt idx="2">
                  <c:v>229</c:v>
                </c:pt>
                <c:pt idx="3">
                  <c:v>219</c:v>
                </c:pt>
                <c:pt idx="4">
                  <c:v>234</c:v>
                </c:pt>
                <c:pt idx="5">
                  <c:v>226</c:v>
                </c:pt>
                <c:pt idx="6">
                  <c:v>250</c:v>
                </c:pt>
                <c:pt idx="7">
                  <c:v>218.5</c:v>
                </c:pt>
                <c:pt idx="8">
                  <c:v>207</c:v>
                </c:pt>
                <c:pt idx="9">
                  <c:v>242</c:v>
                </c:pt>
                <c:pt idx="10">
                  <c:v>277</c:v>
                </c:pt>
                <c:pt idx="11">
                  <c:v>273</c:v>
                </c:pt>
                <c:pt idx="12">
                  <c:v>300.5</c:v>
                </c:pt>
                <c:pt idx="13">
                  <c:v>270.5</c:v>
                </c:pt>
                <c:pt idx="14">
                  <c:v>349</c:v>
                </c:pt>
                <c:pt idx="15">
                  <c:v>384.5</c:v>
                </c:pt>
                <c:pt idx="16">
                  <c:v>442</c:v>
                </c:pt>
                <c:pt idx="17">
                  <c:v>410.5</c:v>
                </c:pt>
                <c:pt idx="18">
                  <c:v>400</c:v>
                </c:pt>
                <c:pt idx="19">
                  <c:v>393</c:v>
                </c:pt>
                <c:pt idx="20">
                  <c:v>425.5</c:v>
                </c:pt>
                <c:pt idx="21">
                  <c:v>508</c:v>
                </c:pt>
                <c:pt idx="22">
                  <c:v>518</c:v>
                </c:pt>
                <c:pt idx="23">
                  <c:v>461</c:v>
                </c:pt>
                <c:pt idx="24">
                  <c:v>532</c:v>
                </c:pt>
              </c:numCache>
            </c:numRef>
          </c:val>
          <c:smooth val="0"/>
          <c:extLst>
            <c:ext xmlns:c16="http://schemas.microsoft.com/office/drawing/2014/chart" uri="{C3380CC4-5D6E-409C-BE32-E72D297353CC}">
              <c16:uniqueId val="{00000000-C310-46F7-A1E3-621317F15A0D}"/>
            </c:ext>
          </c:extLst>
        </c:ser>
        <c:ser>
          <c:idx val="1"/>
          <c:order val="1"/>
          <c:tx>
            <c:strRef>
              <c:f>Sheet1!$A$3</c:f>
              <c:strCache>
                <c:ptCount val="1"/>
                <c:pt idx="0">
                  <c:v>Methadone</c:v>
                </c:pt>
              </c:strCache>
            </c:strRef>
          </c:tx>
          <c:spPr>
            <a:ln w="28575" cap="rnd">
              <a:solidFill>
                <a:schemeClr val="accent2"/>
              </a:solidFill>
              <a:round/>
            </a:ln>
            <a:effectLst/>
          </c:spPr>
          <c:marker>
            <c:symbol val="none"/>
          </c:marker>
          <c:dLbls>
            <c:dLbl>
              <c:idx val="0"/>
              <c:layout>
                <c:manualLayout>
                  <c:x val="-2.1253090646277915E-2"/>
                  <c:y val="-3.705205157586016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8-C310-46F7-A1E3-621317F15A0D}"/>
                </c:ext>
              </c:extLst>
            </c:dLbl>
            <c:dLbl>
              <c:idx val="1"/>
              <c:layout>
                <c:manualLayout>
                  <c:x val="-2.1253090646277912E-2"/>
                  <c:y val="-3.121476658443908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7-C310-46F7-A1E3-621317F15A0D}"/>
                </c:ext>
              </c:extLst>
            </c:dLbl>
            <c:dLbl>
              <c:idx val="2"/>
              <c:layout>
                <c:manualLayout>
                  <c:x val="-2.366854958347598E-2"/>
                  <c:y val="-2.245883909730759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9-C310-46F7-A1E3-621317F15A0D}"/>
                </c:ext>
              </c:extLst>
            </c:dLbl>
            <c:dLbl>
              <c:idx val="3"/>
              <c:layout>
                <c:manualLayout>
                  <c:x val="-2.0045361177678876E-2"/>
                  <c:y val="-2.24588390973075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A-C310-46F7-A1E3-621317F15A0D}"/>
                </c:ext>
              </c:extLst>
            </c:dLbl>
            <c:dLbl>
              <c:idx val="4"/>
              <c:layout>
                <c:manualLayout>
                  <c:x val="-2.1253090646277912E-2"/>
                  <c:y val="-2.53774815930181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B-C310-46F7-A1E3-621317F15A0D}"/>
                </c:ext>
              </c:extLst>
            </c:dLbl>
            <c:dLbl>
              <c:idx val="5"/>
              <c:layout>
                <c:manualLayout>
                  <c:x val="-1.8837631709079844E-2"/>
                  <c:y val="-2.537748159301805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C-C310-46F7-A1E3-621317F15A0D}"/>
                </c:ext>
              </c:extLst>
            </c:dLbl>
            <c:dLbl>
              <c:idx val="6"/>
              <c:layout>
                <c:manualLayout>
                  <c:x val="-2.1253090646277912E-2"/>
                  <c:y val="-2.537748159301805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D-C310-46F7-A1E3-621317F15A0D}"/>
                </c:ext>
              </c:extLst>
            </c:dLbl>
            <c:dLbl>
              <c:idx val="7"/>
              <c:layout>
                <c:manualLayout>
                  <c:x val="-1.2798984366084719E-2"/>
                  <c:y val="-1.370291161017599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C310-46F7-A1E3-621317F15A0D}"/>
                </c:ext>
              </c:extLst>
            </c:dLbl>
            <c:dLbl>
              <c:idx val="8"/>
              <c:layout>
                <c:manualLayout>
                  <c:x val="-2.0045361177678876E-2"/>
                  <c:y val="-2.829612408872857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C310-46F7-A1E3-621317F15A0D}"/>
                </c:ext>
              </c:extLst>
            </c:dLbl>
            <c:dLbl>
              <c:idx val="10"/>
              <c:layout>
                <c:manualLayout>
                  <c:x val="-2.2460820114876944E-2"/>
                  <c:y val="-1.954019660159702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E-C310-46F7-A1E3-621317F15A0D}"/>
                </c:ext>
              </c:extLst>
            </c:dLbl>
            <c:dLbl>
              <c:idx val="11"/>
              <c:layout>
                <c:manualLayout>
                  <c:x val="-2.366854958347598E-2"/>
                  <c:y val="-2.245883909730754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C310-46F7-A1E3-621317F15A0D}"/>
                </c:ext>
              </c:extLst>
            </c:dLbl>
            <c:dLbl>
              <c:idx val="12"/>
              <c:layout>
                <c:manualLayout>
                  <c:x val="-2.1253090646277912E-2"/>
                  <c:y val="-3.121476658443913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C310-46F7-A1E3-621317F15A0D}"/>
                </c:ext>
              </c:extLst>
            </c:dLbl>
            <c:dLbl>
              <c:idx val="13"/>
              <c:layout>
                <c:manualLayout>
                  <c:x val="-2.4876279052075012E-2"/>
                  <c:y val="-3.705205157586011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C310-46F7-A1E3-621317F15A0D}"/>
                </c:ext>
              </c:extLst>
            </c:dLbl>
            <c:dLbl>
              <c:idx val="14"/>
              <c:layout>
                <c:manualLayout>
                  <c:x val="-2.1253090646277912E-2"/>
                  <c:y val="-2.24588390973075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C310-46F7-A1E3-621317F15A0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Sheet1!$B$1:$Z$1</c:f>
              <c:strCache>
                <c:ptCount val="25"/>
                <c:pt idx="0">
                  <c:v>Jan-17</c:v>
                </c:pt>
                <c:pt idx="1">
                  <c:v>Feb-17</c:v>
                </c:pt>
                <c:pt idx="2">
                  <c:v>Mar-17</c:v>
                </c:pt>
                <c:pt idx="3">
                  <c:v>Apr-17</c:v>
                </c:pt>
                <c:pt idx="4">
                  <c:v>May-17</c:v>
                </c:pt>
                <c:pt idx="5">
                  <c:v>Jun-17</c:v>
                </c:pt>
                <c:pt idx="6">
                  <c:v>Jul-17</c:v>
                </c:pt>
                <c:pt idx="7">
                  <c:v>Aug-17</c:v>
                </c:pt>
                <c:pt idx="8">
                  <c:v>Sep-17</c:v>
                </c:pt>
                <c:pt idx="9">
                  <c:v>Oct-17</c:v>
                </c:pt>
                <c:pt idx="10">
                  <c:v>Nov-17</c:v>
                </c:pt>
                <c:pt idx="11">
                  <c:v>Dec-17</c:v>
                </c:pt>
                <c:pt idx="12">
                  <c:v>Jan-18</c:v>
                </c:pt>
                <c:pt idx="13">
                  <c:v>Feb-18</c:v>
                </c:pt>
                <c:pt idx="14">
                  <c:v>Mar-18</c:v>
                </c:pt>
                <c:pt idx="15">
                  <c:v>Apr-18</c:v>
                </c:pt>
                <c:pt idx="16">
                  <c:v>May-18</c:v>
                </c:pt>
                <c:pt idx="17">
                  <c:v>Jun-18</c:v>
                </c:pt>
                <c:pt idx="18">
                  <c:v>Jul-18</c:v>
                </c:pt>
                <c:pt idx="19">
                  <c:v>Aug-18</c:v>
                </c:pt>
                <c:pt idx="20">
                  <c:v>Sep-18</c:v>
                </c:pt>
                <c:pt idx="21">
                  <c:v>Oct-18</c:v>
                </c:pt>
                <c:pt idx="22">
                  <c:v>Nov-18</c:v>
                </c:pt>
                <c:pt idx="23">
                  <c:v>Dec-18</c:v>
                </c:pt>
                <c:pt idx="24">
                  <c:v>Jan-19</c:v>
                </c:pt>
              </c:strCache>
            </c:strRef>
          </c:cat>
          <c:val>
            <c:numRef>
              <c:f>Sheet1!$B$3:$Z$3</c:f>
              <c:numCache>
                <c:formatCode>General</c:formatCode>
                <c:ptCount val="25"/>
                <c:pt idx="0">
                  <c:v>352</c:v>
                </c:pt>
                <c:pt idx="1">
                  <c:v>314</c:v>
                </c:pt>
                <c:pt idx="2">
                  <c:v>358</c:v>
                </c:pt>
                <c:pt idx="3">
                  <c:v>417</c:v>
                </c:pt>
                <c:pt idx="4">
                  <c:v>401</c:v>
                </c:pt>
                <c:pt idx="5">
                  <c:v>382</c:v>
                </c:pt>
                <c:pt idx="6">
                  <c:v>383</c:v>
                </c:pt>
                <c:pt idx="7">
                  <c:v>278</c:v>
                </c:pt>
                <c:pt idx="8">
                  <c:v>256</c:v>
                </c:pt>
                <c:pt idx="9">
                  <c:v>248</c:v>
                </c:pt>
                <c:pt idx="10">
                  <c:v>307</c:v>
                </c:pt>
                <c:pt idx="11">
                  <c:v>329</c:v>
                </c:pt>
                <c:pt idx="12">
                  <c:v>340</c:v>
                </c:pt>
                <c:pt idx="13">
                  <c:v>275</c:v>
                </c:pt>
                <c:pt idx="14">
                  <c:v>410</c:v>
                </c:pt>
                <c:pt idx="15">
                  <c:v>361</c:v>
                </c:pt>
                <c:pt idx="16">
                  <c:v>431</c:v>
                </c:pt>
                <c:pt idx="17">
                  <c:v>383</c:v>
                </c:pt>
                <c:pt idx="18">
                  <c:v>335</c:v>
                </c:pt>
                <c:pt idx="19">
                  <c:v>388</c:v>
                </c:pt>
                <c:pt idx="20">
                  <c:v>330</c:v>
                </c:pt>
                <c:pt idx="21">
                  <c:v>370</c:v>
                </c:pt>
                <c:pt idx="22">
                  <c:v>330</c:v>
                </c:pt>
                <c:pt idx="23">
                  <c:v>302</c:v>
                </c:pt>
                <c:pt idx="24">
                  <c:v>377</c:v>
                </c:pt>
              </c:numCache>
            </c:numRef>
          </c:val>
          <c:smooth val="0"/>
          <c:extLst>
            <c:ext xmlns:c16="http://schemas.microsoft.com/office/drawing/2014/chart" uri="{C3380CC4-5D6E-409C-BE32-E72D297353CC}">
              <c16:uniqueId val="{00000018-C310-46F7-A1E3-621317F15A0D}"/>
            </c:ext>
          </c:extLst>
        </c:ser>
        <c:ser>
          <c:idx val="2"/>
          <c:order val="2"/>
          <c:tx>
            <c:strRef>
              <c:f>Sheet1!$A$4</c:f>
              <c:strCache>
                <c:ptCount val="1"/>
                <c:pt idx="0">
                  <c:v>Extended-release naltrexone</c:v>
                </c:pt>
              </c:strCache>
            </c:strRef>
          </c:tx>
          <c:spPr>
            <a:ln w="28575" cap="rnd">
              <a:solidFill>
                <a:schemeClr val="accent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Sheet1!$B$1:$Z$1</c:f>
              <c:strCache>
                <c:ptCount val="25"/>
                <c:pt idx="0">
                  <c:v>Jan-17</c:v>
                </c:pt>
                <c:pt idx="1">
                  <c:v>Feb-17</c:v>
                </c:pt>
                <c:pt idx="2">
                  <c:v>Mar-17</c:v>
                </c:pt>
                <c:pt idx="3">
                  <c:v>Apr-17</c:v>
                </c:pt>
                <c:pt idx="4">
                  <c:v>May-17</c:v>
                </c:pt>
                <c:pt idx="5">
                  <c:v>Jun-17</c:v>
                </c:pt>
                <c:pt idx="6">
                  <c:v>Jul-17</c:v>
                </c:pt>
                <c:pt idx="7">
                  <c:v>Aug-17</c:v>
                </c:pt>
                <c:pt idx="8">
                  <c:v>Sep-17</c:v>
                </c:pt>
                <c:pt idx="9">
                  <c:v>Oct-17</c:v>
                </c:pt>
                <c:pt idx="10">
                  <c:v>Nov-17</c:v>
                </c:pt>
                <c:pt idx="11">
                  <c:v>Dec-17</c:v>
                </c:pt>
                <c:pt idx="12">
                  <c:v>Jan-18</c:v>
                </c:pt>
                <c:pt idx="13">
                  <c:v>Feb-18</c:v>
                </c:pt>
                <c:pt idx="14">
                  <c:v>Mar-18</c:v>
                </c:pt>
                <c:pt idx="15">
                  <c:v>Apr-18</c:v>
                </c:pt>
                <c:pt idx="16">
                  <c:v>May-18</c:v>
                </c:pt>
                <c:pt idx="17">
                  <c:v>Jun-18</c:v>
                </c:pt>
                <c:pt idx="18">
                  <c:v>Jul-18</c:v>
                </c:pt>
                <c:pt idx="19">
                  <c:v>Aug-18</c:v>
                </c:pt>
                <c:pt idx="20">
                  <c:v>Sep-18</c:v>
                </c:pt>
                <c:pt idx="21">
                  <c:v>Oct-18</c:v>
                </c:pt>
                <c:pt idx="22">
                  <c:v>Nov-18</c:v>
                </c:pt>
                <c:pt idx="23">
                  <c:v>Dec-18</c:v>
                </c:pt>
                <c:pt idx="24">
                  <c:v>Jan-19</c:v>
                </c:pt>
              </c:strCache>
            </c:strRef>
          </c:cat>
          <c:val>
            <c:numRef>
              <c:f>Sheet1!$B$4:$Z$4</c:f>
              <c:numCache>
                <c:formatCode>General</c:formatCode>
                <c:ptCount val="25"/>
                <c:pt idx="0">
                  <c:v>16.5</c:v>
                </c:pt>
                <c:pt idx="1">
                  <c:v>16.5</c:v>
                </c:pt>
                <c:pt idx="2">
                  <c:v>18.5</c:v>
                </c:pt>
                <c:pt idx="3">
                  <c:v>13.5</c:v>
                </c:pt>
                <c:pt idx="4">
                  <c:v>12.5</c:v>
                </c:pt>
                <c:pt idx="5">
                  <c:v>17.5</c:v>
                </c:pt>
                <c:pt idx="6">
                  <c:v>29.5</c:v>
                </c:pt>
                <c:pt idx="7">
                  <c:v>44</c:v>
                </c:pt>
                <c:pt idx="8">
                  <c:v>34</c:v>
                </c:pt>
                <c:pt idx="9">
                  <c:v>41</c:v>
                </c:pt>
                <c:pt idx="10">
                  <c:v>38</c:v>
                </c:pt>
                <c:pt idx="11">
                  <c:v>41</c:v>
                </c:pt>
                <c:pt idx="12">
                  <c:v>36</c:v>
                </c:pt>
                <c:pt idx="13">
                  <c:v>36</c:v>
                </c:pt>
                <c:pt idx="14">
                  <c:v>37</c:v>
                </c:pt>
                <c:pt idx="15">
                  <c:v>33.5</c:v>
                </c:pt>
                <c:pt idx="16">
                  <c:v>29</c:v>
                </c:pt>
                <c:pt idx="17">
                  <c:v>52.5</c:v>
                </c:pt>
                <c:pt idx="18">
                  <c:v>54</c:v>
                </c:pt>
                <c:pt idx="19">
                  <c:v>68.5</c:v>
                </c:pt>
                <c:pt idx="20">
                  <c:v>60.5</c:v>
                </c:pt>
                <c:pt idx="21">
                  <c:v>57.5</c:v>
                </c:pt>
                <c:pt idx="22">
                  <c:v>57</c:v>
                </c:pt>
                <c:pt idx="23">
                  <c:v>49</c:v>
                </c:pt>
                <c:pt idx="24">
                  <c:v>60</c:v>
                </c:pt>
              </c:numCache>
            </c:numRef>
          </c:val>
          <c:smooth val="0"/>
          <c:extLst>
            <c:ext xmlns:c16="http://schemas.microsoft.com/office/drawing/2014/chart" uri="{C3380CC4-5D6E-409C-BE32-E72D297353CC}">
              <c16:uniqueId val="{0000001A-C310-46F7-A1E3-621317F15A0D}"/>
            </c:ext>
          </c:extLst>
        </c:ser>
        <c:dLbls>
          <c:showLegendKey val="0"/>
          <c:showVal val="0"/>
          <c:showCatName val="0"/>
          <c:showSerName val="0"/>
          <c:showPercent val="0"/>
          <c:showBubbleSize val="0"/>
        </c:dLbls>
        <c:smooth val="0"/>
        <c:axId val="153104840"/>
        <c:axId val="150418600"/>
      </c:lineChart>
      <c:catAx>
        <c:axId val="153104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0418600"/>
        <c:crosses val="autoZero"/>
        <c:auto val="1"/>
        <c:lblAlgn val="ctr"/>
        <c:lblOffset val="100"/>
        <c:noMultiLvlLbl val="0"/>
      </c:catAx>
      <c:valAx>
        <c:axId val="1504186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3104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0"/>
          <c:order val="0"/>
          <c:tx>
            <c:strRef>
              <c:f>Sheet1!$A$2</c:f>
              <c:strCache>
                <c:ptCount val="1"/>
                <c:pt idx="0">
                  <c:v>Total waivered providers</c:v>
                </c:pt>
              </c:strCache>
            </c:strRef>
          </c:tx>
          <c:spPr>
            <a:solidFill>
              <a:schemeClr val="accent1">
                <a:lumMod val="60000"/>
                <a:lumOff val="40000"/>
              </a:schemeClr>
            </a:solidFill>
            <a:ln w="25400">
              <a:noFill/>
            </a:ln>
            <a:effectLst/>
          </c:spPr>
          <c:dLbls>
            <c:dLbl>
              <c:idx val="0"/>
              <c:layout>
                <c:manualLayout>
                  <c:x val="8.4541062801932309E-3"/>
                  <c:y val="-0.2568405396225252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A5ED-4A59-BC48-8E32D456A999}"/>
                </c:ext>
              </c:extLst>
            </c:dLbl>
            <c:dLbl>
              <c:idx val="1"/>
              <c:layout>
                <c:manualLayout>
                  <c:x val="0"/>
                  <c:y val="-0.2422473271439727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A5ED-4A59-BC48-8E32D456A999}"/>
                </c:ext>
              </c:extLst>
            </c:dLbl>
            <c:dLbl>
              <c:idx val="2"/>
              <c:layout>
                <c:manualLayout>
                  <c:x val="-8.4541062801932361E-3"/>
                  <c:y val="-0.2422473271439727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A5ED-4A59-BC48-8E32D456A999}"/>
                </c:ext>
              </c:extLst>
            </c:dLbl>
            <c:dLbl>
              <c:idx val="3"/>
              <c:layout>
                <c:manualLayout>
                  <c:x val="-1.2077294685990338E-3"/>
                  <c:y val="-0.2597591821182358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A5ED-4A59-BC48-8E32D456A999}"/>
                </c:ext>
              </c:extLst>
            </c:dLbl>
            <c:dLbl>
              <c:idx val="4"/>
              <c:layout>
                <c:manualLayout>
                  <c:x val="-2.4154589371980675E-3"/>
                  <c:y val="-0.2510032546311043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A5ED-4A59-BC48-8E32D456A999}"/>
                </c:ext>
              </c:extLst>
            </c:dLbl>
            <c:dLbl>
              <c:idx val="5"/>
              <c:layout>
                <c:manualLayout>
                  <c:x val="-6.038647342995169E-3"/>
                  <c:y val="-0.268515109605367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A5ED-4A59-BC48-8E32D456A999}"/>
                </c:ext>
              </c:extLst>
            </c:dLbl>
            <c:dLbl>
              <c:idx val="6"/>
              <c:layout>
                <c:manualLayout>
                  <c:x val="-1.6908212560386472E-2"/>
                  <c:y val="-0.28894560707534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A5ED-4A59-BC48-8E32D456A999}"/>
                </c:ext>
              </c:extLst>
            </c:dLbl>
            <c:dLbl>
              <c:idx val="7"/>
              <c:layout>
                <c:manualLayout>
                  <c:x val="-4.830917874396135E-3"/>
                  <c:y val="-0.3356438870067092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A5ED-4A59-BC48-8E32D456A999}"/>
                </c:ext>
              </c:extLst>
            </c:dLbl>
            <c:dLbl>
              <c:idx val="8"/>
              <c:layout>
                <c:manualLayout>
                  <c:x val="-1.2077294685990338E-3"/>
                  <c:y val="-0.3181320320324461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A5ED-4A59-BC48-8E32D456A999}"/>
                </c:ext>
              </c:extLst>
            </c:dLbl>
            <c:dLbl>
              <c:idx val="9"/>
              <c:layout>
                <c:manualLayout>
                  <c:x val="1.2077294685990338E-3"/>
                  <c:y val="-0.3210506745281566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A5ED-4A59-BC48-8E32D456A999}"/>
                </c:ext>
              </c:extLst>
            </c:dLbl>
            <c:dLbl>
              <c:idx val="10"/>
              <c:layout>
                <c:manualLayout>
                  <c:x val="-4.830917874396135E-3"/>
                  <c:y val="-0.3356438870067092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A5ED-4A59-BC48-8E32D456A999}"/>
                </c:ext>
              </c:extLst>
            </c:dLbl>
            <c:dLbl>
              <c:idx val="11"/>
              <c:layout>
                <c:manualLayout>
                  <c:x val="-3.6231884057971015E-3"/>
                  <c:y val="-0.3648303119638143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A5ED-4A59-BC48-8E32D456A999}"/>
                </c:ext>
              </c:extLst>
            </c:dLbl>
            <c:dLbl>
              <c:idx val="12"/>
              <c:layout>
                <c:manualLayout>
                  <c:x val="-2.4154589371982449E-3"/>
                  <c:y val="-0.3589930269723933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A5ED-4A59-BC48-8E32D456A999}"/>
                </c:ext>
              </c:extLst>
            </c:dLbl>
            <c:dLbl>
              <c:idx val="13"/>
              <c:layout>
                <c:manualLayout>
                  <c:x val="-2.4154589371982449E-3"/>
                  <c:y val="-0.3765048819466564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A5ED-4A59-BC48-8E32D456A999}"/>
                </c:ext>
              </c:extLst>
            </c:dLbl>
            <c:dLbl>
              <c:idx val="14"/>
              <c:layout>
                <c:manualLayout>
                  <c:x val="-1.3285024154589372E-2"/>
                  <c:y val="-0.3881794519294984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A5ED-4A59-BC48-8E32D456A99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Sheet1!$B$1:$P$1</c:f>
              <c:strCache>
                <c:ptCount val="15"/>
                <c:pt idx="0">
                  <c:v>Aug-17</c:v>
                </c:pt>
                <c:pt idx="1">
                  <c:v>Sep-17</c:v>
                </c:pt>
                <c:pt idx="2">
                  <c:v>Oct-17</c:v>
                </c:pt>
                <c:pt idx="3">
                  <c:v>Nov-17</c:v>
                </c:pt>
                <c:pt idx="4">
                  <c:v>Dec-17</c:v>
                </c:pt>
                <c:pt idx="5">
                  <c:v>Jan-18</c:v>
                </c:pt>
                <c:pt idx="6">
                  <c:v>Feb-18</c:v>
                </c:pt>
                <c:pt idx="7">
                  <c:v>Mar-18</c:v>
                </c:pt>
                <c:pt idx="8">
                  <c:v>Apr-18</c:v>
                </c:pt>
                <c:pt idx="9">
                  <c:v>May-18</c:v>
                </c:pt>
                <c:pt idx="10">
                  <c:v>Jun-18</c:v>
                </c:pt>
                <c:pt idx="11">
                  <c:v>Jul-18</c:v>
                </c:pt>
                <c:pt idx="12">
                  <c:v>Aug-18</c:v>
                </c:pt>
                <c:pt idx="13">
                  <c:v>Sep-18</c:v>
                </c:pt>
                <c:pt idx="14">
                  <c:v>Oct-18</c:v>
                </c:pt>
              </c:strCache>
            </c:strRef>
          </c:cat>
          <c:val>
            <c:numRef>
              <c:f>Sheet1!$B$2:$P$2</c:f>
              <c:numCache>
                <c:formatCode>0</c:formatCode>
                <c:ptCount val="15"/>
                <c:pt idx="0">
                  <c:v>175.5</c:v>
                </c:pt>
                <c:pt idx="1">
                  <c:v>165.5</c:v>
                </c:pt>
                <c:pt idx="2">
                  <c:v>170.5</c:v>
                </c:pt>
                <c:pt idx="3">
                  <c:v>177.5</c:v>
                </c:pt>
                <c:pt idx="4">
                  <c:v>171.5</c:v>
                </c:pt>
                <c:pt idx="5">
                  <c:v>182.5</c:v>
                </c:pt>
                <c:pt idx="6">
                  <c:v>210.5</c:v>
                </c:pt>
                <c:pt idx="7">
                  <c:v>230.5</c:v>
                </c:pt>
                <c:pt idx="8">
                  <c:v>221.5</c:v>
                </c:pt>
                <c:pt idx="9">
                  <c:v>221.5</c:v>
                </c:pt>
                <c:pt idx="10">
                  <c:v>231.5</c:v>
                </c:pt>
                <c:pt idx="11">
                  <c:v>255.5</c:v>
                </c:pt>
                <c:pt idx="12">
                  <c:v>253</c:v>
                </c:pt>
                <c:pt idx="13">
                  <c:v>266</c:v>
                </c:pt>
                <c:pt idx="14">
                  <c:v>268</c:v>
                </c:pt>
              </c:numCache>
            </c:numRef>
          </c:val>
          <c:extLst>
            <c:ext xmlns:c16="http://schemas.microsoft.com/office/drawing/2014/chart" uri="{C3380CC4-5D6E-409C-BE32-E72D297353CC}">
              <c16:uniqueId val="{00000000-A5ED-4A59-BC48-8E32D456A999}"/>
            </c:ext>
          </c:extLst>
        </c:ser>
        <c:ser>
          <c:idx val="1"/>
          <c:order val="1"/>
          <c:tx>
            <c:strRef>
              <c:f>Sheet1!$A$3</c:f>
              <c:strCache>
                <c:ptCount val="1"/>
                <c:pt idx="0">
                  <c:v>Providers with any Spoke patients</c:v>
                </c:pt>
              </c:strCache>
            </c:strRef>
          </c:tx>
          <c:spPr>
            <a:solidFill>
              <a:schemeClr val="accent1">
                <a:lumMod val="75000"/>
              </a:schemeClr>
            </a:solidFill>
            <a:ln w="25400">
              <a:noFill/>
            </a:ln>
            <a:effectLst/>
          </c:spPr>
          <c:dLbls>
            <c:dLbl>
              <c:idx val="0"/>
              <c:layout>
                <c:manualLayout>
                  <c:x val="1.4492753623188406E-2"/>
                  <c:y val="-0.14885076728123625"/>
                </c:manualLayout>
              </c:layout>
              <c:tx>
                <c:rich>
                  <a:bodyPr/>
                  <a:lstStyle/>
                  <a:p>
                    <a:r>
                      <a:rPr lang="en-US" dirty="0" smtClean="0"/>
                      <a:t>54%</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A5ED-4A59-BC48-8E32D456A999}"/>
                </c:ext>
              </c:extLst>
            </c:dLbl>
            <c:dLbl>
              <c:idx val="1"/>
              <c:layout>
                <c:manualLayout>
                  <c:x val="-1.1070725572191297E-17"/>
                  <c:y val="-0.1400948397941047"/>
                </c:manualLayout>
              </c:layout>
              <c:tx>
                <c:rich>
                  <a:bodyPr/>
                  <a:lstStyle/>
                  <a:p>
                    <a:r>
                      <a:rPr lang="en-US" dirty="0" smtClean="0"/>
                      <a:t>54%</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A5ED-4A59-BC48-8E32D456A999}"/>
                </c:ext>
              </c:extLst>
            </c:dLbl>
            <c:dLbl>
              <c:idx val="2"/>
              <c:layout>
                <c:manualLayout>
                  <c:x val="-6.038647342995169E-3"/>
                  <c:y val="-0.15176940977694678"/>
                </c:manualLayout>
              </c:layout>
              <c:tx>
                <c:rich>
                  <a:bodyPr/>
                  <a:lstStyle/>
                  <a:p>
                    <a:r>
                      <a:rPr lang="en-US" dirty="0" smtClean="0"/>
                      <a:t>57%</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A5ED-4A59-BC48-8E32D456A999}"/>
                </c:ext>
              </c:extLst>
            </c:dLbl>
            <c:dLbl>
              <c:idx val="3"/>
              <c:layout>
                <c:manualLayout>
                  <c:x val="-1.2077294685990338E-3"/>
                  <c:y val="-0.1605253372640783"/>
                </c:manualLayout>
              </c:layout>
              <c:tx>
                <c:rich>
                  <a:bodyPr/>
                  <a:lstStyle/>
                  <a:p>
                    <a:r>
                      <a:rPr lang="en-US" dirty="0" smtClean="0"/>
                      <a:t>57%</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A5ED-4A59-BC48-8E32D456A999}"/>
                </c:ext>
              </c:extLst>
            </c:dLbl>
            <c:dLbl>
              <c:idx val="4"/>
              <c:layout>
                <c:manualLayout>
                  <c:x val="-4.830917874396135E-3"/>
                  <c:y val="-0.15468805227265739"/>
                </c:manualLayout>
              </c:layout>
              <c:tx>
                <c:rich>
                  <a:bodyPr/>
                  <a:lstStyle/>
                  <a:p>
                    <a:r>
                      <a:rPr lang="en-US" dirty="0" smtClean="0"/>
                      <a:t>55%</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A5ED-4A59-BC48-8E32D456A999}"/>
                </c:ext>
              </c:extLst>
            </c:dLbl>
            <c:dLbl>
              <c:idx val="5"/>
              <c:layout>
                <c:manualLayout>
                  <c:x val="-4.428290228876519E-17"/>
                  <c:y val="-0.18387447722976238"/>
                </c:manualLayout>
              </c:layout>
              <c:tx>
                <c:rich>
                  <a:bodyPr/>
                  <a:lstStyle/>
                  <a:p>
                    <a:r>
                      <a:rPr lang="en-US" dirty="0" smtClean="0"/>
                      <a:t>65%</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A5ED-4A59-BC48-8E32D456A999}"/>
                </c:ext>
              </c:extLst>
            </c:dLbl>
            <c:dLbl>
              <c:idx val="6"/>
              <c:layout>
                <c:manualLayout>
                  <c:x val="-4.830917874396135E-3"/>
                  <c:y val="-0.18095583473405197"/>
                </c:manualLayout>
              </c:layout>
              <c:tx>
                <c:rich>
                  <a:bodyPr/>
                  <a:lstStyle/>
                  <a:p>
                    <a:r>
                      <a:rPr lang="en-US" dirty="0" smtClean="0"/>
                      <a:t>54%</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A5ED-4A59-BC48-8E32D456A999}"/>
                </c:ext>
              </c:extLst>
            </c:dLbl>
            <c:dLbl>
              <c:idx val="7"/>
              <c:layout>
                <c:manualLayout>
                  <c:x val="-4.830917874396135E-3"/>
                  <c:y val="-0.21306090218686757"/>
                </c:manualLayout>
              </c:layout>
              <c:tx>
                <c:rich>
                  <a:bodyPr/>
                  <a:lstStyle/>
                  <a:p>
                    <a:r>
                      <a:rPr lang="en-US" dirty="0" smtClean="0"/>
                      <a:t>61%</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A5ED-4A59-BC48-8E32D456A999}"/>
                </c:ext>
              </c:extLst>
            </c:dLbl>
            <c:dLbl>
              <c:idx val="8"/>
              <c:layout>
                <c:manualLayout>
                  <c:x val="-8.856580457753038E-17"/>
                  <c:y val="-0.21889818717828866"/>
                </c:manualLayout>
              </c:layout>
              <c:tx>
                <c:rich>
                  <a:bodyPr/>
                  <a:lstStyle/>
                  <a:p>
                    <a:r>
                      <a:rPr lang="en-US" dirty="0" smtClean="0"/>
                      <a:t>64%</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A5ED-4A59-BC48-8E32D456A999}"/>
                </c:ext>
              </c:extLst>
            </c:dLbl>
            <c:dLbl>
              <c:idx val="9"/>
              <c:layout>
                <c:manualLayout>
                  <c:x val="8.856580457753038E-17"/>
                  <c:y val="-0.22765411466542021"/>
                </c:manualLayout>
              </c:layout>
              <c:tx>
                <c:rich>
                  <a:bodyPr/>
                  <a:lstStyle/>
                  <a:p>
                    <a:r>
                      <a:rPr lang="en-US" dirty="0" smtClean="0"/>
                      <a:t>65%</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7-A5ED-4A59-BC48-8E32D456A999}"/>
                </c:ext>
              </c:extLst>
            </c:dLbl>
            <c:dLbl>
              <c:idx val="10"/>
              <c:layout>
                <c:manualLayout>
                  <c:x val="-1.2077294685991224E-3"/>
                  <c:y val="-0.23057275716113071"/>
                </c:manualLayout>
              </c:layout>
              <c:tx>
                <c:rich>
                  <a:bodyPr/>
                  <a:lstStyle/>
                  <a:p>
                    <a:r>
                      <a:rPr lang="en-US" dirty="0" smtClean="0"/>
                      <a:t>66%</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8-A5ED-4A59-BC48-8E32D456A999}"/>
                </c:ext>
              </c:extLst>
            </c:dLbl>
            <c:dLbl>
              <c:idx val="11"/>
              <c:layout>
                <c:manualLayout>
                  <c:x val="-8.856580457753038E-17"/>
                  <c:y val="-0.23349139965684118"/>
                </c:manualLayout>
              </c:layout>
              <c:tx>
                <c:rich>
                  <a:bodyPr/>
                  <a:lstStyle/>
                  <a:p>
                    <a:r>
                      <a:rPr lang="en-US" dirty="0" smtClean="0"/>
                      <a:t>61%</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9-A5ED-4A59-BC48-8E32D456A999}"/>
                </c:ext>
              </c:extLst>
            </c:dLbl>
            <c:dLbl>
              <c:idx val="12"/>
              <c:layout>
                <c:manualLayout>
                  <c:x val="-8.4541062801932361E-3"/>
                  <c:y val="-0.24516596963968318"/>
                </c:manualLayout>
              </c:layout>
              <c:tx>
                <c:rich>
                  <a:bodyPr/>
                  <a:lstStyle/>
                  <a:p>
                    <a:r>
                      <a:rPr lang="en-US" dirty="0" smtClean="0"/>
                      <a:t>65%</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A-A5ED-4A59-BC48-8E32D456A999}"/>
                </c:ext>
              </c:extLst>
            </c:dLbl>
            <c:dLbl>
              <c:idx val="13"/>
              <c:layout>
                <c:manualLayout>
                  <c:x val="-7.2463768115943799E-3"/>
                  <c:y val="-0.24808461213539376"/>
                </c:manualLayout>
              </c:layout>
              <c:tx>
                <c:rich>
                  <a:bodyPr/>
                  <a:lstStyle/>
                  <a:p>
                    <a:r>
                      <a:rPr lang="en-US" dirty="0" smtClean="0"/>
                      <a:t>62%</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B-A5ED-4A59-BC48-8E32D456A999}"/>
                </c:ext>
              </c:extLst>
            </c:dLbl>
            <c:dLbl>
              <c:idx val="14"/>
              <c:layout>
                <c:manualLayout>
                  <c:x val="-1.6908212560386649E-2"/>
                  <c:y val="-0.26851510960536734"/>
                </c:manualLayout>
              </c:layout>
              <c:tx>
                <c:rich>
                  <a:bodyPr/>
                  <a:lstStyle/>
                  <a:p>
                    <a:r>
                      <a:rPr lang="en-US" dirty="0" smtClean="0"/>
                      <a:t>69%</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C-A5ED-4A59-BC48-8E32D456A99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Sheet1!$B$1:$P$1</c:f>
              <c:strCache>
                <c:ptCount val="15"/>
                <c:pt idx="0">
                  <c:v>Aug-17</c:v>
                </c:pt>
                <c:pt idx="1">
                  <c:v>Sep-17</c:v>
                </c:pt>
                <c:pt idx="2">
                  <c:v>Oct-17</c:v>
                </c:pt>
                <c:pt idx="3">
                  <c:v>Nov-17</c:v>
                </c:pt>
                <c:pt idx="4">
                  <c:v>Dec-17</c:v>
                </c:pt>
                <c:pt idx="5">
                  <c:v>Jan-18</c:v>
                </c:pt>
                <c:pt idx="6">
                  <c:v>Feb-18</c:v>
                </c:pt>
                <c:pt idx="7">
                  <c:v>Mar-18</c:v>
                </c:pt>
                <c:pt idx="8">
                  <c:v>Apr-18</c:v>
                </c:pt>
                <c:pt idx="9">
                  <c:v>May-18</c:v>
                </c:pt>
                <c:pt idx="10">
                  <c:v>Jun-18</c:v>
                </c:pt>
                <c:pt idx="11">
                  <c:v>Jul-18</c:v>
                </c:pt>
                <c:pt idx="12">
                  <c:v>Aug-18</c:v>
                </c:pt>
                <c:pt idx="13">
                  <c:v>Sep-18</c:v>
                </c:pt>
                <c:pt idx="14">
                  <c:v>Oct-18</c:v>
                </c:pt>
              </c:strCache>
            </c:strRef>
          </c:cat>
          <c:val>
            <c:numRef>
              <c:f>Sheet1!$B$3:$P$3</c:f>
              <c:numCache>
                <c:formatCode>0</c:formatCode>
                <c:ptCount val="15"/>
                <c:pt idx="0">
                  <c:v>94.5</c:v>
                </c:pt>
                <c:pt idx="1">
                  <c:v>89.5</c:v>
                </c:pt>
                <c:pt idx="2">
                  <c:v>97.5</c:v>
                </c:pt>
                <c:pt idx="3">
                  <c:v>101.5</c:v>
                </c:pt>
                <c:pt idx="4">
                  <c:v>94.5</c:v>
                </c:pt>
                <c:pt idx="5">
                  <c:v>118.5</c:v>
                </c:pt>
                <c:pt idx="6">
                  <c:v>113.5</c:v>
                </c:pt>
                <c:pt idx="7">
                  <c:v>139.5</c:v>
                </c:pt>
                <c:pt idx="8">
                  <c:v>142.5</c:v>
                </c:pt>
                <c:pt idx="9">
                  <c:v>144.5</c:v>
                </c:pt>
                <c:pt idx="10">
                  <c:v>153.5</c:v>
                </c:pt>
                <c:pt idx="11">
                  <c:v>156.5</c:v>
                </c:pt>
                <c:pt idx="12">
                  <c:v>164</c:v>
                </c:pt>
                <c:pt idx="13">
                  <c:v>165</c:v>
                </c:pt>
                <c:pt idx="14">
                  <c:v>184</c:v>
                </c:pt>
              </c:numCache>
            </c:numRef>
          </c:val>
          <c:extLst>
            <c:ext xmlns:c16="http://schemas.microsoft.com/office/drawing/2014/chart" uri="{C3380CC4-5D6E-409C-BE32-E72D297353CC}">
              <c16:uniqueId val="{00000001-A5ED-4A59-BC48-8E32D456A999}"/>
            </c:ext>
          </c:extLst>
        </c:ser>
        <c:dLbls>
          <c:showLegendKey val="0"/>
          <c:showVal val="0"/>
          <c:showCatName val="0"/>
          <c:showSerName val="0"/>
          <c:showPercent val="0"/>
          <c:showBubbleSize val="0"/>
        </c:dLbls>
        <c:axId val="336733048"/>
        <c:axId val="336729112"/>
      </c:areaChart>
      <c:catAx>
        <c:axId val="33673304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6729112"/>
        <c:crosses val="autoZero"/>
        <c:auto val="1"/>
        <c:lblAlgn val="ctr"/>
        <c:lblOffset val="100"/>
        <c:noMultiLvlLbl val="0"/>
      </c:catAx>
      <c:valAx>
        <c:axId val="3367291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6733048"/>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0.30679</cdr:x>
      <cdr:y>0.03321</cdr:y>
    </cdr:from>
    <cdr:to>
      <cdr:x>0.30679</cdr:x>
      <cdr:y>0.77253</cdr:y>
    </cdr:to>
    <cdr:cxnSp macro="">
      <cdr:nvCxnSpPr>
        <cdr:cNvPr id="3" name="Straight Connector 2"/>
        <cdr:cNvCxnSpPr/>
      </cdr:nvCxnSpPr>
      <cdr:spPr>
        <a:xfrm xmlns:a="http://schemas.openxmlformats.org/drawingml/2006/main" flipV="1">
          <a:off x="3226115" y="144491"/>
          <a:ext cx="0" cy="3217029"/>
        </a:xfrm>
        <a:prstGeom xmlns:a="http://schemas.openxmlformats.org/drawingml/2006/main" prst="line">
          <a:avLst/>
        </a:prstGeom>
        <a:ln xmlns:a="http://schemas.openxmlformats.org/drawingml/2006/main">
          <a:solidFill>
            <a:schemeClr val="tx1"/>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0.11397</cdr:x>
      <cdr:y>0</cdr:y>
    </cdr:from>
    <cdr:to>
      <cdr:x>0.22227</cdr:x>
      <cdr:y>0.05158</cdr:y>
    </cdr:to>
    <cdr:sp macro="" textlink="">
      <cdr:nvSpPr>
        <cdr:cNvPr id="7" name="TextBox 6"/>
        <cdr:cNvSpPr txBox="1"/>
      </cdr:nvSpPr>
      <cdr:spPr>
        <a:xfrm xmlns:a="http://schemas.openxmlformats.org/drawingml/2006/main">
          <a:off x="1198418" y="0"/>
          <a:ext cx="1138844" cy="224443"/>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Overflow="clip" wrap="square" rtlCol="0"/>
        <a:lstStyle xmlns:a="http://schemas.openxmlformats.org/drawingml/2006/main"/>
        <a:p xmlns:a="http://schemas.openxmlformats.org/drawingml/2006/main">
          <a:pPr algn="ctr"/>
          <a:r>
            <a:rPr lang="en-US" sz="1100" dirty="0" smtClean="0"/>
            <a:t>Baseline</a:t>
          </a:r>
          <a:endParaRPr lang="en-US" sz="1100" dirty="0"/>
        </a:p>
      </cdr:txBody>
    </cdr:sp>
  </cdr:relSizeAnchor>
  <cdr:relSizeAnchor xmlns:cdr="http://schemas.openxmlformats.org/drawingml/2006/chartDrawing">
    <cdr:from>
      <cdr:x>0.56219</cdr:x>
      <cdr:y>0</cdr:y>
    </cdr:from>
    <cdr:to>
      <cdr:x>0.75823</cdr:x>
      <cdr:y>0.05158</cdr:y>
    </cdr:to>
    <cdr:sp macro="" textlink="">
      <cdr:nvSpPr>
        <cdr:cNvPr id="9" name="TextBox 1"/>
        <cdr:cNvSpPr txBox="1"/>
      </cdr:nvSpPr>
      <cdr:spPr>
        <a:xfrm xmlns:a="http://schemas.openxmlformats.org/drawingml/2006/main">
          <a:off x="5911735" y="0"/>
          <a:ext cx="2061556" cy="224443"/>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dirty="0" smtClean="0"/>
            <a:t>Hub and Spoke Implementation</a:t>
          </a:r>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DFE214C8-104B-44F7-A833-E159158CB0C2}" type="datetimeFigureOut">
              <a:rPr lang="en-US" smtClean="0"/>
              <a:t>3/12/2019</a:t>
            </a:fld>
            <a:endParaRPr lang="en-US"/>
          </a:p>
        </p:txBody>
      </p:sp>
      <p:sp>
        <p:nvSpPr>
          <p:cNvPr id="4" name="Footer Placeholder 3"/>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0A2C5933-AD3E-4BC0-B58D-A5586ABFB737}" type="slidenum">
              <a:rPr lang="en-US" smtClean="0"/>
              <a:t>‹#›</a:t>
            </a:fld>
            <a:endParaRPr lang="en-US"/>
          </a:p>
        </p:txBody>
      </p:sp>
    </p:spTree>
    <p:extLst>
      <p:ext uri="{BB962C8B-B14F-4D97-AF65-F5344CB8AC3E}">
        <p14:creationId xmlns:p14="http://schemas.microsoft.com/office/powerpoint/2010/main" val="34315968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1737"/>
          </a:xfrm>
          <a:prstGeom prst="rect">
            <a:avLst/>
          </a:prstGeom>
        </p:spPr>
        <p:txBody>
          <a:bodyPr vert="horz" lIns="93177" tIns="46589" rIns="93177" bIns="46589" rtlCol="0"/>
          <a:lstStyle>
            <a:lvl1pPr algn="r">
              <a:defRPr sz="1200"/>
            </a:lvl1pPr>
          </a:lstStyle>
          <a:p>
            <a:fld id="{4EBB0135-DC23-4C85-BF56-B3B4337A6489}" type="datetimeFigureOut">
              <a:rPr lang="en-US" smtClean="0"/>
              <a:t>3/12/2019</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5"/>
            <a:ext cx="7437120" cy="2760345"/>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D28FEFBF-B9A9-4945-8FE2-1734A0E470B0}" type="slidenum">
              <a:rPr lang="en-US" smtClean="0"/>
              <a:t>‹#›</a:t>
            </a:fld>
            <a:endParaRPr lang="en-US"/>
          </a:p>
        </p:txBody>
      </p:sp>
    </p:spTree>
    <p:extLst>
      <p:ext uri="{BB962C8B-B14F-4D97-AF65-F5344CB8AC3E}">
        <p14:creationId xmlns:p14="http://schemas.microsoft.com/office/powerpoint/2010/main" val="2106906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28FEFBF-B9A9-4945-8FE2-1734A0E470B0}" type="slidenum">
              <a:rPr lang="en-US" smtClean="0"/>
              <a:t>1</a:t>
            </a:fld>
            <a:endParaRPr lang="en-US"/>
          </a:p>
        </p:txBody>
      </p:sp>
    </p:spTree>
    <p:extLst>
      <p:ext uri="{BB962C8B-B14F-4D97-AF65-F5344CB8AC3E}">
        <p14:creationId xmlns:p14="http://schemas.microsoft.com/office/powerpoint/2010/main" val="12006666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Aim</a:t>
            </a:r>
            <a:r>
              <a:rPr lang="en-US" baseline="0" dirty="0" smtClean="0"/>
              <a:t> is to </a:t>
            </a:r>
            <a:r>
              <a:rPr lang="en-US" sz="1200" kern="1200" dirty="0" smtClean="0">
                <a:solidFill>
                  <a:schemeClr val="tx1"/>
                </a:solidFill>
                <a:effectLst/>
                <a:latin typeface="+mn-lt"/>
                <a:ea typeface="+mn-ea"/>
                <a:cs typeface="+mn-cs"/>
              </a:rPr>
              <a:t>expand the availability of medications for opioid use disorders in health care settings by increasing the number of buprenorphine prescribers, through a statewide network.</a:t>
            </a:r>
            <a:endParaRPr lang="en-US" dirty="0"/>
          </a:p>
        </p:txBody>
      </p:sp>
      <p:sp>
        <p:nvSpPr>
          <p:cNvPr id="4" name="Slide Number Placeholder 3"/>
          <p:cNvSpPr>
            <a:spLocks noGrp="1"/>
          </p:cNvSpPr>
          <p:nvPr>
            <p:ph type="sldNum" sz="quarter" idx="10"/>
          </p:nvPr>
        </p:nvSpPr>
        <p:spPr/>
        <p:txBody>
          <a:bodyPr/>
          <a:lstStyle/>
          <a:p>
            <a:fld id="{B570686A-8D1B-44DE-BA99-A5CDCE0394C7}" type="slidenum">
              <a:rPr lang="en-US" smtClean="0"/>
              <a:t>11</a:t>
            </a:fld>
            <a:endParaRPr lang="en-US"/>
          </a:p>
        </p:txBody>
      </p:sp>
    </p:spTree>
    <p:extLst>
      <p:ext uri="{BB962C8B-B14F-4D97-AF65-F5344CB8AC3E}">
        <p14:creationId xmlns:p14="http://schemas.microsoft.com/office/powerpoint/2010/main" val="41220114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program implementation activities started in the 18 networks, there were 57 spokes.</a:t>
            </a:r>
            <a:endParaRPr lang="en-US" dirty="0"/>
          </a:p>
        </p:txBody>
      </p:sp>
      <p:sp>
        <p:nvSpPr>
          <p:cNvPr id="4" name="Slide Number Placeholder 3"/>
          <p:cNvSpPr>
            <a:spLocks noGrp="1"/>
          </p:cNvSpPr>
          <p:nvPr>
            <p:ph type="sldNum" sz="quarter" idx="10"/>
          </p:nvPr>
        </p:nvSpPr>
        <p:spPr/>
        <p:txBody>
          <a:bodyPr/>
          <a:lstStyle/>
          <a:p>
            <a:fld id="{B570686A-8D1B-44DE-BA99-A5CDCE0394C7}" type="slidenum">
              <a:rPr lang="en-US" smtClean="0"/>
              <a:t>12</a:t>
            </a:fld>
            <a:endParaRPr lang="en-US"/>
          </a:p>
        </p:txBody>
      </p:sp>
    </p:spTree>
    <p:extLst>
      <p:ext uri="{BB962C8B-B14F-4D97-AF65-F5344CB8AC3E}">
        <p14:creationId xmlns:p14="http://schemas.microsoft.com/office/powerpoint/2010/main" val="25683137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January 2019, there were over</a:t>
            </a:r>
            <a:r>
              <a:rPr lang="en-US" baseline="0" dirty="0" smtClean="0"/>
              <a:t> 200 spoke locations signed on, the majority of which were added in the rural northern counties, which have experienced the highest overdose death rates in the state.</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50 of the 180 spokes that report data to UCLA started prescribing medications for opioid use disorders for the first time after joining the network. (note: some spoke locations</a:t>
            </a:r>
            <a:r>
              <a:rPr lang="en-US" sz="1200" kern="1200" baseline="0" dirty="0" smtClean="0">
                <a:solidFill>
                  <a:schemeClr val="tx1"/>
                </a:solidFill>
                <a:effectLst/>
                <a:latin typeface="+mn-lt"/>
                <a:ea typeface="+mn-ea"/>
                <a:cs typeface="+mn-cs"/>
              </a:rPr>
              <a:t> report their numbers as part of a larger spoke organization – this is why the reporting number is slightly lower than the number of treatment locations)</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39% of spokes are federally qualified health centers (FQHCs), meaning that they serve a rural or underserved area</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28% serve rural communities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 the next few slides,</a:t>
            </a:r>
            <a:r>
              <a:rPr lang="en-US" sz="1200" kern="1200" baseline="0" dirty="0" smtClean="0">
                <a:solidFill>
                  <a:schemeClr val="tx1"/>
                </a:solidFill>
                <a:effectLst/>
                <a:latin typeface="+mn-lt"/>
                <a:ea typeface="+mn-ea"/>
                <a:cs typeface="+mn-cs"/>
              </a:rPr>
              <a:t> we have some preliminary data on the numbers of patients and providers</a:t>
            </a:r>
            <a:endParaRPr lang="en-US" dirty="0"/>
          </a:p>
        </p:txBody>
      </p:sp>
      <p:sp>
        <p:nvSpPr>
          <p:cNvPr id="4" name="Slide Number Placeholder 3"/>
          <p:cNvSpPr>
            <a:spLocks noGrp="1"/>
          </p:cNvSpPr>
          <p:nvPr>
            <p:ph type="sldNum" sz="quarter" idx="10"/>
          </p:nvPr>
        </p:nvSpPr>
        <p:spPr/>
        <p:txBody>
          <a:bodyPr/>
          <a:lstStyle/>
          <a:p>
            <a:fld id="{B570686A-8D1B-44DE-BA99-A5CDCE0394C7}" type="slidenum">
              <a:rPr lang="en-US" smtClean="0"/>
              <a:t>13</a:t>
            </a:fld>
            <a:endParaRPr lang="en-US"/>
          </a:p>
        </p:txBody>
      </p:sp>
    </p:spTree>
    <p:extLst>
      <p:ext uri="{BB962C8B-B14F-4D97-AF65-F5344CB8AC3E}">
        <p14:creationId xmlns:p14="http://schemas.microsoft.com/office/powerpoint/2010/main" val="37756602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Agencies</a:t>
            </a:r>
            <a:r>
              <a:rPr lang="en-US" baseline="0" dirty="0" smtClean="0"/>
              <a:t> serving as </a:t>
            </a:r>
            <a:r>
              <a:rPr lang="en-US" dirty="0" smtClean="0"/>
              <a:t>Hubs</a:t>
            </a:r>
            <a:r>
              <a:rPr lang="en-US" baseline="0" dirty="0" smtClean="0"/>
              <a:t> and Spokes began implementing the H&amp;S program in August 2017.</a:t>
            </a:r>
          </a:p>
          <a:p>
            <a:endParaRPr lang="en-US" baseline="0" dirty="0" smtClean="0"/>
          </a:p>
          <a:p>
            <a:r>
              <a:rPr lang="en-US" baseline="0" dirty="0" smtClean="0"/>
              <a:t>We collected data from all Hubs and Spokes currently in the system, dating back to Jan 2017 (7 months prior to implementation).</a:t>
            </a:r>
          </a:p>
          <a:p>
            <a:endParaRPr lang="en-US" baseline="0" dirty="0" smtClean="0"/>
          </a:p>
          <a:p>
            <a:r>
              <a:rPr lang="en-US" dirty="0" smtClean="0"/>
              <a:t>During baseline (the time period</a:t>
            </a:r>
            <a:r>
              <a:rPr lang="en-US" baseline="0" dirty="0" smtClean="0"/>
              <a:t> prior to the dotted line), more patients were receiving methadone than any other medication for opioid use disorders.</a:t>
            </a:r>
          </a:p>
          <a:p>
            <a:endParaRPr lang="en-US" baseline="0" dirty="0" smtClean="0"/>
          </a:p>
          <a:p>
            <a:r>
              <a:rPr lang="en-US" baseline="0" dirty="0" smtClean="0"/>
              <a:t>By around April 2018, that trend reversed, and more patients started receiving buprenorphine than methadone. This speaks mostly to growth in the spokes.</a:t>
            </a:r>
          </a:p>
          <a:p>
            <a:endParaRPr lang="en-US" baseline="0" dirty="0" smtClean="0"/>
          </a:p>
          <a:p>
            <a:r>
              <a:rPr lang="en-US" sz="1200" kern="1200" dirty="0" smtClean="0">
                <a:solidFill>
                  <a:schemeClr val="tx1"/>
                </a:solidFill>
                <a:effectLst/>
                <a:latin typeface="+mn-lt"/>
                <a:ea typeface="+mn-ea"/>
                <a:cs typeface="+mn-cs"/>
              </a:rPr>
              <a:t>This was due in part to the growth in the numbers of providers</a:t>
            </a:r>
            <a:r>
              <a:rPr lang="en-US" sz="1200" kern="1200" baseline="0" dirty="0" smtClean="0">
                <a:solidFill>
                  <a:schemeClr val="tx1"/>
                </a:solidFill>
                <a:effectLst/>
                <a:latin typeface="+mn-lt"/>
                <a:ea typeface="+mn-ea"/>
                <a:cs typeface="+mn-cs"/>
              </a:rPr>
              <a:t> waivered to prescribe buprenorphine in spokes. By December 2018, there were </a:t>
            </a:r>
            <a:r>
              <a:rPr lang="en-US" sz="1200" kern="1200" dirty="0" smtClean="0">
                <a:solidFill>
                  <a:schemeClr val="tx1"/>
                </a:solidFill>
                <a:effectLst/>
                <a:latin typeface="+mn-lt"/>
                <a:ea typeface="+mn-ea"/>
                <a:cs typeface="+mn-cs"/>
              </a:rPr>
              <a:t>319 waivered prescribers in Spokes, an 82% increase over the first month of the program</a:t>
            </a:r>
            <a:endParaRPr lang="en-US" dirty="0"/>
          </a:p>
        </p:txBody>
      </p:sp>
      <p:sp>
        <p:nvSpPr>
          <p:cNvPr id="4" name="Slide Number Placeholder 3"/>
          <p:cNvSpPr>
            <a:spLocks noGrp="1"/>
          </p:cNvSpPr>
          <p:nvPr>
            <p:ph type="sldNum" sz="quarter" idx="10"/>
          </p:nvPr>
        </p:nvSpPr>
        <p:spPr/>
        <p:txBody>
          <a:bodyPr/>
          <a:lstStyle/>
          <a:p>
            <a:fld id="{B570686A-8D1B-44DE-BA99-A5CDCE0394C7}" type="slidenum">
              <a:rPr lang="en-US" smtClean="0"/>
              <a:t>14</a:t>
            </a:fld>
            <a:endParaRPr lang="en-US"/>
          </a:p>
        </p:txBody>
      </p:sp>
    </p:spTree>
    <p:extLst>
      <p:ext uri="{BB962C8B-B14F-4D97-AF65-F5344CB8AC3E}">
        <p14:creationId xmlns:p14="http://schemas.microsoft.com/office/powerpoint/2010/main" val="2177738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slightly older data (from October), but</a:t>
            </a:r>
            <a:r>
              <a:rPr lang="en-US" baseline="0" dirty="0" smtClean="0"/>
              <a:t> we just wanted to provide a visual of what’s going on with providers who have a DATA 2000 waiver to prescribe buprenorphine in spoke settings.</a:t>
            </a:r>
          </a:p>
          <a:p>
            <a:endParaRPr lang="en-US" baseline="0" dirty="0" smtClean="0"/>
          </a:p>
          <a:p>
            <a:r>
              <a:rPr lang="en-US" baseline="0" dirty="0" smtClean="0"/>
              <a:t>Here you’ll see that there is a gap among providers who get waivered and those who actually start prescribing. From the start of the project through October, in any given month, only an average of 61% of providers are using their waivers to prescribe buprenorphine.</a:t>
            </a:r>
          </a:p>
          <a:p>
            <a:endParaRPr lang="en-US" baseline="0" dirty="0" smtClean="0"/>
          </a:p>
          <a:p>
            <a:r>
              <a:rPr lang="en-US" baseline="0" smtClean="0"/>
              <a:t>There are </a:t>
            </a:r>
            <a:r>
              <a:rPr lang="en-US" baseline="0" dirty="0" smtClean="0"/>
              <a:t>currently 319 providers in the system, and this trend in the rate of actually prescribing has continued, with 65% of waivered providers in Dec actively prescribing.</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When we surveyed Hub and Spoke providers about their prescribing practices, those who were waivered but had never prescribed buprenorphine were </a:t>
            </a:r>
            <a:r>
              <a:rPr lang="en-US" sz="1200" kern="1200" dirty="0" smtClean="0">
                <a:solidFill>
                  <a:schemeClr val="tx1"/>
                </a:solidFill>
                <a:effectLst/>
                <a:latin typeface="+mn-lt"/>
                <a:ea typeface="+mn-ea"/>
                <a:cs typeface="+mn-cs"/>
              </a:rPr>
              <a:t>less likely than active prescribers to feel that they had the mentorship they needed to effectively treat patients with OUD (</a:t>
            </a:r>
            <a:r>
              <a:rPr lang="en-US" sz="1200" i="1" kern="1200" dirty="0" smtClean="0">
                <a:solidFill>
                  <a:schemeClr val="tx1"/>
                </a:solidFill>
                <a:effectLst/>
                <a:latin typeface="+mn-lt"/>
                <a:ea typeface="+mn-ea"/>
                <a:cs typeface="+mn-cs"/>
              </a:rPr>
              <a:t>p</a:t>
            </a:r>
            <a:r>
              <a:rPr lang="en-US" sz="1200" kern="1200" dirty="0" smtClean="0">
                <a:solidFill>
                  <a:schemeClr val="tx1"/>
                </a:solidFill>
                <a:effectLst/>
                <a:latin typeface="+mn-lt"/>
                <a:ea typeface="+mn-ea"/>
                <a:cs typeface="+mn-cs"/>
              </a:rPr>
              <a:t> &lt; .05). Other barriers included provider knowledge and attitudes, stigma toward OUD, reticence to start patients on buprenorphine, concerns over legal ramifications and other regulatory barriers. </a:t>
            </a:r>
            <a:endParaRPr lang="en-US" baseline="0" dirty="0" smtClean="0"/>
          </a:p>
          <a:p>
            <a:endParaRPr lang="en-US" baseline="0" dirty="0" smtClean="0"/>
          </a:p>
          <a:p>
            <a:r>
              <a:rPr lang="en-US" baseline="0" dirty="0" smtClean="0"/>
              <a:t>To address the gap, the Hub and Spoke implementation team at UCLA has worked with Mark McGovern at Stanford to develop the Hub and Spoke Provider Facilitator program, which aims to get champion practitioners out into spoke settings to mentor providers who aren’t yet prescribing.</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570686A-8D1B-44DE-BA99-A5CDCE0394C7}" type="slidenum">
              <a:rPr lang="en-US" smtClean="0"/>
              <a:t>15</a:t>
            </a:fld>
            <a:endParaRPr lang="en-US"/>
          </a:p>
        </p:txBody>
      </p:sp>
    </p:spTree>
    <p:extLst>
      <p:ext uri="{BB962C8B-B14F-4D97-AF65-F5344CB8AC3E}">
        <p14:creationId xmlns:p14="http://schemas.microsoft.com/office/powerpoint/2010/main" val="4072882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8FEFBF-B9A9-4945-8FE2-1734A0E470B0}" type="slidenum">
              <a:rPr lang="en-US" smtClean="0"/>
              <a:t>2</a:t>
            </a:fld>
            <a:endParaRPr lang="en-US"/>
          </a:p>
        </p:txBody>
      </p:sp>
    </p:spTree>
    <p:extLst>
      <p:ext uri="{BB962C8B-B14F-4D97-AF65-F5344CB8AC3E}">
        <p14:creationId xmlns:p14="http://schemas.microsoft.com/office/powerpoint/2010/main" val="1093179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so much a flipping of a switch as it was a ramp up. It’s a process.</a:t>
            </a:r>
          </a:p>
          <a:p>
            <a:r>
              <a:rPr lang="en-US" dirty="0" smtClean="0"/>
              <a:t>Overall, increase is about 7%.</a:t>
            </a:r>
            <a:endParaRPr lang="en-US" dirty="0"/>
          </a:p>
        </p:txBody>
      </p:sp>
      <p:sp>
        <p:nvSpPr>
          <p:cNvPr id="4" name="Slide Number Placeholder 3"/>
          <p:cNvSpPr>
            <a:spLocks noGrp="1"/>
          </p:cNvSpPr>
          <p:nvPr>
            <p:ph type="sldNum" sz="quarter" idx="10"/>
          </p:nvPr>
        </p:nvSpPr>
        <p:spPr/>
        <p:txBody>
          <a:bodyPr/>
          <a:lstStyle/>
          <a:p>
            <a:fld id="{D28FEFBF-B9A9-4945-8FE2-1734A0E470B0}" type="slidenum">
              <a:rPr lang="en-US" smtClean="0"/>
              <a:t>4</a:t>
            </a:fld>
            <a:endParaRPr lang="en-US"/>
          </a:p>
        </p:txBody>
      </p:sp>
    </p:spTree>
    <p:extLst>
      <p:ext uri="{BB962C8B-B14F-4D97-AF65-F5344CB8AC3E}">
        <p14:creationId xmlns:p14="http://schemas.microsoft.com/office/powerpoint/2010/main" val="1922194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8FEFBF-B9A9-4945-8FE2-1734A0E470B0}" type="slidenum">
              <a:rPr lang="en-US" smtClean="0"/>
              <a:t>5</a:t>
            </a:fld>
            <a:endParaRPr lang="en-US"/>
          </a:p>
        </p:txBody>
      </p:sp>
    </p:spTree>
    <p:extLst>
      <p:ext uri="{BB962C8B-B14F-4D97-AF65-F5344CB8AC3E}">
        <p14:creationId xmlns:p14="http://schemas.microsoft.com/office/powerpoint/2010/main" val="81847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San Mateo, Santa Clara, Marin</a:t>
            </a:r>
          </a:p>
          <a:p>
            <a:pPr marL="0" marR="0" lvl="0" indent="0" algn="l" defTabSz="931774" rtl="0" eaLnBrk="0" fontAlgn="base" latinLnBrk="0" hangingPunct="0">
              <a:lnSpc>
                <a:spcPct val="100000"/>
              </a:lnSpc>
              <a:spcBef>
                <a:spcPct val="30000"/>
              </a:spcBef>
              <a:spcAft>
                <a:spcPct val="0"/>
              </a:spcAft>
              <a:buClrTx/>
              <a:buSzTx/>
              <a:buFontTx/>
              <a:buNone/>
              <a:tabLst/>
              <a:defRPr/>
            </a:pPr>
            <a:r>
              <a:rPr lang="en-US" dirty="0">
                <a:latin typeface="Arial" charset="0"/>
                <a:ea typeface="ＭＳ Ｐゴシック" charset="-128"/>
                <a:cs typeface="ＭＳ Ｐゴシック" charset="-128"/>
              </a:rPr>
              <a:t>Most </a:t>
            </a:r>
            <a:r>
              <a:rPr lang="en-US" dirty="0" smtClean="0">
                <a:latin typeface="Arial" charset="0"/>
                <a:ea typeface="ＭＳ Ｐゴシック" charset="-128"/>
                <a:cs typeface="ＭＳ Ｐゴシック" charset="-128"/>
              </a:rPr>
              <a:t>referrals to indicated LOC, Where</a:t>
            </a:r>
            <a:r>
              <a:rPr lang="en-US" baseline="0" dirty="0" smtClean="0">
                <a:latin typeface="Arial" charset="0"/>
                <a:ea typeface="ＭＳ Ｐゴシック" charset="-128"/>
                <a:cs typeface="ＭＳ Ｐゴシック" charset="-128"/>
              </a:rPr>
              <a:t> there was a mismatch</a:t>
            </a:r>
            <a:r>
              <a:rPr lang="en-US" dirty="0" smtClean="0">
                <a:latin typeface="Arial" charset="0"/>
                <a:ea typeface="ＭＳ Ｐゴシック" charset="-128"/>
                <a:cs typeface="ＭＳ Ｐゴシック" charset="-128"/>
              </a:rPr>
              <a:t>, generally the patient was referred to a lower level of care than indicated. Most frequent reasons were missing data on the actual placement, clinical judgement, followed up by unavailability of the indicated level of care (all</a:t>
            </a:r>
            <a:r>
              <a:rPr lang="en-US" baseline="0" dirty="0" smtClean="0">
                <a:latin typeface="Arial" charset="0"/>
                <a:ea typeface="ＭＳ Ｐゴシック" charset="-128"/>
                <a:cs typeface="ＭＳ Ｐゴシック" charset="-128"/>
              </a:rPr>
              <a:t> roughly 21-28%)</a:t>
            </a:r>
            <a:r>
              <a:rPr lang="en-US" dirty="0" smtClean="0">
                <a:latin typeface="Arial" charset="0"/>
                <a:ea typeface="ＭＳ Ｐゴシック" charset="-128"/>
                <a:cs typeface="ＭＳ Ｐゴシック" charset="-128"/>
              </a:rPr>
              <a:t>.</a:t>
            </a:r>
            <a:endParaRPr lang="en-US" dirty="0" smtClean="0"/>
          </a:p>
        </p:txBody>
      </p:sp>
      <p:sp>
        <p:nvSpPr>
          <p:cNvPr id="4" name="Slide Number Placeholder 3"/>
          <p:cNvSpPr>
            <a:spLocks noGrp="1"/>
          </p:cNvSpPr>
          <p:nvPr>
            <p:ph type="sldNum" sz="quarter" idx="10"/>
          </p:nvPr>
        </p:nvSpPr>
        <p:spPr/>
        <p:txBody>
          <a:bodyPr/>
          <a:lstStyle/>
          <a:p>
            <a:fld id="{1C07EF4F-4349-4E10-8F4D-686884CD57F9}" type="slidenum">
              <a:rPr lang="en-US" smtClean="0"/>
              <a:pPr/>
              <a:t>6</a:t>
            </a:fld>
            <a:endParaRPr lang="en-US" dirty="0"/>
          </a:p>
        </p:txBody>
      </p:sp>
    </p:spTree>
    <p:extLst>
      <p:ext uri="{BB962C8B-B14F-4D97-AF65-F5344CB8AC3E}">
        <p14:creationId xmlns:p14="http://schemas.microsoft.com/office/powerpoint/2010/main" val="2922799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8FEFBF-B9A9-4945-8FE2-1734A0E470B0}" type="slidenum">
              <a:rPr lang="en-US" smtClean="0"/>
              <a:t>7</a:t>
            </a:fld>
            <a:endParaRPr lang="en-US"/>
          </a:p>
        </p:txBody>
      </p:sp>
    </p:spTree>
    <p:extLst>
      <p:ext uri="{BB962C8B-B14F-4D97-AF65-F5344CB8AC3E}">
        <p14:creationId xmlns:p14="http://schemas.microsoft.com/office/powerpoint/2010/main" val="936676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8FEFBF-B9A9-4945-8FE2-1734A0E470B0}" type="slidenum">
              <a:rPr lang="en-US" smtClean="0"/>
              <a:t>8</a:t>
            </a:fld>
            <a:endParaRPr lang="en-US"/>
          </a:p>
        </p:txBody>
      </p:sp>
    </p:spTree>
    <p:extLst>
      <p:ext uri="{BB962C8B-B14F-4D97-AF65-F5344CB8AC3E}">
        <p14:creationId xmlns:p14="http://schemas.microsoft.com/office/powerpoint/2010/main" val="1753474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8FEFBF-B9A9-4945-8FE2-1734A0E470B0}" type="slidenum">
              <a:rPr lang="en-US" smtClean="0"/>
              <a:t>9</a:t>
            </a:fld>
            <a:endParaRPr lang="en-US"/>
          </a:p>
        </p:txBody>
      </p:sp>
    </p:spTree>
    <p:extLst>
      <p:ext uri="{BB962C8B-B14F-4D97-AF65-F5344CB8AC3E}">
        <p14:creationId xmlns:p14="http://schemas.microsoft.com/office/powerpoint/2010/main" val="391252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28FEFBF-B9A9-4945-8FE2-1734A0E470B0}" type="slidenum">
              <a:rPr lang="en-US" smtClean="0"/>
              <a:t>10</a:t>
            </a:fld>
            <a:endParaRPr lang="en-US"/>
          </a:p>
        </p:txBody>
      </p:sp>
    </p:spTree>
    <p:extLst>
      <p:ext uri="{BB962C8B-B14F-4D97-AF65-F5344CB8AC3E}">
        <p14:creationId xmlns:p14="http://schemas.microsoft.com/office/powerpoint/2010/main" val="30878641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xfrm>
            <a:off x="11442700" y="6172199"/>
            <a:ext cx="546100" cy="549275"/>
          </a:xfrm>
          <a:prstGeom prst="rect">
            <a:avLst/>
          </a:prstGeom>
          <a:ln/>
        </p:spPr>
        <p:txBody>
          <a:bodyPr/>
          <a:lstStyle>
            <a:lvl1pPr>
              <a:defRPr/>
            </a:lvl1pPr>
          </a:lstStyle>
          <a:p>
            <a:fld id="{D0C52EE5-AE64-4E05-963A-F3EAE8D17912}" type="slidenum">
              <a:rPr lang="en-US" smtClean="0"/>
              <a:t>‹#›</a:t>
            </a:fld>
            <a:endParaRPr lang="en-US"/>
          </a:p>
        </p:txBody>
      </p:sp>
      <p:pic>
        <p:nvPicPr>
          <p:cNvPr id="8" name="Picture 8" descr="ucla-logo"/>
          <p:cNvPicPr>
            <a:picLocks noChangeAspect="1" noChangeArrowheads="1"/>
          </p:cNvPicPr>
          <p:nvPr userDrawn="1"/>
        </p:nvPicPr>
        <p:blipFill>
          <a:blip r:embed="rId2" cstate="print"/>
          <a:srcRect/>
          <a:stretch>
            <a:fillRect/>
          </a:stretch>
        </p:blipFill>
        <p:spPr bwMode="auto">
          <a:xfrm>
            <a:off x="12701" y="6374652"/>
            <a:ext cx="1524000" cy="470647"/>
          </a:xfrm>
          <a:prstGeom prst="rect">
            <a:avLst/>
          </a:prstGeom>
          <a:noFill/>
          <a:ln w="9525">
            <a:noFill/>
            <a:miter lim="800000"/>
            <a:headEnd/>
            <a:tailEnd/>
          </a:ln>
        </p:spPr>
      </p:pic>
      <p:pic>
        <p:nvPicPr>
          <p:cNvPr id="9" name="Picture 328" descr="ISAPLogo Dec 5"/>
          <p:cNvPicPr>
            <a:picLocks noChangeAspect="1" noChangeArrowheads="1"/>
          </p:cNvPicPr>
          <p:nvPr userDrawn="1"/>
        </p:nvPicPr>
        <p:blipFill>
          <a:blip r:embed="rId3" cstate="print"/>
          <a:srcRect/>
          <a:stretch>
            <a:fillRect/>
          </a:stretch>
        </p:blipFill>
        <p:spPr bwMode="auto">
          <a:xfrm>
            <a:off x="11442700" y="6239366"/>
            <a:ext cx="647700" cy="580533"/>
          </a:xfrm>
          <a:prstGeom prst="rect">
            <a:avLst/>
          </a:prstGeom>
          <a:noFill/>
          <a:ln w="9525">
            <a:noFill/>
            <a:miter lim="800000"/>
            <a:headEnd/>
            <a:tailEnd/>
          </a:ln>
        </p:spPr>
      </p:pic>
    </p:spTree>
    <p:extLst>
      <p:ext uri="{BB962C8B-B14F-4D97-AF65-F5344CB8AC3E}">
        <p14:creationId xmlns:p14="http://schemas.microsoft.com/office/powerpoint/2010/main" val="296950009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fld id="{72376A0E-6A6C-4B4F-8F83-CDF9BF79B0F5}" type="datetimeFigureOut">
              <a:rPr lang="en-US" smtClean="0"/>
              <a:t>3/12/2019</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xfrm>
            <a:off x="11442700" y="6172199"/>
            <a:ext cx="546100" cy="549275"/>
          </a:xfrm>
          <a:prstGeom prst="rect">
            <a:avLst/>
          </a:prstGeom>
          <a:ln/>
        </p:spPr>
        <p:txBody>
          <a:bodyPr/>
          <a:lstStyle>
            <a:lvl1pPr>
              <a:defRPr/>
            </a:lvl1pPr>
          </a:lstStyle>
          <a:p>
            <a:fld id="{D0C52EE5-AE64-4E05-963A-F3EAE8D17912}" type="slidenum">
              <a:rPr lang="en-US" smtClean="0"/>
              <a:t>‹#›</a:t>
            </a:fld>
            <a:endParaRPr lang="en-US"/>
          </a:p>
        </p:txBody>
      </p:sp>
    </p:spTree>
    <p:extLst>
      <p:ext uri="{BB962C8B-B14F-4D97-AF65-F5344CB8AC3E}">
        <p14:creationId xmlns:p14="http://schemas.microsoft.com/office/powerpoint/2010/main" val="2809912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fld id="{72376A0E-6A6C-4B4F-8F83-CDF9BF79B0F5}" type="datetimeFigureOut">
              <a:rPr lang="en-US" smtClean="0"/>
              <a:t>3/12/2019</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xfrm>
            <a:off x="11442700" y="6172199"/>
            <a:ext cx="546100" cy="549275"/>
          </a:xfrm>
          <a:prstGeom prst="rect">
            <a:avLst/>
          </a:prstGeom>
          <a:ln/>
        </p:spPr>
        <p:txBody>
          <a:bodyPr/>
          <a:lstStyle>
            <a:lvl1pPr>
              <a:defRPr/>
            </a:lvl1pPr>
          </a:lstStyle>
          <a:p>
            <a:fld id="{D0C52EE5-AE64-4E05-963A-F3EAE8D17912}" type="slidenum">
              <a:rPr lang="en-US" smtClean="0"/>
              <a:t>‹#›</a:t>
            </a:fld>
            <a:endParaRPr lang="en-US"/>
          </a:p>
        </p:txBody>
      </p:sp>
    </p:spTree>
    <p:extLst>
      <p:ext uri="{BB962C8B-B14F-4D97-AF65-F5344CB8AC3E}">
        <p14:creationId xmlns:p14="http://schemas.microsoft.com/office/powerpoint/2010/main" val="3324566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fld id="{9B4C87D3-3F9B-3A41-919E-9B6A54F89076}" type="datetime1">
              <a:rPr lang="en-US" smtClean="0"/>
              <a:pPr>
                <a:defRPr/>
              </a:pPr>
              <a:t>3/12/2019</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xfrm>
            <a:off x="11442700" y="6172199"/>
            <a:ext cx="546100" cy="549275"/>
          </a:xfrm>
          <a:prstGeom prst="rect">
            <a:avLst/>
          </a:prstGeom>
          <a:ln/>
        </p:spPr>
        <p:txBody>
          <a:bodyPr/>
          <a:lstStyle>
            <a:lvl1pPr>
              <a:defRPr/>
            </a:lvl1pPr>
          </a:lstStyle>
          <a:p>
            <a:fld id="{D0C52EE5-AE64-4E05-963A-F3EAE8D17912}" type="slidenum">
              <a:rPr lang="en-US" smtClean="0"/>
              <a:t>‹#›</a:t>
            </a:fld>
            <a:endParaRPr lang="en-US"/>
          </a:p>
        </p:txBody>
      </p:sp>
    </p:spTree>
    <p:extLst>
      <p:ext uri="{BB962C8B-B14F-4D97-AF65-F5344CB8AC3E}">
        <p14:creationId xmlns:p14="http://schemas.microsoft.com/office/powerpoint/2010/main" val="41401102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fld id="{72376A0E-6A6C-4B4F-8F83-CDF9BF79B0F5}" type="datetimeFigureOut">
              <a:rPr lang="en-US" smtClean="0"/>
              <a:t>3/12/2019</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xfrm>
            <a:off x="11442700" y="6172199"/>
            <a:ext cx="546100" cy="549275"/>
          </a:xfrm>
          <a:prstGeom prst="rect">
            <a:avLst/>
          </a:prstGeom>
          <a:ln/>
        </p:spPr>
        <p:txBody>
          <a:bodyPr/>
          <a:lstStyle>
            <a:lvl1pPr>
              <a:defRPr/>
            </a:lvl1pPr>
          </a:lstStyle>
          <a:p>
            <a:fld id="{D0C52EE5-AE64-4E05-963A-F3EAE8D17912}" type="slidenum">
              <a:rPr lang="en-US" smtClean="0"/>
              <a:t>‹#›</a:t>
            </a:fld>
            <a:endParaRPr lang="en-US"/>
          </a:p>
        </p:txBody>
      </p:sp>
    </p:spTree>
    <p:extLst>
      <p:ext uri="{BB962C8B-B14F-4D97-AF65-F5344CB8AC3E}">
        <p14:creationId xmlns:p14="http://schemas.microsoft.com/office/powerpoint/2010/main" val="30375428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609600" y="6245225"/>
            <a:ext cx="2844800" cy="476250"/>
          </a:xfrm>
          <a:prstGeom prst="rect">
            <a:avLst/>
          </a:prstGeom>
          <a:ln/>
        </p:spPr>
        <p:txBody>
          <a:bodyPr/>
          <a:lstStyle>
            <a:lvl1pPr>
              <a:defRPr/>
            </a:lvl1pPr>
          </a:lstStyle>
          <a:p>
            <a:fld id="{72376A0E-6A6C-4B4F-8F83-CDF9BF79B0F5}" type="datetimeFigureOut">
              <a:rPr lang="en-US" smtClean="0"/>
              <a:t>3/12/2019</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6"/>
          <p:cNvSpPr>
            <a:spLocks noGrp="1" noChangeArrowheads="1"/>
          </p:cNvSpPr>
          <p:nvPr>
            <p:ph type="sldNum" sz="quarter" idx="12"/>
          </p:nvPr>
        </p:nvSpPr>
        <p:spPr>
          <a:xfrm>
            <a:off x="11442700" y="6172199"/>
            <a:ext cx="546100" cy="549275"/>
          </a:xfrm>
          <a:prstGeom prst="rect">
            <a:avLst/>
          </a:prstGeom>
          <a:ln/>
        </p:spPr>
        <p:txBody>
          <a:bodyPr/>
          <a:lstStyle>
            <a:lvl1pPr>
              <a:defRPr/>
            </a:lvl1pPr>
          </a:lstStyle>
          <a:p>
            <a:fld id="{D0C52EE5-AE64-4E05-963A-F3EAE8D17912}" type="slidenum">
              <a:rPr lang="en-US" smtClean="0"/>
              <a:t>‹#›</a:t>
            </a:fld>
            <a:endParaRPr lang="en-US"/>
          </a:p>
        </p:txBody>
      </p:sp>
    </p:spTree>
    <p:extLst>
      <p:ext uri="{BB962C8B-B14F-4D97-AF65-F5344CB8AC3E}">
        <p14:creationId xmlns:p14="http://schemas.microsoft.com/office/powerpoint/2010/main" val="2452995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fld id="{72376A0E-6A6C-4B4F-8F83-CDF9BF79B0F5}" type="datetimeFigureOut">
              <a:rPr lang="en-US" smtClean="0"/>
              <a:t>3/12/2019</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xfrm>
            <a:off x="11442700" y="6172199"/>
            <a:ext cx="546100" cy="549275"/>
          </a:xfrm>
          <a:prstGeom prst="rect">
            <a:avLst/>
          </a:prstGeom>
          <a:ln/>
        </p:spPr>
        <p:txBody>
          <a:bodyPr/>
          <a:lstStyle>
            <a:lvl1pPr>
              <a:defRPr/>
            </a:lvl1pPr>
          </a:lstStyle>
          <a:p>
            <a:fld id="{D0C52EE5-AE64-4E05-963A-F3EAE8D17912}" type="slidenum">
              <a:rPr lang="en-US" smtClean="0"/>
              <a:t>‹#›</a:t>
            </a:fld>
            <a:endParaRPr lang="en-US"/>
          </a:p>
        </p:txBody>
      </p:sp>
    </p:spTree>
    <p:extLst>
      <p:ext uri="{BB962C8B-B14F-4D97-AF65-F5344CB8AC3E}">
        <p14:creationId xmlns:p14="http://schemas.microsoft.com/office/powerpoint/2010/main" val="3543417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fld id="{72376A0E-6A6C-4B4F-8F83-CDF9BF79B0F5}" type="datetimeFigureOut">
              <a:rPr lang="en-US" smtClean="0"/>
              <a:t>3/12/2019</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xfrm>
            <a:off x="11442700" y="6172199"/>
            <a:ext cx="546100" cy="549275"/>
          </a:xfrm>
          <a:prstGeom prst="rect">
            <a:avLst/>
          </a:prstGeom>
          <a:ln/>
        </p:spPr>
        <p:txBody>
          <a:bodyPr/>
          <a:lstStyle>
            <a:lvl1pPr>
              <a:defRPr/>
            </a:lvl1pPr>
          </a:lstStyle>
          <a:p>
            <a:fld id="{D0C52EE5-AE64-4E05-963A-F3EAE8D17912}" type="slidenum">
              <a:rPr lang="en-US" smtClean="0"/>
              <a:t>‹#›</a:t>
            </a:fld>
            <a:endParaRPr lang="en-US"/>
          </a:p>
        </p:txBody>
      </p:sp>
    </p:spTree>
    <p:extLst>
      <p:ext uri="{BB962C8B-B14F-4D97-AF65-F5344CB8AC3E}">
        <p14:creationId xmlns:p14="http://schemas.microsoft.com/office/powerpoint/2010/main" val="4272504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fld id="{72376A0E-6A6C-4B4F-8F83-CDF9BF79B0F5}" type="datetimeFigureOut">
              <a:rPr lang="en-US" smtClean="0"/>
              <a:t>3/12/2019</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xfrm>
            <a:off x="11442700" y="6172199"/>
            <a:ext cx="546100" cy="549275"/>
          </a:xfrm>
          <a:prstGeom prst="rect">
            <a:avLst/>
          </a:prstGeom>
          <a:ln/>
        </p:spPr>
        <p:txBody>
          <a:bodyPr/>
          <a:lstStyle>
            <a:lvl1pPr>
              <a:defRPr/>
            </a:lvl1pPr>
          </a:lstStyle>
          <a:p>
            <a:fld id="{D0C52EE5-AE64-4E05-963A-F3EAE8D17912}" type="slidenum">
              <a:rPr lang="en-US" smtClean="0"/>
              <a:t>‹#›</a:t>
            </a:fld>
            <a:endParaRPr lang="en-US"/>
          </a:p>
        </p:txBody>
      </p:sp>
    </p:spTree>
    <p:extLst>
      <p:ext uri="{BB962C8B-B14F-4D97-AF65-F5344CB8AC3E}">
        <p14:creationId xmlns:p14="http://schemas.microsoft.com/office/powerpoint/2010/main" val="1143028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noChangeArrowheads="1"/>
          </p:cNvSpPr>
          <p:nvPr>
            <p:ph type="dt" sz="half" idx="10"/>
          </p:nvPr>
        </p:nvSpPr>
        <p:spPr>
          <a:xfrm>
            <a:off x="609600" y="6245225"/>
            <a:ext cx="2844800" cy="476250"/>
          </a:xfrm>
          <a:prstGeom prst="rect">
            <a:avLst/>
          </a:prstGeom>
          <a:ln/>
        </p:spPr>
        <p:txBody>
          <a:bodyPr/>
          <a:lstStyle>
            <a:lvl1pPr>
              <a:defRPr/>
            </a:lvl1pPr>
          </a:lstStyle>
          <a:p>
            <a:fld id="{72376A0E-6A6C-4B4F-8F83-CDF9BF79B0F5}" type="datetimeFigureOut">
              <a:rPr lang="en-US" smtClean="0"/>
              <a:t>3/12/2019</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6"/>
          <p:cNvSpPr>
            <a:spLocks noGrp="1" noChangeArrowheads="1"/>
          </p:cNvSpPr>
          <p:nvPr>
            <p:ph type="sldNum" sz="quarter" idx="12"/>
          </p:nvPr>
        </p:nvSpPr>
        <p:spPr>
          <a:xfrm>
            <a:off x="11442700" y="6172199"/>
            <a:ext cx="546100" cy="549275"/>
          </a:xfrm>
          <a:prstGeom prst="rect">
            <a:avLst/>
          </a:prstGeom>
          <a:ln/>
        </p:spPr>
        <p:txBody>
          <a:bodyPr/>
          <a:lstStyle>
            <a:lvl1pPr>
              <a:defRPr/>
            </a:lvl1pPr>
          </a:lstStyle>
          <a:p>
            <a:fld id="{D0C52EE5-AE64-4E05-963A-F3EAE8D17912}" type="slidenum">
              <a:rPr lang="en-US" smtClean="0"/>
              <a:t>‹#›</a:t>
            </a:fld>
            <a:endParaRPr lang="en-US"/>
          </a:p>
        </p:txBody>
      </p:sp>
    </p:spTree>
    <p:extLst>
      <p:ext uri="{BB962C8B-B14F-4D97-AF65-F5344CB8AC3E}">
        <p14:creationId xmlns:p14="http://schemas.microsoft.com/office/powerpoint/2010/main" val="710797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noChangeArrowheads="1"/>
          </p:cNvSpPr>
          <p:nvPr>
            <p:ph type="dt" sz="half" idx="10"/>
          </p:nvPr>
        </p:nvSpPr>
        <p:spPr>
          <a:xfrm>
            <a:off x="609600" y="6245225"/>
            <a:ext cx="2844800" cy="476250"/>
          </a:xfrm>
          <a:prstGeom prst="rect">
            <a:avLst/>
          </a:prstGeom>
          <a:ln/>
        </p:spPr>
        <p:txBody>
          <a:bodyPr/>
          <a:lstStyle>
            <a:lvl1pPr>
              <a:defRPr/>
            </a:lvl1pPr>
          </a:lstStyle>
          <a:p>
            <a:fld id="{72376A0E-6A6C-4B4F-8F83-CDF9BF79B0F5}" type="datetimeFigureOut">
              <a:rPr lang="en-US" smtClean="0"/>
              <a:t>3/12/2019</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6"/>
          <p:cNvSpPr>
            <a:spLocks noGrp="1" noChangeArrowheads="1"/>
          </p:cNvSpPr>
          <p:nvPr>
            <p:ph type="sldNum" sz="quarter" idx="12"/>
          </p:nvPr>
        </p:nvSpPr>
        <p:spPr>
          <a:xfrm>
            <a:off x="11442700" y="6172199"/>
            <a:ext cx="546100" cy="549275"/>
          </a:xfrm>
          <a:prstGeom prst="rect">
            <a:avLst/>
          </a:prstGeom>
          <a:ln/>
        </p:spPr>
        <p:txBody>
          <a:bodyPr/>
          <a:lstStyle>
            <a:lvl1pPr>
              <a:defRPr/>
            </a:lvl1pPr>
          </a:lstStyle>
          <a:p>
            <a:fld id="{D0C52EE5-AE64-4E05-963A-F3EAE8D17912}" type="slidenum">
              <a:rPr lang="en-US" smtClean="0"/>
              <a:t>‹#›</a:t>
            </a:fld>
            <a:endParaRPr lang="en-US"/>
          </a:p>
        </p:txBody>
      </p:sp>
    </p:spTree>
    <p:extLst>
      <p:ext uri="{BB962C8B-B14F-4D97-AF65-F5344CB8AC3E}">
        <p14:creationId xmlns:p14="http://schemas.microsoft.com/office/powerpoint/2010/main" val="1102078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09600" y="1600201"/>
            <a:ext cx="10972800" cy="40004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ea typeface="+mn-ea"/>
              </a:defRPr>
            </a:lvl1pPr>
          </a:lstStyle>
          <a:p>
            <a:endParaRPr lang="en-US"/>
          </a:p>
        </p:txBody>
      </p:sp>
      <p:pic>
        <p:nvPicPr>
          <p:cNvPr id="7" name="Picture 8" descr="ucla-logo"/>
          <p:cNvPicPr>
            <a:picLocks noChangeAspect="1" noChangeArrowheads="1"/>
          </p:cNvPicPr>
          <p:nvPr/>
        </p:nvPicPr>
        <p:blipFill>
          <a:blip r:embed="rId14" cstate="print"/>
          <a:srcRect/>
          <a:stretch>
            <a:fillRect/>
          </a:stretch>
        </p:blipFill>
        <p:spPr bwMode="auto">
          <a:xfrm>
            <a:off x="12701" y="6378574"/>
            <a:ext cx="1511300" cy="466725"/>
          </a:xfrm>
          <a:prstGeom prst="rect">
            <a:avLst/>
          </a:prstGeom>
          <a:noFill/>
          <a:ln w="9525">
            <a:noFill/>
            <a:miter lim="800000"/>
            <a:headEnd/>
            <a:tailEnd/>
          </a:ln>
        </p:spPr>
      </p:pic>
      <p:pic>
        <p:nvPicPr>
          <p:cNvPr id="8" name="Picture 328" descr="ISAPLogo Dec 5"/>
          <p:cNvPicPr>
            <a:picLocks noChangeAspect="1" noChangeArrowheads="1"/>
          </p:cNvPicPr>
          <p:nvPr/>
        </p:nvPicPr>
        <p:blipFill>
          <a:blip r:embed="rId15" cstate="print"/>
          <a:srcRect/>
          <a:stretch>
            <a:fillRect/>
          </a:stretch>
        </p:blipFill>
        <p:spPr bwMode="auto">
          <a:xfrm>
            <a:off x="11442700" y="6239366"/>
            <a:ext cx="647700" cy="580533"/>
          </a:xfrm>
          <a:prstGeom prst="rect">
            <a:avLst/>
          </a:prstGeom>
          <a:noFill/>
          <a:ln w="9525">
            <a:noFill/>
            <a:miter lim="800000"/>
            <a:headEnd/>
            <a:tailEnd/>
          </a:ln>
        </p:spPr>
      </p:pic>
    </p:spTree>
    <p:extLst>
      <p:ext uri="{BB962C8B-B14F-4D97-AF65-F5344CB8AC3E}">
        <p14:creationId xmlns:p14="http://schemas.microsoft.com/office/powerpoint/2010/main" val="310078428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iming>
    <p:tnLst>
      <p:par>
        <p:cTn id="1" dur="indefinite" restart="never" nodeType="tmRoot"/>
      </p:par>
    </p:tnLst>
  </p:timing>
  <p:txStyles>
    <p:titleStyle>
      <a:lvl1pPr algn="ctr" rtl="0" eaLnBrk="1" fontAlgn="base" hangingPunct="1">
        <a:spcBef>
          <a:spcPct val="0"/>
        </a:spcBef>
        <a:spcAft>
          <a:spcPct val="0"/>
        </a:spcAft>
        <a:defRPr sz="4000">
          <a:solidFill>
            <a:schemeClr val="tx1"/>
          </a:solidFill>
          <a:latin typeface="Arial"/>
          <a:ea typeface="ＭＳ Ｐゴシック" charset="-128"/>
          <a:cs typeface="Arial"/>
        </a:defRPr>
      </a:lvl1pPr>
      <a:lvl2pPr algn="ctr" rtl="0" eaLnBrk="1" fontAlgn="base" hangingPunct="1">
        <a:spcBef>
          <a:spcPct val="0"/>
        </a:spcBef>
        <a:spcAft>
          <a:spcPct val="0"/>
        </a:spcAft>
        <a:defRPr sz="4400">
          <a:solidFill>
            <a:schemeClr val="tx1"/>
          </a:solidFill>
          <a:latin typeface="Times New Roman" pitchFamily="18" charset="0"/>
          <a:ea typeface="ＭＳ Ｐゴシック" charset="-128"/>
          <a:cs typeface="ＭＳ Ｐゴシック" charset="-128"/>
        </a:defRPr>
      </a:lvl2pPr>
      <a:lvl3pPr algn="ctr" rtl="0" eaLnBrk="1" fontAlgn="base" hangingPunct="1">
        <a:spcBef>
          <a:spcPct val="0"/>
        </a:spcBef>
        <a:spcAft>
          <a:spcPct val="0"/>
        </a:spcAft>
        <a:defRPr sz="4400">
          <a:solidFill>
            <a:schemeClr val="tx1"/>
          </a:solidFill>
          <a:latin typeface="Times New Roman" pitchFamily="18" charset="0"/>
          <a:ea typeface="ＭＳ Ｐゴシック" charset="-128"/>
          <a:cs typeface="ＭＳ Ｐゴシック" charset="-128"/>
        </a:defRPr>
      </a:lvl3pPr>
      <a:lvl4pPr algn="ctr" rtl="0" eaLnBrk="1" fontAlgn="base" hangingPunct="1">
        <a:spcBef>
          <a:spcPct val="0"/>
        </a:spcBef>
        <a:spcAft>
          <a:spcPct val="0"/>
        </a:spcAft>
        <a:defRPr sz="4400">
          <a:solidFill>
            <a:schemeClr val="tx1"/>
          </a:solidFill>
          <a:latin typeface="Times New Roman" pitchFamily="18" charset="0"/>
          <a:ea typeface="ＭＳ Ｐゴシック" charset="-128"/>
          <a:cs typeface="ＭＳ Ｐゴシック" charset="-128"/>
        </a:defRPr>
      </a:lvl4pPr>
      <a:lvl5pPr algn="ctr" rtl="0" eaLnBrk="1" fontAlgn="base" hangingPunct="1">
        <a:spcBef>
          <a:spcPct val="0"/>
        </a:spcBef>
        <a:spcAft>
          <a:spcPct val="0"/>
        </a:spcAft>
        <a:defRPr sz="4400">
          <a:solidFill>
            <a:schemeClr val="tx1"/>
          </a:solidFill>
          <a:latin typeface="Times New Roman" pitchFamily="18"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Times New Roman" pitchFamily="18" charset="0"/>
        </a:defRPr>
      </a:lvl6pPr>
      <a:lvl7pPr marL="914400" algn="ctr" rtl="0" eaLnBrk="1" fontAlgn="base" hangingPunct="1">
        <a:spcBef>
          <a:spcPct val="0"/>
        </a:spcBef>
        <a:spcAft>
          <a:spcPct val="0"/>
        </a:spcAft>
        <a:defRPr sz="4400">
          <a:solidFill>
            <a:schemeClr val="tx1"/>
          </a:solidFill>
          <a:latin typeface="Times New Roman" pitchFamily="18" charset="0"/>
        </a:defRPr>
      </a:lvl7pPr>
      <a:lvl8pPr marL="1371600" algn="ctr" rtl="0" eaLnBrk="1" fontAlgn="base" hangingPunct="1">
        <a:spcBef>
          <a:spcPct val="0"/>
        </a:spcBef>
        <a:spcAft>
          <a:spcPct val="0"/>
        </a:spcAft>
        <a:defRPr sz="4400">
          <a:solidFill>
            <a:schemeClr val="tx1"/>
          </a:solidFill>
          <a:latin typeface="Times New Roman" pitchFamily="18" charset="0"/>
        </a:defRPr>
      </a:lvl8pPr>
      <a:lvl9pPr marL="1828800" algn="ctr" rtl="0" eaLnBrk="1" fontAlgn="base" hangingPunct="1">
        <a:spcBef>
          <a:spcPct val="0"/>
        </a:spcBef>
        <a:spcAft>
          <a:spcPct val="0"/>
        </a:spcAft>
        <a:defRPr sz="4400">
          <a:solidFill>
            <a:schemeClr val="tx1"/>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Arial"/>
          <a:ea typeface="ＭＳ Ｐゴシック" charset="-128"/>
          <a:cs typeface="Arial"/>
        </a:defRPr>
      </a:lvl1pPr>
      <a:lvl2pPr marL="742950" indent="-285750" algn="l" rtl="0" eaLnBrk="1" fontAlgn="base" hangingPunct="1">
        <a:spcBef>
          <a:spcPct val="20000"/>
        </a:spcBef>
        <a:spcAft>
          <a:spcPct val="0"/>
        </a:spcAft>
        <a:buChar char="–"/>
        <a:defRPr sz="2800">
          <a:solidFill>
            <a:schemeClr val="tx1"/>
          </a:solidFill>
          <a:latin typeface="Arial"/>
          <a:ea typeface="ＭＳ Ｐゴシック" pitchFamily="1" charset="-128"/>
          <a:cs typeface="Arial"/>
        </a:defRPr>
      </a:lvl2pPr>
      <a:lvl3pPr marL="1143000" indent="-228600" algn="l" rtl="0" eaLnBrk="1" fontAlgn="base" hangingPunct="1">
        <a:spcBef>
          <a:spcPct val="20000"/>
        </a:spcBef>
        <a:spcAft>
          <a:spcPct val="0"/>
        </a:spcAft>
        <a:buChar char="•"/>
        <a:defRPr sz="2400">
          <a:solidFill>
            <a:schemeClr val="tx1"/>
          </a:solidFill>
          <a:latin typeface="Arial"/>
          <a:ea typeface="ＭＳ Ｐゴシック" pitchFamily="1" charset="-128"/>
          <a:cs typeface="Arial"/>
        </a:defRPr>
      </a:lvl3pPr>
      <a:lvl4pPr marL="1600200" indent="-228600" algn="l" rtl="0" eaLnBrk="1" fontAlgn="base" hangingPunct="1">
        <a:spcBef>
          <a:spcPct val="20000"/>
        </a:spcBef>
        <a:spcAft>
          <a:spcPct val="0"/>
        </a:spcAft>
        <a:buChar char="–"/>
        <a:defRPr sz="2000">
          <a:solidFill>
            <a:schemeClr val="tx1"/>
          </a:solidFill>
          <a:latin typeface="Arial"/>
          <a:ea typeface="ＭＳ Ｐゴシック" pitchFamily="1" charset="-128"/>
          <a:cs typeface="Arial"/>
        </a:defRPr>
      </a:lvl4pPr>
      <a:lvl5pPr marL="2057400" indent="-228600" algn="l" rtl="0" eaLnBrk="1" fontAlgn="base" hangingPunct="1">
        <a:spcBef>
          <a:spcPct val="20000"/>
        </a:spcBef>
        <a:spcAft>
          <a:spcPct val="0"/>
        </a:spcAft>
        <a:buChar char="»"/>
        <a:defRPr sz="2000">
          <a:solidFill>
            <a:schemeClr val="tx1"/>
          </a:solidFill>
          <a:latin typeface="Arial"/>
          <a:ea typeface="ＭＳ Ｐゴシック" pitchFamily="1" charset="-128"/>
          <a:cs typeface="Arial"/>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8293" y="987942"/>
            <a:ext cx="9144000" cy="985838"/>
          </a:xfrm>
        </p:spPr>
        <p:txBody>
          <a:bodyPr>
            <a:noAutofit/>
          </a:bodyPr>
          <a:lstStyle/>
          <a:p>
            <a:r>
              <a:rPr lang="en-US" sz="5000" b="1" dirty="0" smtClean="0">
                <a:solidFill>
                  <a:srgbClr val="0070C0"/>
                </a:solidFill>
                <a:latin typeface="Arial" panose="020B0604020202020204" pitchFamily="34" charset="0"/>
                <a:cs typeface="Arial" panose="020B0604020202020204" pitchFamily="34" charset="0"/>
              </a:rPr>
              <a:t>Drug Medi-Cal Organized Delivery System Waiver</a:t>
            </a:r>
            <a:br>
              <a:rPr lang="en-US" sz="5000" b="1" dirty="0" smtClean="0">
                <a:solidFill>
                  <a:srgbClr val="0070C0"/>
                </a:solidFill>
                <a:latin typeface="Arial" panose="020B0604020202020204" pitchFamily="34" charset="0"/>
                <a:cs typeface="Arial" panose="020B0604020202020204" pitchFamily="34" charset="0"/>
              </a:rPr>
            </a:br>
            <a:r>
              <a:rPr lang="en-US" sz="5000" b="1" dirty="0" smtClean="0">
                <a:solidFill>
                  <a:srgbClr val="0070C0"/>
                </a:solidFill>
                <a:latin typeface="Arial" panose="020B0604020202020204" pitchFamily="34" charset="0"/>
                <a:cs typeface="Arial" panose="020B0604020202020204" pitchFamily="34" charset="0"/>
              </a:rPr>
              <a:t>Evaluation</a:t>
            </a:r>
            <a:endParaRPr lang="en-US" sz="5000" b="1" dirty="0">
              <a:solidFill>
                <a:srgbClr val="0070C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88293" y="3153097"/>
            <a:ext cx="9144000" cy="1944420"/>
          </a:xfrm>
        </p:spPr>
        <p:txBody>
          <a:bodyPr>
            <a:normAutofit fontScale="77500" lnSpcReduction="20000"/>
          </a:bodyPr>
          <a:lstStyle/>
          <a:p>
            <a:r>
              <a:rPr lang="en-US" sz="2200" dirty="0">
                <a:solidFill>
                  <a:srgbClr val="002060"/>
                </a:solidFill>
                <a:latin typeface="Arial" panose="020B0604020202020204" pitchFamily="34" charset="0"/>
                <a:cs typeface="Arial" panose="020B0604020202020204" pitchFamily="34" charset="0"/>
              </a:rPr>
              <a:t>Darren Urada, Ph.D., Cheryl Teruya, Ph.D., Valerie P. Antonini, M.P.H., </a:t>
            </a:r>
            <a:br>
              <a:rPr lang="en-US" sz="2200" dirty="0">
                <a:solidFill>
                  <a:srgbClr val="002060"/>
                </a:solidFill>
                <a:latin typeface="Arial" panose="020B0604020202020204" pitchFamily="34" charset="0"/>
                <a:cs typeface="Arial" panose="020B0604020202020204" pitchFamily="34" charset="0"/>
              </a:rPr>
            </a:br>
            <a:r>
              <a:rPr lang="en-US" sz="2200" dirty="0" smtClean="0">
                <a:solidFill>
                  <a:srgbClr val="002060"/>
                </a:solidFill>
                <a:latin typeface="Arial" panose="020B0604020202020204" pitchFamily="34" charset="0"/>
                <a:cs typeface="Arial" panose="020B0604020202020204" pitchFamily="34" charset="0"/>
              </a:rPr>
              <a:t>Vandana </a:t>
            </a:r>
            <a:r>
              <a:rPr lang="en-US" sz="2200" dirty="0">
                <a:solidFill>
                  <a:srgbClr val="002060"/>
                </a:solidFill>
                <a:latin typeface="Arial" panose="020B0604020202020204" pitchFamily="34" charset="0"/>
                <a:cs typeface="Arial" panose="020B0604020202020204" pitchFamily="34" charset="0"/>
              </a:rPr>
              <a:t>Joshi, Ph.D., </a:t>
            </a:r>
            <a:r>
              <a:rPr lang="en-US" sz="2200" dirty="0" smtClean="0">
                <a:solidFill>
                  <a:srgbClr val="002060"/>
                </a:solidFill>
                <a:latin typeface="Arial" panose="020B0604020202020204" pitchFamily="34" charset="0"/>
                <a:cs typeface="Arial" panose="020B0604020202020204" pitchFamily="34" charset="0"/>
              </a:rPr>
              <a:t>David </a:t>
            </a:r>
            <a:r>
              <a:rPr lang="en-US" sz="2200" dirty="0">
                <a:solidFill>
                  <a:srgbClr val="002060"/>
                </a:solidFill>
                <a:latin typeface="Arial" panose="020B0604020202020204" pitchFamily="34" charset="0"/>
                <a:cs typeface="Arial" panose="020B0604020202020204" pitchFamily="34" charset="0"/>
              </a:rPr>
              <a:t>Huang, Ph.D., Howard Padwa, Ph.D</a:t>
            </a:r>
            <a:r>
              <a:rPr lang="en-US" sz="2200" dirty="0" smtClean="0">
                <a:solidFill>
                  <a:srgbClr val="002060"/>
                </a:solidFill>
                <a:latin typeface="Arial" panose="020B0604020202020204" pitchFamily="34" charset="0"/>
                <a:cs typeface="Arial" panose="020B0604020202020204" pitchFamily="34" charset="0"/>
              </a:rPr>
              <a:t>., </a:t>
            </a:r>
            <a:endParaRPr lang="en-US" sz="2200" dirty="0">
              <a:solidFill>
                <a:srgbClr val="002060"/>
              </a:solidFill>
              <a:latin typeface="Arial" panose="020B0604020202020204" pitchFamily="34" charset="0"/>
              <a:cs typeface="Arial" panose="020B0604020202020204" pitchFamily="34" charset="0"/>
            </a:endParaRPr>
          </a:p>
          <a:p>
            <a:r>
              <a:rPr lang="en-US" sz="2200" dirty="0" smtClean="0">
                <a:solidFill>
                  <a:srgbClr val="002060"/>
                </a:solidFill>
                <a:latin typeface="Arial" panose="020B0604020202020204" pitchFamily="34" charset="0"/>
                <a:cs typeface="Arial" panose="020B0604020202020204" pitchFamily="34" charset="0"/>
              </a:rPr>
              <a:t>Anne B. Lee, L.C.S.W., Elise Tran</a:t>
            </a:r>
          </a:p>
          <a:p>
            <a:endParaRPr lang="en-US" sz="2200" dirty="0" smtClean="0">
              <a:solidFill>
                <a:srgbClr val="002060"/>
              </a:solidFill>
              <a:latin typeface="Arial" panose="020B0604020202020204" pitchFamily="34" charset="0"/>
              <a:cs typeface="Arial" panose="020B0604020202020204" pitchFamily="34" charset="0"/>
            </a:endParaRPr>
          </a:p>
          <a:p>
            <a:r>
              <a:rPr lang="en-US" sz="2200" dirty="0" smtClean="0">
                <a:solidFill>
                  <a:srgbClr val="002060"/>
                </a:solidFill>
                <a:latin typeface="Arial" panose="020B0604020202020204" pitchFamily="34" charset="0"/>
                <a:cs typeface="Arial" panose="020B0604020202020204" pitchFamily="34" charset="0"/>
              </a:rPr>
              <a:t> </a:t>
            </a:r>
            <a:r>
              <a:rPr lang="en-US" sz="2200" b="1" dirty="0" smtClean="0">
                <a:solidFill>
                  <a:srgbClr val="0070C0"/>
                </a:solidFill>
                <a:latin typeface="Arial" panose="020B0604020202020204" pitchFamily="34" charset="0"/>
                <a:cs typeface="Arial" panose="020B0604020202020204" pitchFamily="34" charset="0"/>
              </a:rPr>
              <a:t>UCLA Integrated Substance Abuse Programs</a:t>
            </a:r>
          </a:p>
          <a:p>
            <a:r>
              <a:rPr lang="en-US" sz="2200" dirty="0" smtClean="0">
                <a:solidFill>
                  <a:schemeClr val="accent2">
                    <a:lumMod val="75000"/>
                  </a:schemeClr>
                </a:solidFill>
                <a:latin typeface="Arial" panose="020B0604020202020204" pitchFamily="34" charset="0"/>
                <a:cs typeface="Arial" panose="020B0604020202020204" pitchFamily="34" charset="0"/>
              </a:rPr>
              <a:t>Senate Health Committee Informational Hearing</a:t>
            </a:r>
          </a:p>
          <a:p>
            <a:r>
              <a:rPr lang="en-US" sz="2200" dirty="0" smtClean="0">
                <a:solidFill>
                  <a:schemeClr val="accent2">
                    <a:lumMod val="75000"/>
                  </a:schemeClr>
                </a:solidFill>
                <a:latin typeface="Arial" panose="020B0604020202020204" pitchFamily="34" charset="0"/>
                <a:cs typeface="Arial" panose="020B0604020202020204" pitchFamily="34" charset="0"/>
              </a:rPr>
              <a:t>March 13, 2019</a:t>
            </a:r>
            <a:endParaRPr lang="en-US" sz="2200" dirty="0">
              <a:solidFill>
                <a:schemeClr val="accent2">
                  <a:lumMod val="75000"/>
                </a:schemeClr>
              </a:solidFill>
              <a:latin typeface="Arial" panose="020B0604020202020204" pitchFamily="34" charset="0"/>
              <a:cs typeface="Arial" panose="020B0604020202020204" pitchFamily="34" charset="0"/>
            </a:endParaRPr>
          </a:p>
        </p:txBody>
      </p:sp>
      <p:sp>
        <p:nvSpPr>
          <p:cNvPr id="4" name="TextBox 3"/>
          <p:cNvSpPr txBox="1"/>
          <p:nvPr/>
        </p:nvSpPr>
        <p:spPr>
          <a:xfrm>
            <a:off x="672029" y="5362065"/>
            <a:ext cx="10862631" cy="646331"/>
          </a:xfrm>
          <a:prstGeom prst="rect">
            <a:avLst/>
          </a:prstGeom>
          <a:noFill/>
        </p:spPr>
        <p:txBody>
          <a:bodyPr wrap="square" rtlCol="0">
            <a:spAutoFit/>
          </a:bodyPr>
          <a:lstStyle/>
          <a:p>
            <a:pPr algn="ctr"/>
            <a:r>
              <a:rPr lang="en-US" dirty="0" smtClean="0">
                <a:latin typeface="Arial" panose="020B0604020202020204" pitchFamily="34" charset="0"/>
                <a:cs typeface="Arial" panose="020B0604020202020204" pitchFamily="34" charset="0"/>
              </a:rPr>
              <a:t>Support provided by DHCS.</a:t>
            </a:r>
          </a:p>
          <a:p>
            <a:pPr algn="ctr"/>
            <a:r>
              <a:rPr lang="en-US" dirty="0" smtClean="0">
                <a:latin typeface="Arial" panose="020B0604020202020204" pitchFamily="34" charset="0"/>
                <a:cs typeface="Arial" panose="020B0604020202020204" pitchFamily="34" charset="0"/>
              </a:rPr>
              <a:t>All opinions expressed are those of Dr. Urada and do not necessarily represent those of UCLA or DHCS.</a:t>
            </a:r>
          </a:p>
        </p:txBody>
      </p:sp>
    </p:spTree>
    <p:extLst>
      <p:ext uri="{BB962C8B-B14F-4D97-AF65-F5344CB8AC3E}">
        <p14:creationId xmlns:p14="http://schemas.microsoft.com/office/powerpoint/2010/main" val="181163744"/>
      </p:ext>
    </p:extLst>
  </p:cSld>
  <p:clrMapOvr>
    <a:masterClrMapping/>
  </p:clrMapOvr>
  <mc:AlternateContent xmlns:mc="http://schemas.openxmlformats.org/markup-compatibility/2006" xmlns:p14="http://schemas.microsoft.com/office/powerpoint/2010/main">
    <mc:Choice Requires="p14">
      <p:transition spd="slow" p14:dur="2000" advTm="119008"/>
    </mc:Choice>
    <mc:Fallback xmlns="">
      <p:transition spd="slow" advTm="119008"/>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8293" y="987942"/>
            <a:ext cx="9144000" cy="985838"/>
          </a:xfrm>
        </p:spPr>
        <p:txBody>
          <a:bodyPr>
            <a:noAutofit/>
          </a:bodyPr>
          <a:lstStyle/>
          <a:p>
            <a:r>
              <a:rPr lang="en-US" sz="5000" b="1" dirty="0" smtClean="0">
                <a:solidFill>
                  <a:srgbClr val="0070C0"/>
                </a:solidFill>
                <a:latin typeface="Arial" panose="020B0604020202020204" pitchFamily="34" charset="0"/>
                <a:cs typeface="Arial" panose="020B0604020202020204" pitchFamily="34" charset="0"/>
              </a:rPr>
              <a:t>Hub and Spoke </a:t>
            </a:r>
            <a:br>
              <a:rPr lang="en-US" sz="5000" b="1" dirty="0" smtClean="0">
                <a:solidFill>
                  <a:srgbClr val="0070C0"/>
                </a:solidFill>
                <a:latin typeface="Arial" panose="020B0604020202020204" pitchFamily="34" charset="0"/>
                <a:cs typeface="Arial" panose="020B0604020202020204" pitchFamily="34" charset="0"/>
              </a:rPr>
            </a:br>
            <a:r>
              <a:rPr lang="en-US" sz="5000" b="1" dirty="0" smtClean="0">
                <a:solidFill>
                  <a:srgbClr val="0070C0"/>
                </a:solidFill>
                <a:latin typeface="Arial" panose="020B0604020202020204" pitchFamily="34" charset="0"/>
                <a:cs typeface="Arial" panose="020B0604020202020204" pitchFamily="34" charset="0"/>
              </a:rPr>
              <a:t>Evaluation</a:t>
            </a:r>
            <a:endParaRPr lang="en-US" sz="5000" b="1" dirty="0">
              <a:solidFill>
                <a:srgbClr val="0070C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88293" y="2737754"/>
            <a:ext cx="9144000" cy="1944420"/>
          </a:xfrm>
        </p:spPr>
        <p:txBody>
          <a:bodyPr>
            <a:noAutofit/>
          </a:bodyPr>
          <a:lstStyle/>
          <a:p>
            <a:r>
              <a:rPr lang="en-US" sz="2000" dirty="0"/>
              <a:t>Kendall Darfler, </a:t>
            </a:r>
            <a:r>
              <a:rPr lang="en-US" sz="2000" dirty="0" smtClean="0"/>
              <a:t>M.S., </a:t>
            </a:r>
            <a:r>
              <a:rPr lang="en-US" sz="2000" dirty="0"/>
              <a:t>Darren Urada, </a:t>
            </a:r>
            <a:r>
              <a:rPr lang="en-US" sz="2000" dirty="0" smtClean="0"/>
              <a:t>Ph.D., </a:t>
            </a:r>
            <a:r>
              <a:rPr lang="en-US" sz="2000" dirty="0"/>
              <a:t>Valerie Antonini, </a:t>
            </a:r>
            <a:r>
              <a:rPr lang="en-US" sz="2000" dirty="0" smtClean="0"/>
              <a:t>M.P.H., </a:t>
            </a:r>
            <a:r>
              <a:rPr lang="en-US" sz="2000" dirty="0"/>
              <a:t>Howard Padwa, </a:t>
            </a:r>
            <a:r>
              <a:rPr lang="en-US" sz="2000" dirty="0" smtClean="0"/>
              <a:t>Ph.D., Vandana </a:t>
            </a:r>
            <a:r>
              <a:rPr lang="en-US" sz="2000" dirty="0"/>
              <a:t>Joshi, </a:t>
            </a:r>
            <a:r>
              <a:rPr lang="en-US" sz="2000" dirty="0" smtClean="0"/>
              <a:t>Ph.D., </a:t>
            </a:r>
            <a:r>
              <a:rPr lang="en-US" sz="2000" dirty="0"/>
              <a:t>and José </a:t>
            </a:r>
            <a:r>
              <a:rPr lang="en-US" sz="2000" dirty="0" smtClean="0"/>
              <a:t>Sandoval</a:t>
            </a:r>
            <a:endParaRPr lang="en-US" sz="2000" dirty="0" smtClean="0">
              <a:solidFill>
                <a:srgbClr val="002060"/>
              </a:solidFill>
              <a:latin typeface="Arial" panose="020B0604020202020204" pitchFamily="34" charset="0"/>
              <a:cs typeface="Arial" panose="020B0604020202020204" pitchFamily="34" charset="0"/>
            </a:endParaRPr>
          </a:p>
          <a:p>
            <a:endParaRPr lang="en-US" sz="2000" b="1" dirty="0" smtClean="0">
              <a:solidFill>
                <a:srgbClr val="0070C0"/>
              </a:solidFill>
              <a:latin typeface="Arial" panose="020B0604020202020204" pitchFamily="34" charset="0"/>
              <a:cs typeface="Arial" panose="020B0604020202020204" pitchFamily="34" charset="0"/>
            </a:endParaRPr>
          </a:p>
          <a:p>
            <a:r>
              <a:rPr lang="en-US" sz="2000" b="1" dirty="0" smtClean="0">
                <a:solidFill>
                  <a:srgbClr val="0070C0"/>
                </a:solidFill>
                <a:latin typeface="Arial" panose="020B0604020202020204" pitchFamily="34" charset="0"/>
                <a:cs typeface="Arial" panose="020B0604020202020204" pitchFamily="34" charset="0"/>
              </a:rPr>
              <a:t>UCLA Integrated Substance Abuse Programs</a:t>
            </a:r>
          </a:p>
          <a:p>
            <a:r>
              <a:rPr lang="en-US" sz="2000" dirty="0" smtClean="0">
                <a:solidFill>
                  <a:schemeClr val="accent2">
                    <a:lumMod val="75000"/>
                  </a:schemeClr>
                </a:solidFill>
                <a:latin typeface="Arial" panose="020B0604020202020204" pitchFamily="34" charset="0"/>
                <a:cs typeface="Arial" panose="020B0604020202020204" pitchFamily="34" charset="0"/>
              </a:rPr>
              <a:t>Senate Health Committee Informational Hearing</a:t>
            </a:r>
          </a:p>
          <a:p>
            <a:r>
              <a:rPr lang="en-US" sz="2000" dirty="0" smtClean="0">
                <a:solidFill>
                  <a:schemeClr val="accent2">
                    <a:lumMod val="75000"/>
                  </a:schemeClr>
                </a:solidFill>
                <a:latin typeface="Arial" panose="020B0604020202020204" pitchFamily="34" charset="0"/>
                <a:cs typeface="Arial" panose="020B0604020202020204" pitchFamily="34" charset="0"/>
              </a:rPr>
              <a:t>March 13, 2019</a:t>
            </a:r>
            <a:endParaRPr lang="en-US" sz="2000" dirty="0">
              <a:solidFill>
                <a:schemeClr val="accent2">
                  <a:lumMod val="75000"/>
                </a:schemeClr>
              </a:solidFill>
              <a:latin typeface="Arial" panose="020B0604020202020204" pitchFamily="34" charset="0"/>
              <a:cs typeface="Arial" panose="020B0604020202020204" pitchFamily="34" charset="0"/>
            </a:endParaRPr>
          </a:p>
        </p:txBody>
      </p:sp>
      <p:sp>
        <p:nvSpPr>
          <p:cNvPr id="4" name="TextBox 3"/>
          <p:cNvSpPr txBox="1"/>
          <p:nvPr/>
        </p:nvSpPr>
        <p:spPr>
          <a:xfrm>
            <a:off x="515006" y="5446148"/>
            <a:ext cx="11135267" cy="646331"/>
          </a:xfrm>
          <a:prstGeom prst="rect">
            <a:avLst/>
          </a:prstGeom>
          <a:noFill/>
        </p:spPr>
        <p:txBody>
          <a:bodyPr wrap="square" rtlCol="0">
            <a:spAutoFit/>
          </a:bodyPr>
          <a:lstStyle/>
          <a:p>
            <a:pPr algn="ctr"/>
            <a:r>
              <a:rPr lang="en-US" dirty="0" smtClean="0">
                <a:latin typeface="Arial" panose="020B0604020202020204" pitchFamily="34" charset="0"/>
                <a:cs typeface="Arial" panose="020B0604020202020204" pitchFamily="34" charset="0"/>
              </a:rPr>
              <a:t>Support provided by DHCS.</a:t>
            </a:r>
          </a:p>
          <a:p>
            <a:pPr algn="ctr"/>
            <a:r>
              <a:rPr lang="en-US" dirty="0" smtClean="0">
                <a:latin typeface="Arial" panose="020B0604020202020204" pitchFamily="34" charset="0"/>
                <a:cs typeface="Arial" panose="020B0604020202020204" pitchFamily="34" charset="0"/>
              </a:rPr>
              <a:t>All opinions expressed are those of Ms. Darfler and do not necessarily represent those of UCLA or DHCS.</a:t>
            </a:r>
          </a:p>
        </p:txBody>
      </p:sp>
    </p:spTree>
    <p:extLst>
      <p:ext uri="{BB962C8B-B14F-4D97-AF65-F5344CB8AC3E}">
        <p14:creationId xmlns:p14="http://schemas.microsoft.com/office/powerpoint/2010/main" val="1470562755"/>
      </p:ext>
    </p:extLst>
  </p:cSld>
  <p:clrMapOvr>
    <a:masterClrMapping/>
  </p:clrMapOvr>
  <mc:AlternateContent xmlns:mc="http://schemas.openxmlformats.org/markup-compatibility/2006" xmlns:p14="http://schemas.microsoft.com/office/powerpoint/2010/main">
    <mc:Choice Requires="p14">
      <p:transition spd="slow" p14:dur="2000" advTm="119008"/>
    </mc:Choice>
    <mc:Fallback xmlns="">
      <p:transition spd="slow" advTm="119008"/>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Hub and Spoke Program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Based on the Vermont Hub &amp; Spoke Model </a:t>
            </a:r>
          </a:p>
          <a:p>
            <a:r>
              <a:rPr lang="en-US" dirty="0" smtClean="0"/>
              <a:t>“Hubs” (opioid treatment programs) - regional consultants and subject matter experts on opioid dependence and treatment </a:t>
            </a:r>
          </a:p>
          <a:p>
            <a:r>
              <a:rPr lang="en-US" dirty="0" smtClean="0"/>
              <a:t>“Spokes” (office-based opioid treatment) - provide ongoing care for patients with milder SUD (managing induction and maintenance) and for stable patients on transfer from a Hub</a:t>
            </a:r>
          </a:p>
          <a:p>
            <a:r>
              <a:rPr lang="en-US" dirty="0" smtClean="0"/>
              <a:t>Learning Collaboratives</a:t>
            </a:r>
          </a:p>
          <a:p>
            <a:r>
              <a:rPr lang="en-US" dirty="0" smtClean="0"/>
              <a:t>MAT Teams</a:t>
            </a:r>
          </a:p>
          <a:p>
            <a:endParaRPr lang="en-US" dirty="0"/>
          </a:p>
        </p:txBody>
      </p:sp>
    </p:spTree>
    <p:extLst>
      <p:ext uri="{BB962C8B-B14F-4D97-AF65-F5344CB8AC3E}">
        <p14:creationId xmlns:p14="http://schemas.microsoft.com/office/powerpoint/2010/main" val="1913347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714750" y="704850"/>
            <a:ext cx="4762500" cy="5448300"/>
          </a:xfrm>
          <a:prstGeom prst="rect">
            <a:avLst/>
          </a:prstGeom>
        </p:spPr>
      </p:pic>
      <p:pic>
        <p:nvPicPr>
          <p:cNvPr id="4" name="Picture 3"/>
          <p:cNvPicPr>
            <a:picLocks noChangeAspect="1"/>
          </p:cNvPicPr>
          <p:nvPr/>
        </p:nvPicPr>
        <p:blipFill>
          <a:blip r:embed="rId4"/>
          <a:stretch>
            <a:fillRect/>
          </a:stretch>
        </p:blipFill>
        <p:spPr>
          <a:xfrm>
            <a:off x="6261757" y="1625638"/>
            <a:ext cx="1876425" cy="885825"/>
          </a:xfrm>
          <a:prstGeom prst="rect">
            <a:avLst/>
          </a:prstGeom>
        </p:spPr>
      </p:pic>
      <p:sp>
        <p:nvSpPr>
          <p:cNvPr id="5" name="TextBox 4"/>
          <p:cNvSpPr txBox="1"/>
          <p:nvPr/>
        </p:nvSpPr>
        <p:spPr>
          <a:xfrm>
            <a:off x="6634976" y="2234464"/>
            <a:ext cx="1380543"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(n = 57)</a:t>
            </a:r>
            <a:endParaRPr lang="en-US" sz="1200" dirty="0">
              <a:latin typeface="Arial" panose="020B0604020202020204" pitchFamily="34" charset="0"/>
              <a:cs typeface="Arial" panose="020B0604020202020204" pitchFamily="34" charset="0"/>
            </a:endParaRPr>
          </a:p>
        </p:txBody>
      </p:sp>
      <p:sp>
        <p:nvSpPr>
          <p:cNvPr id="6" name="TextBox 5"/>
          <p:cNvSpPr txBox="1"/>
          <p:nvPr/>
        </p:nvSpPr>
        <p:spPr>
          <a:xfrm>
            <a:off x="4360127" y="6283807"/>
            <a:ext cx="4270917" cy="400110"/>
          </a:xfrm>
          <a:prstGeom prst="rect">
            <a:avLst/>
          </a:prstGeom>
          <a:noFill/>
        </p:spPr>
        <p:txBody>
          <a:bodyPr wrap="square" rtlCol="0">
            <a:spAutoFit/>
          </a:bodyPr>
          <a:lstStyle/>
          <a:p>
            <a:pPr algn="ctr"/>
            <a:r>
              <a:rPr lang="en-US" sz="2000" dirty="0" smtClean="0">
                <a:latin typeface="Arial" panose="020B0604020202020204" pitchFamily="34" charset="0"/>
                <a:cs typeface="Arial" panose="020B0604020202020204" pitchFamily="34" charset="0"/>
              </a:rPr>
              <a:t>August 2017</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8059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714750" y="704850"/>
            <a:ext cx="4762500" cy="5448300"/>
          </a:xfrm>
          <a:prstGeom prst="rect">
            <a:avLst/>
          </a:prstGeom>
        </p:spPr>
      </p:pic>
      <p:pic>
        <p:nvPicPr>
          <p:cNvPr id="5" name="Picture 4"/>
          <p:cNvPicPr>
            <a:picLocks noChangeAspect="1"/>
          </p:cNvPicPr>
          <p:nvPr/>
        </p:nvPicPr>
        <p:blipFill>
          <a:blip r:embed="rId4"/>
          <a:stretch>
            <a:fillRect/>
          </a:stretch>
        </p:blipFill>
        <p:spPr>
          <a:xfrm>
            <a:off x="6261757" y="1625638"/>
            <a:ext cx="1876425" cy="885825"/>
          </a:xfrm>
          <a:prstGeom prst="rect">
            <a:avLst/>
          </a:prstGeom>
        </p:spPr>
      </p:pic>
      <p:sp>
        <p:nvSpPr>
          <p:cNvPr id="6" name="TextBox 5"/>
          <p:cNvSpPr txBox="1"/>
          <p:nvPr/>
        </p:nvSpPr>
        <p:spPr>
          <a:xfrm>
            <a:off x="6634976" y="2234464"/>
            <a:ext cx="1380543"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(n = 217)</a:t>
            </a:r>
            <a:endParaRPr lang="en-US" sz="1200" dirty="0">
              <a:latin typeface="Arial" panose="020B0604020202020204" pitchFamily="34" charset="0"/>
              <a:cs typeface="Arial" panose="020B0604020202020204" pitchFamily="34" charset="0"/>
            </a:endParaRPr>
          </a:p>
        </p:txBody>
      </p:sp>
      <p:sp>
        <p:nvSpPr>
          <p:cNvPr id="7" name="TextBox 6"/>
          <p:cNvSpPr txBox="1"/>
          <p:nvPr/>
        </p:nvSpPr>
        <p:spPr>
          <a:xfrm>
            <a:off x="4360127" y="6283807"/>
            <a:ext cx="4270917" cy="400110"/>
          </a:xfrm>
          <a:prstGeom prst="rect">
            <a:avLst/>
          </a:prstGeom>
          <a:noFill/>
        </p:spPr>
        <p:txBody>
          <a:bodyPr wrap="square" rtlCol="0">
            <a:spAutoFit/>
          </a:bodyPr>
          <a:lstStyle/>
          <a:p>
            <a:pPr algn="ctr"/>
            <a:r>
              <a:rPr lang="en-US" sz="2000" dirty="0" smtClean="0">
                <a:latin typeface="Arial" panose="020B0604020202020204" pitchFamily="34" charset="0"/>
                <a:cs typeface="Arial" panose="020B0604020202020204" pitchFamily="34" charset="0"/>
              </a:rPr>
              <a:t>January 2019</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5259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New Patients Starting Medications for Opioid Use Disorders in Hubs and Spokes*</a:t>
            </a:r>
            <a:endParaRPr lang="en-US" sz="2400" dirty="0"/>
          </a:p>
        </p:txBody>
      </p:sp>
      <p:graphicFrame>
        <p:nvGraphicFramePr>
          <p:cNvPr id="6" name="Content Placeholder 5"/>
          <p:cNvGraphicFramePr>
            <a:graphicFrameLocks noGrp="1"/>
          </p:cNvGraphicFramePr>
          <p:nvPr>
            <p:ph idx="1"/>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028700" y="6311900"/>
            <a:ext cx="10134600" cy="276999"/>
          </a:xfrm>
          <a:prstGeom prst="rect">
            <a:avLst/>
          </a:prstGeom>
          <a:noFill/>
        </p:spPr>
        <p:txBody>
          <a:bodyPr wrap="square" rtlCol="0">
            <a:spAutoFit/>
          </a:bodyPr>
          <a:lstStyle/>
          <a:p>
            <a:pPr algn="ctr"/>
            <a:r>
              <a:rPr lang="en-US" sz="1200" dirty="0" smtClean="0"/>
              <a:t>*Includes mean imputation for Hubs and Spokes missing/unable to obtain individual months’ reports</a:t>
            </a:r>
            <a:endParaRPr lang="en-US" sz="1200" dirty="0"/>
          </a:p>
        </p:txBody>
      </p:sp>
    </p:spTree>
    <p:extLst>
      <p:ext uri="{BB962C8B-B14F-4D97-AF65-F5344CB8AC3E}">
        <p14:creationId xmlns:p14="http://schemas.microsoft.com/office/powerpoint/2010/main" val="967980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Growth in Actively Prescribing Waivered Providers*</a:t>
            </a:r>
            <a:endParaRPr lang="en-US" sz="2400" dirty="0"/>
          </a:p>
        </p:txBody>
      </p:sp>
      <p:graphicFrame>
        <p:nvGraphicFramePr>
          <p:cNvPr id="7" name="Content Placeholder 6"/>
          <p:cNvGraphicFramePr>
            <a:graphicFrameLocks noGrp="1"/>
          </p:cNvGraphicFramePr>
          <p:nvPr>
            <p:ph idx="1"/>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1028700" y="6311900"/>
            <a:ext cx="10134600" cy="276999"/>
          </a:xfrm>
          <a:prstGeom prst="rect">
            <a:avLst/>
          </a:prstGeom>
          <a:noFill/>
        </p:spPr>
        <p:txBody>
          <a:bodyPr wrap="square" rtlCol="0">
            <a:spAutoFit/>
          </a:bodyPr>
          <a:lstStyle/>
          <a:p>
            <a:pPr algn="ctr"/>
            <a:r>
              <a:rPr lang="en-US" sz="1200" dirty="0" smtClean="0"/>
              <a:t>*Includes mean imputation for Hubs and Spokes missing/unable to obtain individual months’ reports</a:t>
            </a:r>
            <a:endParaRPr lang="en-US" sz="1200" dirty="0"/>
          </a:p>
        </p:txBody>
      </p:sp>
    </p:spTree>
    <p:extLst>
      <p:ext uri="{BB962C8B-B14F-4D97-AF65-F5344CB8AC3E}">
        <p14:creationId xmlns:p14="http://schemas.microsoft.com/office/powerpoint/2010/main" val="3638417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414" y="747604"/>
            <a:ext cx="11435255" cy="1143000"/>
          </a:xfrm>
        </p:spPr>
        <p:txBody>
          <a:bodyPr>
            <a:normAutofit fontScale="90000"/>
          </a:bodyPr>
          <a:lstStyle/>
          <a:p>
            <a:pPr algn="ctr"/>
            <a:r>
              <a:rPr lang="en-US" dirty="0" smtClean="0">
                <a:solidFill>
                  <a:schemeClr val="accent2">
                    <a:lumMod val="75000"/>
                  </a:schemeClr>
                </a:solidFill>
              </a:rPr>
              <a:t>Drug Medi-Cal Organized Delivery System (DMC-ODS)</a:t>
            </a:r>
            <a:br>
              <a:rPr lang="en-US" dirty="0" smtClean="0">
                <a:solidFill>
                  <a:schemeClr val="accent2">
                    <a:lumMod val="75000"/>
                  </a:schemeClr>
                </a:solidFill>
              </a:rPr>
            </a:br>
            <a:r>
              <a:rPr lang="en-US" dirty="0" smtClean="0">
                <a:solidFill>
                  <a:schemeClr val="accent2">
                    <a:lumMod val="75000"/>
                  </a:schemeClr>
                </a:solidFill>
              </a:rPr>
              <a:t>Demonstration</a:t>
            </a:r>
            <a:r>
              <a:rPr lang="en-US" sz="4000" dirty="0" smtClean="0">
                <a:solidFill>
                  <a:schemeClr val="accent2">
                    <a:lumMod val="75000"/>
                  </a:schemeClr>
                </a:solidFill>
              </a:rPr>
              <a:t> Waiver Goals (partial)</a:t>
            </a:r>
            <a:endParaRPr lang="en-US" sz="4000" dirty="0">
              <a:solidFill>
                <a:schemeClr val="accent2">
                  <a:lumMod val="75000"/>
                </a:schemeClr>
              </a:solidFill>
            </a:endParaRPr>
          </a:p>
        </p:txBody>
      </p:sp>
      <p:sp>
        <p:nvSpPr>
          <p:cNvPr id="3" name="Content Placeholder 2"/>
          <p:cNvSpPr>
            <a:spLocks noGrp="1"/>
          </p:cNvSpPr>
          <p:nvPr>
            <p:ph idx="1"/>
          </p:nvPr>
        </p:nvSpPr>
        <p:spPr>
          <a:xfrm>
            <a:off x="147145" y="2606566"/>
            <a:ext cx="11708524" cy="3120258"/>
          </a:xfrm>
        </p:spPr>
        <p:txBody>
          <a:bodyPr/>
          <a:lstStyle/>
          <a:p>
            <a:r>
              <a:rPr lang="en-US" sz="2800" dirty="0" smtClean="0"/>
              <a:t>Provide access to treatment services not previously covered by DMC, and a full continuum of care.</a:t>
            </a:r>
          </a:p>
          <a:p>
            <a:r>
              <a:rPr lang="en-US" sz="2800" dirty="0" smtClean="0"/>
              <a:t>Increase coordination of SUD services with physical and mental health services</a:t>
            </a:r>
          </a:p>
          <a:p>
            <a:r>
              <a:rPr lang="en-US" sz="2800" dirty="0" smtClean="0"/>
              <a:t>Enhance counties’ ability to selectively contract with providers.</a:t>
            </a:r>
          </a:p>
        </p:txBody>
      </p:sp>
    </p:spTree>
    <p:extLst>
      <p:ext uri="{BB962C8B-B14F-4D97-AF65-F5344CB8AC3E}">
        <p14:creationId xmlns:p14="http://schemas.microsoft.com/office/powerpoint/2010/main" val="3521889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accent2">
                    <a:lumMod val="75000"/>
                  </a:schemeClr>
                </a:solidFill>
              </a:rPr>
              <a:t>DMC-ODS Implementation</a:t>
            </a:r>
            <a:endParaRPr lang="en-US" sz="3600" dirty="0">
              <a:solidFill>
                <a:schemeClr val="accent2">
                  <a:lumMod val="75000"/>
                </a:schemeClr>
              </a:solidFill>
            </a:endParaRPr>
          </a:p>
        </p:txBody>
      </p:sp>
      <p:sp>
        <p:nvSpPr>
          <p:cNvPr id="3" name="Content Placeholder 2"/>
          <p:cNvSpPr>
            <a:spLocks noGrp="1"/>
          </p:cNvSpPr>
          <p:nvPr>
            <p:ph idx="1"/>
          </p:nvPr>
        </p:nvSpPr>
        <p:spPr>
          <a:xfrm>
            <a:off x="536028" y="1726326"/>
            <a:ext cx="10972800" cy="4218708"/>
          </a:xfrm>
        </p:spPr>
        <p:txBody>
          <a:bodyPr/>
          <a:lstStyle/>
          <a:p>
            <a:r>
              <a:rPr lang="en-US" sz="2800" dirty="0" smtClean="0"/>
              <a:t>7 </a:t>
            </a:r>
            <a:r>
              <a:rPr lang="en-US" sz="2800" dirty="0"/>
              <a:t>c</a:t>
            </a:r>
            <a:r>
              <a:rPr lang="en-US" sz="2800" dirty="0" smtClean="0"/>
              <a:t>ounties began in 2017 (today’s presentation focuses on these)</a:t>
            </a:r>
          </a:p>
          <a:p>
            <a:endParaRPr lang="en-US" sz="2800" dirty="0" smtClean="0"/>
          </a:p>
          <a:p>
            <a:r>
              <a:rPr lang="en-US" sz="2800" dirty="0" smtClean="0"/>
              <a:t>14</a:t>
            </a:r>
            <a:r>
              <a:rPr lang="en-US" sz="2800" dirty="0"/>
              <a:t> </a:t>
            </a:r>
            <a:r>
              <a:rPr lang="en-US" sz="2800" dirty="0" smtClean="0"/>
              <a:t>more began in 2018</a:t>
            </a:r>
          </a:p>
          <a:p>
            <a:pPr marL="0" indent="0">
              <a:buNone/>
            </a:pPr>
            <a:endParaRPr lang="en-US" sz="2800" dirty="0" smtClean="0"/>
          </a:p>
          <a:p>
            <a:r>
              <a:rPr lang="en-US" sz="2800" dirty="0" smtClean="0"/>
              <a:t>33 have submitted implementation plans. 97% of CA </a:t>
            </a:r>
            <a:r>
              <a:rPr lang="en-US" sz="2800" dirty="0" err="1" smtClean="0"/>
              <a:t>popn</a:t>
            </a:r>
            <a:r>
              <a:rPr lang="en-US" sz="2800" dirty="0"/>
              <a:t>.</a:t>
            </a:r>
            <a:endParaRPr lang="en-US" sz="2800" dirty="0" smtClean="0"/>
          </a:p>
          <a:p>
            <a:pPr marL="0" indent="0">
              <a:buNone/>
            </a:pPr>
            <a:endParaRPr lang="en-US" sz="2400" dirty="0"/>
          </a:p>
        </p:txBody>
      </p:sp>
    </p:spTree>
    <p:extLst>
      <p:ext uri="{BB962C8B-B14F-4D97-AF65-F5344CB8AC3E}">
        <p14:creationId xmlns:p14="http://schemas.microsoft.com/office/powerpoint/2010/main" val="2751295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565" y="0"/>
            <a:ext cx="11985889" cy="1149349"/>
          </a:xfrm>
        </p:spPr>
        <p:txBody>
          <a:bodyPr>
            <a:noAutofit/>
          </a:bodyPr>
          <a:lstStyle/>
          <a:p>
            <a:pPr algn="ctr"/>
            <a:r>
              <a:rPr lang="en-US" sz="3600" dirty="0" smtClean="0">
                <a:solidFill>
                  <a:schemeClr val="accent2">
                    <a:lumMod val="75000"/>
                  </a:schemeClr>
                </a:solidFill>
                <a:latin typeface="Arial" panose="020B0604020202020204" pitchFamily="34" charset="0"/>
                <a:cs typeface="Arial" panose="020B0604020202020204" pitchFamily="34" charset="0"/>
              </a:rPr>
              <a:t>After counties began waiver services, the # of people receiving treatment rose modestly</a:t>
            </a:r>
            <a:endParaRPr lang="en-US" sz="3600" dirty="0">
              <a:solidFill>
                <a:schemeClr val="accent2">
                  <a:lumMod val="75000"/>
                </a:schemeClr>
              </a:solidFill>
              <a:latin typeface="Arial" panose="020B0604020202020204" pitchFamily="34" charset="0"/>
              <a:cs typeface="Arial" panose="020B060402020202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2909030536"/>
              </p:ext>
            </p:extLst>
          </p:nvPr>
        </p:nvGraphicFramePr>
        <p:xfrm>
          <a:off x="2313542" y="1288974"/>
          <a:ext cx="7401958" cy="5429326"/>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Straight Connector 3"/>
          <p:cNvCxnSpPr/>
          <p:nvPr/>
        </p:nvCxnSpPr>
        <p:spPr>
          <a:xfrm flipV="1">
            <a:off x="6962660" y="1817783"/>
            <a:ext cx="55085" cy="4120309"/>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0426004"/>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3600"/>
          </a:xfrm>
        </p:spPr>
        <p:txBody>
          <a:bodyPr>
            <a:normAutofit fontScale="90000"/>
          </a:bodyPr>
          <a:lstStyle/>
          <a:p>
            <a:r>
              <a:rPr lang="en-US" dirty="0" smtClean="0">
                <a:solidFill>
                  <a:schemeClr val="accent2">
                    <a:lumMod val="75000"/>
                  </a:schemeClr>
                </a:solidFill>
                <a:latin typeface="Arial" panose="020B0604020202020204" pitchFamily="34" charset="0"/>
                <a:cs typeface="Arial" panose="020B0604020202020204" pitchFamily="34" charset="0"/>
              </a:rPr>
              <a:t>…but there was a large increase in people receiving </a:t>
            </a:r>
            <a:r>
              <a:rPr lang="en-US" i="1" dirty="0" smtClean="0">
                <a:solidFill>
                  <a:schemeClr val="accent2">
                    <a:lumMod val="75000"/>
                  </a:schemeClr>
                </a:solidFill>
                <a:latin typeface="Arial" panose="020B0604020202020204" pitchFamily="34" charset="0"/>
                <a:cs typeface="Arial" panose="020B0604020202020204" pitchFamily="34" charset="0"/>
              </a:rPr>
              <a:t>residential treatment</a:t>
            </a:r>
            <a:r>
              <a:rPr lang="en-US" i="1" dirty="0" smtClean="0">
                <a:latin typeface="Arial" panose="020B0604020202020204" pitchFamily="34" charset="0"/>
                <a:cs typeface="Arial" panose="020B0604020202020204" pitchFamily="34" charset="0"/>
              </a:rPr>
              <a:t/>
            </a:r>
            <a:br>
              <a:rPr lang="en-US" i="1" dirty="0" smtClean="0">
                <a:latin typeface="Arial" panose="020B0604020202020204" pitchFamily="34" charset="0"/>
                <a:cs typeface="Arial" panose="020B0604020202020204" pitchFamily="34" charset="0"/>
              </a:rPr>
            </a:br>
            <a:endParaRPr lang="en-US" sz="1600" i="1" dirty="0">
              <a:latin typeface="Arial" panose="020B0604020202020204" pitchFamily="34" charset="0"/>
              <a:cs typeface="Arial" panose="020B0604020202020204" pitchFamily="34" charset="0"/>
            </a:endParaRPr>
          </a:p>
        </p:txBody>
      </p:sp>
      <p:graphicFrame>
        <p:nvGraphicFramePr>
          <p:cNvPr id="4" name="Chart 3"/>
          <p:cNvGraphicFramePr>
            <a:graphicFrameLocks/>
          </p:cNvGraphicFramePr>
          <p:nvPr>
            <p:extLst>
              <p:ext uri="{D42A27DB-BD31-4B8C-83A1-F6EECF244321}">
                <p14:modId xmlns:p14="http://schemas.microsoft.com/office/powerpoint/2010/main" val="3065165518"/>
              </p:ext>
            </p:extLst>
          </p:nvPr>
        </p:nvGraphicFramePr>
        <p:xfrm>
          <a:off x="2050256" y="1428751"/>
          <a:ext cx="7686675" cy="5272086"/>
        </p:xfrm>
        <a:graphic>
          <a:graphicData uri="http://schemas.openxmlformats.org/drawingml/2006/chart">
            <c:chart xmlns:c="http://schemas.openxmlformats.org/drawingml/2006/chart" xmlns:r="http://schemas.openxmlformats.org/officeDocument/2006/relationships" r:id="rId3"/>
          </a:graphicData>
        </a:graphic>
      </p:graphicFrame>
      <p:cxnSp>
        <p:nvCxnSpPr>
          <p:cNvPr id="5" name="Straight Connector 4"/>
          <p:cNvCxnSpPr/>
          <p:nvPr/>
        </p:nvCxnSpPr>
        <p:spPr>
          <a:xfrm flipV="1">
            <a:off x="6830458" y="1883884"/>
            <a:ext cx="44067" cy="405420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1426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779" y="256971"/>
            <a:ext cx="11705021" cy="869865"/>
          </a:xfrm>
        </p:spPr>
        <p:txBody>
          <a:bodyPr>
            <a:noAutofit/>
          </a:bodyPr>
          <a:lstStyle/>
          <a:p>
            <a:pPr algn="ctr"/>
            <a:r>
              <a:rPr lang="en-US" sz="3600" dirty="0" smtClean="0">
                <a:solidFill>
                  <a:schemeClr val="accent2">
                    <a:lumMod val="75000"/>
                  </a:schemeClr>
                </a:solidFill>
                <a:latin typeface="Arial" panose="020B0604020202020204" pitchFamily="34" charset="0"/>
                <a:cs typeface="Arial" panose="020B0604020202020204" pitchFamily="34" charset="0"/>
              </a:rPr>
              <a:t>Is that the right level of care? </a:t>
            </a:r>
            <a:br>
              <a:rPr lang="en-US" sz="3600" dirty="0" smtClean="0">
                <a:solidFill>
                  <a:schemeClr val="accent2">
                    <a:lumMod val="75000"/>
                  </a:schemeClr>
                </a:solidFill>
                <a:latin typeface="Arial" panose="020B0604020202020204" pitchFamily="34" charset="0"/>
                <a:cs typeface="Arial" panose="020B0604020202020204" pitchFamily="34" charset="0"/>
              </a:rPr>
            </a:br>
            <a:r>
              <a:rPr lang="en-US" sz="3600" dirty="0" smtClean="0">
                <a:solidFill>
                  <a:schemeClr val="accent2">
                    <a:lumMod val="75000"/>
                  </a:schemeClr>
                </a:solidFill>
                <a:latin typeface="Arial" panose="020B0604020202020204" pitchFamily="34" charset="0"/>
                <a:cs typeface="Arial" panose="020B0604020202020204" pitchFamily="34" charset="0"/>
              </a:rPr>
              <a:t>Placements match the level indicated by assessments</a:t>
            </a:r>
            <a:r>
              <a:rPr lang="en-US" sz="2000" dirty="0">
                <a:solidFill>
                  <a:schemeClr val="accent2">
                    <a:lumMod val="75000"/>
                  </a:schemeClr>
                </a:solidFill>
                <a:latin typeface="Arial" panose="020B0604020202020204" pitchFamily="34" charset="0"/>
                <a:cs typeface="Arial" panose="020B0604020202020204" pitchFamily="34" charset="0"/>
              </a:rPr>
              <a:t/>
            </a:r>
            <a:br>
              <a:rPr lang="en-US" sz="2000" dirty="0">
                <a:solidFill>
                  <a:schemeClr val="accent2">
                    <a:lumMod val="75000"/>
                  </a:schemeClr>
                </a:solidFill>
                <a:latin typeface="Arial" panose="020B0604020202020204" pitchFamily="34" charset="0"/>
                <a:cs typeface="Arial" panose="020B0604020202020204" pitchFamily="34" charset="0"/>
              </a:rPr>
            </a:br>
            <a:r>
              <a:rPr lang="en-US" sz="2000" dirty="0" smtClean="0">
                <a:solidFill>
                  <a:schemeClr val="accent2">
                    <a:lumMod val="75000"/>
                  </a:schemeClr>
                </a:solidFill>
                <a:latin typeface="Arial" panose="020B0604020202020204" pitchFamily="34" charset="0"/>
                <a:cs typeface="Arial" panose="020B0604020202020204" pitchFamily="34" charset="0"/>
              </a:rPr>
              <a:t>(Three Counties)</a:t>
            </a:r>
            <a:endParaRPr lang="en-US" sz="2000" dirty="0">
              <a:solidFill>
                <a:schemeClr val="accent2">
                  <a:lumMod val="75000"/>
                </a:schemeClr>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C365E27-4921-4BEA-80B7-455C44998D7D}" type="slidenum">
              <a:rPr lang="en-US" smtClean="0"/>
              <a:pPr/>
              <a:t>6</a:t>
            </a:fld>
            <a:endParaRPr lang="en-US" dirty="0"/>
          </a:p>
        </p:txBody>
      </p:sp>
      <p:graphicFrame>
        <p:nvGraphicFramePr>
          <p:cNvPr id="7" name="Chart 6"/>
          <p:cNvGraphicFramePr>
            <a:graphicFrameLocks/>
          </p:cNvGraphicFramePr>
          <p:nvPr>
            <p:extLst>
              <p:ext uri="{D42A27DB-BD31-4B8C-83A1-F6EECF244321}">
                <p14:modId xmlns:p14="http://schemas.microsoft.com/office/powerpoint/2010/main" val="714969939"/>
              </p:ext>
            </p:extLst>
          </p:nvPr>
        </p:nvGraphicFramePr>
        <p:xfrm>
          <a:off x="701439" y="1126836"/>
          <a:ext cx="10515600" cy="56748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725733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68474863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07956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solidFill>
                  <a:srgbClr val="002060"/>
                </a:solidFill>
                <a:latin typeface="Arial" panose="020B0604020202020204" pitchFamily="34" charset="0"/>
                <a:cs typeface="Arial" panose="020B0604020202020204" pitchFamily="34" charset="0"/>
              </a:rPr>
              <a:t>County Administrator Feedback on DMC-ODS</a:t>
            </a:r>
            <a:endParaRPr lang="en-US" sz="3600"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417638"/>
            <a:ext cx="10972800" cy="4705761"/>
          </a:xfrm>
        </p:spPr>
        <p:txBody>
          <a:bodyPr>
            <a:normAutofit/>
          </a:bodyPr>
          <a:lstStyle/>
          <a:p>
            <a:pPr marL="0" indent="0">
              <a:buNone/>
            </a:pPr>
            <a:r>
              <a:rPr lang="en-US" sz="3000" dirty="0" smtClean="0">
                <a:latin typeface="Arial" panose="020B0604020202020204" pitchFamily="34" charset="0"/>
                <a:cs typeface="Arial" panose="020B0604020202020204" pitchFamily="34" charset="0"/>
              </a:rPr>
              <a:t>County administrators </a:t>
            </a:r>
            <a:r>
              <a:rPr lang="en-US" sz="3000" dirty="0">
                <a:latin typeface="Arial" panose="020B0604020202020204" pitchFamily="34" charset="0"/>
                <a:cs typeface="Arial" panose="020B0604020202020204" pitchFamily="34" charset="0"/>
              </a:rPr>
              <a:t>overwhelmingly report the waiver has positively influenced:</a:t>
            </a:r>
          </a:p>
          <a:p>
            <a:pPr lvl="1"/>
            <a:r>
              <a:rPr lang="en-US" sz="3000" dirty="0" smtClean="0">
                <a:latin typeface="Arial" panose="020B0604020202020204" pitchFamily="34" charset="0"/>
                <a:cs typeface="Arial" panose="020B0604020202020204" pitchFamily="34" charset="0"/>
              </a:rPr>
              <a:t>Establishing </a:t>
            </a:r>
            <a:r>
              <a:rPr lang="en-US" sz="3000" dirty="0">
                <a:latin typeface="Arial" panose="020B0604020202020204" pitchFamily="34" charset="0"/>
                <a:cs typeface="Arial" panose="020B0604020202020204" pitchFamily="34" charset="0"/>
              </a:rPr>
              <a:t>beneficiary access lines</a:t>
            </a:r>
          </a:p>
          <a:p>
            <a:pPr lvl="1"/>
            <a:r>
              <a:rPr lang="en-US" sz="3000" dirty="0">
                <a:latin typeface="Arial" panose="020B0604020202020204" pitchFamily="34" charset="0"/>
                <a:cs typeface="Arial" panose="020B0604020202020204" pitchFamily="34" charset="0"/>
              </a:rPr>
              <a:t>Quality improvement activities</a:t>
            </a:r>
          </a:p>
          <a:p>
            <a:pPr lvl="1"/>
            <a:r>
              <a:rPr lang="en-US" sz="3000" dirty="0">
                <a:latin typeface="Arial" panose="020B0604020202020204" pitchFamily="34" charset="0"/>
                <a:cs typeface="Arial" panose="020B0604020202020204" pitchFamily="34" charset="0"/>
              </a:rPr>
              <a:t>Communication between SUD and </a:t>
            </a:r>
            <a:r>
              <a:rPr lang="en-US" sz="3000" dirty="0" smtClean="0">
                <a:latin typeface="Arial" panose="020B0604020202020204" pitchFamily="34" charset="0"/>
                <a:cs typeface="Arial" panose="020B0604020202020204" pitchFamily="34" charset="0"/>
              </a:rPr>
              <a:t>health, mental health </a:t>
            </a:r>
            <a:r>
              <a:rPr lang="en-US" sz="3000" dirty="0">
                <a:latin typeface="Arial" panose="020B0604020202020204" pitchFamily="34" charset="0"/>
                <a:cs typeface="Arial" panose="020B0604020202020204" pitchFamily="34" charset="0"/>
              </a:rPr>
              <a:t>services</a:t>
            </a:r>
          </a:p>
          <a:p>
            <a:pPr lvl="1"/>
            <a:r>
              <a:rPr lang="en-US" sz="3000" dirty="0" smtClean="0">
                <a:latin typeface="Arial" panose="020B0604020202020204" pitchFamily="34" charset="0"/>
                <a:cs typeface="Arial" panose="020B0604020202020204" pitchFamily="34" charset="0"/>
              </a:rPr>
              <a:t>Delivery </a:t>
            </a:r>
            <a:r>
              <a:rPr lang="en-US" sz="3000" dirty="0">
                <a:latin typeface="Arial" panose="020B0604020202020204" pitchFamily="34" charset="0"/>
                <a:cs typeface="Arial" panose="020B0604020202020204" pitchFamily="34" charset="0"/>
              </a:rPr>
              <a:t>of case management </a:t>
            </a:r>
            <a:r>
              <a:rPr lang="en-US" sz="3000" dirty="0" smtClean="0">
                <a:latin typeface="Arial" panose="020B0604020202020204" pitchFamily="34" charset="0"/>
                <a:cs typeface="Arial" panose="020B0604020202020204" pitchFamily="34" charset="0"/>
              </a:rPr>
              <a:t>services</a:t>
            </a:r>
          </a:p>
        </p:txBody>
      </p:sp>
    </p:spTree>
    <p:extLst>
      <p:ext uri="{BB962C8B-B14F-4D97-AF65-F5344CB8AC3E}">
        <p14:creationId xmlns:p14="http://schemas.microsoft.com/office/powerpoint/2010/main" val="17608985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
            <a:ext cx="10950677" cy="863600"/>
          </a:xfrm>
        </p:spPr>
        <p:txBody>
          <a:bodyPr/>
          <a:lstStyle/>
          <a:p>
            <a:pPr algn="ctr"/>
            <a:r>
              <a:rPr lang="en-US" sz="3600" dirty="0" smtClean="0">
                <a:solidFill>
                  <a:srgbClr val="002060"/>
                </a:solidFill>
                <a:latin typeface="Arial" panose="020B0604020202020204" pitchFamily="34" charset="0"/>
                <a:cs typeface="Arial" panose="020B0604020202020204" pitchFamily="34" charset="0"/>
              </a:rPr>
              <a:t>Challenges</a:t>
            </a:r>
            <a:endParaRPr lang="en-US" sz="3600"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98538" y="1933902"/>
            <a:ext cx="10972800" cy="3899465"/>
          </a:xfrm>
        </p:spPr>
        <p:txBody>
          <a:bodyPr>
            <a:noAutofit/>
          </a:bodyPr>
          <a:lstStyle/>
          <a:p>
            <a:pPr lvl="0"/>
            <a:r>
              <a:rPr lang="en-US" sz="2800" dirty="0" smtClean="0">
                <a:latin typeface="Arial" panose="020B0604020202020204" pitchFamily="34" charset="0"/>
                <a:cs typeface="Arial" panose="020B0604020202020204" pitchFamily="34" charset="0"/>
              </a:rPr>
              <a:t>Beneficiary access line “growing pains”</a:t>
            </a:r>
          </a:p>
          <a:p>
            <a:pPr lvl="0"/>
            <a:r>
              <a:rPr lang="en-US" sz="2800" dirty="0">
                <a:latin typeface="Arial" panose="020B0604020202020204" pitchFamily="34" charset="0"/>
                <a:cs typeface="Arial" panose="020B0604020202020204" pitchFamily="34" charset="0"/>
              </a:rPr>
              <a:t>E</a:t>
            </a:r>
            <a:r>
              <a:rPr lang="en-US" sz="2800" dirty="0" smtClean="0">
                <a:latin typeface="Arial" panose="020B0604020202020204" pitchFamily="34" charset="0"/>
                <a:cs typeface="Arial" panose="020B0604020202020204" pitchFamily="34" charset="0"/>
              </a:rPr>
              <a:t>xpanding medical detox / withdrawal management</a:t>
            </a:r>
          </a:p>
          <a:p>
            <a:r>
              <a:rPr lang="en-US" sz="2800" dirty="0" smtClean="0">
                <a:latin typeface="Arial" panose="020B0604020202020204" pitchFamily="34" charset="0"/>
                <a:cs typeface="Arial" panose="020B0604020202020204" pitchFamily="34" charset="0"/>
              </a:rPr>
              <a:t>Transitions between levels of care</a:t>
            </a:r>
          </a:p>
          <a:p>
            <a:r>
              <a:rPr lang="en-US" sz="2800" dirty="0" smtClean="0">
                <a:latin typeface="Arial" panose="020B0604020202020204" pitchFamily="34" charset="0"/>
                <a:cs typeface="Arial" panose="020B0604020202020204" pitchFamily="34" charset="0"/>
              </a:rPr>
              <a:t>Room for improvement on penetration rates</a:t>
            </a:r>
            <a:endParaRPr lang="en-US" sz="2800" dirty="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Referrals from health care</a:t>
            </a:r>
          </a:p>
        </p:txBody>
      </p:sp>
    </p:spTree>
    <p:extLst>
      <p:ext uri="{BB962C8B-B14F-4D97-AF65-F5344CB8AC3E}">
        <p14:creationId xmlns:p14="http://schemas.microsoft.com/office/powerpoint/2010/main" val="1318464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st them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est theme" id="{9FD3BD05-4605-4E1B-9A25-3173CD87CCF7}" vid="{7BFBFFCA-E5C2-4878-9819-3CE1E38F7C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7596</TotalTime>
  <Words>1168</Words>
  <Application>Microsoft Office PowerPoint</Application>
  <PresentationFormat>Widescreen</PresentationFormat>
  <Paragraphs>127</Paragraphs>
  <Slides>15</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ＭＳ Ｐゴシック</vt:lpstr>
      <vt:lpstr>Arial</vt:lpstr>
      <vt:lpstr>Calibri</vt:lpstr>
      <vt:lpstr>Times New Roman</vt:lpstr>
      <vt:lpstr>test theme</vt:lpstr>
      <vt:lpstr>Drug Medi-Cal Organized Delivery System Waiver Evaluation</vt:lpstr>
      <vt:lpstr>Drug Medi-Cal Organized Delivery System (DMC-ODS) Demonstration Waiver Goals (partial)</vt:lpstr>
      <vt:lpstr>DMC-ODS Implementation</vt:lpstr>
      <vt:lpstr>After counties began waiver services, the # of people receiving treatment rose modestly</vt:lpstr>
      <vt:lpstr>…but there was a large increase in people receiving residential treatment </vt:lpstr>
      <vt:lpstr>Is that the right level of care?  Placements match the level indicated by assessments (Three Counties)</vt:lpstr>
      <vt:lpstr>PowerPoint Presentation</vt:lpstr>
      <vt:lpstr>County Administrator Feedback on DMC-ODS</vt:lpstr>
      <vt:lpstr>Challenges</vt:lpstr>
      <vt:lpstr>Hub and Spoke  Evaluation</vt:lpstr>
      <vt:lpstr>Hub and Spoke Program</vt:lpstr>
      <vt:lpstr>PowerPoint Presentation</vt:lpstr>
      <vt:lpstr>PowerPoint Presentation</vt:lpstr>
      <vt:lpstr>New Patients Starting Medications for Opioid Use Disorders in Hubs and Spokes*</vt:lpstr>
      <vt:lpstr>Growth in Actively Prescribing Waivered Providers*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Integration/Coordination of Care</dc:title>
  <dc:creator>VAntonini</dc:creator>
  <cp:lastModifiedBy>Diaz, Reyes</cp:lastModifiedBy>
  <cp:revision>290</cp:revision>
  <cp:lastPrinted>2019-01-10T22:02:18Z</cp:lastPrinted>
  <dcterms:created xsi:type="dcterms:W3CDTF">2018-08-10T19:59:04Z</dcterms:created>
  <dcterms:modified xsi:type="dcterms:W3CDTF">2019-03-12T16:33:11Z</dcterms:modified>
</cp:coreProperties>
</file>